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30"/>
  </p:normalViewPr>
  <p:slideViewPr>
    <p:cSldViewPr snapToGrid="0" snapToObjects="1">
      <p:cViewPr varScale="1">
        <p:scale>
          <a:sx n="113" d="100"/>
          <a:sy n="113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 hasCustomPrompt="1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 hasCustomPrompt="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 hasCustomPrompt="1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image" Target="../media/image1.pn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kumimoji="1" lang="zh-CN" altLang="en-US" sz="7200"/>
              <a:t>第四、五周工作汇报</a:t>
            </a:r>
            <a:endParaRPr kumimoji="1" lang="zh-CN" altLang="en-US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en-US"/>
              <a:t>HearthStone Team</a:t>
            </a:r>
            <a:endParaRPr kumimoji="1"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主要流程分析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20140" y="1825625"/>
            <a:ext cx="4913630" cy="4819015"/>
          </a:xfrm>
        </p:spPr>
        <p:txBody>
          <a:bodyPr>
            <a:normAutofit fontScale="80000"/>
          </a:bodyPr>
          <a:lstStyle/>
          <a:p>
            <a:r>
              <a:rPr kumimoji="1" lang="en-US" altLang="en-US" sz="2400"/>
              <a:t>CppCheck</a:t>
            </a:r>
            <a:r>
              <a:rPr kumimoji="1" lang="zh-CN" altLang="en-US" sz="2400"/>
              <a:t>类，处理单个文件</a:t>
            </a:r>
            <a:endParaRPr kumimoji="1" lang="zh-CN" altLang="en-US" sz="2400"/>
          </a:p>
          <a:p>
            <a:pPr marL="0" indent="0">
              <a:buNone/>
            </a:pPr>
            <a:r>
              <a:rPr kumimoji="1" lang="en-US" altLang="zh-CN" sz="2400"/>
              <a:t>	</a:t>
            </a:r>
            <a:r>
              <a:rPr kumimoji="1" lang="zh-CN" altLang="en-US" sz="2400"/>
              <a:t>加入预定义宏</a:t>
            </a:r>
            <a:endParaRPr kumimoji="1" lang="zh-CN" altLang="en-US" sz="2400"/>
          </a:p>
          <a:p>
            <a:pPr marL="0" indent="0">
              <a:buNone/>
            </a:pPr>
            <a:r>
              <a:rPr kumimoji="1" lang="en-US" altLang="zh-CN" sz="2400"/>
              <a:t>	</a:t>
            </a:r>
            <a:r>
              <a:rPr kumimoji="1" lang="zh-CN" altLang="en-US" sz="2400"/>
              <a:t>使用</a:t>
            </a:r>
            <a:r>
              <a:rPr kumimoji="1" lang="en-US" altLang="en-US" sz="2400"/>
              <a:t>Preprocessor</a:t>
            </a:r>
            <a:r>
              <a:rPr kumimoji="1" lang="zh-CN" altLang="en-US" sz="2400"/>
              <a:t>预处理源文件</a:t>
            </a:r>
            <a:endParaRPr kumimoji="1" lang="zh-CN" altLang="en-US" sz="2400"/>
          </a:p>
          <a:p>
            <a:pPr marL="0" indent="0">
              <a:buNone/>
            </a:pPr>
            <a:r>
              <a:rPr kumimoji="1" lang="en-US" altLang="zh-CN" sz="2400"/>
              <a:t>	</a:t>
            </a:r>
            <a:r>
              <a:rPr kumimoji="1" lang="zh-CN" altLang="en-US" sz="2400"/>
              <a:t>在文件内容前添加文件自身信息，一同进行</a:t>
            </a:r>
            <a:r>
              <a:rPr kumimoji="1" lang="en-US" altLang="en-US"/>
              <a:t>tokenize</a:t>
            </a:r>
            <a:endParaRPr kumimoji="1" lang="en-US" altLang="en-US"/>
          </a:p>
          <a:p>
            <a:pPr marL="0" indent="0">
              <a:buNone/>
            </a:pPr>
            <a:r>
              <a:rPr kumimoji="1" lang="en-US" altLang="zh-CN" sz="2400"/>
              <a:t>	</a:t>
            </a:r>
            <a:r>
              <a:rPr kumimoji="1" lang="zh-CN" altLang="en-US" sz="2400"/>
              <a:t>进入</a:t>
            </a:r>
            <a:r>
              <a:rPr kumimoji="1" lang="en-US" altLang="en-US" sz="2400"/>
              <a:t>CppCheck::checkFile</a:t>
            </a:r>
            <a:r>
              <a:rPr kumimoji="1" lang="zh-CN" altLang="en-US" sz="2400"/>
              <a:t>函数进行主要处理工作</a:t>
            </a:r>
            <a:endParaRPr kumimoji="1" lang="zh-CN" altLang="en-US" sz="2400"/>
          </a:p>
          <a:p>
            <a:pPr marL="0" indent="0">
              <a:buNone/>
            </a:pPr>
            <a:r>
              <a:rPr kumimoji="1" lang="en-US" altLang="zh-CN" sz="2400"/>
              <a:t>		Tokenizer::tokenizer</a:t>
            </a:r>
            <a:endParaRPr kumimoji="1" lang="en-US" altLang="zh-CN" sz="2400"/>
          </a:p>
          <a:p>
            <a:pPr marL="0" indent="0">
              <a:buNone/>
            </a:pPr>
            <a:r>
              <a:rPr kumimoji="1" lang="en-US" altLang="zh-CN" sz="2400"/>
              <a:t>			TokenList::createTokens</a:t>
            </a:r>
            <a:endParaRPr kumimoji="1" lang="en-US" altLang="zh-CN" sz="2400"/>
          </a:p>
          <a:p>
            <a:pPr marL="0" indent="0">
              <a:buNone/>
            </a:pPr>
            <a:r>
              <a:rPr kumimoji="1" lang="en-US" altLang="zh-CN" sz="2400"/>
              <a:t>			Tokenizer::simplifyTokenList1</a:t>
            </a:r>
            <a:endParaRPr kumimoji="1" lang="en-US" altLang="zh-CN" sz="2400"/>
          </a:p>
          <a:p>
            <a:pPr marL="0" indent="0">
              <a:buNone/>
            </a:pPr>
            <a:r>
              <a:rPr kumimoji="1" lang="en-US" altLang="zh-CN"/>
              <a:t>			</a:t>
            </a:r>
            <a:endParaRPr kumimoji="1" lang="en-US" altLang="zh-CN"/>
          </a:p>
        </p:txBody>
      </p:sp>
      <p:sp>
        <p:nvSpPr>
          <p:cNvPr id="8" name="内容占位符 2"/>
          <p:cNvSpPr>
            <a:spLocks noGrp="1"/>
          </p:cNvSpPr>
          <p:nvPr/>
        </p:nvSpPr>
        <p:spPr>
          <a:xfrm>
            <a:off x="6440170" y="1694815"/>
            <a:ext cx="5096510" cy="4949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CN"/>
              <a:t>	</a:t>
            </a:r>
            <a:r>
              <a:rPr kumimoji="1" lang="zh-CN" altLang="en-US" sz="1800"/>
              <a:t>建立</a:t>
            </a:r>
            <a:r>
              <a:rPr kumimoji="1" lang="en-US" altLang="en-US" sz="1800"/>
              <a:t>SymbolDatabase</a:t>
            </a:r>
            <a:r>
              <a:rPr kumimoji="1" lang="zh-CN" altLang="en-US" sz="1800"/>
              <a:t>符号库</a:t>
            </a:r>
            <a:endParaRPr kumimoji="1" lang="zh-CN" altLang="en-US" sz="1800"/>
          </a:p>
          <a:p>
            <a:pPr marL="0" indent="0">
              <a:buNone/>
            </a:pPr>
            <a:r>
              <a:rPr kumimoji="1" lang="en-US" altLang="zh-CN" sz="1800"/>
              <a:t>	</a:t>
            </a:r>
            <a:r>
              <a:rPr kumimoji="1" lang="zh-CN" altLang="en-US" sz="1800"/>
              <a:t>建立运算符关系，将运算符操作数与运算符</a:t>
            </a:r>
            <a:r>
              <a:rPr kumimoji="1" lang="en-US" altLang="zh-CN" sz="1800"/>
              <a:t>token</a:t>
            </a:r>
            <a:r>
              <a:rPr kumimoji="1" lang="zh-CN" altLang="en-US" sz="1800"/>
              <a:t>链接</a:t>
            </a:r>
            <a:endParaRPr kumimoji="1" lang="zh-CN" altLang="en-US" sz="1800"/>
          </a:p>
          <a:p>
            <a:pPr marL="0" indent="0">
              <a:buNone/>
            </a:pPr>
            <a:r>
              <a:rPr kumimoji="1" lang="en-US" altLang="zh-CN" sz="1800"/>
              <a:t>	</a:t>
            </a:r>
            <a:r>
              <a:rPr kumimoji="1" lang="zh-CN" altLang="zh-CN" sz="1800"/>
              <a:t>使用所有</a:t>
            </a:r>
            <a:r>
              <a:rPr kumimoji="1" lang="en-US" altLang="zh-CN" sz="1800"/>
              <a:t>Check</a:t>
            </a:r>
            <a:r>
              <a:rPr kumimoji="1" lang="zh-CN" altLang="zh-CN" sz="1800"/>
              <a:t>规则对现有的</a:t>
            </a:r>
            <a:r>
              <a:rPr kumimoji="1" lang="en-US" altLang="zh-CN" sz="1800"/>
              <a:t>token</a:t>
            </a:r>
            <a:r>
              <a:rPr kumimoji="1" lang="zh-CN" altLang="en-US" sz="1800"/>
              <a:t>进行测试并输出</a:t>
            </a:r>
            <a:endParaRPr kumimoji="1" lang="zh-CN" altLang="en-US" sz="1800"/>
          </a:p>
          <a:p>
            <a:pPr marL="0" indent="0">
              <a:buNone/>
            </a:pPr>
            <a:r>
              <a:rPr kumimoji="1" lang="en-US" altLang="zh-CN" sz="1800"/>
              <a:t>	CppCheck::executeRules</a:t>
            </a:r>
            <a:r>
              <a:rPr kumimoji="1" lang="zh-CN" altLang="zh-CN" sz="1800"/>
              <a:t>执行</a:t>
            </a:r>
            <a:r>
              <a:rPr kumimoji="1" lang="en-US" altLang="zh-CN" sz="1800"/>
              <a:t>normal</a:t>
            </a:r>
            <a:r>
              <a:rPr kumimoji="1" lang="zh-CN" altLang="en-US" sz="1800"/>
              <a:t>规则</a:t>
            </a:r>
            <a:endParaRPr kumimoji="1" lang="zh-CN" altLang="en-US" sz="1800"/>
          </a:p>
          <a:p>
            <a:pPr marL="0" indent="0">
              <a:buNone/>
            </a:pPr>
            <a:r>
              <a:rPr kumimoji="1" lang="en-US" altLang="zh-CN" sz="1800"/>
              <a:t>	Tokenizer::simplifyTokenList2 </a:t>
            </a:r>
            <a:r>
              <a:rPr kumimoji="1" lang="zh-CN" altLang="zh-CN" sz="1800"/>
              <a:t>重新建立</a:t>
            </a:r>
            <a:r>
              <a:rPr kumimoji="1" lang="en-US" altLang="zh-CN" sz="1800"/>
              <a:t>SymbolDatabase</a:t>
            </a:r>
            <a:r>
              <a:rPr kumimoji="1" lang="zh-CN" altLang="zh-CN" sz="1800"/>
              <a:t>符号库 </a:t>
            </a:r>
            <a:r>
              <a:rPr kumimoji="1" lang="en-US" altLang="zh-CN" sz="1800"/>
              <a:t>ValueFlow::setValues</a:t>
            </a:r>
            <a:r>
              <a:rPr kumimoji="1" lang="zh-CN" altLang="zh-CN" sz="1800"/>
              <a:t>设置</a:t>
            </a:r>
            <a:r>
              <a:rPr kumimoji="1" lang="en-US" altLang="zh-CN" sz="1800"/>
              <a:t>token</a:t>
            </a:r>
            <a:r>
              <a:rPr kumimoji="1" lang="zh-CN" altLang="en-US" sz="1800"/>
              <a:t>的值</a:t>
            </a:r>
            <a:endParaRPr kumimoji="1" lang="zh-CN" altLang="en-US" sz="1800"/>
          </a:p>
          <a:p>
            <a:pPr marL="0" indent="0">
              <a:buNone/>
            </a:pPr>
            <a:r>
              <a:rPr kumimoji="1" lang="en-US" altLang="zh-CN" sz="1800"/>
              <a:t>	</a:t>
            </a:r>
            <a:r>
              <a:rPr kumimoji="1" lang="zh-CN" altLang="zh-CN" sz="1800"/>
              <a:t>使用所有</a:t>
            </a:r>
            <a:r>
              <a:rPr kumimoji="1" lang="en-US" altLang="zh-CN" sz="1800"/>
              <a:t>Check</a:t>
            </a:r>
            <a:r>
              <a:rPr kumimoji="1" lang="zh-CN" altLang="en-US" sz="1800"/>
              <a:t>规则对现有</a:t>
            </a:r>
            <a:r>
              <a:rPr kumimoji="1" lang="en-US" altLang="zh-CN" sz="1800"/>
              <a:t>token</a:t>
            </a:r>
            <a:r>
              <a:rPr kumimoji="1" lang="zh-CN" altLang="en-US" sz="1800"/>
              <a:t>进行简单测试并输出</a:t>
            </a:r>
            <a:endParaRPr kumimoji="1" lang="zh-CN" altLang="en-US" sz="1800"/>
          </a:p>
          <a:p>
            <a:pPr marL="0" indent="0">
              <a:buNone/>
            </a:pPr>
            <a:r>
              <a:rPr kumimoji="1" lang="en-US" altLang="zh-CN" sz="1800"/>
              <a:t>	CppCheck::executeRules</a:t>
            </a:r>
            <a:r>
              <a:rPr kumimoji="1" lang="zh-CN" altLang="zh-CN" sz="1800"/>
              <a:t>执行 </a:t>
            </a:r>
            <a:r>
              <a:rPr kumimoji="1" lang="en-US" altLang="zh-CN" sz="1800"/>
              <a:t>simple</a:t>
            </a:r>
            <a:r>
              <a:rPr kumimoji="1" lang="zh-CN" altLang="zh-CN" sz="1800"/>
              <a:t>规则</a:t>
            </a:r>
            <a:r>
              <a:rPr kumimoji="1" lang="en-US" altLang="zh-CN" sz="1800"/>
              <a:t>	</a:t>
            </a:r>
            <a:r>
              <a:rPr kumimoji="1" lang="en-US" altLang="zh-CN"/>
              <a:t>		</a:t>
            </a:r>
            <a:endParaRPr kumimoji="1"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附录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20140" y="1825625"/>
            <a:ext cx="4531360" cy="4351655"/>
          </a:xfrm>
        </p:spPr>
        <p:txBody>
          <a:bodyPr>
            <a:normAutofit fontScale="70000"/>
          </a:bodyPr>
          <a:p>
            <a:r>
              <a:rPr lang="en-US" altLang="en-US"/>
              <a:t>TokenList::createTokens</a:t>
            </a:r>
            <a:r>
              <a:rPr lang="zh-CN" altLang="en-US"/>
              <a:t>流程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zh-CN"/>
              <a:t>跳过先前程序添加的若干行</a:t>
            </a:r>
            <a:endParaRPr lang="zh-CN" altLang="zh-CN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处理</a:t>
            </a:r>
            <a:r>
              <a:rPr lang="en-US" altLang="en-US"/>
              <a:t>Cppcheck</a:t>
            </a:r>
            <a:r>
              <a:rPr lang="zh-CN" altLang="en-US"/>
              <a:t>自己添加的内容如</a:t>
            </a:r>
            <a:r>
              <a:rPr lang="en-US" altLang="zh-CN"/>
              <a:t>#file,#line,#endfile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zh-CN"/>
              <a:t>其他可能的</a:t>
            </a:r>
            <a:r>
              <a:rPr lang="en-US" altLang="zh-CN"/>
              <a:t>token</a:t>
            </a:r>
            <a:r>
              <a:rPr lang="zh-CN" altLang="zh-CN"/>
              <a:t>，按特殊字符分隔后使用</a:t>
            </a:r>
            <a:r>
              <a:rPr lang="en-US" altLang="zh-CN"/>
              <a:t>addToken</a:t>
            </a:r>
            <a:r>
              <a:rPr lang="zh-CN" altLang="en-US"/>
              <a:t>成员添加</a:t>
            </a:r>
            <a:r>
              <a:rPr lang="en-US" altLang="zh-CN"/>
              <a:t>token</a:t>
            </a:r>
            <a:endParaRPr lang="en-US" altLang="zh-CN"/>
          </a:p>
          <a:p>
            <a:pPr marL="0" indent="0">
              <a:buNone/>
            </a:pPr>
            <a:endParaRPr lang="zh-CN" altLang="en-US"/>
          </a:p>
          <a:p>
            <a:r>
              <a:rPr lang="en-US" altLang="en-US"/>
              <a:t>TokenList::createTokens</a:t>
            </a:r>
            <a:r>
              <a:rPr lang="zh-CN" altLang="en-US"/>
              <a:t>结果</a:t>
            </a:r>
            <a:r>
              <a:rPr lang="en-US" altLang="zh-CN"/>
              <a:t>(</a:t>
            </a:r>
            <a:r>
              <a:rPr lang="zh-CN" altLang="en-US"/>
              <a:t>按行号，空格分隔</a:t>
            </a:r>
            <a:r>
              <a:rPr lang="en-US" altLang="zh-CN"/>
              <a:t>token)</a:t>
            </a:r>
            <a:r>
              <a:rPr lang="zh-CN" altLang="en-US"/>
              <a:t>，多字符操作符均被分开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	</a:t>
            </a:r>
            <a:endParaRPr lang="en-US" altLang="en-US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6125845" y="1825625"/>
            <a:ext cx="453136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000"/>
              <a:t>class  demo  ;</a:t>
            </a:r>
            <a:endParaRPr lang="en-US" altLang="en-US" sz="2000"/>
          </a:p>
          <a:p>
            <a:pPr marL="0" indent="0">
              <a:buNone/>
            </a:pPr>
            <a:r>
              <a:rPr lang="en-US" altLang="en-US" sz="2000"/>
              <a:t>int  main  (  )</a:t>
            </a:r>
            <a:endParaRPr lang="en-US" altLang="en-US" sz="2000"/>
          </a:p>
          <a:p>
            <a:pPr marL="0" indent="0">
              <a:buNone/>
            </a:pPr>
            <a:r>
              <a:rPr lang="en-US" altLang="en-US" sz="2000"/>
              <a:t>{</a:t>
            </a:r>
            <a:endParaRPr lang="en-US" altLang="en-US" sz="2000"/>
          </a:p>
          <a:p>
            <a:pPr marL="0" indent="0">
              <a:buNone/>
            </a:pPr>
            <a:r>
              <a:rPr lang="en-US" altLang="en-US" sz="2000"/>
              <a:t>demo  *  p1  =  new  demo  (  )  ;</a:t>
            </a:r>
            <a:endParaRPr lang="en-US" altLang="en-US" sz="2000"/>
          </a:p>
          <a:p>
            <a:pPr marL="0" indent="0">
              <a:buNone/>
            </a:pPr>
            <a:r>
              <a:rPr lang="en-US" altLang="en-US" sz="2000"/>
              <a:t>delete  p1  ;</a:t>
            </a:r>
            <a:endParaRPr lang="en-US" altLang="en-US" sz="2000"/>
          </a:p>
          <a:p>
            <a:pPr marL="0" indent="0">
              <a:buNone/>
            </a:pPr>
            <a:r>
              <a:rPr lang="en-US" altLang="en-US" sz="2000"/>
              <a:t>demo  *  p2  =  p1  ;</a:t>
            </a:r>
            <a:endParaRPr lang="en-US" altLang="en-US" sz="2000"/>
          </a:p>
          <a:p>
            <a:pPr marL="0" indent="0">
              <a:buNone/>
            </a:pPr>
            <a:r>
              <a:rPr lang="en-US" altLang="en-US" sz="2000"/>
              <a:t>p1  -  &gt;  func  (  )  ;</a:t>
            </a:r>
            <a:endParaRPr lang="en-US" altLang="en-US" sz="2000"/>
          </a:p>
          <a:p>
            <a:pPr marL="0" indent="0">
              <a:buNone/>
            </a:pPr>
            <a:r>
              <a:rPr lang="en-US" altLang="en-US" sz="2000"/>
              <a:t>p2  -  &gt;  func  (  )  ;</a:t>
            </a:r>
            <a:endParaRPr lang="en-US" altLang="en-US" sz="2000"/>
          </a:p>
          <a:p>
            <a:pPr marL="0" indent="0">
              <a:buNone/>
            </a:pPr>
            <a:r>
              <a:rPr lang="en-US" altLang="en-US" sz="2000"/>
              <a:t>}</a:t>
            </a:r>
            <a:endParaRPr lang="en-US" altLang="en-US" sz="2000"/>
          </a:p>
          <a:p>
            <a:pPr marL="0" indent="0">
              <a:buNone/>
            </a:pPr>
            <a:r>
              <a:rPr lang="en-US" altLang="en-US"/>
              <a:t>	</a:t>
            </a:r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附录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20140" y="1825625"/>
            <a:ext cx="4903470" cy="4351655"/>
          </a:xfrm>
        </p:spPr>
        <p:txBody>
          <a:bodyPr>
            <a:normAutofit fontScale="60000"/>
          </a:bodyPr>
          <a:p>
            <a:r>
              <a:rPr lang="en-US" altLang="zh-CN"/>
              <a:t>Tokenizer::simplifyTokenList1</a:t>
            </a:r>
            <a:r>
              <a:rPr lang="zh-CN" altLang="zh-CN"/>
              <a:t>流程</a:t>
            </a:r>
            <a:r>
              <a:rPr lang="en-US" altLang="zh-CN"/>
              <a:t>(</a:t>
            </a:r>
            <a:r>
              <a:rPr lang="zh-CN" altLang="zh-CN"/>
              <a:t>仅记录关键步骤</a:t>
            </a:r>
            <a:r>
              <a:rPr lang="en-US" altLang="zh-CN"/>
              <a:t>)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Tokenizer::createLinks</a:t>
            </a:r>
            <a:r>
              <a:rPr lang="zh-CN" altLang="zh-CN"/>
              <a:t>链接前后括号</a:t>
            </a:r>
            <a:endParaRPr lang="zh-CN" altLang="zh-CN"/>
          </a:p>
          <a:p>
            <a:pPr marL="0" indent="0">
              <a:buNone/>
            </a:pPr>
            <a:r>
              <a:rPr lang="en-US" altLang="zh-CN"/>
              <a:t>	Tokenizer::combineOperators</a:t>
            </a:r>
            <a:r>
              <a:rPr lang="zh-CN" altLang="en-US"/>
              <a:t>连接多字符操作符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	</a:t>
            </a:r>
            <a:r>
              <a:rPr lang="zh-CN" altLang="en-US"/>
              <a:t>连接</a:t>
            </a:r>
            <a:r>
              <a:rPr lang="en-US" altLang="zh-CN"/>
              <a:t>“-&gt;”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Tokenizer::simplifyVarDecl</a:t>
            </a:r>
            <a:r>
              <a:rPr lang="zh-CN" altLang="en-US"/>
              <a:t>简化并分离变量定义赋值过程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demo * p1 = new demo ( ) ;变为demo * p1 ; p1 = new demo();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demo * p2 = p1 ;变为demo * p2 ; p2 = p1 ;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Tokenizer::validate</a:t>
            </a:r>
            <a:r>
              <a:rPr lang="zh-CN" altLang="zh-CN"/>
              <a:t>检查简化规则生效后括号是否匹配</a:t>
            </a:r>
            <a:endParaRPr lang="zh-CN" altLang="en-US"/>
          </a:p>
          <a:p>
            <a:endParaRPr lang="en-US" altLang="zh-CN"/>
          </a:p>
          <a:p>
            <a:endParaRPr lang="en-US" altLang="zh-CN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6155690" y="1825625"/>
            <a:ext cx="4903470" cy="4351655"/>
          </a:xfrm>
          <a:prstGeom prst="rect">
            <a:avLst/>
          </a:prstGeom>
        </p:spPr>
        <p:txBody>
          <a:bodyPr vert="horz" lIns="91440" tIns="45720" rIns="91440" bIns="45720" rtlCol="0">
            <a:normAutofit fontScale="6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SymbolDatabase</a:t>
            </a:r>
            <a:r>
              <a:rPr lang="zh-CN" altLang="zh-CN"/>
              <a:t>建立过程</a:t>
            </a:r>
            <a:endParaRPr lang="zh-CN" altLang="zh-CN"/>
          </a:p>
          <a:p>
            <a:pPr marL="0" indent="0">
              <a:buNone/>
            </a:pPr>
            <a:r>
              <a:rPr lang="zh-CN" altLang="en-US"/>
              <a:t>寻找各定义域</a:t>
            </a:r>
            <a:r>
              <a:rPr lang="en-US" altLang="zh-CN"/>
              <a:t>scope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寻找类的定义范围（样例中不存在）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前向定义</a:t>
            </a:r>
            <a:r>
              <a:rPr lang="en-US" altLang="en-US"/>
              <a:t>(class demo;)</a:t>
            </a:r>
            <a:endParaRPr lang="en-US" altLang="en-US"/>
          </a:p>
          <a:p>
            <a:pPr marL="0" indent="0">
              <a:buNone/>
            </a:pPr>
            <a:r>
              <a:rPr lang="en-US" altLang="zh-CN"/>
              <a:t>	using</a:t>
            </a:r>
            <a:r>
              <a:rPr lang="zh-CN" altLang="zh-CN"/>
              <a:t>名空间（不存在）</a:t>
            </a:r>
            <a:endParaRPr lang="zh-CN" altLang="zh-CN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匿名结构体和联合（不存在）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匿名结构体，联合和名空间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其他一般情况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	</a:t>
            </a:r>
            <a:r>
              <a:rPr lang="zh-CN" altLang="en-US"/>
              <a:t>检查是否为定义域结束（</a:t>
            </a:r>
            <a:r>
              <a:rPr lang="en-US" altLang="zh-CN"/>
              <a:t>}</a:t>
            </a:r>
            <a:r>
              <a:rPr lang="zh-CN" altLang="en-US"/>
              <a:t>）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	</a:t>
            </a:r>
            <a:r>
              <a:rPr lang="zh-CN" altLang="en-US"/>
              <a:t>检查类定义域内的可能情况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	</a:t>
            </a:r>
            <a:r>
              <a:rPr lang="zh-CN" altLang="en-US"/>
              <a:t>检查全局或名空间内的可能情况  函数（</a:t>
            </a:r>
            <a:r>
              <a:rPr lang="en-US" altLang="zh-CN"/>
              <a:t>int main(){/*......*/}</a:t>
            </a:r>
            <a:r>
              <a:rPr lang="zh-CN" altLang="en-US"/>
              <a:t>）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附录</a:t>
            </a:r>
            <a:endParaRPr lang="zh-CN" altLang="en-US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838200" y="1825625"/>
            <a:ext cx="4903470" cy="4351655"/>
          </a:xfrm>
          <a:prstGeom prst="rect">
            <a:avLst/>
          </a:prstGeom>
        </p:spPr>
        <p:txBody>
          <a:bodyPr vert="horz" lIns="91440" tIns="45720" rIns="91440" bIns="45720" rtlCol="0">
            <a:normAutofit fontScale="6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SymbolDatabase</a:t>
            </a:r>
            <a:r>
              <a:rPr lang="zh-CN" altLang="zh-CN"/>
              <a:t>建立过程</a:t>
            </a:r>
            <a:endParaRPr lang="zh-CN" altLang="zh-CN"/>
          </a:p>
          <a:p>
            <a:pPr marL="0" indent="0">
              <a:buNone/>
            </a:pPr>
            <a:r>
              <a:rPr lang="zh-CN"/>
              <a:t>填写基类，友元，</a:t>
            </a:r>
            <a:r>
              <a:rPr lang="en-US" altLang="zh-CN"/>
              <a:t>using</a:t>
            </a:r>
            <a:r>
              <a:rPr lang="zh-CN" altLang="en-US"/>
              <a:t>信息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填写定义信息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跳过</a:t>
            </a:r>
            <a:r>
              <a:rPr lang="en-US" altLang="zh-CN"/>
              <a:t>class demo</a:t>
            </a:r>
            <a:r>
              <a:rPr lang="zh-CN" altLang="en-US"/>
              <a:t>前向定义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无视</a:t>
            </a:r>
            <a:r>
              <a:rPr lang="en-US" altLang="zh-CN"/>
              <a:t>main</a:t>
            </a:r>
            <a:r>
              <a:rPr lang="zh-CN" altLang="en-US"/>
              <a:t>函数定义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将</a:t>
            </a:r>
            <a:r>
              <a:rPr lang="en-US" altLang="zh-CN"/>
              <a:t>p1</a:t>
            </a:r>
            <a:r>
              <a:rPr lang="zh-CN" altLang="en-US"/>
              <a:t>（以及</a:t>
            </a:r>
            <a:r>
              <a:rPr lang="en-US" altLang="zh-CN"/>
              <a:t>p2</a:t>
            </a:r>
            <a:r>
              <a:rPr lang="zh-CN" altLang="en-US"/>
              <a:t>）的类型定义</a:t>
            </a:r>
            <a:r>
              <a:rPr lang="en-US" altLang="zh-CN"/>
              <a:t>demo*</a:t>
            </a:r>
            <a:r>
              <a:rPr lang="zh-CN" altLang="en-US"/>
              <a:t>加入</a:t>
            </a:r>
            <a:r>
              <a:rPr lang="en-US" altLang="zh-CN"/>
              <a:t>varlist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判断</a:t>
            </a:r>
            <a:r>
              <a:rPr lang="en-US" altLang="zh-CN"/>
              <a:t>demo</a:t>
            </a:r>
            <a:r>
              <a:rPr lang="zh-CN" altLang="en-US"/>
              <a:t>等</a:t>
            </a:r>
            <a:r>
              <a:rPr lang="en-US" altLang="zh-CN"/>
              <a:t>token</a:t>
            </a:r>
            <a:r>
              <a:rPr lang="zh-CN" altLang="en-US"/>
              <a:t>是否为定义，寻找</a:t>
            </a:r>
            <a:r>
              <a:rPr lang="en-US" altLang="zh-CN"/>
              <a:t>demo</a:t>
            </a:r>
            <a:r>
              <a:rPr lang="zh-CN" altLang="en-US"/>
              <a:t>，是语句的开头，匹配到本地的类型定义，下一个</a:t>
            </a:r>
            <a:r>
              <a:rPr lang="en-US" altLang="zh-CN"/>
              <a:t>token</a:t>
            </a:r>
            <a:r>
              <a:rPr lang="zh-CN" altLang="en-US"/>
              <a:t>是</a:t>
            </a:r>
            <a:r>
              <a:rPr lang="en-US" altLang="zh-CN"/>
              <a:t>“=”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寻找</a:t>
            </a:r>
            <a:r>
              <a:rPr lang="en-US" altLang="zh-CN"/>
              <a:t>demo</a:t>
            </a:r>
            <a:r>
              <a:rPr lang="zh-CN" altLang="en-US"/>
              <a:t>相关已有定义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将</a:t>
            </a:r>
            <a:r>
              <a:rPr lang="en-US" altLang="zh-CN"/>
              <a:t>p1</a:t>
            </a:r>
            <a:r>
              <a:rPr lang="zh-CN" altLang="en-US"/>
              <a:t>与定义加入</a:t>
            </a:r>
            <a:r>
              <a:rPr lang="en-US" altLang="zh-CN"/>
              <a:t>varlist</a:t>
            </a:r>
            <a:endParaRPr lang="en-US" altLang="zh-CN"/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6235065" y="1825625"/>
            <a:ext cx="490347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/>
              <a:t>SymbolDatabase</a:t>
            </a:r>
            <a:r>
              <a:rPr lang="zh-CN" altLang="zh-CN" sz="2000"/>
              <a:t>建立过程</a:t>
            </a:r>
            <a:endParaRPr lang="zh-CN" altLang="zh-CN" sz="2000"/>
          </a:p>
          <a:p>
            <a:pPr marL="0" indent="0">
              <a:buNone/>
            </a:pPr>
            <a:r>
              <a:rPr lang="zh-CN" altLang="en-US" sz="2000"/>
              <a:t>填写函数参数信息</a:t>
            </a:r>
            <a:r>
              <a:rPr lang="en-US" altLang="zh-CN" sz="2000"/>
              <a:t>(main</a:t>
            </a:r>
            <a:r>
              <a:rPr lang="zh-CN" altLang="en-US" sz="2000"/>
              <a:t>函数的空参数列表</a:t>
            </a:r>
            <a:r>
              <a:rPr lang="en-US" altLang="zh-CN" sz="2000"/>
              <a:t>)</a:t>
            </a:r>
            <a:endParaRPr lang="en-US" altLang="zh-CN" sz="2000"/>
          </a:p>
          <a:p>
            <a:pPr marL="0" indent="0">
              <a:buNone/>
            </a:pPr>
            <a:r>
              <a:rPr lang="en-US" altLang="zh-CN" sz="2000"/>
              <a:t>	</a:t>
            </a:r>
            <a:r>
              <a:rPr lang="zh-CN" altLang="en-US" sz="2000"/>
              <a:t>寻找非空的小括号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填写函数定义体的</a:t>
            </a:r>
            <a:r>
              <a:rPr lang="en-US" altLang="zh-CN" sz="2000"/>
              <a:t>Scope(main</a:t>
            </a:r>
            <a:r>
              <a:rPr lang="zh-CN" altLang="en-US" sz="2000"/>
              <a:t>函数后面的</a:t>
            </a:r>
            <a:r>
              <a:rPr lang="en-US" altLang="zh-CN" sz="2000"/>
              <a:t>{...})</a:t>
            </a:r>
            <a:endParaRPr lang="en-US" altLang="zh-CN" sz="2000"/>
          </a:p>
          <a:p>
            <a:pPr marL="0" indent="0">
              <a:buNone/>
            </a:pPr>
            <a:r>
              <a:rPr lang="zh-CN" altLang="en-US" sz="2000"/>
              <a:t>填写类与结构体定义体</a:t>
            </a:r>
            <a:r>
              <a:rPr lang="en-US" altLang="zh-CN" sz="2000"/>
              <a:t>Scope</a:t>
            </a:r>
            <a:endParaRPr lang="en-US" altLang="zh-CN" sz="2000"/>
          </a:p>
          <a:p>
            <a:pPr marL="0" indent="0">
              <a:buNone/>
            </a:pPr>
            <a:r>
              <a:rPr lang="zh-CN" altLang="en-US" sz="2000"/>
              <a:t>填写函数返回值类型</a:t>
            </a:r>
            <a:r>
              <a:rPr lang="en-US" altLang="zh-CN" sz="2000"/>
              <a:t>(main</a:t>
            </a:r>
            <a:r>
              <a:rPr lang="zh-CN" altLang="en-US" sz="2000"/>
              <a:t>的返回值</a:t>
            </a:r>
            <a:r>
              <a:rPr lang="en-US" altLang="zh-CN" sz="2000"/>
              <a:t>int)</a:t>
            </a:r>
            <a:endParaRPr lang="en-US" altLang="zh-CN" sz="2000"/>
          </a:p>
          <a:p>
            <a:pPr marL="0" indent="0">
              <a:buNone/>
            </a:pPr>
            <a:r>
              <a:rPr lang="zh-CN" altLang="en-US" sz="2000"/>
              <a:t>填写变量列表</a:t>
            </a:r>
            <a:r>
              <a:rPr lang="en-US" altLang="en-US" sz="2000"/>
              <a:t>variableList</a:t>
            </a:r>
            <a:r>
              <a:rPr lang="zh-CN" altLang="en-US" sz="2000"/>
              <a:t>，寻找包括函数参数的所有</a:t>
            </a:r>
            <a:r>
              <a:rPr lang="en-US" altLang="zh-CN" sz="2000"/>
              <a:t>Scope</a:t>
            </a:r>
            <a:r>
              <a:rPr lang="zh-CN" altLang="en-US" sz="2000"/>
              <a:t>内的变量并加入</a:t>
            </a:r>
            <a:r>
              <a:rPr lang="en-US" altLang="zh-CN" sz="2000"/>
              <a:t>(main</a:t>
            </a:r>
            <a:r>
              <a:rPr lang="zh-CN" altLang="en-US" sz="2000"/>
              <a:t>函数内的</a:t>
            </a:r>
            <a:r>
              <a:rPr lang="en-US" altLang="zh-CN" sz="2000"/>
              <a:t>p1,p2)</a:t>
            </a:r>
            <a:endParaRPr lang="en-US" altLang="zh-CN" sz="2000"/>
          </a:p>
          <a:p>
            <a:pPr marL="0" indent="0">
              <a:buNone/>
            </a:pPr>
            <a:endParaRPr lang="zh-CN" altLang="en-US"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附录</a:t>
            </a:r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838200" y="1834515"/>
            <a:ext cx="490347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/>
              <a:t>SymbolDatabase</a:t>
            </a:r>
            <a:r>
              <a:rPr lang="zh-CN" altLang="zh-CN" sz="2000"/>
              <a:t>建立过程</a:t>
            </a:r>
            <a:endParaRPr lang="en-US" altLang="zh-CN" sz="2000"/>
          </a:p>
          <a:p>
            <a:pPr marL="0" indent="0">
              <a:buNone/>
            </a:pPr>
            <a:r>
              <a:rPr lang="zh-CN" altLang="en-US" sz="2000"/>
              <a:t>填写</a:t>
            </a:r>
            <a:r>
              <a:rPr lang="en-US" altLang="zh-CN" sz="2000"/>
              <a:t>Scope</a:t>
            </a:r>
            <a:r>
              <a:rPr lang="zh-CN" altLang="en-US" sz="2000"/>
              <a:t>，函数定义声明，函数调用等符号间匹配信息</a:t>
            </a:r>
            <a:endParaRPr lang="zh-CN" altLang="en-US" sz="2000"/>
          </a:p>
          <a:p>
            <a:pPr marL="0" indent="0">
              <a:buNone/>
            </a:pPr>
            <a:r>
              <a:rPr lang="en-US" altLang="zh-CN" sz="2000"/>
              <a:t>	main</a:t>
            </a:r>
            <a:r>
              <a:rPr lang="zh-CN" altLang="en-US" sz="2000"/>
              <a:t>函数与名为</a:t>
            </a:r>
            <a:r>
              <a:rPr lang="en-US" altLang="zh-CN" sz="2000"/>
              <a:t>main</a:t>
            </a:r>
            <a:r>
              <a:rPr lang="zh-CN" altLang="en-US" sz="2000"/>
              <a:t>的</a:t>
            </a:r>
            <a:r>
              <a:rPr lang="en-US" altLang="zh-CN" sz="2000"/>
              <a:t>token</a:t>
            </a:r>
            <a:endParaRPr lang="en-US" altLang="zh-CN" sz="2000"/>
          </a:p>
          <a:p>
            <a:pPr marL="0" indent="0">
              <a:buNone/>
            </a:pPr>
            <a:r>
              <a:rPr lang="en-US" altLang="zh-CN" sz="2000"/>
              <a:t>	</a:t>
            </a:r>
            <a:r>
              <a:rPr lang="zh-CN" altLang="en-US" sz="2000"/>
              <a:t>尝试为</a:t>
            </a:r>
            <a:r>
              <a:rPr lang="en-US" altLang="zh-CN" sz="2000"/>
              <a:t>demo</a:t>
            </a:r>
            <a:r>
              <a:rPr lang="zh-CN" altLang="en-US" sz="2000"/>
              <a:t>（构造函数），</a:t>
            </a:r>
            <a:r>
              <a:rPr lang="en-US" altLang="zh-CN" sz="2000"/>
              <a:t>func</a:t>
            </a:r>
            <a:r>
              <a:rPr lang="zh-CN" altLang="en-US" sz="2000"/>
              <a:t>两</a:t>
            </a:r>
            <a:r>
              <a:rPr lang="en-US" altLang="zh-CN" sz="2000"/>
              <a:t>token</a:t>
            </a:r>
            <a:r>
              <a:rPr lang="zh-CN" altLang="en-US" sz="2000"/>
              <a:t>匹配函数，因没有定义未果</a:t>
            </a:r>
            <a:endParaRPr lang="zh-CN" altLang="en-US" sz="2000"/>
          </a:p>
          <a:p>
            <a:pPr marL="0" indent="0">
              <a:buNone/>
            </a:pPr>
            <a:r>
              <a:rPr lang="en-US" altLang="zh-CN" sz="2000"/>
              <a:t>	</a:t>
            </a:r>
            <a:r>
              <a:rPr lang="zh-CN" altLang="en-US" sz="2000"/>
              <a:t>为</a:t>
            </a:r>
            <a:r>
              <a:rPr lang="en-US" altLang="zh-CN" sz="2000"/>
              <a:t>demo(</a:t>
            </a:r>
            <a:r>
              <a:rPr lang="zh-CN" altLang="en-US" sz="2000"/>
              <a:t>类</a:t>
            </a:r>
            <a:r>
              <a:rPr lang="en-US" altLang="zh-CN" sz="2000"/>
              <a:t>)</a:t>
            </a:r>
            <a:r>
              <a:rPr lang="zh-CN" altLang="en-US" sz="2000"/>
              <a:t>匹配</a:t>
            </a:r>
            <a:r>
              <a:rPr lang="en-US" altLang="zh-CN" sz="2000"/>
              <a:t>demo</a:t>
            </a:r>
            <a:r>
              <a:rPr lang="zh-CN" altLang="en-US" sz="2000"/>
              <a:t>类，多次出现</a:t>
            </a:r>
            <a:endParaRPr lang="zh-CN" altLang="en-US" sz="2000"/>
          </a:p>
          <a:p>
            <a:pPr marL="0" indent="0">
              <a:buNone/>
            </a:pPr>
            <a:r>
              <a:rPr lang="en-US" altLang="zh-CN" sz="2000"/>
              <a:t>	</a:t>
            </a:r>
            <a:r>
              <a:rPr lang="zh-CN" altLang="en-US" sz="2000"/>
              <a:t>为</a:t>
            </a:r>
            <a:r>
              <a:rPr lang="en-US" altLang="zh-CN" sz="2000"/>
              <a:t>p1,p2</a:t>
            </a:r>
            <a:r>
              <a:rPr lang="zh-CN" altLang="en-US" sz="2000"/>
              <a:t>匹配对应</a:t>
            </a:r>
            <a:r>
              <a:rPr lang="en-US" altLang="zh-CN" sz="2000"/>
              <a:t>Variable</a:t>
            </a:r>
            <a:endParaRPr lang="en-US" altLang="zh-CN" sz="2000"/>
          </a:p>
        </p:txBody>
      </p:sp>
      <p:sp>
        <p:nvSpPr>
          <p:cNvPr id="3" name="内容占位符 2"/>
          <p:cNvSpPr>
            <a:spLocks noGrp="1"/>
          </p:cNvSpPr>
          <p:nvPr/>
        </p:nvSpPr>
        <p:spPr>
          <a:xfrm>
            <a:off x="5878830" y="1834515"/>
            <a:ext cx="490347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altLang="zh-CN" sz="2000"/>
              <a:t>ValueFlow::setValues规则</a:t>
            </a:r>
            <a:endParaRPr altLang="zh-CN" sz="2000"/>
          </a:p>
          <a:p>
            <a:pPr marL="0" indent="0">
              <a:buNone/>
            </a:pPr>
            <a:r>
              <a:rPr lang="en-US" altLang="zh-CN" sz="2000"/>
              <a:t>Number                               String</a:t>
            </a:r>
            <a:endParaRPr lang="en-US" altLang="zh-CN" sz="2000"/>
          </a:p>
          <a:p>
            <a:pPr marL="0" indent="0">
              <a:buNone/>
            </a:pPr>
            <a:r>
              <a:rPr lang="en-US" altLang="zh-CN" sz="2000"/>
              <a:t>Array                                    PointerAlias</a:t>
            </a:r>
            <a:r>
              <a:rPr lang="zh-CN" altLang="zh-CN" sz="2000"/>
              <a:t>指针别名</a:t>
            </a:r>
            <a:endParaRPr lang="zh-CN" altLang="zh-CN" sz="2000"/>
          </a:p>
          <a:p>
            <a:pPr marL="0" indent="0">
              <a:buNone/>
            </a:pPr>
            <a:r>
              <a:rPr lang="en-US" altLang="zh-CN" sz="2000"/>
              <a:t>FunctionReturn               BitAnd</a:t>
            </a:r>
            <a:endParaRPr lang="en-US" altLang="zh-CN" sz="2000"/>
          </a:p>
          <a:p>
            <a:pPr marL="0" indent="0">
              <a:buNone/>
            </a:pPr>
            <a:r>
              <a:rPr lang="en-US" altLang="zh-CN" sz="2000"/>
              <a:t>ForLoop                              BeforeCondition</a:t>
            </a:r>
            <a:endParaRPr lang="en-US" altLang="zh-CN" sz="2000"/>
          </a:p>
          <a:p>
            <a:pPr marL="0" indent="0">
              <a:buNone/>
            </a:pPr>
            <a:r>
              <a:rPr lang="en-US" altLang="zh-CN" sz="2000"/>
              <a:t>AfterAssign                        AfterCondition</a:t>
            </a:r>
            <a:endParaRPr lang="en-US" altLang="zh-CN" sz="2000"/>
          </a:p>
          <a:p>
            <a:pPr marL="0" indent="0">
              <a:buNone/>
            </a:pPr>
            <a:r>
              <a:rPr lang="en-US" altLang="zh-CN" sz="2000"/>
              <a:t>SwitchVariable                 SubFunction</a:t>
            </a:r>
            <a:endParaRPr lang="en-US" altLang="zh-CN" sz="2000"/>
          </a:p>
          <a:p>
            <a:pPr marL="0" indent="0">
              <a:buNone/>
            </a:pPr>
            <a:r>
              <a:rPr lang="en-US" altLang="zh-CN" sz="2000"/>
              <a:t>FunctionDefaultParameter</a:t>
            </a:r>
            <a:endParaRPr lang="en-US" altLang="zh-CN"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深度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深度</Template>
  <TotalTime>0</TotalTime>
  <Words>2085</Words>
  <Application>WPS 演示</Application>
  <PresentationFormat>宽屏</PresentationFormat>
  <Paragraphs>109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深度</vt:lpstr>
      <vt:lpstr>第四、五周工作汇报</vt:lpstr>
      <vt:lpstr>主要流程分析</vt:lpstr>
      <vt:lpstr>附录</vt:lpstr>
      <vt:lpstr>附录</vt:lpstr>
      <vt:lpstr>附录</vt:lpstr>
      <vt:lpstr>附录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Tang</cp:lastModifiedBy>
  <cp:revision>8</cp:revision>
  <dcterms:created xsi:type="dcterms:W3CDTF">2016-03-31T15:06:00Z</dcterms:created>
  <dcterms:modified xsi:type="dcterms:W3CDTF">2016-04-01T00:15:30Z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2052-10.1.0.5559</vt:lpwstr>
  </property>
</Properties>
</file>