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3"/>
    <p:sldId id="258" r:id="rId4"/>
    <p:sldId id="266" r:id="rId5"/>
    <p:sldId id="267" r:id="rId6"/>
    <p:sldId id="268" r:id="rId7"/>
    <p:sldId id="271" r:id="rId8"/>
    <p:sldId id="270" r:id="rId9"/>
    <p:sldId id="272" r:id="rId10"/>
    <p:sldId id="273" r:id="rId11"/>
    <p:sldId id="274" r:id="rId12"/>
    <p:sldId id="276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045" y="1826895"/>
            <a:ext cx="9714865" cy="4351655"/>
          </a:xfrm>
        </p:spPr>
        <p:txBody>
          <a:bodyPr/>
          <a:lstStyle/>
          <a:p>
            <a:r>
              <a:rPr kumimoji="1" lang="zh-CN" altLang="en-US" dirty="0"/>
              <a:t>样例侧重点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悬垂指针用于指针初始化（赋值），导致指针状态异常。</a:t>
            </a:r>
            <a:endParaRPr kumimoji="1" lang="zh-CN" altLang="en-US" dirty="0"/>
          </a:p>
          <a:p>
            <a:pPr lvl="0"/>
            <a:r>
              <a:rPr kumimoji="1" lang="zh-CN" altLang="en-US" sz="2800" dirty="0"/>
              <a:t>对比性样例</a:t>
            </a:r>
            <a:endParaRPr kumimoji="1" lang="zh-CN" altLang="en-US" sz="2800" dirty="0"/>
          </a:p>
          <a:p>
            <a:pPr lvl="1"/>
            <a:r>
              <a:rPr kumimoji="1" lang="zh-CN" altLang="en-US" dirty="0">
                <a:sym typeface="+mn-ea"/>
              </a:rPr>
              <a:t>指针由另一指针初始化后，后者被释放导致前者成为悬垂指针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zh-CN" altLang="en-US" sz="2400" dirty="0"/>
              <a:t>指针由未初始化的指针初始化</a:t>
            </a:r>
            <a:endParaRPr kumimoji="1" lang="zh-CN" altLang="en-US" sz="2400" dirty="0"/>
          </a:p>
          <a:p>
            <a:pPr lvl="0"/>
            <a:r>
              <a:rPr kumimoji="1" lang="zh-CN" altLang="en-US" dirty="0"/>
              <a:t>名词解释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指针所指向内容被释放后，指针指向无效内存，此时指针被称为悬垂指针。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通常出现在对象释放后指针未重设，或者对象的不当多重引用。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及时重设指针，或者合理控制指针的作用域，有助于避免悬垂指针的出现。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抽象语法树</a:t>
            </a:r>
            <a:r>
              <a:rPr lang="en-US" altLang="zh-CN"/>
              <a:t>Ast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SymbolDatabase</a:t>
            </a:r>
            <a:r>
              <a:rPr lang="zh-CN" altLang="en-US"/>
              <a:t>建立后分析，此时所有</a:t>
            </a:r>
            <a:r>
              <a:rPr lang="en-US" altLang="zh-CN"/>
              <a:t>token</a:t>
            </a:r>
            <a:r>
              <a:rPr lang="zh-CN" altLang="en-US"/>
              <a:t>都已分析出含义</a:t>
            </a:r>
            <a:endParaRPr lang="zh-CN" altLang="en-US"/>
          </a:p>
          <a:p>
            <a:pPr lvl="1"/>
            <a:r>
              <a:rPr lang="zh-CN" altLang="en-US"/>
              <a:t>按顺序枚举</a:t>
            </a:r>
            <a:r>
              <a:rPr lang="en-US" altLang="zh-CN"/>
              <a:t>Token</a:t>
            </a:r>
            <a:r>
              <a:rPr lang="zh-CN" altLang="en-US"/>
              <a:t>，按语法依赖顺序递归编译规则，按规则定义推进编译子语法，或者将已经编译的语法树设为子树</a:t>
            </a: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5625"/>
            <a:ext cx="3759835" cy="4061460"/>
          </a:xfrm>
        </p:spPr>
        <p:txBody>
          <a:bodyPr/>
          <a:p>
            <a:r>
              <a:rPr lang="zh-CN"/>
              <a:t>样例数据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*p1 = new int(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ym typeface="+mn-ea"/>
              </a:rPr>
              <a:t>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66460" y="1825625"/>
            <a:ext cx="5387340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处理结果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499225" y="2866390"/>
            <a:ext cx="0" cy="2322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71740" y="2386965"/>
            <a:ext cx="403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3182620"/>
            <a:ext cx="530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21980" y="4083685"/>
            <a:ext cx="2774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908290" y="4077335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6895"/>
            <a:ext cx="10233660" cy="4643755"/>
          </a:xfrm>
        </p:spPr>
        <p:txBody>
          <a:bodyPr>
            <a:normAutofit/>
          </a:bodyPr>
          <a:p>
            <a:r>
              <a:rPr lang="zh-CN" altLang="en-US"/>
              <a:t>部分符号定义</a:t>
            </a:r>
            <a:endParaRPr lang="zh-CN" altLang="en-US"/>
          </a:p>
          <a:p>
            <a:pPr lvl="1"/>
            <a:r>
              <a:rPr lang="en-US" altLang="zh-CN"/>
              <a:t>Scope</a:t>
            </a:r>
            <a:endParaRPr lang="en-US" altLang="zh-CN"/>
          </a:p>
          <a:p>
            <a:pPr lvl="2"/>
            <a:r>
              <a:rPr lang="zh-CN" altLang="en-US"/>
              <a:t>定义域，范围最广概括性最强，可能和其他单个符号挂钩，同时描述所有内部包含的符号</a:t>
            </a:r>
            <a:endParaRPr lang="zh-CN" altLang="en-US"/>
          </a:p>
          <a:p>
            <a:pPr lvl="2"/>
            <a:r>
              <a:rPr lang="en-US" altLang="zh-CN"/>
              <a:t>Scope</a:t>
            </a:r>
            <a:r>
              <a:rPr lang="zh-CN" altLang="en-US"/>
              <a:t>间构成嵌套</a:t>
            </a:r>
            <a:r>
              <a:rPr lang="en-US" altLang="zh-CN">
                <a:sym typeface="+mn-ea"/>
              </a:rPr>
              <a:t>(nested)</a:t>
            </a:r>
            <a:r>
              <a:rPr lang="zh-CN" altLang="en-US"/>
              <a:t>关系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2"/>
            <a:r>
              <a:rPr lang="zh-CN" altLang="en-US"/>
              <a:t>几乎完全伴随</a:t>
            </a:r>
            <a:r>
              <a:rPr lang="en-US" altLang="zh-CN"/>
              <a:t>Scope</a:t>
            </a:r>
            <a:r>
              <a:rPr lang="zh-CN" altLang="en-US"/>
              <a:t>出现，因为有参数与</a:t>
            </a:r>
            <a:r>
              <a:rPr lang="en-US" altLang="zh-CN"/>
              <a:t>Variable</a:t>
            </a:r>
            <a:r>
              <a:rPr lang="zh-CN" altLang="en-US"/>
              <a:t>相关</a:t>
            </a:r>
            <a:endParaRPr lang="zh-CN" altLang="en-US"/>
          </a:p>
          <a:p>
            <a:pPr lvl="1"/>
            <a:r>
              <a:rPr lang="en-US" altLang="zh-CN"/>
              <a:t>Type</a:t>
            </a:r>
            <a:endParaRPr lang="en-US" altLang="zh-CN"/>
          </a:p>
          <a:p>
            <a:pPr lvl="2"/>
            <a:r>
              <a:rPr lang="zh-CN" altLang="en-US"/>
              <a:t>描述一个类（不是类型），完全 伴随相应</a:t>
            </a:r>
            <a:r>
              <a:rPr lang="en-US" altLang="zh-CN"/>
              <a:t>Scope</a:t>
            </a:r>
            <a:endParaRPr lang="en-US" altLang="zh-CN"/>
          </a:p>
          <a:p>
            <a:pPr lvl="1"/>
            <a:r>
              <a:rPr lang="en-US" altLang="zh-CN"/>
              <a:t>Variable</a:t>
            </a:r>
            <a:endParaRPr lang="en-US" altLang="zh-CN"/>
          </a:p>
          <a:p>
            <a:pPr lvl="2"/>
            <a:r>
              <a:rPr lang="zh-CN" altLang="en-US" sz="2000"/>
              <a:t>描述一个变量，可能在源码中有多处对应</a:t>
            </a:r>
            <a:endParaRPr lang="zh-CN" altLang="en-US" sz="2000"/>
          </a:p>
          <a:p>
            <a:pPr lvl="2"/>
            <a:r>
              <a:rPr lang="zh-CN" altLang="en-US"/>
              <a:t>一定属于一种定义域，对应一种类型（</a:t>
            </a:r>
            <a:r>
              <a:rPr lang="en-US" altLang="zh-CN"/>
              <a:t>Type</a:t>
            </a:r>
            <a:r>
              <a:rPr lang="zh-CN" altLang="en-US"/>
              <a:t>或枚举表示的基础类型）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6260"/>
            <a:ext cx="1839595" cy="516255"/>
          </a:xfrm>
        </p:spPr>
        <p:txBody>
          <a:bodyPr/>
          <a:p>
            <a:r>
              <a:rPr lang="zh-CN" altLang="en-US"/>
              <a:t>类关系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76400" y="1830705"/>
            <a:ext cx="9370695" cy="4360545"/>
            <a:chOff x="1524" y="2163"/>
            <a:chExt cx="14757" cy="6867"/>
          </a:xfrm>
        </p:grpSpPr>
        <p:sp>
          <p:nvSpPr>
            <p:cNvPr id="6" name="矩形 5"/>
            <p:cNvSpPr/>
            <p:nvPr/>
          </p:nvSpPr>
          <p:spPr>
            <a:xfrm>
              <a:off x="6504" y="2663"/>
              <a:ext cx="3741" cy="2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-funcList -varList</a:t>
              </a:r>
              <a:endParaRPr lang="en-US" altLang="zh-CN"/>
            </a:p>
            <a:p>
              <a:pPr algn="ctr"/>
              <a:r>
                <a:rPr lang="en-US" altLang="zh-CN"/>
                <a:t>-definedTypes</a:t>
              </a:r>
              <a:endParaRPr lang="en-US" altLang="zh-CN"/>
            </a:p>
            <a:p>
              <a:pPr algn="ctr"/>
              <a:r>
                <a:rPr lang="en-US" altLang="zh-CN"/>
                <a:t>-nest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6935" y="6331"/>
              <a:ext cx="2876" cy="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</a:t>
              </a:r>
              <a:endParaRPr lang="en-US" altLang="zh-CN"/>
            </a:p>
            <a:p>
              <a:pPr algn="ctr"/>
              <a:r>
                <a:rPr lang="en-US" altLang="zh-CN"/>
                <a:t>-scope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524" y="6010"/>
              <a:ext cx="3582" cy="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-retType -classType</a:t>
              </a:r>
              <a:endParaRPr lang="en-US" altLang="zh-CN"/>
            </a:p>
            <a:p>
              <a:pPr algn="ctr"/>
              <a:r>
                <a:rPr lang="en-US" altLang="zh-CN"/>
                <a:t>-argList</a:t>
              </a:r>
              <a:endParaRPr lang="en-US" altLang="zh-CN"/>
            </a:p>
            <a:p>
              <a:pPr algn="ctr"/>
              <a:r>
                <a:rPr lang="en-US" altLang="zh-CN"/>
                <a:t>-funcScope -nestIn 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1540" y="5896"/>
              <a:ext cx="2481" cy="3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-typeScope</a:t>
              </a:r>
              <a:endParaRPr lang="en-US" altLang="zh-CN"/>
            </a:p>
            <a:p>
              <a:pPr algn="ctr"/>
              <a:r>
                <a:rPr lang="en-US" altLang="zh-CN"/>
                <a:t>-nestIn</a:t>
              </a:r>
              <a:endParaRPr lang="en-US" altLang="zh-CN"/>
            </a:p>
            <a:p>
              <a:pPr algn="ctr"/>
              <a:r>
                <a:rPr lang="en-US" altLang="zh-CN"/>
                <a:t>-baseInfo</a:t>
              </a:r>
              <a:endParaRPr lang="en-US" altLang="zh-CN"/>
            </a:p>
            <a:p>
              <a:pPr algn="ctr"/>
              <a:r>
                <a:rPr lang="en-US" altLang="zh-CN"/>
                <a:t>-friendInfo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6504" y="2663"/>
              <a:ext cx="1871" cy="1205"/>
            </a:xfrm>
            <a:prstGeom prst="bentConnector4">
              <a:avLst>
                <a:gd name="adj1" fmla="val -20043"/>
                <a:gd name="adj2" fmla="val 1311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3"/>
              <a:endCxn id="7" idx="1"/>
            </p:cNvCxnSpPr>
            <p:nvPr/>
          </p:nvCxnSpPr>
          <p:spPr>
            <a:xfrm>
              <a:off x="5106" y="7455"/>
              <a:ext cx="1829" cy="4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3"/>
              <a:endCxn id="9" idx="1"/>
            </p:cNvCxnSpPr>
            <p:nvPr/>
          </p:nvCxnSpPr>
          <p:spPr>
            <a:xfrm flipV="1">
              <a:off x="9811" y="7456"/>
              <a:ext cx="1729" cy="3"/>
            </a:xfrm>
            <a:prstGeom prst="bentConnector3">
              <a:avLst>
                <a:gd name="adj1" fmla="val 500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12622" y="7616"/>
              <a:ext cx="1559" cy="1240"/>
            </a:xfrm>
            <a:prstGeom prst="bentConnector4">
              <a:avLst>
                <a:gd name="adj1" fmla="val -24022"/>
                <a:gd name="adj2" fmla="val 1302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0"/>
            </p:cNvCxnSpPr>
            <p:nvPr/>
          </p:nvCxnSpPr>
          <p:spPr>
            <a:xfrm>
              <a:off x="10245" y="3868"/>
              <a:ext cx="2536" cy="20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2"/>
            </p:cNvCxnSpPr>
            <p:nvPr/>
          </p:nvCxnSpPr>
          <p:spPr>
            <a:xfrm rot="16200000">
              <a:off x="7745" y="5701"/>
              <a:ext cx="1258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62" y="3788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-funcList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24" y="216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-nest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37" y="507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-varList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36" y="4948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  <p:cxnSp>
          <p:nvCxnSpPr>
            <p:cNvPr id="21" name="肘形连接符 20"/>
            <p:cNvCxnSpPr>
              <a:stCxn id="8" idx="0"/>
              <a:endCxn id="6" idx="1"/>
            </p:cNvCxnSpPr>
            <p:nvPr/>
          </p:nvCxnSpPr>
          <p:spPr>
            <a:xfrm rot="16200000">
              <a:off x="3839" y="3345"/>
              <a:ext cx="2142" cy="318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853" y="6876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-argList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73" y="5751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-scope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66" y="6875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-type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61" y="8018"/>
              <a:ext cx="202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-baseInfo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-friendInfo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24" y="4759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410" y="1826260"/>
            <a:ext cx="4739005" cy="4351655"/>
          </a:xfrm>
        </p:spPr>
        <p:txBody>
          <a:bodyPr/>
          <a:lstStyle/>
          <a:p>
            <a:r>
              <a:rPr kumimoji="1" lang="zh-CN" altLang="en-US" dirty="0"/>
              <a:t>原样例</a:t>
            </a:r>
            <a:r>
              <a:rPr kumimoji="1" lang="en-US" altLang="zh-CN" dirty="0"/>
              <a:t>(1)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class demo;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demo *p1 = new demo();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demo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p1-&gt;func();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p2-&gt;func();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6041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改进样例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*p1 = new int(0);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测试输出：</a:t>
            </a:r>
            <a:endParaRPr lang="zh-CN" altLang="en-US"/>
          </a:p>
          <a:p>
            <a:pPr lvl="1"/>
            <a:r>
              <a:rPr lang="en-US" altLang="zh-CN"/>
              <a:t>1) </a:t>
            </a:r>
            <a:r>
              <a:rPr lang="zh-CN" altLang="en-US"/>
              <a:t>第六行“demo *p2 = p1;”，p1未初始化。</a:t>
            </a:r>
            <a:endParaRPr lang="zh-CN" altLang="en-US"/>
          </a:p>
          <a:p>
            <a:pPr lvl="1"/>
            <a:r>
              <a:rPr lang="en-US" altLang="zh-CN"/>
              <a:t>2) </a:t>
            </a:r>
            <a:r>
              <a:rPr lang="zh-CN" altLang="en-US"/>
              <a:t>第五行“int *p2 = p1;”，p1未初始化。</a:t>
            </a:r>
            <a:endParaRPr lang="zh-CN" altLang="en-US"/>
          </a:p>
          <a:p>
            <a:pPr lvl="0"/>
            <a:r>
              <a:rPr lang="zh-CN" altLang="en-US"/>
              <a:t>黑盒测试结论：</a:t>
            </a:r>
            <a:endParaRPr lang="zh-CN" altLang="en-US"/>
          </a:p>
          <a:p>
            <a:pPr lvl="1"/>
            <a:r>
              <a:rPr lang="zh-CN" altLang="en-US"/>
              <a:t>无定义体的</a:t>
            </a:r>
            <a:r>
              <a:rPr lang="en-US" altLang="zh-CN"/>
              <a:t>demo</a:t>
            </a:r>
            <a:r>
              <a:rPr lang="zh-CN" altLang="en-US"/>
              <a:t>类型还是</a:t>
            </a:r>
            <a:r>
              <a:rPr lang="en-US" altLang="zh-CN"/>
              <a:t>int</a:t>
            </a:r>
            <a:r>
              <a:rPr lang="zh-CN" altLang="en-US"/>
              <a:t>基础类型对于指针的分析结果没有影响</a:t>
            </a:r>
            <a:endParaRPr lang="zh-CN" altLang="en-US"/>
          </a:p>
          <a:p>
            <a:pPr lvl="1"/>
            <a:r>
              <a:rPr lang="zh-CN" altLang="en-US"/>
              <a:t>关于</a:t>
            </a:r>
            <a:r>
              <a:rPr lang="en-US" altLang="zh-CN"/>
              <a:t>p2</a:t>
            </a:r>
            <a:r>
              <a:rPr lang="zh-CN" altLang="en-US"/>
              <a:t>没有任何的信息输出</a:t>
            </a:r>
            <a:endParaRPr lang="zh-CN" altLang="en-US"/>
          </a:p>
          <a:p>
            <a:pPr lvl="1"/>
            <a:r>
              <a:rPr lang="en-US" altLang="zh-CN"/>
              <a:t>delete</a:t>
            </a:r>
            <a:r>
              <a:rPr lang="zh-CN" altLang="en-US"/>
              <a:t>语句对</a:t>
            </a:r>
            <a:r>
              <a:rPr lang="en-US" altLang="zh-CN"/>
              <a:t>p1</a:t>
            </a:r>
            <a:r>
              <a:rPr lang="zh-CN" altLang="en-US"/>
              <a:t>的值产生影响，同时因为错误未能判断初始化的可能性较低；</a:t>
            </a:r>
            <a:r>
              <a:rPr lang="en-US" altLang="zh-CN"/>
              <a:t>delete</a:t>
            </a:r>
            <a:r>
              <a:rPr lang="zh-CN" altLang="en-US"/>
              <a:t>后造成的悬垂指针可能被视为未初始化。</a:t>
            </a:r>
            <a:endParaRPr lang="zh-CN" altLang="en-US"/>
          </a:p>
          <a:p>
            <a:pPr lvl="1"/>
            <a:r>
              <a:rPr lang="zh-CN" altLang="en-US"/>
              <a:t>访问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指向的对象均未报错。成员函数未定义可能导致不能识别，但</a:t>
            </a:r>
            <a:r>
              <a:rPr lang="en-US" altLang="zh-CN"/>
              <a:t>int</a:t>
            </a:r>
            <a:r>
              <a:rPr lang="zh-CN" altLang="en-US"/>
              <a:t>型指针仍未提示异常访问。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跟踪程序</a:t>
            </a:r>
            <a:r>
              <a:rPr lang="zh-CN" altLang="en-US" u="sng"/>
              <a:t>流程</a:t>
            </a:r>
            <a:endParaRPr lang="zh-CN" altLang="en-US" u="sng"/>
          </a:p>
          <a:p>
            <a:pPr lvl="1"/>
            <a:r>
              <a:rPr lang="zh-CN" altLang="en-US"/>
              <a:t>分析各模块组成和作用方式</a:t>
            </a:r>
            <a:endParaRPr lang="zh-CN" altLang="en-US"/>
          </a:p>
          <a:p>
            <a:pPr lvl="1"/>
            <a:r>
              <a:rPr lang="zh-CN" altLang="en-US"/>
              <a:t>了解数据被处理的顺序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白盒测试分析</a:t>
            </a:r>
            <a:endParaRPr lang="zh-CN" altLang="en-US"/>
          </a:p>
          <a:p>
            <a:pPr lvl="1"/>
            <a:r>
              <a:rPr lang="zh-CN" altLang="en-US"/>
              <a:t>ValueFlow::setValues过程了解的不明确；就结果而言p1和p2的token均没有由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设置合适的值，导致</a:t>
            </a:r>
            <a:r>
              <a:rPr lang="en-US" altLang="zh-CN"/>
              <a:t>Check</a:t>
            </a:r>
            <a:r>
              <a:rPr lang="zh-CN" altLang="en-US"/>
              <a:t>类</a:t>
            </a:r>
            <a:r>
              <a:rPr lang="zh-CN" altLang="en-US"/>
              <a:t>没有检测出p2异常使用（func函数未定义也可能是原因之一）。</a:t>
            </a:r>
            <a:endParaRPr lang="zh-CN" altLang="en-US"/>
          </a:p>
          <a:p>
            <a:pPr lvl="1"/>
            <a:r>
              <a:rPr lang="zh-CN" altLang="en-US"/>
              <a:t>可以注意到，p1在delete后提示了未初始化的变量，但因为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功能</a:t>
            </a:r>
            <a:r>
              <a:rPr lang="zh-CN" altLang="en-US"/>
              <a:t>异常，p1的值不确定是在delete后确定“未初始化”还是保持了value的初始值“未初始化”。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charset="0"/>
              <a:buChar char="•"/>
            </a:pPr>
            <a:r>
              <a:rPr lang="zh-CN" altLang="en-US"/>
              <a:t>测试改进建议</a:t>
            </a:r>
            <a:endParaRPr lang="zh-CN" altLang="en-US"/>
          </a:p>
          <a:p>
            <a:pPr lvl="1"/>
            <a:r>
              <a:rPr lang="zh-CN" altLang="en-US"/>
              <a:t>换为int指针类型进行测试，避免未定义成员函数带来的干扰</a:t>
            </a:r>
            <a:endParaRPr lang="zh-CN" altLang="en-US"/>
          </a:p>
          <a:p>
            <a:pPr lvl="1"/>
            <a:r>
              <a:rPr lang="zh-CN" altLang="en-US"/>
              <a:t>完善class定义进行测试</a:t>
            </a:r>
            <a:endParaRPr lang="zh-CN" altLang="en-US"/>
          </a:p>
          <a:p>
            <a:pPr lvl="0"/>
            <a:r>
              <a:rPr lang="zh-CN" altLang="en-US"/>
              <a:t>进一步测试方向</a:t>
            </a:r>
            <a:endParaRPr lang="zh-CN" altLang="en-US"/>
          </a:p>
          <a:p>
            <a:pPr lvl="1"/>
            <a:r>
              <a:rPr lang="zh-CN" altLang="en-US"/>
              <a:t>数据构成</a:t>
            </a:r>
            <a:endParaRPr lang="zh-CN" altLang="en-US"/>
          </a:p>
          <a:p>
            <a:pPr lvl="1"/>
            <a:r>
              <a:rPr lang="zh-CN" altLang="en-US"/>
              <a:t>数据模块中类的关系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</a:t>
            </a:r>
            <a:r>
              <a:rPr lang="zh-CN" altLang="en-US" u="sng"/>
              <a:t>数据</a:t>
            </a:r>
            <a:r>
              <a:rPr lang="zh-CN" altLang="en-US"/>
              <a:t>走向</a:t>
            </a:r>
            <a:endParaRPr lang="zh-CN" altLang="en-US"/>
          </a:p>
          <a:p>
            <a:pPr lvl="1"/>
            <a:r>
              <a:rPr lang="zh-CN" altLang="en-US"/>
              <a:t>分析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Tokenize</a:t>
            </a:r>
            <a:r>
              <a:rPr lang="zh-CN" altLang="en-US"/>
              <a:t>模块）与</a:t>
            </a:r>
            <a:r>
              <a:rPr lang="en-US" altLang="zh-CN"/>
              <a:t>Symbol</a:t>
            </a:r>
            <a:r>
              <a:rPr lang="zh-CN" altLang="en-US"/>
              <a:t>（</a:t>
            </a:r>
            <a:r>
              <a:rPr lang="en-US" altLang="zh-CN"/>
              <a:t>SymbolDatabase</a:t>
            </a:r>
            <a:r>
              <a:rPr lang="zh-CN" altLang="en-US"/>
              <a:t>模块</a:t>
            </a:r>
            <a:r>
              <a:rPr lang="zh-CN" altLang="en-US"/>
              <a:t>）类与对象间关系</a:t>
            </a:r>
            <a:endParaRPr lang="zh-CN" altLang="en-US"/>
          </a:p>
          <a:p>
            <a:pPr lvl="1"/>
            <a:r>
              <a:rPr lang="en-US" altLang="zh-CN"/>
              <a:t>Ast</a:t>
            </a:r>
            <a:r>
              <a:rPr lang="zh-CN" altLang="en-US"/>
              <a:t>（抽象语法树）分析，与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741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Tokenize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4000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SymbolDB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grpSp>
        <p:nvGrpSpPr>
          <p:cNvPr id="33" name="组合 32"/>
          <p:cNvGrpSpPr/>
          <p:nvPr/>
        </p:nvGrpSpPr>
        <p:grpSpPr>
          <a:xfrm>
            <a:off x="1045845" y="2769235"/>
            <a:ext cx="5421630" cy="3395980"/>
            <a:chOff x="1001" y="4361"/>
            <a:chExt cx="8538" cy="5348"/>
          </a:xfrm>
        </p:grpSpPr>
        <p:sp>
          <p:nvSpPr>
            <p:cNvPr id="31" name="矩形 30"/>
            <p:cNvSpPr/>
            <p:nvPr/>
          </p:nvSpPr>
          <p:spPr>
            <a:xfrm>
              <a:off x="1001" y="4361"/>
              <a:ext cx="8538" cy="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63" y="4994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320" y="6562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4061" y="7217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833" y="6560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4062" y="4993"/>
              <a:ext cx="1021" cy="655"/>
            </a:xfrm>
            <a:prstGeom prst="bentConnector4">
              <a:avLst>
                <a:gd name="adj1" fmla="val -36729"/>
                <a:gd name="adj2" fmla="val 1572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  <a:endCxn id="8" idx="0"/>
            </p:cNvCxnSpPr>
            <p:nvPr/>
          </p:nvCxnSpPr>
          <p:spPr>
            <a:xfrm rot="5400000">
              <a:off x="4627" y="6760"/>
              <a:ext cx="913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1"/>
              <a:endCxn id="7" idx="3"/>
            </p:cNvCxnSpPr>
            <p:nvPr/>
          </p:nvCxnSpPr>
          <p:spPr>
            <a:xfrm rot="10800000">
              <a:off x="3362" y="7217"/>
              <a:ext cx="699" cy="655"/>
            </a:xfrm>
            <a:prstGeom prst="bentConnector3">
              <a:avLst>
                <a:gd name="adj1" fmla="val 499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9" idx="2"/>
            </p:cNvCxnSpPr>
            <p:nvPr/>
          </p:nvCxnSpPr>
          <p:spPr>
            <a:xfrm rot="5400000" flipH="1" flipV="1">
              <a:off x="5096" y="5114"/>
              <a:ext cx="5" cy="5513"/>
            </a:xfrm>
            <a:prstGeom prst="bentConnector3">
              <a:avLst>
                <a:gd name="adj1" fmla="val -290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8" idx="3"/>
            </p:cNvCxnSpPr>
            <p:nvPr/>
          </p:nvCxnSpPr>
          <p:spPr>
            <a:xfrm rot="5400000" flipH="1" flipV="1">
              <a:off x="5265" y="7688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0"/>
              <a:endCxn id="9" idx="3"/>
            </p:cNvCxnSpPr>
            <p:nvPr/>
          </p:nvCxnSpPr>
          <p:spPr>
            <a:xfrm rot="16200000" flipH="1">
              <a:off x="8036" y="6377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1"/>
            </p:cNvCxnSpPr>
            <p:nvPr/>
          </p:nvCxnSpPr>
          <p:spPr>
            <a:xfrm>
              <a:off x="6105" y="5649"/>
              <a:ext cx="728" cy="1566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1"/>
            </p:cNvCxnSpPr>
            <p:nvPr/>
          </p:nvCxnSpPr>
          <p:spPr>
            <a:xfrm rot="16200000">
              <a:off x="2745" y="5244"/>
              <a:ext cx="913" cy="17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649845" y="2769235"/>
            <a:ext cx="3517900" cy="3337560"/>
            <a:chOff x="11401" y="4361"/>
            <a:chExt cx="5540" cy="5256"/>
          </a:xfrm>
        </p:grpSpPr>
        <p:sp>
          <p:nvSpPr>
            <p:cNvPr id="32" name="矩形 31"/>
            <p:cNvSpPr/>
            <p:nvPr/>
          </p:nvSpPr>
          <p:spPr>
            <a:xfrm>
              <a:off x="11401" y="4361"/>
              <a:ext cx="5540" cy="52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19" y="5451"/>
              <a:ext cx="2103" cy="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Token</a:t>
              </a:r>
              <a:endParaRPr lang="en-US" altLang="zh-CN"/>
            </a:p>
          </p:txBody>
        </p:sp>
        <p:cxnSp>
          <p:nvCxnSpPr>
            <p:cNvPr id="25" name="肘形连接符 24"/>
            <p:cNvCxnSpPr>
              <a:stCxn id="24" idx="0"/>
              <a:endCxn id="24" idx="3"/>
            </p:cNvCxnSpPr>
            <p:nvPr/>
          </p:nvCxnSpPr>
          <p:spPr>
            <a:xfrm rot="16200000" flipH="1">
              <a:off x="14141" y="5482"/>
              <a:ext cx="1112" cy="1051"/>
            </a:xfrm>
            <a:prstGeom prst="bentConnector4">
              <a:avLst>
                <a:gd name="adj1" fmla="val -33768"/>
                <a:gd name="adj2" fmla="val 13563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2"/>
              <a:endCxn id="24" idx="3"/>
            </p:cNvCxnSpPr>
            <p:nvPr/>
          </p:nvCxnSpPr>
          <p:spPr>
            <a:xfrm rot="5400000" flipH="1" flipV="1">
              <a:off x="14141" y="6593"/>
              <a:ext cx="1111" cy="1051"/>
            </a:xfrm>
            <a:prstGeom prst="bentConnector4">
              <a:avLst>
                <a:gd name="adj1" fmla="val -33753"/>
                <a:gd name="adj2" fmla="val 13568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13089" y="5481"/>
              <a:ext cx="1112" cy="1052"/>
            </a:xfrm>
            <a:prstGeom prst="bentConnector4">
              <a:avLst>
                <a:gd name="adj1" fmla="val -33723"/>
                <a:gd name="adj2" fmla="val 13564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1"/>
              <a:endCxn id="24" idx="2"/>
            </p:cNvCxnSpPr>
            <p:nvPr/>
          </p:nvCxnSpPr>
          <p:spPr>
            <a:xfrm rot="10800000" flipH="1" flipV="1">
              <a:off x="13119" y="6563"/>
              <a:ext cx="1052" cy="1111"/>
            </a:xfrm>
            <a:prstGeom prst="bentConnector4">
              <a:avLst>
                <a:gd name="adj1" fmla="val -35646"/>
                <a:gd name="adj2" fmla="val 13375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箭头 36"/>
          <p:cNvSpPr/>
          <p:nvPr/>
        </p:nvSpPr>
        <p:spPr>
          <a:xfrm>
            <a:off x="6480810" y="369951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6491605" y="469392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0195" y="3758565"/>
            <a:ext cx="934085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对多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50380" y="4742180"/>
            <a:ext cx="795020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Token</a:t>
            </a:r>
            <a:r>
              <a:rPr lang="zh-CN" altLang="en-US"/>
              <a:t>构成图型数据</a:t>
            </a:r>
            <a:endParaRPr lang="zh-CN" altLang="en-US"/>
          </a:p>
          <a:p>
            <a:r>
              <a:rPr lang="en-US" altLang="zh-CN"/>
              <a:t>Token</a:t>
            </a:r>
            <a:r>
              <a:rPr lang="zh-CN" altLang="en-US"/>
              <a:t>间关系：</a:t>
            </a:r>
            <a:endParaRPr lang="zh-CN" altLang="en-US"/>
          </a:p>
          <a:p>
            <a:pPr lvl="1"/>
            <a:r>
              <a:rPr lang="zh-CN" altLang="en-US" sz="2400"/>
              <a:t>前后顺序</a:t>
            </a:r>
            <a:endParaRPr lang="zh-CN" altLang="en-US" sz="2400"/>
          </a:p>
          <a:p>
            <a:pPr lvl="1"/>
            <a:r>
              <a:rPr lang="zh-CN" altLang="en-US" sz="2400"/>
              <a:t>配对关系 </a:t>
            </a:r>
            <a:r>
              <a:rPr lang="en-US" altLang="zh-CN" sz="2400"/>
              <a:t>(link)</a:t>
            </a:r>
            <a:endParaRPr lang="en-US" altLang="zh-CN" sz="2400"/>
          </a:p>
          <a:p>
            <a:pPr lvl="1"/>
            <a:r>
              <a:rPr lang="en-US" altLang="zh-CN" sz="2400"/>
              <a:t>Ast</a:t>
            </a:r>
            <a:r>
              <a:rPr lang="zh-CN" altLang="en-US" sz="2400"/>
              <a:t>关系：</a:t>
            </a:r>
            <a:r>
              <a:rPr lang="en-US" altLang="zh-CN" sz="2400"/>
              <a:t>parent</a:t>
            </a:r>
            <a:r>
              <a:rPr lang="zh-CN" altLang="en-US" sz="2400"/>
              <a:t>，左右操作数</a:t>
            </a:r>
            <a:endParaRPr lang="zh-CN" altLang="en-US" sz="2400"/>
          </a:p>
          <a:p>
            <a:pPr lvl="0"/>
            <a:r>
              <a:rPr lang="en-US" altLang="zh-CN" sz="2800"/>
              <a:t>Token</a:t>
            </a:r>
            <a:r>
              <a:rPr lang="zh-CN" altLang="en-US" sz="2800"/>
              <a:t>形成流程：</a:t>
            </a:r>
            <a:endParaRPr lang="zh-CN" altLang="en-US" sz="2800"/>
          </a:p>
          <a:p>
            <a:pPr lvl="1"/>
            <a:r>
              <a:rPr lang="zh-CN" altLang="en-US" sz="2400"/>
              <a:t>根据单词与单个符号分割</a:t>
            </a:r>
            <a:endParaRPr lang="zh-CN" altLang="en-US" sz="2400"/>
          </a:p>
          <a:p>
            <a:pPr lvl="1"/>
            <a:r>
              <a:rPr lang="zh-CN" altLang="en-US" sz="2400"/>
              <a:t>连接前后匹配成对符号</a:t>
            </a:r>
            <a:endParaRPr lang="zh-CN" altLang="en-US" sz="2400"/>
          </a:p>
          <a:p>
            <a:pPr lvl="1"/>
            <a:r>
              <a:rPr lang="zh-CN" altLang="en-US" sz="2400"/>
              <a:t>连接部分单个符号成为完整多字符操作符</a:t>
            </a:r>
            <a:endParaRPr lang="zh-CN" altLang="en-US" sz="2400"/>
          </a:p>
          <a:p>
            <a:pPr lvl="1"/>
            <a:r>
              <a:rPr lang="zh-CN" altLang="en-US" sz="2400"/>
              <a:t>其他操作如简化单个操作内容，进行增添或删减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0</TotalTime>
  <Words>2036</Words>
  <Application>Kingsoft Office WPP</Application>
  <PresentationFormat>宽屏</PresentationFormat>
  <Paragraphs>210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深度</vt:lpstr>
      <vt:lpstr>样例二测试</vt:lpstr>
      <vt:lpstr>项目内容</vt:lpstr>
      <vt:lpstr>PowerPoint 演示文稿</vt:lpstr>
      <vt:lpstr>PowerPoint 演示文稿</vt:lpstr>
      <vt:lpstr>PowerPoint 演示文稿</vt:lpstr>
      <vt:lpstr>样例二(1)测试</vt:lpstr>
      <vt:lpstr>样例二(1)测试</vt:lpstr>
      <vt:lpstr>PowerPoint 演示文稿</vt:lpstr>
      <vt:lpstr>PowerPoint 演示文稿</vt:lpstr>
      <vt:lpstr>PowerPoint 演示文稿</vt:lpstr>
      <vt:lpstr>Tokenize模块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LuiCat</cp:lastModifiedBy>
  <cp:revision>37</cp:revision>
  <dcterms:created xsi:type="dcterms:W3CDTF">2016-03-07T07:33:00Z</dcterms:created>
  <dcterms:modified xsi:type="dcterms:W3CDTF">2016-03-31T16:54:06Z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