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1" r:id="rId3"/>
    <p:sldId id="259" r:id="rId4"/>
    <p:sldId id="257" r:id="rId5"/>
    <p:sldId id="284" r:id="rId6"/>
    <p:sldId id="258" r:id="rId7"/>
    <p:sldId id="292" r:id="rId8"/>
    <p:sldId id="260" r:id="rId9"/>
    <p:sldId id="261" r:id="rId10"/>
    <p:sldId id="262" r:id="rId11"/>
    <p:sldId id="263" r:id="rId12"/>
    <p:sldId id="29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9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85" r:id="rId34"/>
    <p:sldId id="286" r:id="rId35"/>
    <p:sldId id="287" r:id="rId36"/>
    <p:sldId id="288" r:id="rId37"/>
    <p:sldId id="289" r:id="rId38"/>
    <p:sldId id="290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94653"/>
  </p:normalViewPr>
  <p:slideViewPr>
    <p:cSldViewPr snapToGrid="0" snapToObjects="1">
      <p:cViewPr varScale="1">
        <p:scale>
          <a:sx n="113" d="100"/>
          <a:sy n="113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二次开发预验收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Hearth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Stone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Team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38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用例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73" y="1690688"/>
            <a:ext cx="6500253" cy="401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73" y="1209862"/>
            <a:ext cx="6418053" cy="14498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01" y="2727222"/>
            <a:ext cx="6633188" cy="13702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43" y="4368740"/>
            <a:ext cx="5894812" cy="24892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018888" y="1432610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Cppcheck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分析结果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18888" y="2758173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二次开发后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Cppcheck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分析结果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18888" y="4744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用例详情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88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用例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65" y="1284907"/>
            <a:ext cx="6283270" cy="5332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65" y="1284907"/>
            <a:ext cx="6567187" cy="12385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4489352"/>
            <a:ext cx="4568106" cy="23686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99" y="2523410"/>
            <a:ext cx="5551564" cy="22536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018888" y="1432610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Cppcheck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分析结果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18888" y="2758173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二次开发后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Cppcheck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分析结果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18888" y="4744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用例详情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5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张天利</a:t>
            </a:r>
            <a:r>
              <a:rPr lang="zh-CN" altLang="en-US" smtClean="0"/>
              <a:t>工作</a:t>
            </a:r>
            <a:r>
              <a:rPr lang="zh-CN" altLang="en-US" dirty="0" smtClean="0"/>
              <a:t>汇报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Hearth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Stone</a:t>
            </a:r>
            <a:r>
              <a:rPr kumimoji="1" lang="zh-CN" altLang="en-US" dirty="0" smtClean="0"/>
              <a:t> 系统分析师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9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CppCheck</a:t>
            </a:r>
            <a:r>
              <a:rPr kumimoji="1" lang="zh-CN" altLang="en-US" dirty="0" smtClean="0"/>
              <a:t>系统分析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程序结构分析</a:t>
            </a:r>
          </a:p>
          <a:p>
            <a:r>
              <a:rPr kumimoji="1" lang="en-US" altLang="zh-CN" dirty="0"/>
              <a:t>Tokenize</a:t>
            </a:r>
            <a:r>
              <a:rPr kumimoji="1" lang="zh-CN" altLang="en-US" dirty="0"/>
              <a:t>与</a:t>
            </a:r>
            <a:r>
              <a:rPr kumimoji="1" lang="en-US" altLang="zh-CN" dirty="0"/>
              <a:t>SymbolDatabase</a:t>
            </a:r>
            <a:r>
              <a:rPr kumimoji="1" lang="zh-CN" altLang="en-US" dirty="0"/>
              <a:t>模块</a:t>
            </a:r>
          </a:p>
          <a:p>
            <a:r>
              <a:rPr kumimoji="1" lang="en-US" altLang="zh-CN" dirty="0"/>
              <a:t>ValueFlow</a:t>
            </a:r>
            <a:r>
              <a:rPr kumimoji="1" lang="zh-CN" altLang="en-US" dirty="0"/>
              <a:t>模块研究与改进建议</a:t>
            </a:r>
          </a:p>
        </p:txBody>
      </p:sp>
    </p:spTree>
    <p:extLst>
      <p:ext uri="{BB962C8B-B14F-4D97-AF65-F5344CB8AC3E}">
        <p14:creationId xmlns:p14="http://schemas.microsoft.com/office/powerpoint/2010/main" val="8013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程序结构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Tokenize</a:t>
            </a:r>
          </a:p>
          <a:p>
            <a:pPr lvl="1"/>
            <a:r>
              <a:rPr kumimoji="1" lang="en-US" altLang="zh-CN" sz="2400" dirty="0"/>
              <a:t>TokenList</a:t>
            </a:r>
          </a:p>
          <a:p>
            <a:pPr lvl="1"/>
            <a:r>
              <a:rPr kumimoji="1" lang="en-US" altLang="zh-CN" sz="2400" dirty="0"/>
              <a:t>AST</a:t>
            </a:r>
          </a:p>
          <a:p>
            <a:r>
              <a:rPr kumimoji="1" lang="en-US" altLang="zh-CN" dirty="0"/>
              <a:t>SymbolDatabase</a:t>
            </a:r>
          </a:p>
          <a:p>
            <a:pPr lvl="1"/>
            <a:r>
              <a:rPr kumimoji="1" lang="en-US" altLang="zh-CN" dirty="0"/>
              <a:t>Function</a:t>
            </a:r>
          </a:p>
          <a:p>
            <a:pPr lvl="1"/>
            <a:r>
              <a:rPr kumimoji="1" lang="en-US" altLang="zh-CN" dirty="0"/>
              <a:t>Variable</a:t>
            </a:r>
          </a:p>
          <a:p>
            <a:pPr lvl="1"/>
            <a:r>
              <a:rPr kumimoji="1" lang="en-US" altLang="zh-CN" dirty="0"/>
              <a:t>Type</a:t>
            </a:r>
          </a:p>
          <a:p>
            <a:pPr lvl="1"/>
            <a:r>
              <a:rPr kumimoji="1" lang="en-US" altLang="zh-CN" dirty="0"/>
              <a:t>Scope</a:t>
            </a:r>
          </a:p>
          <a:p>
            <a:pPr lvl="0"/>
            <a:r>
              <a:rPr kumimoji="1" lang="en-US" altLang="zh-CN" dirty="0"/>
              <a:t>ValueFlow</a:t>
            </a:r>
          </a:p>
          <a:p>
            <a:pPr lvl="1"/>
            <a:r>
              <a:rPr kumimoji="1" lang="zh-CN" altLang="zh-CN" dirty="0"/>
              <a:t>诸多规则</a:t>
            </a:r>
          </a:p>
        </p:txBody>
      </p:sp>
    </p:spTree>
    <p:extLst>
      <p:ext uri="{BB962C8B-B14F-4D97-AF65-F5344CB8AC3E}">
        <p14:creationId xmlns:p14="http://schemas.microsoft.com/office/powerpoint/2010/main" val="5877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smtClean="0"/>
              <a:t>ValueFlow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使用诸多规则推测变量的可能值</a:t>
            </a:r>
          </a:p>
          <a:p>
            <a:r>
              <a:rPr kumimoji="1" lang="zh-CN" altLang="en-US" dirty="0"/>
              <a:t>对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生效，值分布到</a:t>
            </a:r>
            <a:r>
              <a:rPr kumimoji="1" lang="en-US" altLang="zh-CN" dirty="0"/>
              <a:t>Token</a:t>
            </a:r>
          </a:p>
          <a:p>
            <a:r>
              <a:rPr kumimoji="1" lang="zh-CN" altLang="en-US" dirty="0">
                <a:sym typeface="+mn-ea"/>
              </a:rPr>
              <a:t>不能模拟内存申请与释放，能判断</a:t>
            </a:r>
            <a:r>
              <a:rPr kumimoji="1" lang="en-US" altLang="zh-CN" dirty="0">
                <a:sym typeface="+mn-ea"/>
              </a:rPr>
              <a:t>malloc</a:t>
            </a:r>
            <a:r>
              <a:rPr kumimoji="1" lang="zh-CN" altLang="en-US" dirty="0">
                <a:sym typeface="+mn-ea"/>
              </a:rPr>
              <a:t>和</a:t>
            </a:r>
            <a:r>
              <a:rPr kumimoji="1" lang="en-US" altLang="zh-CN" dirty="0">
                <a:sym typeface="+mn-ea"/>
              </a:rPr>
              <a:t>free</a:t>
            </a:r>
            <a:r>
              <a:rPr kumimoji="1" lang="zh-CN" altLang="en-US" dirty="0">
                <a:sym typeface="+mn-ea"/>
              </a:rPr>
              <a:t>配对</a:t>
            </a:r>
            <a:endParaRPr kumimoji="1" lang="zh-CN" altLang="en-US" dirty="0"/>
          </a:p>
          <a:p>
            <a:r>
              <a:rPr kumimoji="1" lang="zh-CN" altLang="en-US" dirty="0"/>
              <a:t>值的传递判断依赖于</a:t>
            </a:r>
            <a:r>
              <a:rPr kumimoji="1" lang="en-US" altLang="zh-CN" dirty="0"/>
              <a:t>AST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Token::Match</a:t>
            </a:r>
            <a:r>
              <a:rPr kumimoji="1" lang="zh-CN" altLang="en-US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18359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smtClean="0"/>
              <a:t>ValueFlow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dirty="0"/>
              <a:t>研究重点</a:t>
            </a:r>
          </a:p>
          <a:p>
            <a:pPr lvl="1"/>
            <a:r>
              <a:rPr kumimoji="1" lang="zh-CN" dirty="0"/>
              <a:t>valueFlowAfterAssign</a:t>
            </a:r>
          </a:p>
          <a:p>
            <a:pPr lvl="2"/>
            <a:r>
              <a:rPr kumimoji="1" lang="zh-CN" dirty="0"/>
              <a:t>当赋值时传递值</a:t>
            </a:r>
          </a:p>
          <a:p>
            <a:pPr marL="914400" lvl="2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45" y="3072765"/>
            <a:ext cx="8147050" cy="31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smtClean="0">
                <a:sym typeface="+mn-ea"/>
              </a:rPr>
              <a:t>ValueFlow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缺点</a:t>
            </a:r>
          </a:p>
          <a:p>
            <a:pPr lvl="1"/>
            <a:r>
              <a:rPr lang="zh-CN" altLang="en-US"/>
              <a:t>不能判断</a:t>
            </a:r>
            <a:r>
              <a:rPr lang="en-US" altLang="zh-CN"/>
              <a:t>new</a:t>
            </a:r>
          </a:p>
          <a:p>
            <a:pPr lvl="1"/>
            <a:r>
              <a:rPr lang="zh-CN" altLang="en-US"/>
              <a:t>不能对</a:t>
            </a:r>
            <a:r>
              <a:rPr lang="en-US" altLang="zh-CN"/>
              <a:t>delete</a:t>
            </a:r>
            <a:r>
              <a:rPr lang="zh-CN" altLang="en-US"/>
              <a:t>进行正确处理</a:t>
            </a:r>
          </a:p>
          <a:p>
            <a:pPr lvl="1"/>
            <a:r>
              <a:rPr lang="zh-CN" altLang="en-US"/>
              <a:t>指针与指针赋值传递逻辑很奇怪</a:t>
            </a:r>
          </a:p>
          <a:p>
            <a:pPr lvl="0"/>
            <a:r>
              <a:rPr lang="zh-CN" altLang="en-US"/>
              <a:t>改进方案</a:t>
            </a:r>
          </a:p>
          <a:p>
            <a:pPr lvl="1"/>
            <a:r>
              <a:rPr lang="zh-CN" altLang="en-US"/>
              <a:t>基于现有框架，向需求方向改进逻辑</a:t>
            </a:r>
          </a:p>
          <a:p>
            <a:pPr lvl="1"/>
            <a:r>
              <a:rPr kumimoji="1" lang="zh-CN" dirty="0">
                <a:sym typeface="+mn-ea"/>
              </a:rPr>
              <a:t>valueFlowAfterAssign → valueFlowAfterAssign</a:t>
            </a:r>
            <a:r>
              <a:rPr kumimoji="1" lang="en-US" altLang="zh-CN" dirty="0">
                <a:sym typeface="+mn-ea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7282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smtClean="0">
                <a:sym typeface="+mn-ea"/>
              </a:rPr>
              <a:t>ValueFlow::Value</a:t>
            </a:r>
            <a:endParaRPr kumimoji="1"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</a:t>
            </a:r>
            <a:r>
              <a:rPr lang="en-US" altLang="zh-CN"/>
              <a:t>varid</a:t>
            </a:r>
            <a:r>
              <a:rPr lang="zh-CN" altLang="en-US"/>
              <a:t>和</a:t>
            </a:r>
            <a:r>
              <a:rPr lang="en-US" altLang="zh-CN"/>
              <a:t>varvalue</a:t>
            </a:r>
            <a:r>
              <a:rPr lang="zh-CN" altLang="en-US"/>
              <a:t>两种属性</a:t>
            </a:r>
          </a:p>
          <a:p>
            <a:r>
              <a:rPr lang="zh-CN" altLang="en-US"/>
              <a:t>默认构造函数为初始化</a:t>
            </a:r>
            <a:r>
              <a:rPr lang="en-US" altLang="zh-CN">
                <a:sym typeface="+mn-ea"/>
              </a:rPr>
              <a:t>varvalue</a:t>
            </a:r>
          </a:p>
          <a:p>
            <a:r>
              <a:rPr lang="en-US" altLang="zh-CN">
                <a:sym typeface="+mn-ea"/>
              </a:rPr>
              <a:t>varid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valueFlowForward</a:t>
            </a:r>
            <a:r>
              <a:rPr lang="zh-CN" altLang="en-US">
                <a:sym typeface="+mn-ea"/>
              </a:rPr>
              <a:t>（被</a:t>
            </a:r>
            <a:r>
              <a:rPr kumimoji="1" lang="zh-CN" dirty="0">
                <a:sym typeface="+mn-ea"/>
              </a:rPr>
              <a:t>valueFlowAfterAssign使用</a:t>
            </a:r>
            <a:r>
              <a:rPr lang="zh-CN" altLang="en-US">
                <a:sym typeface="+mn-ea"/>
              </a:rPr>
              <a:t>）中成为被赋值项</a:t>
            </a:r>
            <a:r>
              <a:rPr lang="en-US" altLang="zh-CN">
                <a:sym typeface="+mn-ea"/>
              </a:rPr>
              <a:t>varid</a:t>
            </a:r>
          </a:p>
        </p:txBody>
      </p:sp>
    </p:spTree>
    <p:extLst>
      <p:ext uri="{BB962C8B-B14F-4D97-AF65-F5344CB8AC3E}">
        <p14:creationId xmlns:p14="http://schemas.microsoft.com/office/powerpoint/2010/main" val="1250757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delete</a:t>
            </a:r>
            <a:r>
              <a:rPr lang="zh-CN" altLang="en-US"/>
              <a:t>与赋值的分析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delete</a:t>
            </a:r>
            <a:r>
              <a:rPr lang="zh-CN" altLang="en-US"/>
              <a:t>与赋值需要同步进行分析</a:t>
            </a:r>
          </a:p>
          <a:p>
            <a:pPr lvl="1"/>
            <a:r>
              <a:rPr lang="zh-CN" altLang="en-US"/>
              <a:t>如果先分析</a:t>
            </a:r>
            <a:r>
              <a:rPr lang="en-US" altLang="zh-CN"/>
              <a:t>delete</a:t>
            </a:r>
            <a:r>
              <a:rPr lang="zh-CN" altLang="en-US"/>
              <a:t>，分析赋值的时候赋值结果将覆盖掉</a:t>
            </a:r>
            <a:r>
              <a:rPr lang="en-US" altLang="zh-CN"/>
              <a:t>delete</a:t>
            </a:r>
            <a:r>
              <a:rPr lang="zh-CN" altLang="en-US"/>
              <a:t>的结果</a:t>
            </a:r>
          </a:p>
          <a:p>
            <a:pPr lvl="1"/>
            <a:r>
              <a:rPr lang="zh-CN" altLang="en-US"/>
              <a:t>先分析赋值，那么会将未经</a:t>
            </a:r>
            <a:r>
              <a:rPr lang="en-US" altLang="zh-CN"/>
              <a:t>delete</a:t>
            </a:r>
            <a:r>
              <a:rPr lang="zh-CN" altLang="en-US"/>
              <a:t>处理的值传递给左值</a:t>
            </a:r>
          </a:p>
          <a:p>
            <a:pPr lvl="1"/>
            <a:r>
              <a:rPr lang="zh-CN" altLang="en-US"/>
              <a:t>故同时顺序处理</a:t>
            </a:r>
          </a:p>
        </p:txBody>
      </p:sp>
    </p:spTree>
    <p:extLst>
      <p:ext uri="{BB962C8B-B14F-4D97-AF65-F5344CB8AC3E}">
        <p14:creationId xmlns:p14="http://schemas.microsoft.com/office/powerpoint/2010/main" val="191736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沈艺浩</a:t>
            </a:r>
            <a:r>
              <a:rPr lang="zh-CN" altLang="en-US" dirty="0" smtClean="0"/>
              <a:t>工作汇报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Hearth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Stone</a:t>
            </a:r>
            <a:r>
              <a:rPr kumimoji="1" lang="zh-CN" altLang="en-US" dirty="0" smtClean="0"/>
              <a:t> 项目经理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4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CheckUninitVar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不处理赋值传递</a:t>
            </a:r>
          </a:p>
          <a:p>
            <a:r>
              <a:rPr lang="zh-CN"/>
              <a:t>基本完善，不需要重写</a:t>
            </a:r>
          </a:p>
          <a:p>
            <a:r>
              <a:rPr lang="zh-CN"/>
              <a:t>逻辑缺陷</a:t>
            </a:r>
          </a:p>
          <a:p>
            <a:pPr lvl="1"/>
            <a:r>
              <a:rPr lang="zh-CN" altLang="en-US"/>
              <a:t>遇到没有考虑到的情况，会默认变量已经被赋值，会停止检测错误</a:t>
            </a:r>
          </a:p>
          <a:p>
            <a:pPr lvl="0"/>
            <a:r>
              <a:rPr lang="zh-CN" altLang="en-US"/>
              <a:t>改进建议</a:t>
            </a:r>
          </a:p>
          <a:p>
            <a:pPr lvl="1"/>
            <a:r>
              <a:rPr lang="zh-CN" altLang="en-US"/>
              <a:t>根据</a:t>
            </a:r>
            <a:r>
              <a:rPr kumimoji="1" lang="zh-CN" dirty="0">
                <a:sym typeface="+mn-ea"/>
              </a:rPr>
              <a:t>valueFlowAfterAssign的改进内容，增加相关逻辑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CheckDeletedPointer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与未初始化值区分</a:t>
            </a:r>
          </a:p>
          <a:p>
            <a:r>
              <a:rPr lang="en-US" altLang="zh-CN"/>
              <a:t>ValueFlow</a:t>
            </a:r>
            <a:r>
              <a:rPr lang="zh-CN" altLang="en-US"/>
              <a:t>模块中不容易清除已有的值</a:t>
            </a:r>
          </a:p>
          <a:p>
            <a:r>
              <a:rPr lang="zh-CN" altLang="en-US"/>
              <a:t>魔法数字：</a:t>
            </a:r>
            <a:r>
              <a:rPr lang="en-US" altLang="zh-CN">
                <a:sym typeface="+mn-ea"/>
              </a:rPr>
              <a:t>ValueFlow::deletedVarId</a:t>
            </a:r>
            <a:endParaRPr lang="zh-CN" altLang="en-US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0551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汤正杰工作汇报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Hearth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Stone</a:t>
            </a:r>
            <a:r>
              <a:rPr kumimoji="1" lang="zh-CN" altLang="en-US" dirty="0" smtClean="0"/>
              <a:t> 软件工程师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4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ValueFlow</a:t>
            </a:r>
            <a:r>
              <a:rPr lang="zh-CN" altLang="zh-CN"/>
              <a:t>值的传递过程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en-US"/>
              <a:t>ValueFlow</a:t>
            </a:r>
            <a:r>
              <a:rPr lang="zh-CN" altLang="en-US"/>
              <a:t>中值的传递来判断是否使用了已被释放的的内存空间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ValueFlow</a:t>
            </a:r>
            <a:r>
              <a:rPr lang="zh-CN" altLang="zh-CN"/>
              <a:t>值的传递过程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en-US"/>
              <a:t>ValueFlow</a:t>
            </a:r>
            <a:r>
              <a:rPr lang="zh-CN" altLang="en-US"/>
              <a:t>中值的传递来判断是否使用了已被释放的的内存空间</a:t>
            </a:r>
          </a:p>
          <a:p>
            <a:endParaRPr lang="zh-CN" altLang="en-US"/>
          </a:p>
        </p:txBody>
      </p:sp>
      <p:pic>
        <p:nvPicPr>
          <p:cNvPr id="4" name="图片 3" descr="QQ截图201604201219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8740"/>
            <a:ext cx="10394315" cy="535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96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ValueFlow</a:t>
            </a:r>
            <a:r>
              <a:rPr lang="zh-CN" altLang="zh-CN">
                <a:sym typeface="+mn-ea"/>
              </a:rPr>
              <a:t>值的传递过程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QQ截图201604201147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3660"/>
            <a:ext cx="10274300" cy="52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63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ValueFlow</a:t>
            </a:r>
            <a:r>
              <a:rPr lang="zh-CN" altLang="zh-CN">
                <a:sym typeface="+mn-ea"/>
              </a:rPr>
              <a:t>值的传递过程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测试用例</a:t>
            </a:r>
          </a:p>
        </p:txBody>
      </p:sp>
      <p:pic>
        <p:nvPicPr>
          <p:cNvPr id="4" name="图片 3" descr="QQ截图20160420115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20" y="1825625"/>
            <a:ext cx="4638675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6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valueFlowAfterAssignDelete</a:t>
            </a:r>
            <a:r>
              <a:rPr lang="zh-CN">
                <a:sym typeface="+mn-ea"/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QQ截图201604201149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6080"/>
            <a:ext cx="10306685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64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valueFlowAfterAssignDelete</a:t>
            </a:r>
            <a:r>
              <a:rPr lang="zh-CN">
                <a:sym typeface="+mn-ea"/>
              </a:rPr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QQ截图201604200859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5" y="1705610"/>
            <a:ext cx="5476240" cy="2297430"/>
          </a:xfrm>
          <a:prstGeom prst="rect">
            <a:avLst/>
          </a:prstGeom>
        </p:spPr>
      </p:pic>
      <p:pic>
        <p:nvPicPr>
          <p:cNvPr id="6" name="图片 5" descr="QQ截图201604200900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155" y="4003040"/>
            <a:ext cx="547751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81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valueFlowAfterAssignDelete</a:t>
            </a:r>
            <a:r>
              <a:rPr lang="zh-CN">
                <a:sym typeface="+mn-ea"/>
              </a:rPr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QQ截图201604201144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5505"/>
            <a:ext cx="10058400" cy="314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组员分工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按照项目计划进行：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沈艺浩 项目经理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郑超 文档工程师、测试工程师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张天利 系统分析师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栗全权 软件工程师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汤正杰 软件工程师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6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valueFlowAfterAssignDelete</a:t>
            </a:r>
            <a:r>
              <a:rPr lang="zh-CN">
                <a:sym typeface="+mn-ea"/>
              </a:rPr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QQ截图201604201143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2830"/>
            <a:ext cx="10058400" cy="31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5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valueFlowAfterAssignDelete</a:t>
            </a:r>
            <a:r>
              <a:rPr lang="zh-CN">
                <a:sym typeface="+mn-ea"/>
              </a:rPr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测试用例</a:t>
            </a:r>
          </a:p>
        </p:txBody>
      </p:sp>
      <p:pic>
        <p:nvPicPr>
          <p:cNvPr id="5" name="图片 4" descr="QQ截图20160420115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65" y="1825625"/>
            <a:ext cx="4393565" cy="35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89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测试输出结果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652270"/>
            <a:ext cx="102338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QQ截图2016042013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652270"/>
            <a:ext cx="9921875" cy="1977390"/>
          </a:xfrm>
          <a:prstGeom prst="rect">
            <a:avLst/>
          </a:prstGeom>
        </p:spPr>
      </p:pic>
      <p:pic>
        <p:nvPicPr>
          <p:cNvPr id="6" name="图片 5" descr="QQ截图20160420133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" y="3629660"/>
            <a:ext cx="9943465" cy="307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23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栗全权工作</a:t>
            </a:r>
            <a:r>
              <a:rPr lang="zh-CN" altLang="en-US" dirty="0" smtClean="0"/>
              <a:t>汇报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Hearth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Stone</a:t>
            </a:r>
            <a:r>
              <a:rPr kumimoji="1" lang="zh-CN" altLang="en-US" dirty="0" smtClean="0"/>
              <a:t> 软件工程师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对野指针的传递和使用进行检测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sz="3200" dirty="0" smtClean="0"/>
              <a:t>	</a:t>
            </a:r>
            <a:r>
              <a:rPr kumimoji="1" lang="en-US" altLang="zh-CN" sz="3200" dirty="0" err="1" smtClean="0"/>
              <a:t>CPPCheck</a:t>
            </a:r>
            <a:r>
              <a:rPr kumimoji="1" lang="zh-CN" altLang="en-US" sz="3200" dirty="0" smtClean="0"/>
              <a:t>原本对由于</a:t>
            </a:r>
            <a:r>
              <a:rPr kumimoji="1" lang="en-US" altLang="zh-CN" sz="3200" dirty="0" smtClean="0"/>
              <a:t>delete</a:t>
            </a:r>
            <a:r>
              <a:rPr kumimoji="1" lang="zh-CN" altLang="en-US" sz="3200" dirty="0" smtClean="0"/>
              <a:t>或</a:t>
            </a:r>
            <a:r>
              <a:rPr kumimoji="1" lang="en-US" altLang="zh-CN" sz="3200" dirty="0" smtClean="0"/>
              <a:t>free</a:t>
            </a:r>
            <a:r>
              <a:rPr kumimoji="1" lang="zh-CN" altLang="en-US" sz="3200" dirty="0" smtClean="0"/>
              <a:t>造成的野指针的传递和使用，存在检测问题。</a:t>
            </a:r>
            <a:endParaRPr kumimoji="1" lang="en-US" alt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2934041"/>
            <a:ext cx="6519808" cy="36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CheckWildPointer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5032375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wildPointer</a:t>
            </a:r>
            <a:r>
              <a:rPr kumimoji="1" lang="en-US" altLang="zh-CN" dirty="0" smtClean="0"/>
              <a:t>()</a:t>
            </a:r>
            <a:endParaRPr kumimoji="1" lang="en-US" altLang="zh-CN" dirty="0"/>
          </a:p>
          <a:p>
            <a:r>
              <a:rPr kumimoji="1" lang="zh-CN" altLang="en-US" dirty="0" smtClean="0"/>
              <a:t>检测流程：</a:t>
            </a:r>
            <a:endParaRPr kumimoji="1" lang="en-US" altLang="zh-CN" dirty="0" smtClean="0"/>
          </a:p>
          <a:p>
            <a:pPr lvl="1"/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对</a:t>
            </a:r>
            <a:r>
              <a:rPr kumimoji="1" lang="en-US" altLang="zh-CN" sz="2800" dirty="0" smtClean="0"/>
              <a:t>Token</a:t>
            </a:r>
            <a:r>
              <a:rPr kumimoji="1" lang="zh-CN" altLang="en-US" sz="2800" dirty="0" smtClean="0"/>
              <a:t>进行遍历</a:t>
            </a:r>
            <a:endParaRPr kumimoji="1" lang="en-US" altLang="zh-CN" sz="2800" dirty="0" smtClean="0"/>
          </a:p>
          <a:p>
            <a:pPr marL="457200" lvl="1" indent="0">
              <a:buNone/>
            </a:pPr>
            <a:r>
              <a:rPr kumimoji="1" lang="en-US" altLang="zh-CN" sz="2800" dirty="0"/>
              <a:t>	</a:t>
            </a:r>
            <a:r>
              <a:rPr kumimoji="1" lang="en-US" altLang="zh-CN" sz="2800" dirty="0" smtClean="0"/>
              <a:t>for 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const</a:t>
            </a:r>
            <a:r>
              <a:rPr kumimoji="1" lang="en-US" altLang="zh-CN" sz="2800" dirty="0"/>
              <a:t> Token* </a:t>
            </a:r>
            <a:r>
              <a:rPr kumimoji="1" lang="en-US" altLang="zh-CN" sz="2800" dirty="0" err="1"/>
              <a:t>tok</a:t>
            </a:r>
            <a:r>
              <a:rPr kumimoji="1" lang="en-US" altLang="zh-CN" sz="2800" dirty="0"/>
              <a:t> = _</a:t>
            </a:r>
            <a:r>
              <a:rPr kumimoji="1" lang="en-US" altLang="zh-CN" sz="2800" dirty="0" err="1"/>
              <a:t>tokenizer</a:t>
            </a:r>
            <a:r>
              <a:rPr kumimoji="1" lang="en-US" altLang="zh-CN" sz="2800" dirty="0"/>
              <a:t>-&gt;tokens(); </a:t>
            </a:r>
            <a:r>
              <a:rPr kumimoji="1" lang="en-US" altLang="zh-CN" sz="2800" dirty="0" err="1"/>
              <a:t>tok</a:t>
            </a:r>
            <a:r>
              <a:rPr kumimoji="1" lang="en-US" altLang="zh-CN" sz="2800" dirty="0"/>
              <a:t>; </a:t>
            </a:r>
            <a:r>
              <a:rPr kumimoji="1" lang="en-US" altLang="zh-CN" sz="2800" dirty="0" err="1"/>
              <a:t>tok</a:t>
            </a:r>
            <a:r>
              <a:rPr kumimoji="1" lang="en-US" altLang="zh-CN" sz="2800" dirty="0"/>
              <a:t> = </a:t>
            </a:r>
            <a:r>
              <a:rPr kumimoji="1" lang="en-US" altLang="zh-CN" sz="2800" dirty="0" err="1"/>
              <a:t>tok</a:t>
            </a:r>
            <a:r>
              <a:rPr kumimoji="1" lang="en-US" altLang="zh-CN" sz="2800" dirty="0"/>
              <a:t>-&gt;next())</a:t>
            </a:r>
            <a:endParaRPr kumimoji="1" lang="en-US" altLang="zh-CN" sz="2800" dirty="0" smtClean="0"/>
          </a:p>
          <a:p>
            <a:pPr lvl="1"/>
            <a:r>
              <a:rPr kumimoji="1" lang="en-US" altLang="zh-CN" sz="2800" dirty="0" smtClean="0"/>
              <a:t>2.</a:t>
            </a:r>
            <a:r>
              <a:rPr kumimoji="1" lang="zh-CN" altLang="en-US" sz="2800" dirty="0" smtClean="0"/>
              <a:t>判断是否对</a:t>
            </a:r>
            <a:r>
              <a:rPr kumimoji="1" lang="en-US" altLang="zh-CN" sz="2800" dirty="0" smtClean="0"/>
              <a:t>Token</a:t>
            </a:r>
            <a:r>
              <a:rPr kumimoji="1" lang="zh-CN" altLang="en-US" sz="2800" dirty="0" smtClean="0"/>
              <a:t>进行了* 或</a:t>
            </a:r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 . </a:t>
            </a:r>
            <a:r>
              <a:rPr kumimoji="1" lang="zh-CN" altLang="en-US" sz="2800" dirty="0" smtClean="0"/>
              <a:t>操作</a:t>
            </a:r>
            <a:endParaRPr kumimoji="1" lang="en-US" altLang="zh-CN" sz="2800" dirty="0"/>
          </a:p>
          <a:p>
            <a:pPr marL="457200" lvl="1" indent="0">
              <a:buNone/>
            </a:pPr>
            <a:r>
              <a:rPr kumimoji="1" lang="en-US" altLang="zh-CN" sz="2800" dirty="0" smtClean="0"/>
              <a:t>	 Token</a:t>
            </a:r>
            <a:r>
              <a:rPr kumimoji="1" lang="en-US" altLang="zh-CN" sz="2800" dirty="0"/>
              <a:t>::Match(</a:t>
            </a:r>
            <a:r>
              <a:rPr kumimoji="1" lang="en-US" altLang="zh-CN" sz="2800" dirty="0" err="1"/>
              <a:t>tok</a:t>
            </a:r>
            <a:r>
              <a:rPr kumimoji="1" lang="en-US" altLang="zh-CN" sz="2800" dirty="0"/>
              <a:t>, "* %</a:t>
            </a:r>
            <a:r>
              <a:rPr kumimoji="1" lang="en-US" altLang="zh-CN" sz="2800" dirty="0" err="1"/>
              <a:t>var</a:t>
            </a:r>
            <a:r>
              <a:rPr kumimoji="1" lang="en-US" altLang="zh-CN" sz="2800" dirty="0"/>
              <a:t>%") </a:t>
            </a:r>
            <a:r>
              <a:rPr kumimoji="1" lang="en-US" altLang="zh-CN" sz="2800" dirty="0" smtClean="0"/>
              <a:t>    Token</a:t>
            </a:r>
            <a:r>
              <a:rPr kumimoji="1" lang="en-US" altLang="zh-CN" sz="2800" dirty="0"/>
              <a:t>::Match(</a:t>
            </a:r>
            <a:r>
              <a:rPr kumimoji="1" lang="en-US" altLang="zh-CN" sz="2800" dirty="0" err="1"/>
              <a:t>tok</a:t>
            </a:r>
            <a:r>
              <a:rPr kumimoji="1" lang="en-US" altLang="zh-CN" sz="2800" dirty="0"/>
              <a:t>, "%</a:t>
            </a:r>
            <a:r>
              <a:rPr kumimoji="1" lang="en-US" altLang="zh-CN" sz="2800" dirty="0" err="1"/>
              <a:t>var</a:t>
            </a:r>
            <a:r>
              <a:rPr kumimoji="1" lang="en-US" altLang="zh-CN" sz="2800" dirty="0"/>
              <a:t>% </a:t>
            </a:r>
            <a:r>
              <a:rPr kumimoji="1" lang="en-US" altLang="zh-CN" sz="2800" dirty="0" smtClean="0"/>
              <a:t>.")</a:t>
            </a:r>
          </a:p>
          <a:p>
            <a:pPr marL="457200" lvl="1" indent="0">
              <a:buNone/>
            </a:pPr>
            <a:r>
              <a:rPr kumimoji="1" lang="en-US" altLang="zh-CN" sz="2800" dirty="0"/>
              <a:t>	</a:t>
            </a:r>
            <a:r>
              <a:rPr kumimoji="1" lang="zh-CN" altLang="en-US" sz="2800" dirty="0" smtClean="0"/>
              <a:t>如果是，步骤</a:t>
            </a:r>
            <a:r>
              <a:rPr kumimoji="1" lang="en-US" altLang="zh-CN" sz="2800" dirty="0" smtClean="0"/>
              <a:t>3</a:t>
            </a:r>
            <a:r>
              <a:rPr kumimoji="1" lang="zh-CN" altLang="en-US" sz="2800" dirty="0"/>
              <a:t>，</a:t>
            </a:r>
            <a:r>
              <a:rPr kumimoji="1" lang="zh-CN" altLang="en-US" sz="2800" dirty="0" smtClean="0"/>
              <a:t>否则步骤</a:t>
            </a:r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pPr lvl="1"/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判断被操作的</a:t>
            </a:r>
            <a:r>
              <a:rPr kumimoji="1" lang="en-US" altLang="zh-CN" sz="2800" dirty="0" smtClean="0"/>
              <a:t>Token</a:t>
            </a:r>
            <a:r>
              <a:rPr kumimoji="1" lang="zh-CN" altLang="en-US" sz="2800" dirty="0" smtClean="0"/>
              <a:t>的</a:t>
            </a:r>
            <a:r>
              <a:rPr kumimoji="1" lang="en-US" altLang="zh-CN" sz="2800" dirty="0" smtClean="0"/>
              <a:t>values</a:t>
            </a:r>
            <a:r>
              <a:rPr kumimoji="1" lang="zh-CN" altLang="en-US" sz="2800" dirty="0" smtClean="0"/>
              <a:t>中是否存在</a:t>
            </a:r>
            <a:r>
              <a:rPr kumimoji="1" lang="en-US" altLang="zh-CN" sz="2800" dirty="0" err="1" smtClean="0"/>
              <a:t>valueFlowAfterAssignDelete</a:t>
            </a:r>
            <a:r>
              <a:rPr kumimoji="1" lang="zh-CN" altLang="en-US" sz="2800" dirty="0" smtClean="0"/>
              <a:t>添加的值</a:t>
            </a:r>
            <a:endParaRPr kumimoji="1" lang="en-US" altLang="zh-CN" sz="2800" dirty="0" smtClean="0"/>
          </a:p>
          <a:p>
            <a:pPr marL="457200" lvl="1" indent="0">
              <a:buNone/>
            </a:pPr>
            <a:r>
              <a:rPr kumimoji="1" lang="en-US" altLang="zh-CN" sz="2800" dirty="0" smtClean="0"/>
              <a:t>	</a:t>
            </a:r>
            <a:r>
              <a:rPr kumimoji="1" lang="zh-CN" altLang="en-US" sz="2800" dirty="0" smtClean="0"/>
              <a:t>如果存在，野指针被非法使用，报错；否则，步骤</a:t>
            </a:r>
            <a:r>
              <a:rPr kumimoji="1" lang="en-US" altLang="zh-CN" sz="2800" dirty="0" smtClean="0"/>
              <a:t>1</a:t>
            </a:r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2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未初始化指针的传递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75" y="1690688"/>
            <a:ext cx="5072638" cy="316763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" y="4658094"/>
            <a:ext cx="12108885" cy="219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问题定位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dirty="0" err="1"/>
              <a:t>CheckUninitVar</a:t>
            </a:r>
            <a:r>
              <a:rPr kumimoji="1" lang="zh-CN" altLang="en-US" dirty="0" smtClean="0"/>
              <a:t>类源码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</a:t>
            </a:r>
            <a:r>
              <a:rPr kumimoji="1" lang="en-US" altLang="zh-CN" dirty="0"/>
              <a:t>5</a:t>
            </a:r>
            <a:r>
              <a:rPr kumimoji="1" lang="en-US" altLang="zh-CN" dirty="0" smtClean="0"/>
              <a:t>88</a:t>
            </a:r>
            <a:r>
              <a:rPr kumimoji="1" lang="zh-CN" altLang="en-US" dirty="0" smtClean="0"/>
              <a:t>行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if </a:t>
            </a:r>
            <a:r>
              <a:rPr lang="en-US" altLang="zh-CN" dirty="0"/>
              <a:t>(</a:t>
            </a:r>
            <a:r>
              <a:rPr lang="en-US" altLang="zh-CN" dirty="0" err="1"/>
              <a:t>tok</a:t>
            </a:r>
            <a:r>
              <a:rPr lang="en-US" altLang="zh-CN" dirty="0"/>
              <a:t>-&gt;</a:t>
            </a:r>
            <a:r>
              <a:rPr lang="en-US" altLang="zh-CN" dirty="0" err="1"/>
              <a:t>strAt</a:t>
            </a:r>
            <a:r>
              <a:rPr lang="en-US" altLang="zh-CN" dirty="0"/>
              <a:t>(1) == "=")</a:t>
            </a:r>
          </a:p>
          <a:p>
            <a:pPr marL="0" indent="0">
              <a:buNone/>
            </a:pPr>
            <a:r>
              <a:rPr lang="en-US" altLang="zh-CN" dirty="0"/>
              <a:t>                      </a:t>
            </a:r>
            <a:r>
              <a:rPr lang="en-US" altLang="zh-CN" dirty="0" smtClean="0"/>
              <a:t>	  </a:t>
            </a:r>
            <a:r>
              <a:rPr lang="en-US" altLang="zh-CN" dirty="0" err="1"/>
              <a:t>checkRhs</a:t>
            </a:r>
            <a:r>
              <a:rPr lang="en-US" altLang="zh-CN" dirty="0"/>
              <a:t>(</a:t>
            </a:r>
            <a:r>
              <a:rPr lang="en-US" altLang="zh-CN" dirty="0" err="1"/>
              <a:t>tok</a:t>
            </a:r>
            <a:r>
              <a:rPr lang="en-US" altLang="zh-CN" dirty="0"/>
              <a:t>, </a:t>
            </a:r>
            <a:r>
              <a:rPr lang="en-US" altLang="zh-CN" dirty="0" err="1"/>
              <a:t>var</a:t>
            </a:r>
            <a:r>
              <a:rPr lang="en-US" altLang="zh-CN" dirty="0"/>
              <a:t>, *</a:t>
            </a:r>
            <a:r>
              <a:rPr lang="en-US" altLang="zh-CN" dirty="0" err="1"/>
              <a:t>alloc</a:t>
            </a:r>
            <a:r>
              <a:rPr lang="en-US" altLang="zh-CN" dirty="0"/>
              <a:t>, </a:t>
            </a:r>
            <a:r>
              <a:rPr lang="en-US" altLang="zh-CN" dirty="0" err="1"/>
              <a:t>number_of_if</a:t>
            </a:r>
            <a:r>
              <a:rPr lang="en-US" altLang="zh-CN" dirty="0"/>
              <a:t>, </a:t>
            </a:r>
            <a:r>
              <a:rPr lang="en-US" altLang="zh-CN" dirty="0" smtClean="0"/>
              <a:t>"");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// </a:t>
            </a:r>
            <a:r>
              <a:rPr lang="en-US" altLang="zh-CN" dirty="0"/>
              <a:t>assume that variable is assigned</a:t>
            </a:r>
          </a:p>
          <a:p>
            <a:pPr marL="0" indent="0">
              <a:buNone/>
            </a:pPr>
            <a:r>
              <a:rPr lang="en-US" altLang="zh-CN" dirty="0"/>
              <a:t>                   </a:t>
            </a:r>
            <a:r>
              <a:rPr lang="en-US" altLang="zh-CN" dirty="0" smtClean="0"/>
              <a:t>	 </a:t>
            </a:r>
            <a:r>
              <a:rPr lang="en-US" altLang="zh-CN" dirty="0"/>
              <a:t>return true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kumimoji="1" lang="zh-CN" altLang="en-US" dirty="0" smtClean="0"/>
              <a:t>当指针被“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”赋值时，假定被赋予了一个值，会跳出循环，而实际上是可能并没有被赋予任何值，比如用一个野指针、未初始化指针去给当前指针赋值，那么被赋值的指针并没有被赋予值。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CheckUninitVar</a:t>
            </a:r>
            <a:r>
              <a:rPr kumimoji="1" lang="zh-CN" altLang="en-US" dirty="0" smtClean="0"/>
              <a:t>类改进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添加代码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// </a:t>
            </a:r>
            <a:r>
              <a:rPr kumimoji="1" lang="en-US" altLang="zh-CN" dirty="0"/>
              <a:t>find out if </a:t>
            </a:r>
            <a:r>
              <a:rPr kumimoji="1" lang="en-US" altLang="zh-CN" dirty="0" err="1"/>
              <a:t>tok</a:t>
            </a:r>
            <a:r>
              <a:rPr kumimoji="1" lang="en-US" altLang="zh-CN" dirty="0"/>
              <a:t> has possible values</a:t>
            </a:r>
          </a:p>
          <a:p>
            <a:pPr marL="0" indent="0">
              <a:buNone/>
            </a:pPr>
            <a:r>
              <a:rPr kumimoji="1" lang="en-US" altLang="zh-CN" dirty="0"/>
              <a:t>	if (</a:t>
            </a:r>
            <a:r>
              <a:rPr kumimoji="1" lang="en-US" altLang="zh-CN" dirty="0" err="1"/>
              <a:t>tok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values.empty</a:t>
            </a:r>
            <a:r>
              <a:rPr kumimoji="1" lang="en-US" altLang="zh-CN" dirty="0"/>
              <a:t>())</a:t>
            </a:r>
          </a:p>
          <a:p>
            <a:pPr marL="0" indent="0">
              <a:buNone/>
            </a:pPr>
            <a:r>
              <a:rPr kumimoji="1" lang="en-US" altLang="zh-CN" dirty="0"/>
              <a:t>	{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uninitvarError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tok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tok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(), *</a:t>
            </a:r>
            <a:r>
              <a:rPr kumimoji="1" lang="en-US" altLang="zh-CN" dirty="0" err="1"/>
              <a:t>alloc</a:t>
            </a:r>
            <a:r>
              <a:rPr kumimoji="1" lang="en-US" altLang="zh-CN" dirty="0"/>
              <a:t>);</a:t>
            </a:r>
          </a:p>
          <a:p>
            <a:pPr marL="0" indent="0">
              <a:buNone/>
            </a:pPr>
            <a:r>
              <a:rPr kumimoji="1" lang="en-US" altLang="zh-CN" dirty="0"/>
              <a:t>	}</a:t>
            </a:r>
          </a:p>
          <a:p>
            <a:pPr marL="0" indent="0">
              <a:buNone/>
            </a:pPr>
            <a:r>
              <a:rPr kumimoji="1" lang="en-US" altLang="zh-CN" dirty="0"/>
              <a:t>	else</a:t>
            </a:r>
          </a:p>
          <a:p>
            <a:pPr marL="0" indent="0">
              <a:buNone/>
            </a:pPr>
            <a:r>
              <a:rPr kumimoji="1" lang="en-US" altLang="zh-CN" dirty="0"/>
              <a:t>	{</a:t>
            </a:r>
          </a:p>
          <a:p>
            <a:pPr marL="0" indent="0">
              <a:buNone/>
            </a:pPr>
            <a:r>
              <a:rPr kumimoji="1" lang="en-US" altLang="zh-CN" dirty="0"/>
              <a:t>		// assume that variable is assigned</a:t>
            </a:r>
          </a:p>
          <a:p>
            <a:pPr marL="0" indent="0">
              <a:buNone/>
            </a:pPr>
            <a:r>
              <a:rPr kumimoji="1" lang="en-US" altLang="zh-CN" dirty="0"/>
              <a:t>		return true;</a:t>
            </a:r>
          </a:p>
          <a:p>
            <a:pPr marL="0" indent="0">
              <a:buNone/>
            </a:pPr>
            <a:r>
              <a:rPr kumimoji="1" lang="en-US" altLang="zh-CN" dirty="0"/>
              <a:t>	}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26" y="3051628"/>
            <a:ext cx="11136089" cy="22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0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40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我们的目标：检测“野指针”并报错。 </a:t>
            </a:r>
            <a:endParaRPr kumimoji="1"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“</a:t>
            </a:r>
            <a:r>
              <a:rPr kumimoji="1" lang="zh-CN" altLang="en-US" dirty="0"/>
              <a:t>野指针</a:t>
            </a:r>
            <a:r>
              <a:rPr kumimoji="1" lang="zh-CN" altLang="en-US" dirty="0" smtClean="0"/>
              <a:t>”定义：</a:t>
            </a:r>
            <a:r>
              <a:rPr kumimoji="1" lang="zh-CN" altLang="en-US" dirty="0"/>
              <a:t>野指针指向一个已删除的对象或未申请访问受限内存区域的指针，一般会由以下几种情况出现：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已删除的对象。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未申请内存的指针。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8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04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测试用例的引入：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36" y="2375752"/>
            <a:ext cx="3712173" cy="22386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875" y="2375751"/>
            <a:ext cx="3625965" cy="22386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707" y="2375751"/>
            <a:ext cx="2637700" cy="22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郑超工作汇报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Hearth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Stone</a:t>
            </a:r>
            <a:r>
              <a:rPr kumimoji="1" lang="zh-CN" altLang="en-US" dirty="0" smtClean="0"/>
              <a:t> 文档、测试工程师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8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关于文档：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文档基本完成</a:t>
            </a:r>
            <a:endParaRPr kumimoji="1" lang="en-US" altLang="zh-CN" dirty="0" smtClean="0"/>
          </a:p>
          <a:p>
            <a:r>
              <a:rPr kumimoji="1" lang="zh-CN" altLang="en-US" dirty="0" smtClean="0"/>
              <a:t>关于测试：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对三个测试结果进行详细分析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04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用例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1690688"/>
            <a:ext cx="6654800" cy="401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01" y="1284907"/>
            <a:ext cx="6633188" cy="1135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01" y="2523410"/>
            <a:ext cx="6633188" cy="17778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01" y="4368740"/>
            <a:ext cx="5894896" cy="24892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018888" y="1432610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Cppcheck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分析结果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18888" y="2758173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二次开发后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Cppcheck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分析结果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18888" y="4744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用例详情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3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150</TotalTime>
  <Words>587</Words>
  <Application>Microsoft Macintosh PowerPoint</Application>
  <PresentationFormat>宽屏</PresentationFormat>
  <Paragraphs>155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3" baseType="lpstr">
      <vt:lpstr>Corbel</vt:lpstr>
      <vt:lpstr>华文楷体</vt:lpstr>
      <vt:lpstr>Arial</vt:lpstr>
      <vt:lpstr>深度</vt:lpstr>
      <vt:lpstr>二次开发预验收</vt:lpstr>
      <vt:lpstr>沈艺浩工作汇报</vt:lpstr>
      <vt:lpstr>组员分工</vt:lpstr>
      <vt:lpstr>项目进度</vt:lpstr>
      <vt:lpstr>项目进度</vt:lpstr>
      <vt:lpstr>项目进度</vt:lpstr>
      <vt:lpstr>郑超工作汇报</vt:lpstr>
      <vt:lpstr>项目进度</vt:lpstr>
      <vt:lpstr>项目进度</vt:lpstr>
      <vt:lpstr>项目进度</vt:lpstr>
      <vt:lpstr>项目进度</vt:lpstr>
      <vt:lpstr>张天利工作汇报</vt:lpstr>
      <vt:lpstr>CppCheck系统分析</vt:lpstr>
      <vt:lpstr>程序结构</vt:lpstr>
      <vt:lpstr>ValueFlow</vt:lpstr>
      <vt:lpstr>ValueFlow</vt:lpstr>
      <vt:lpstr>ValueFlow</vt:lpstr>
      <vt:lpstr>ValueFlow::Value</vt:lpstr>
      <vt:lpstr>关于delete与赋值的分析</vt:lpstr>
      <vt:lpstr>CheckUninitVar</vt:lpstr>
      <vt:lpstr>CheckDeletedPointer</vt:lpstr>
      <vt:lpstr>汤正杰工作汇报</vt:lpstr>
      <vt:lpstr>ValueFlow值的传递过程</vt:lpstr>
      <vt:lpstr>ValueFlow值的传递过程</vt:lpstr>
      <vt:lpstr>ValueFlow值的传递过程</vt:lpstr>
      <vt:lpstr>ValueFlow值的传递过程</vt:lpstr>
      <vt:lpstr>valueFlowAfterAssignDelete函数</vt:lpstr>
      <vt:lpstr>valueFlowAfterAssignDelete函数</vt:lpstr>
      <vt:lpstr>valueFlowAfterAssignDelete函数</vt:lpstr>
      <vt:lpstr>valueFlowAfterAssignDelete函数</vt:lpstr>
      <vt:lpstr>valueFlowAfterAssignDelete函数</vt:lpstr>
      <vt:lpstr>测试输出结果</vt:lpstr>
      <vt:lpstr>栗全权工作汇报</vt:lpstr>
      <vt:lpstr>对野指针的传递和使用进行检测</vt:lpstr>
      <vt:lpstr>CheckWildPointer类</vt:lpstr>
      <vt:lpstr>未初始化指针的传递</vt:lpstr>
      <vt:lpstr>问题定位</vt:lpstr>
      <vt:lpstr>CheckUninitVar类改进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Yeehok Shen</dc:creator>
  <cp:lastModifiedBy>Yeehok Shen</cp:lastModifiedBy>
  <cp:revision>29</cp:revision>
  <dcterms:created xsi:type="dcterms:W3CDTF">2016-04-20T00:24:32Z</dcterms:created>
  <dcterms:modified xsi:type="dcterms:W3CDTF">2016-04-20T07:29:15Z</dcterms:modified>
</cp:coreProperties>
</file>