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3"/>
    <p:sldId id="298" r:id="rId4"/>
    <p:sldId id="300" r:id="rId5"/>
    <p:sldId id="299" r:id="rId6"/>
    <p:sldId id="301" r:id="rId7"/>
    <p:sldId id="302" r:id="rId8"/>
    <p:sldId id="304" r:id="rId9"/>
    <p:sldId id="305" r:id="rId10"/>
    <p:sldId id="306" r:id="rId11"/>
    <p:sldId id="307" r:id="rId12"/>
    <p:sldId id="289" r:id="rId13"/>
    <p:sldId id="290" r:id="rId14"/>
    <p:sldId id="269" r:id="rId15"/>
    <p:sldId id="258" r:id="rId16"/>
    <p:sldId id="266" r:id="rId17"/>
    <p:sldId id="267" r:id="rId18"/>
    <p:sldId id="268" r:id="rId19"/>
    <p:sldId id="291" r:id="rId20"/>
    <p:sldId id="292" r:id="rId21"/>
    <p:sldId id="293" r:id="rId22"/>
    <p:sldId id="296" r:id="rId23"/>
    <p:sldId id="294" r:id="rId24"/>
    <p:sldId id="295" r:id="rId25"/>
    <p:sldId id="297" r:id="rId26"/>
    <p:sldId id="336" r:id="rId27"/>
    <p:sldId id="271" r:id="rId28"/>
    <p:sldId id="270" r:id="rId29"/>
    <p:sldId id="272" r:id="rId30"/>
    <p:sldId id="273" r:id="rId31"/>
    <p:sldId id="274" r:id="rId32"/>
    <p:sldId id="276" r:id="rId33"/>
    <p:sldId id="275" r:id="rId34"/>
    <p:sldId id="277" r:id="rId35"/>
    <p:sldId id="282" r:id="rId36"/>
    <p:sldId id="283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 dirty="0" smtClean="0"/>
              <a:t>近三周工作</a:t>
            </a:r>
            <a:r>
              <a:rPr kumimoji="1" lang="zh-CN" altLang="en-US" sz="7200" dirty="0"/>
              <a:t>汇报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  <a:endParaRPr kumimoji="1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整理</a:t>
            </a:r>
            <a:r>
              <a:rPr kumimoji="1" lang="zh-CN" altLang="en-US" dirty="0"/>
              <a:t>资料、</a:t>
            </a:r>
            <a:r>
              <a:rPr kumimoji="1" lang="zh-CN" altLang="en-US" dirty="0" smtClean="0"/>
              <a:t>材料。</a:t>
            </a:r>
            <a:endParaRPr kumimoji="1" lang="en-US" altLang="zh-CN" dirty="0"/>
          </a:p>
          <a:p>
            <a:r>
              <a:rPr kumimoji="1" lang="zh-CN" altLang="en-US" dirty="0" smtClean="0"/>
              <a:t>文档内容的编辑，撰写。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文档格式整理。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参与程序的测试，了解</a:t>
            </a:r>
            <a:r>
              <a:rPr kumimoji="1" lang="zh-CN" altLang="en-US" smtClean="0"/>
              <a:t>程序的处理流程。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1389380"/>
            <a:ext cx="8170545" cy="4812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325563"/>
          </a:xfrm>
        </p:spPr>
        <p:txBody>
          <a:bodyPr/>
          <a:lstStyle/>
          <a:p>
            <a:r>
              <a:rPr kumimoji="1" lang="zh-CN" altLang="en-US"/>
              <a:t>主要流程分析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1431290"/>
            <a:ext cx="11891645" cy="533590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zh-CN" altLang="en-US" sz="2000" dirty="0">
                <a:sym typeface="+mn-ea"/>
              </a:rPr>
              <a:t>类，处理单个文件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加入预定义宏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使用</a:t>
            </a:r>
            <a:r>
              <a:rPr kumimoji="1" lang="en-US" altLang="en-US" sz="2000" dirty="0">
                <a:sym typeface="+mn-ea"/>
              </a:rPr>
              <a:t>Preprocessor</a:t>
            </a:r>
            <a:r>
              <a:rPr kumimoji="1" lang="zh-CN" altLang="en-US" sz="2000" dirty="0">
                <a:sym typeface="+mn-ea"/>
              </a:rPr>
              <a:t>预处理源文件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在文件内容前添加文件自身信息，一同进行</a:t>
            </a:r>
            <a:r>
              <a:rPr kumimoji="1" lang="en-US" altLang="en-US" sz="2000" dirty="0">
                <a:sym typeface="+mn-ea"/>
              </a:rPr>
              <a:t>tokenize</a:t>
            </a:r>
            <a:endParaRPr kumimoji="1" lang="en-US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进入</a:t>
            </a: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en-US" altLang="en-US" sz="2000" dirty="0">
                <a:sym typeface="+mn-ea"/>
              </a:rPr>
              <a:t>::</a:t>
            </a:r>
            <a:r>
              <a:rPr kumimoji="1" lang="en-US" altLang="en-US" sz="2000" dirty="0" err="1">
                <a:sym typeface="+mn-ea"/>
              </a:rPr>
              <a:t>checkFile</a:t>
            </a:r>
            <a:r>
              <a:rPr kumimoji="1" lang="zh-CN" altLang="en-US" sz="2000" dirty="0">
                <a:sym typeface="+mn-ea"/>
              </a:rPr>
              <a:t>函数进行主要处理工作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tokenizer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TokenList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createTokens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::simplifyTokenList1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	</a:t>
            </a:r>
            <a:r>
              <a:rPr kumimoji="1" lang="zh-CN" altLang="en-US" sz="2000" dirty="0">
                <a:sym typeface="+mn-ea"/>
              </a:rPr>
              <a:t>建立</a:t>
            </a:r>
            <a:r>
              <a:rPr kumimoji="1" lang="en-US" altLang="en-US" sz="2000" dirty="0" err="1">
                <a:sym typeface="+mn-ea"/>
              </a:rPr>
              <a:t>SymbolDatabase</a:t>
            </a:r>
            <a:r>
              <a:rPr kumimoji="1" lang="zh-CN" altLang="en-US" sz="2000" dirty="0">
                <a:sym typeface="+mn-ea"/>
              </a:rPr>
              <a:t>符号库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建立运算符关系，将运算符操作数与运算符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链接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zh-CN" sz="2000" dirty="0">
                <a:sym typeface="+mn-ea"/>
              </a:rPr>
              <a:t>规则对现有的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进行测试并输出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</a:t>
            </a:r>
            <a:r>
              <a:rPr kumimoji="1" lang="en-US" altLang="zh-CN" sz="2000" dirty="0">
                <a:sym typeface="+mn-ea"/>
              </a:rPr>
              <a:t>normal</a:t>
            </a:r>
            <a:r>
              <a:rPr kumimoji="1" lang="zh-CN" altLang="en-US" sz="2000" dirty="0">
                <a:sym typeface="+mn-ea"/>
              </a:rPr>
              <a:t>规则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::simplifyTokenList2 </a:t>
            </a:r>
            <a:r>
              <a:rPr kumimoji="1" lang="zh-CN" altLang="zh-CN" sz="2000" dirty="0">
                <a:sym typeface="+mn-ea"/>
              </a:rPr>
              <a:t>重新建立</a:t>
            </a:r>
            <a:r>
              <a:rPr kumimoji="1" lang="en-US" altLang="zh-CN" sz="2000" dirty="0" err="1">
                <a:sym typeface="+mn-ea"/>
              </a:rPr>
              <a:t>SymbolDatabase</a:t>
            </a:r>
            <a:r>
              <a:rPr kumimoji="1" lang="zh-CN" altLang="zh-CN" sz="2000" dirty="0">
                <a:sym typeface="+mn-ea"/>
              </a:rPr>
              <a:t>符号库 </a:t>
            </a:r>
            <a:r>
              <a:rPr kumimoji="1" lang="en-US" altLang="zh-CN" sz="2000" dirty="0" err="1">
                <a:sym typeface="+mn-ea"/>
              </a:rPr>
              <a:t>ValueFlow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setValues</a:t>
            </a:r>
            <a:r>
              <a:rPr kumimoji="1" lang="zh-CN" altLang="zh-CN" sz="2000" dirty="0">
                <a:sym typeface="+mn-ea"/>
              </a:rPr>
              <a:t>设置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的值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en-US" sz="2000" dirty="0">
                <a:sym typeface="+mn-ea"/>
              </a:rPr>
              <a:t>规则对现有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进行简单测试并输出</a:t>
            </a:r>
            <a:endParaRPr kumimoji="1" lang="zh-CN" altLang="en-US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 </a:t>
            </a:r>
            <a:r>
              <a:rPr kumimoji="1" lang="en-US" altLang="zh-CN" sz="2000" dirty="0">
                <a:sym typeface="+mn-ea"/>
              </a:rPr>
              <a:t>simple</a:t>
            </a:r>
            <a:r>
              <a:rPr kumimoji="1" lang="zh-CN" altLang="zh-CN" sz="2000" dirty="0">
                <a:sym typeface="+mn-ea"/>
              </a:rPr>
              <a:t>规则</a:t>
            </a:r>
            <a:r>
              <a:rPr kumimoji="1" lang="en-US" altLang="zh-CN" sz="2000" dirty="0">
                <a:sym typeface="+mn-ea"/>
              </a:rPr>
              <a:t>			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过程详细流程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" y="1737360"/>
            <a:ext cx="7238365" cy="435165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流程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  <a:endParaRPr lang="zh-CN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					#file,#line,#endfile</a:t>
            </a:r>
            <a:endParaRPr lang="en-US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			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738745" y="1720850"/>
            <a:ext cx="4192270" cy="4368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/>
              <a:t>处理结果：</a:t>
            </a:r>
            <a:endParaRPr lang="zh-CN" altLang="en-US" sz="3200"/>
          </a:p>
          <a:p>
            <a:pPr marL="0" indent="0">
              <a:buNone/>
            </a:pPr>
            <a:r>
              <a:rPr lang="en-US" altLang="en-US" sz="2000"/>
              <a:t>class  demo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int  main  (  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delete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p2  =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说在前面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在第四周：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267315" cy="4351655"/>
          </a:xfrm>
        </p:spPr>
        <p:txBody>
          <a:bodyPr>
            <a:normAutofit/>
          </a:bodyPr>
          <a:lstStyle/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简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71575" y="1663065"/>
            <a:ext cx="9888220" cy="4655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SymbolDatabase</a:t>
            </a:r>
            <a:r>
              <a:rPr lang="zh-CN" altLang="zh-CN" sz="4000"/>
              <a:t>建立过程</a:t>
            </a:r>
            <a:endParaRPr lang="zh-CN" altLang="zh-CN" sz="4000"/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  <a:endParaRPr lang="en-US" altLang="en-US"/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0920" y="1691005"/>
            <a:ext cx="10342880" cy="4618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/>
              <a:t>填写基类，友元，</a:t>
            </a:r>
            <a:r>
              <a:rPr lang="en-US" altLang="zh-CN" sz="2000"/>
              <a:t>using</a:t>
            </a:r>
            <a:r>
              <a:rPr lang="zh-CN" altLang="en-US" sz="2000"/>
              <a:t>信息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填写定义信息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跳过</a:t>
            </a:r>
            <a:r>
              <a:rPr lang="en-US" altLang="zh-CN" sz="2000"/>
              <a:t>class demo</a:t>
            </a:r>
            <a:r>
              <a:rPr lang="zh-CN" altLang="en-US" sz="2000"/>
              <a:t>前向定义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无视</a:t>
            </a:r>
            <a:r>
              <a:rPr lang="en-US" altLang="zh-CN" sz="2000"/>
              <a:t>main</a:t>
            </a:r>
            <a:r>
              <a:rPr lang="zh-CN" altLang="en-US" sz="2000"/>
              <a:t>函数定义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（以及</a:t>
            </a:r>
            <a:r>
              <a:rPr lang="en-US" altLang="zh-CN" sz="2000"/>
              <a:t>p2</a:t>
            </a:r>
            <a:r>
              <a:rPr lang="zh-CN" altLang="en-US" sz="2000"/>
              <a:t>）的类型定义</a:t>
            </a:r>
            <a:r>
              <a:rPr lang="en-US" altLang="zh-CN" sz="2000"/>
              <a:t>demo*</a:t>
            </a:r>
            <a:r>
              <a:rPr lang="zh-CN" altLang="en-US" sz="2000"/>
              <a:t>加入</a:t>
            </a:r>
            <a:r>
              <a:rPr lang="en-US" altLang="zh-CN" sz="2000"/>
              <a:t>varlist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判断</a:t>
            </a:r>
            <a:r>
              <a:rPr lang="en-US" altLang="zh-CN" sz="2000"/>
              <a:t>demo</a:t>
            </a:r>
            <a:r>
              <a:rPr lang="zh-CN" altLang="en-US" sz="2000"/>
              <a:t>等</a:t>
            </a:r>
            <a:r>
              <a:rPr lang="en-US" altLang="zh-CN" sz="2000"/>
              <a:t>token</a:t>
            </a:r>
            <a:r>
              <a:rPr lang="zh-CN" altLang="en-US" sz="2000"/>
              <a:t>是否为定义，寻找</a:t>
            </a:r>
            <a:r>
              <a:rPr lang="en-US" altLang="zh-CN" sz="2000"/>
              <a:t>demo</a:t>
            </a:r>
            <a:r>
              <a:rPr lang="zh-CN" altLang="en-US" sz="2000"/>
              <a:t>，是语句的开头，匹配到本地的类型定义，下一个</a:t>
            </a:r>
            <a:r>
              <a:rPr lang="en-US" altLang="zh-CN" sz="2000"/>
              <a:t>token</a:t>
            </a:r>
            <a:r>
              <a:rPr lang="zh-CN" altLang="en-US" sz="2000"/>
              <a:t>是</a:t>
            </a:r>
            <a:r>
              <a:rPr lang="en-US" altLang="zh-CN" sz="2000"/>
              <a:t>“=”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</a:t>
            </a:r>
            <a:r>
              <a:rPr lang="en-US" altLang="zh-CN" sz="2000"/>
              <a:t>demo</a:t>
            </a:r>
            <a:r>
              <a:rPr lang="zh-CN" altLang="en-US" sz="2000"/>
              <a:t>相关已有定义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与定义加入</a:t>
            </a:r>
            <a:r>
              <a:rPr lang="en-US" altLang="zh-CN" sz="2000"/>
              <a:t>varlist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填写函数参数信息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函数的空参数列表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寻找非空的小括号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642745"/>
            <a:ext cx="10868025" cy="46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填写函数定义体的</a:t>
            </a:r>
            <a:r>
              <a:rPr lang="en-US" altLang="zh-CN" sz="2000">
                <a:sym typeface="+mn-ea"/>
              </a:rPr>
              <a:t>Scope(main</a:t>
            </a:r>
            <a:r>
              <a:rPr lang="zh-CN" altLang="en-US" sz="2000">
                <a:sym typeface="+mn-ea"/>
              </a:rPr>
              <a:t>函数后面的</a:t>
            </a:r>
            <a:r>
              <a:rPr lang="en-US" altLang="zh-CN" sz="2000">
                <a:sym typeface="+mn-ea"/>
              </a:rPr>
              <a:t>{...})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填写类与结构体定义体</a:t>
            </a:r>
            <a:r>
              <a:rPr lang="en-US" altLang="zh-CN" sz="2000">
                <a:sym typeface="+mn-ea"/>
              </a:rPr>
              <a:t>Scope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填写函数返回值类型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的返回值</a:t>
            </a:r>
            <a:r>
              <a:rPr lang="en-US" altLang="zh-CN" sz="2000">
                <a:sym typeface="+mn-ea"/>
              </a:rPr>
              <a:t>int)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填写变量列表</a:t>
            </a:r>
            <a:r>
              <a:rPr lang="en-US" altLang="en-US" sz="2000">
                <a:sym typeface="+mn-ea"/>
              </a:rPr>
              <a:t>variableList</a:t>
            </a:r>
            <a:r>
              <a:rPr lang="zh-CN" altLang="en-US" sz="2000">
                <a:sym typeface="+mn-ea"/>
              </a:rPr>
              <a:t>，寻找包括函数参数的所有</a:t>
            </a:r>
            <a:r>
              <a:rPr lang="en-US" altLang="zh-CN" sz="2000">
                <a:sym typeface="+mn-ea"/>
              </a:rPr>
              <a:t>Scope</a:t>
            </a:r>
            <a:r>
              <a:rPr lang="zh-CN" altLang="en-US" sz="2000">
                <a:sym typeface="+mn-ea"/>
              </a:rPr>
              <a:t>内的变量并加入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函数内的</a:t>
            </a:r>
            <a:r>
              <a:rPr lang="en-US" altLang="zh-CN" sz="2000">
                <a:sym typeface="+mn-ea"/>
              </a:rPr>
              <a:t>p1,p2)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45845" y="1691640"/>
            <a:ext cx="8701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3200"/>
              <a:t>ValueFlow::setValues规则</a:t>
            </a:r>
            <a:endParaRPr altLang="zh-CN" sz="3200"/>
          </a:p>
          <a:p>
            <a:pPr marL="0" indent="0">
              <a:buNone/>
            </a:pPr>
            <a:r>
              <a:rPr lang="en-US" altLang="zh-CN"/>
              <a:t>Number					String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Array						PointerAlias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FunctionReturn				BitAnd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ForLoop					BeforeCondition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AfterAssign					AfterCondition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SwitchVariable				SubFunction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FunctionDefaultParameter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以样例</a:t>
            </a:r>
            <a:r>
              <a:rPr lang="en-US" altLang="zh-CN"/>
              <a:t>(1)</a:t>
            </a:r>
            <a:r>
              <a:rPr lang="zh-CN" altLang="en-US"/>
              <a:t>跟进调试了解详细的处理流程</a:t>
            </a:r>
            <a:endParaRPr lang="zh-CN" altLang="en-US"/>
          </a:p>
          <a:p>
            <a:r>
              <a:rPr lang="zh-CN" altLang="en-US">
                <a:sym typeface="+mn-ea"/>
              </a:rPr>
              <a:t>二次开发为</a:t>
            </a:r>
            <a:r>
              <a:rPr lang="en-US" altLang="zh-CN">
                <a:sym typeface="+mn-ea"/>
              </a:rPr>
              <a:t>动态分配的指针变量定义时如未被分配空间必须初始化为NULL</a:t>
            </a:r>
            <a:endParaRPr lang="zh-CN" altLang="en-US"/>
          </a:p>
          <a:p>
            <a:r>
              <a:rPr lang="zh-CN" altLang="en-US"/>
              <a:t>参与样例的测试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空、野指针的间接访问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指针未初始化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365125"/>
            <a:ext cx="7137400" cy="582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lstStyle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lstStyle/>
          <a:p>
            <a:r>
              <a:rPr lang="zh-CN" altLang="en-US"/>
              <a:t>部分符号定义</a:t>
            </a:r>
            <a:endParaRPr lang="zh-CN" altLang="en-US"/>
          </a:p>
          <a:p>
            <a:pPr lvl="1"/>
            <a:r>
              <a:rPr lang="en-US" altLang="zh-CN"/>
              <a:t>Scope</a:t>
            </a:r>
            <a:endParaRPr lang="en-US" altLang="zh-CN"/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  <a:endParaRPr lang="zh-CN" altLang="en-US"/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  <a:endParaRPr lang="zh-CN" altLang="en-US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  <a:endParaRPr lang="en-US" altLang="zh-CN"/>
          </a:p>
          <a:p>
            <a:pPr lvl="1"/>
            <a:r>
              <a:rPr lang="en-US" altLang="zh-CN"/>
              <a:t>Variable</a:t>
            </a:r>
            <a:endParaRPr lang="en-US" altLang="zh-CN"/>
          </a:p>
          <a:p>
            <a:pPr lvl="2"/>
            <a:r>
              <a:rPr lang="zh-CN" altLang="en-US" sz="2000"/>
              <a:t>描述一个变量，可能在源码中有多处对应</a:t>
            </a:r>
            <a:endParaRPr lang="zh-CN" altLang="en-US" sz="2000"/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lstStyle/>
          <a:p>
            <a:r>
              <a:rPr lang="zh-CN" altLang="en-US"/>
              <a:t>类关系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  <a:endParaRPr lang="en-US" altLang="zh-CN"/>
            </a:p>
            <a:p>
              <a:pPr algn="ctr"/>
              <a:r>
                <a:rPr lang="en-US" altLang="zh-CN"/>
                <a:t>-definedTypes</a:t>
              </a:r>
              <a:endParaRPr lang="en-US" altLang="zh-CN"/>
            </a:p>
            <a:p>
              <a:pPr algn="ctr"/>
              <a:r>
                <a:rPr lang="en-US" altLang="zh-CN"/>
                <a:t>-nest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  <a:endParaRPr lang="en-US" altLang="zh-CN"/>
            </a:p>
            <a:p>
              <a:pPr algn="ctr"/>
              <a:r>
                <a:rPr lang="en-US" altLang="zh-CN"/>
                <a:t>-scope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  <a:endParaRPr lang="en-US" altLang="zh-CN"/>
            </a:p>
            <a:p>
              <a:pPr algn="ctr"/>
              <a:r>
                <a:rPr lang="en-US" altLang="zh-CN"/>
                <a:t>-argList</a:t>
              </a:r>
              <a:endParaRPr lang="en-US" altLang="zh-CN"/>
            </a:p>
            <a:p>
              <a:pPr algn="ctr"/>
              <a:r>
                <a:rPr lang="en-US" altLang="zh-CN"/>
                <a:t>-funcScope -nestIn 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  <a:endParaRPr lang="en-US" altLang="zh-CN"/>
            </a:p>
            <a:p>
              <a:pPr algn="ctr"/>
              <a:r>
                <a:rPr lang="en-US" altLang="zh-CN"/>
                <a:t>-nestIn</a:t>
              </a:r>
              <a:endParaRPr lang="en-US" altLang="zh-CN"/>
            </a:p>
            <a:p>
              <a:pPr algn="ctr"/>
              <a:r>
                <a:rPr lang="en-US" altLang="zh-CN"/>
                <a:t>-baseInfo</a:t>
              </a:r>
              <a:endParaRPr lang="en-US" altLang="zh-CN"/>
            </a:p>
            <a:p>
              <a:pPr algn="ctr"/>
              <a:r>
                <a:rPr lang="en-US" altLang="zh-CN"/>
                <a:t>-friendInfo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functionList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varList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scopes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Global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main{}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 main()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int* p1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模块间关系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一对多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  <a:endParaRPr lang="zh-CN" altLang="en-US"/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zh-CN" altLang="en-US"/>
              <a:t>一对一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  <a:endParaRPr lang="zh-CN" altLang="en-US"/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  <a:endParaRPr lang="zh-CN" altLang="en-US"/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  <a:endParaRPr lang="zh-CN" altLang="en-US"/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  <a:endParaRPr lang="zh-CN" altLang="en-US"/>
          </a:p>
          <a:p>
            <a:pPr lvl="0"/>
            <a:r>
              <a:rPr lang="zh-CN" altLang="en-US"/>
              <a:t>继续向开发分配研究范围</a:t>
            </a:r>
            <a:endParaRPr lang="zh-CN" altLang="en-US"/>
          </a:p>
          <a:p>
            <a:pPr lvl="1"/>
            <a:r>
              <a:rPr lang="zh-CN" altLang="en-US"/>
              <a:t>系统分析师继续向大方向研究，随时提供指导</a:t>
            </a:r>
            <a:endParaRPr lang="zh-CN" altLang="en-US"/>
          </a:p>
          <a:p>
            <a:pPr lvl="1"/>
            <a:r>
              <a:rPr lang="zh-CN" altLang="en-US"/>
              <a:t>软件工程师根据分配的范围，深入测试小范围功能以及单元功能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  <a:endParaRPr kumimoji="1" lang="zh-CN" altLang="en-US" dirty="0" smtClean="0"/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 smtClean="0"/>
              <a:t>1</a:t>
            </a:r>
            <a:r>
              <a:rPr kumimoji="1" lang="zh-CN" altLang="en-US" strike="sngStrike" dirty="0" smtClean="0"/>
              <a:t> 空、野指针的间接访问</a:t>
            </a:r>
            <a:endParaRPr kumimoji="1" lang="en-US" altLang="zh-CN" strike="sngStrike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strike="sngStrike" dirty="0" smtClean="0"/>
              <a:t>3</a:t>
            </a:r>
            <a:r>
              <a:rPr kumimoji="1" lang="zh-CN" altLang="en-US" strike="sngStrike" dirty="0" smtClean="0"/>
              <a:t> 指针未初始化</a:t>
            </a:r>
            <a:endParaRPr kumimoji="1" lang="zh-CN" alt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掌握项目整体进度。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任务布置。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参与测试用例的制作，帮助组员调试环境。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版本控制系统。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参与部分样例的测试，调试，确定开发方向。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程序主要过程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主要类与模块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08" y="0"/>
            <a:ext cx="4957983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7321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分为三个模块：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简介</a:t>
            </a:r>
            <a:r>
              <a:rPr lang="zh-CN" altLang="en-US" dirty="0"/>
              <a:t>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二次开发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二次开发结果测试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66968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0"/>
            <a:ext cx="478958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508000"/>
            <a:ext cx="7797800" cy="584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 smtClean="0"/>
              <a:t>》</a:t>
            </a:r>
            <a:r>
              <a:rPr lang="zh-CN" altLang="en-US" dirty="0" smtClean="0"/>
              <a:t>√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  <a:r>
              <a:rPr lang="zh-CN" altLang="en-US" dirty="0" smtClean="0"/>
              <a:t>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5471</Words>
  <Application>WPS 演示</Application>
  <PresentationFormat>宽屏</PresentationFormat>
  <Paragraphs>498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深度</vt:lpstr>
      <vt:lpstr>近三周工作汇报</vt:lpstr>
      <vt:lpstr>说在前面</vt:lpstr>
      <vt:lpstr>我们的开发方向</vt:lpstr>
      <vt:lpstr>我们的开发方向</vt:lpstr>
      <vt:lpstr>关于我</vt:lpstr>
      <vt:lpstr>文档</vt:lpstr>
      <vt:lpstr>文档</vt:lpstr>
      <vt:lpstr>文档</vt:lpstr>
      <vt:lpstr>文档</vt:lpstr>
      <vt:lpstr>关于我</vt:lpstr>
      <vt:lpstr>具体进度</vt:lpstr>
      <vt:lpstr>具体进度</vt:lpstr>
      <vt:lpstr>样例二测试</vt:lpstr>
      <vt:lpstr>样例二测试</vt:lpstr>
      <vt:lpstr>样例二测试</vt:lpstr>
      <vt:lpstr>样例二(1)测试</vt:lpstr>
      <vt:lpstr>样例二(1)测试</vt:lpstr>
      <vt:lpstr>主要流程分析</vt:lpstr>
      <vt:lpstr>过程详细流程</vt:lpstr>
      <vt:lpstr>过程详细流程</vt:lpstr>
      <vt:lpstr>过程详细流程</vt:lpstr>
      <vt:lpstr>过程详细流程</vt:lpstr>
      <vt:lpstr>过程详细流程</vt:lpstr>
      <vt:lpstr>过程详细流程</vt:lpstr>
      <vt:lpstr>PowerPoint 演示文稿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Tang</cp:lastModifiedBy>
  <cp:revision>65</cp:revision>
  <dcterms:created xsi:type="dcterms:W3CDTF">2016-03-07T07:33:00Z</dcterms:created>
  <dcterms:modified xsi:type="dcterms:W3CDTF">2016-04-07T15:47:41Z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