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98" r:id="rId3"/>
    <p:sldId id="300" r:id="rId4"/>
    <p:sldId id="299" r:id="rId5"/>
    <p:sldId id="301" r:id="rId6"/>
    <p:sldId id="302" r:id="rId7"/>
    <p:sldId id="304" r:id="rId8"/>
    <p:sldId id="305" r:id="rId9"/>
    <p:sldId id="306" r:id="rId10"/>
    <p:sldId id="307" r:id="rId11"/>
    <p:sldId id="289" r:id="rId12"/>
    <p:sldId id="290" r:id="rId13"/>
    <p:sldId id="269" r:id="rId14"/>
    <p:sldId id="258" r:id="rId15"/>
    <p:sldId id="266" r:id="rId16"/>
    <p:sldId id="267" r:id="rId17"/>
    <p:sldId id="268" r:id="rId18"/>
    <p:sldId id="337" r:id="rId19"/>
    <p:sldId id="291" r:id="rId20"/>
    <p:sldId id="292" r:id="rId21"/>
    <p:sldId id="293" r:id="rId22"/>
    <p:sldId id="296" r:id="rId23"/>
    <p:sldId id="294" r:id="rId24"/>
    <p:sldId id="295" r:id="rId25"/>
    <p:sldId id="297" r:id="rId26"/>
    <p:sldId id="336" r:id="rId27"/>
    <p:sldId id="271" r:id="rId28"/>
    <p:sldId id="270" r:id="rId29"/>
    <p:sldId id="272" r:id="rId30"/>
    <p:sldId id="273" r:id="rId31"/>
    <p:sldId id="274" r:id="rId32"/>
    <p:sldId id="276" r:id="rId33"/>
    <p:sldId id="275" r:id="rId34"/>
    <p:sldId id="277" r:id="rId35"/>
    <p:sldId id="282" r:id="rId36"/>
    <p:sldId id="283" r:id="rId37"/>
    <p:sldId id="284" r:id="rId38"/>
    <p:sldId id="285" r:id="rId39"/>
    <p:sldId id="360" r:id="rId40"/>
    <p:sldId id="361" r:id="rId41"/>
    <p:sldId id="362" r:id="rId42"/>
    <p:sldId id="363" r:id="rId43"/>
    <p:sldId id="286" r:id="rId44"/>
    <p:sldId id="28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7200" dirty="0" smtClean="0"/>
              <a:t>近三周工作</a:t>
            </a:r>
            <a:r>
              <a:rPr kumimoji="1" lang="zh-CN" altLang="en-US" sz="7200" dirty="0"/>
              <a:t>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HearthStone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整理</a:t>
            </a:r>
            <a:r>
              <a:rPr kumimoji="1" lang="zh-CN" altLang="en-US" dirty="0"/>
              <a:t>资料、</a:t>
            </a:r>
            <a:r>
              <a:rPr kumimoji="1" lang="zh-CN" altLang="en-US" dirty="0" smtClean="0"/>
              <a:t>材料。</a:t>
            </a:r>
            <a:endParaRPr kumimoji="1" lang="en-US" altLang="zh-CN" dirty="0"/>
          </a:p>
          <a:p>
            <a:r>
              <a:rPr kumimoji="1" lang="zh-CN" altLang="en-US" dirty="0" smtClean="0"/>
              <a:t>文档内容的编辑，撰写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参与程序的测试，了解程序的处理流程。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对于我们的主要开发方向（</a:t>
            </a:r>
            <a:r>
              <a:rPr lang="en-US" altLang="zh-CN"/>
              <a:t>“</a:t>
            </a:r>
            <a:r>
              <a:rPr lang="zh-CN" altLang="en-US"/>
              <a:t>野指针</a:t>
            </a:r>
            <a:r>
              <a:rPr lang="en-US" altLang="zh-CN"/>
              <a:t>”</a:t>
            </a:r>
            <a:r>
              <a:rPr lang="zh-CN" altLang="en-US"/>
              <a:t>的检测与报错）进行了面向数据的分析</a:t>
            </a:r>
          </a:p>
          <a:p>
            <a:r>
              <a:rPr lang="zh-CN" altLang="en-US"/>
              <a:t>跟踪数据走向，分析</a:t>
            </a:r>
            <a:r>
              <a:rPr lang="en-US" altLang="en-US"/>
              <a:t>Token</a:t>
            </a:r>
            <a:r>
              <a:rPr lang="zh-CN" altLang="en-US"/>
              <a:t>与</a:t>
            </a:r>
            <a:r>
              <a:rPr lang="en-US" altLang="en-US"/>
              <a:t>Symbol</a:t>
            </a:r>
            <a:r>
              <a:rPr lang="zh-CN" altLang="en-US"/>
              <a:t>类与对象之间的关系</a:t>
            </a:r>
          </a:p>
          <a:p>
            <a:r>
              <a:rPr lang="en-US" altLang="en-US"/>
              <a:t>Ast(</a:t>
            </a:r>
            <a:r>
              <a:rPr lang="zh-CN" altLang="en-US"/>
              <a:t>抽象语法树</a:t>
            </a:r>
            <a:r>
              <a:rPr lang="en-US" altLang="en-US"/>
              <a:t>)</a:t>
            </a:r>
            <a:r>
              <a:rPr lang="zh-CN" altLang="en-US"/>
              <a:t>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对于我们的主要开发方向（</a:t>
            </a:r>
            <a:r>
              <a:rPr lang="en-US" altLang="zh-CN"/>
              <a:t>“</a:t>
            </a:r>
            <a:r>
              <a:rPr lang="zh-CN" altLang="en-US"/>
              <a:t>野指针</a:t>
            </a:r>
            <a:r>
              <a:rPr lang="en-US" altLang="zh-CN"/>
              <a:t>”</a:t>
            </a:r>
            <a:r>
              <a:rPr lang="zh-CN" altLang="en-US"/>
              <a:t>的检测与报错）进行了面向数据的分析</a:t>
            </a:r>
          </a:p>
          <a:p>
            <a:r>
              <a:rPr lang="zh-CN" altLang="en-US"/>
              <a:t>跟踪数据走向，分析</a:t>
            </a:r>
            <a:r>
              <a:rPr lang="en-US" altLang="en-US"/>
              <a:t>Token</a:t>
            </a:r>
            <a:r>
              <a:rPr lang="zh-CN" altLang="en-US"/>
              <a:t>与</a:t>
            </a:r>
            <a:r>
              <a:rPr lang="en-US" altLang="en-US"/>
              <a:t>Symbol</a:t>
            </a:r>
            <a:r>
              <a:rPr lang="zh-CN" altLang="en-US"/>
              <a:t>类与对象之间的关系</a:t>
            </a:r>
          </a:p>
          <a:p>
            <a:r>
              <a:rPr lang="en-US" altLang="en-US"/>
              <a:t>Ast(</a:t>
            </a:r>
            <a:r>
              <a:rPr lang="zh-CN" altLang="en-US"/>
              <a:t>抽象语法树</a:t>
            </a:r>
            <a:r>
              <a:rPr lang="en-US" altLang="en-US"/>
              <a:t>)</a:t>
            </a:r>
            <a:r>
              <a:rPr lang="zh-CN" altLang="en-US"/>
              <a:t>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</a:p>
        </p:txBody>
      </p:sp>
      <p:pic>
        <p:nvPicPr>
          <p:cNvPr id="5" name="图片 4" descr="QQ图片201604010909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15" y="1389380"/>
            <a:ext cx="8170545" cy="48120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045" y="1826895"/>
            <a:ext cx="9714865" cy="4351655"/>
          </a:xfrm>
        </p:spPr>
        <p:txBody>
          <a:bodyPr/>
          <a:lstStyle/>
          <a:p>
            <a:r>
              <a:rPr kumimoji="1" lang="zh-CN" altLang="en-US" dirty="0"/>
              <a:t>样例侧重点</a:t>
            </a:r>
          </a:p>
          <a:p>
            <a:pPr lvl="1"/>
            <a:r>
              <a:rPr kumimoji="1" lang="zh-CN" altLang="en-US" dirty="0"/>
              <a:t>悬垂指针用于指针初始化（赋值），导致指针状态异常。</a:t>
            </a:r>
          </a:p>
          <a:p>
            <a:pPr lvl="0"/>
            <a:r>
              <a:rPr kumimoji="1" lang="zh-CN" altLang="en-US" sz="2800" dirty="0"/>
              <a:t>对比性样例</a:t>
            </a:r>
          </a:p>
          <a:p>
            <a:pPr lvl="1"/>
            <a:r>
              <a:rPr kumimoji="1" lang="zh-CN" altLang="en-US" dirty="0">
                <a:sym typeface="+mn-ea"/>
              </a:rPr>
              <a:t>指针由另一指针初始化后，后者被释放导致前者成为悬垂指针</a:t>
            </a:r>
          </a:p>
          <a:p>
            <a:pPr lvl="1"/>
            <a:r>
              <a:rPr kumimoji="1" lang="zh-CN" altLang="en-US" sz="2400" dirty="0"/>
              <a:t>指针由未初始化的指针初始化</a:t>
            </a:r>
          </a:p>
          <a:p>
            <a:pPr lvl="0"/>
            <a:r>
              <a:rPr kumimoji="1" lang="zh-CN" altLang="en-US" dirty="0"/>
              <a:t>名词解释</a:t>
            </a:r>
          </a:p>
          <a:p>
            <a:pPr lvl="1"/>
            <a:r>
              <a:rPr kumimoji="1" lang="zh-CN" altLang="en-US" dirty="0"/>
              <a:t>悬垂指针</a:t>
            </a:r>
          </a:p>
          <a:p>
            <a:pPr lvl="2"/>
            <a:r>
              <a:rPr kumimoji="1" lang="zh-CN" altLang="en-US" dirty="0"/>
              <a:t>指针所指向内容被释放后，指针指向无效内存，此时指针被称为悬垂指针。</a:t>
            </a:r>
          </a:p>
          <a:p>
            <a:pPr lvl="2"/>
            <a:r>
              <a:rPr kumimoji="1" lang="zh-CN" altLang="en-US" dirty="0"/>
              <a:t>通常出现在对象释放后指针未重设，或者对象的不当多重引用。</a:t>
            </a:r>
          </a:p>
          <a:p>
            <a:pPr lvl="2"/>
            <a:r>
              <a:rPr kumimoji="1" lang="zh-CN" altLang="en-US" dirty="0"/>
              <a:t>及时重设指针，或者合理控制指针的作用域，有助于避免悬垂指针的出现。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1410" y="1826260"/>
            <a:ext cx="4739005" cy="4351655"/>
          </a:xfrm>
        </p:spPr>
        <p:txBody>
          <a:bodyPr/>
          <a:lstStyle/>
          <a:p>
            <a:r>
              <a:rPr kumimoji="1" lang="zh-CN" altLang="en-US" dirty="0"/>
              <a:t>原样例</a:t>
            </a:r>
            <a:r>
              <a:rPr kumimoji="1" lang="en-US" altLang="zh-CN" dirty="0"/>
              <a:t>(1)</a:t>
            </a:r>
            <a:r>
              <a:rPr kumimoji="1" lang="zh-CN" altLang="en-US" dirty="0"/>
              <a:t>：</a:t>
            </a:r>
          </a:p>
          <a:p>
            <a:pPr marL="457200" lvl="1" indent="0">
              <a:buNone/>
            </a:pPr>
            <a:r>
              <a:rPr kumimoji="1" lang="zh-CN" altLang="en-US" dirty="0"/>
              <a:t>class demo;</a:t>
            </a:r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</a:p>
          <a:p>
            <a:pPr marL="457200" lvl="1" indent="0">
              <a:buNone/>
            </a:pPr>
            <a:r>
              <a:rPr kumimoji="1" lang="zh-CN" altLang="en-US" dirty="0"/>
              <a:t>    demo *p1 = new demo();</a:t>
            </a:r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</a:p>
          <a:p>
            <a:pPr marL="457200" lvl="1" indent="0">
              <a:buNone/>
            </a:pPr>
            <a:r>
              <a:rPr kumimoji="1" lang="zh-CN" altLang="en-US" dirty="0"/>
              <a:t>    demo *p2 = p1;</a:t>
            </a:r>
          </a:p>
          <a:p>
            <a:pPr marL="457200" lvl="1" indent="0">
              <a:buNone/>
            </a:pPr>
            <a:r>
              <a:rPr kumimoji="1" lang="zh-CN" altLang="en-US" dirty="0"/>
              <a:t>    p1-&gt;func();</a:t>
            </a:r>
          </a:p>
          <a:p>
            <a:pPr marL="457200" lvl="1" indent="0">
              <a:buNone/>
            </a:pPr>
            <a:r>
              <a:rPr kumimoji="1" lang="zh-CN" altLang="en-US" dirty="0"/>
              <a:t>    p2-&gt;func();</a:t>
            </a:r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60415" y="1826260"/>
            <a:ext cx="47390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改进样例</a:t>
            </a:r>
            <a:r>
              <a:rPr kumimoji="1" lang="en-US" altLang="zh-CN" dirty="0"/>
              <a:t>(2)</a:t>
            </a:r>
            <a:r>
              <a:rPr kumimoji="1" lang="zh-CN" altLang="en-US" dirty="0"/>
              <a:t>：</a:t>
            </a:r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</a:p>
          <a:p>
            <a:pPr marL="457200" lvl="1" indent="0">
              <a:buNone/>
            </a:pPr>
            <a:r>
              <a:rPr kumimoji="1" lang="zh-CN" altLang="en-US" dirty="0"/>
              <a:t>    int *p1 = new int(0);</a:t>
            </a:r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</a:p>
          <a:p>
            <a:pPr marL="457200" lvl="1" indent="0">
              <a:buNone/>
            </a:pPr>
            <a:r>
              <a:rPr kumimoji="1" lang="zh-CN" altLang="en-US" dirty="0"/>
              <a:t>    int *p2 = p1;</a:t>
            </a:r>
          </a:p>
          <a:p>
            <a:pPr marL="457200" lvl="1" indent="0">
              <a:buNone/>
            </a:pPr>
            <a:r>
              <a:rPr kumimoji="1" lang="zh-CN" altLang="en-US" dirty="0"/>
              <a:t>    *p1=0;</a:t>
            </a:r>
          </a:p>
          <a:p>
            <a:pPr marL="457200" lvl="1" indent="0">
              <a:buNone/>
            </a:pPr>
            <a:r>
              <a:rPr kumimoji="1" lang="zh-CN" altLang="en-US" dirty="0"/>
              <a:t>    *p2=0;</a:t>
            </a:r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测试输出：</a:t>
            </a:r>
          </a:p>
          <a:p>
            <a:pPr lvl="1"/>
            <a:r>
              <a:rPr lang="en-US" altLang="zh-CN"/>
              <a:t>1) </a:t>
            </a:r>
            <a:r>
              <a:rPr lang="zh-CN" altLang="en-US"/>
              <a:t>第六行“demo *p2 = p1;”，p1未初始化。</a:t>
            </a:r>
          </a:p>
          <a:p>
            <a:pPr lvl="1"/>
            <a:r>
              <a:rPr lang="en-US" altLang="zh-CN"/>
              <a:t>2) </a:t>
            </a:r>
            <a:r>
              <a:rPr lang="zh-CN" altLang="en-US"/>
              <a:t>第五行“int *p2 = p1;”，p1未初始化。</a:t>
            </a:r>
          </a:p>
          <a:p>
            <a:pPr lvl="0"/>
            <a:r>
              <a:rPr lang="zh-CN" altLang="en-US"/>
              <a:t>黑盒测试结论：</a:t>
            </a:r>
          </a:p>
          <a:p>
            <a:pPr lvl="1"/>
            <a:r>
              <a:rPr lang="zh-CN" altLang="en-US"/>
              <a:t>无定义体的</a:t>
            </a:r>
            <a:r>
              <a:rPr lang="en-US" altLang="zh-CN"/>
              <a:t>demo</a:t>
            </a:r>
            <a:r>
              <a:rPr lang="zh-CN" altLang="en-US"/>
              <a:t>类型还是</a:t>
            </a:r>
            <a:r>
              <a:rPr lang="en-US" altLang="zh-CN"/>
              <a:t>int</a:t>
            </a:r>
            <a:r>
              <a:rPr lang="zh-CN" altLang="en-US"/>
              <a:t>基础类型对于指针的分析结果没有影响</a:t>
            </a:r>
          </a:p>
          <a:p>
            <a:pPr lvl="1"/>
            <a:r>
              <a:rPr lang="zh-CN" altLang="en-US"/>
              <a:t>关于</a:t>
            </a:r>
            <a:r>
              <a:rPr lang="en-US" altLang="zh-CN"/>
              <a:t>p2</a:t>
            </a:r>
            <a:r>
              <a:rPr lang="zh-CN" altLang="en-US"/>
              <a:t>没有任何的信息输出</a:t>
            </a:r>
          </a:p>
          <a:p>
            <a:pPr lvl="1"/>
            <a:r>
              <a:rPr lang="en-US" altLang="zh-CN"/>
              <a:t>delete</a:t>
            </a:r>
            <a:r>
              <a:rPr lang="zh-CN" altLang="en-US"/>
              <a:t>语句对</a:t>
            </a:r>
            <a:r>
              <a:rPr lang="en-US" altLang="zh-CN"/>
              <a:t>p1</a:t>
            </a:r>
            <a:r>
              <a:rPr lang="zh-CN" altLang="en-US"/>
              <a:t>的值产生影响，同时因为错误未能判断初始化的可能性较低；</a:t>
            </a:r>
            <a:r>
              <a:rPr lang="en-US" altLang="zh-CN"/>
              <a:t>delete</a:t>
            </a:r>
            <a:r>
              <a:rPr lang="zh-CN" altLang="en-US"/>
              <a:t>后造成的悬垂指针可能被视为未初始化。</a:t>
            </a:r>
          </a:p>
          <a:p>
            <a:pPr lvl="1"/>
            <a:r>
              <a:rPr lang="zh-CN" altLang="en-US"/>
              <a:t>访问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指向的对象均未报错。成员函数未定义可能导致不能识别，但</a:t>
            </a:r>
            <a:r>
              <a:rPr lang="en-US" altLang="zh-CN"/>
              <a:t>int</a:t>
            </a:r>
            <a:r>
              <a:rPr lang="zh-CN" altLang="en-US"/>
              <a:t>型指针仍未提示异常访问。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测试方法</a:t>
            </a:r>
          </a:p>
          <a:p>
            <a:pPr lvl="1"/>
            <a:r>
              <a:rPr lang="zh-CN" altLang="en-US"/>
              <a:t>白盒测试</a:t>
            </a:r>
          </a:p>
          <a:p>
            <a:r>
              <a:rPr lang="zh-CN" altLang="en-US"/>
              <a:t>侧重点</a:t>
            </a:r>
          </a:p>
          <a:p>
            <a:pPr lvl="1"/>
            <a:r>
              <a:rPr lang="zh-CN" altLang="en-US"/>
              <a:t>跟踪程序</a:t>
            </a:r>
            <a:r>
              <a:rPr lang="zh-CN" altLang="en-US" u="sng"/>
              <a:t>流程</a:t>
            </a:r>
          </a:p>
          <a:p>
            <a:pPr lvl="1"/>
            <a:r>
              <a:rPr lang="zh-CN" altLang="en-US"/>
              <a:t>分析各模块组成和作用方式</a:t>
            </a:r>
          </a:p>
          <a:p>
            <a:pPr lvl="1"/>
            <a:r>
              <a:rPr lang="zh-CN" altLang="en-US"/>
              <a:t>了解数据被处理的顺序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白盒测试分析</a:t>
            </a:r>
          </a:p>
          <a:p>
            <a:pPr lvl="1"/>
            <a:r>
              <a:rPr lang="zh-CN" altLang="en-US"/>
              <a:t>ValueFlow::setValues过程了解的不明确；就结果而言p1和p2的token均没有由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设置合适的值，导致</a:t>
            </a:r>
            <a:r>
              <a:rPr lang="en-US" altLang="zh-CN"/>
              <a:t>Check</a:t>
            </a:r>
            <a:r>
              <a:rPr lang="zh-CN" altLang="en-US"/>
              <a:t>类没有检测出p2异常使用（func函数未定义也可能是原因之一）。</a:t>
            </a:r>
          </a:p>
          <a:p>
            <a:pPr lvl="1"/>
            <a:r>
              <a:rPr lang="zh-CN" altLang="en-US"/>
              <a:t>可以注意到，p1在delete后提示了未初始化的变量，但因为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功能异常，p1的值不确定是在delete后确定“未初始化”还是保持了value的初始值“未初始化”。</a:t>
            </a:r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对样例二进行黑盒测试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对样例二进行简单的白盒测试，跟踪</a:t>
            </a:r>
            <a:r>
              <a:rPr kumimoji="1" lang="en-US" altLang="zh-CN" dirty="0" smtClean="0"/>
              <a:t>p1,p2</a:t>
            </a:r>
            <a:r>
              <a:rPr kumimoji="1" lang="zh-CN" altLang="en-US" dirty="0" smtClean="0"/>
              <a:t>指针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value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分析、排除由样例二两个版本本身的差异而可能带来的影响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2410"/>
            <a:ext cx="10515600" cy="1325563"/>
          </a:xfrm>
        </p:spPr>
        <p:txBody>
          <a:bodyPr/>
          <a:lstStyle/>
          <a:p>
            <a:r>
              <a:rPr kumimoji="1" lang="zh-CN" altLang="en-US"/>
              <a:t>主要流程分析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480" y="1431290"/>
            <a:ext cx="11891645" cy="5335905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kumimoji="1" lang="en-US" altLang="en-US" sz="2000" dirty="0" err="1">
                <a:sym typeface="+mn-ea"/>
              </a:rPr>
              <a:t>CppCheck</a:t>
            </a:r>
            <a:r>
              <a:rPr kumimoji="1" lang="zh-CN" altLang="en-US" sz="2000" dirty="0">
                <a:sym typeface="+mn-ea"/>
              </a:rPr>
              <a:t>类，处理单个文件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加入预定义宏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使用</a:t>
            </a:r>
            <a:r>
              <a:rPr kumimoji="1" lang="en-US" altLang="en-US" sz="2000" dirty="0">
                <a:sym typeface="+mn-ea"/>
              </a:rPr>
              <a:t>Preprocessor</a:t>
            </a:r>
            <a:r>
              <a:rPr kumimoji="1" lang="zh-CN" altLang="en-US" sz="2000" dirty="0">
                <a:sym typeface="+mn-ea"/>
              </a:rPr>
              <a:t>预处理源文件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在文件内容前添加文件自身信息，一同进行</a:t>
            </a:r>
            <a:r>
              <a:rPr kumimoji="1" lang="en-US" altLang="en-US" sz="2000" dirty="0">
                <a:sym typeface="+mn-ea"/>
              </a:rPr>
              <a:t>tokenize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进入</a:t>
            </a:r>
            <a:r>
              <a:rPr kumimoji="1" lang="en-US" altLang="en-US" sz="2000" dirty="0" err="1">
                <a:sym typeface="+mn-ea"/>
              </a:rPr>
              <a:t>CppCheck</a:t>
            </a:r>
            <a:r>
              <a:rPr kumimoji="1" lang="en-US" altLang="en-US" sz="2000" dirty="0">
                <a:sym typeface="+mn-ea"/>
              </a:rPr>
              <a:t>::</a:t>
            </a:r>
            <a:r>
              <a:rPr kumimoji="1" lang="en-US" altLang="en-US" sz="2000" dirty="0" err="1">
                <a:sym typeface="+mn-ea"/>
              </a:rPr>
              <a:t>checkFile</a:t>
            </a:r>
            <a:r>
              <a:rPr kumimoji="1" lang="zh-CN" altLang="en-US" sz="2000" dirty="0">
                <a:sym typeface="+mn-ea"/>
              </a:rPr>
              <a:t>函数进行主要处理工作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</a:t>
            </a:r>
            <a:r>
              <a:rPr kumimoji="1" lang="en-US" altLang="zh-CN" sz="2000" dirty="0" err="1">
                <a:sym typeface="+mn-ea"/>
              </a:rPr>
              <a:t>Tokenizer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tokenizer</a:t>
            </a:r>
            <a:endParaRPr kumimoji="1" lang="en-US" altLang="zh-CN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	</a:t>
            </a:r>
            <a:r>
              <a:rPr kumimoji="1" lang="en-US" altLang="zh-CN" sz="2000" dirty="0" err="1">
                <a:sym typeface="+mn-ea"/>
              </a:rPr>
              <a:t>TokenList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createTokens</a:t>
            </a:r>
            <a:endParaRPr kumimoji="1" lang="en-US" altLang="zh-CN" sz="2000" dirty="0">
              <a:sym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	</a:t>
            </a:r>
            <a:r>
              <a:rPr kumimoji="1" lang="en-US" altLang="zh-CN" sz="2000" dirty="0" err="1">
                <a:sym typeface="+mn-ea"/>
              </a:rPr>
              <a:t>Tokenizer</a:t>
            </a:r>
            <a:r>
              <a:rPr kumimoji="1" lang="en-US" altLang="zh-CN" sz="2000" dirty="0">
                <a:sym typeface="+mn-ea"/>
              </a:rPr>
              <a:t>::simplifyTokenList1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			</a:t>
            </a:r>
            <a:r>
              <a:rPr kumimoji="1" lang="zh-CN" altLang="en-US" sz="2000" dirty="0">
                <a:sym typeface="+mn-ea"/>
              </a:rPr>
              <a:t>建立</a:t>
            </a:r>
            <a:r>
              <a:rPr kumimoji="1" lang="en-US" altLang="en-US" sz="2000" dirty="0" err="1">
                <a:sym typeface="+mn-ea"/>
              </a:rPr>
              <a:t>SymbolDatabase</a:t>
            </a:r>
            <a:r>
              <a:rPr kumimoji="1" lang="zh-CN" altLang="en-US" sz="2000" dirty="0">
                <a:sym typeface="+mn-ea"/>
              </a:rPr>
              <a:t>符号库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en-US" sz="2000" dirty="0">
                <a:sym typeface="+mn-ea"/>
              </a:rPr>
              <a:t>建立运算符关系，将运算符操作数与运算符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链接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zh-CN" sz="2000" dirty="0">
                <a:sym typeface="+mn-ea"/>
              </a:rPr>
              <a:t>使用所有</a:t>
            </a:r>
            <a:r>
              <a:rPr kumimoji="1" lang="en-US" altLang="zh-CN" sz="2000" dirty="0">
                <a:sym typeface="+mn-ea"/>
              </a:rPr>
              <a:t>Check</a:t>
            </a:r>
            <a:r>
              <a:rPr kumimoji="1" lang="zh-CN" altLang="zh-CN" sz="2000" dirty="0">
                <a:sym typeface="+mn-ea"/>
              </a:rPr>
              <a:t>规则对现有的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进行测试并输出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 err="1">
                <a:sym typeface="+mn-ea"/>
              </a:rPr>
              <a:t>CppCheck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executeRules</a:t>
            </a:r>
            <a:r>
              <a:rPr kumimoji="1" lang="zh-CN" altLang="zh-CN" sz="2000" dirty="0">
                <a:sym typeface="+mn-ea"/>
              </a:rPr>
              <a:t>执行</a:t>
            </a:r>
            <a:r>
              <a:rPr kumimoji="1" lang="en-US" altLang="zh-CN" sz="2000" dirty="0">
                <a:sym typeface="+mn-ea"/>
              </a:rPr>
              <a:t>normal</a:t>
            </a:r>
            <a:r>
              <a:rPr kumimoji="1" lang="zh-CN" altLang="en-US" sz="2000" dirty="0">
                <a:sym typeface="+mn-ea"/>
              </a:rPr>
              <a:t>规则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 err="1">
                <a:sym typeface="+mn-ea"/>
              </a:rPr>
              <a:t>Tokenizer</a:t>
            </a:r>
            <a:r>
              <a:rPr kumimoji="1" lang="en-US" altLang="zh-CN" sz="2000" dirty="0">
                <a:sym typeface="+mn-ea"/>
              </a:rPr>
              <a:t>::simplifyTokenList2 </a:t>
            </a:r>
            <a:r>
              <a:rPr kumimoji="1" lang="zh-CN" altLang="zh-CN" sz="2000" dirty="0">
                <a:sym typeface="+mn-ea"/>
              </a:rPr>
              <a:t>重新建立</a:t>
            </a:r>
            <a:r>
              <a:rPr kumimoji="1" lang="en-US" altLang="zh-CN" sz="2000" dirty="0" err="1">
                <a:sym typeface="+mn-ea"/>
              </a:rPr>
              <a:t>SymbolDatabase</a:t>
            </a:r>
            <a:r>
              <a:rPr kumimoji="1" lang="zh-CN" altLang="zh-CN" sz="2000" dirty="0">
                <a:sym typeface="+mn-ea"/>
              </a:rPr>
              <a:t>符号库 </a:t>
            </a:r>
            <a:r>
              <a:rPr kumimoji="1" lang="en-US" altLang="zh-CN" sz="2000" dirty="0" err="1">
                <a:sym typeface="+mn-ea"/>
              </a:rPr>
              <a:t>ValueFlow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setValues</a:t>
            </a:r>
            <a:r>
              <a:rPr kumimoji="1" lang="zh-CN" altLang="zh-CN" sz="2000" dirty="0">
                <a:sym typeface="+mn-ea"/>
              </a:rPr>
              <a:t>设置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的值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zh-CN" altLang="zh-CN" sz="2000" dirty="0">
                <a:sym typeface="+mn-ea"/>
              </a:rPr>
              <a:t>使用所有</a:t>
            </a:r>
            <a:r>
              <a:rPr kumimoji="1" lang="en-US" altLang="zh-CN" sz="2000" dirty="0">
                <a:sym typeface="+mn-ea"/>
              </a:rPr>
              <a:t>Check</a:t>
            </a:r>
            <a:r>
              <a:rPr kumimoji="1" lang="zh-CN" altLang="en-US" sz="2000" dirty="0">
                <a:sym typeface="+mn-ea"/>
              </a:rPr>
              <a:t>规则对现有</a:t>
            </a:r>
            <a:r>
              <a:rPr kumimoji="1" lang="en-US" altLang="zh-CN" sz="2000" dirty="0">
                <a:sym typeface="+mn-ea"/>
              </a:rPr>
              <a:t>token</a:t>
            </a:r>
            <a:r>
              <a:rPr kumimoji="1" lang="zh-CN" altLang="en-US" sz="2000" dirty="0">
                <a:sym typeface="+mn-ea"/>
              </a:rPr>
              <a:t>进行简单测试并输出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 err="1">
                <a:sym typeface="+mn-ea"/>
              </a:rPr>
              <a:t>CppCheck</a:t>
            </a:r>
            <a:r>
              <a:rPr kumimoji="1" lang="en-US" altLang="zh-CN" sz="2000" dirty="0">
                <a:sym typeface="+mn-ea"/>
              </a:rPr>
              <a:t>::</a:t>
            </a:r>
            <a:r>
              <a:rPr kumimoji="1" lang="en-US" altLang="zh-CN" sz="2000" dirty="0" err="1">
                <a:sym typeface="+mn-ea"/>
              </a:rPr>
              <a:t>executeRules</a:t>
            </a:r>
            <a:r>
              <a:rPr kumimoji="1" lang="zh-CN" altLang="zh-CN" sz="2000" dirty="0">
                <a:sym typeface="+mn-ea"/>
              </a:rPr>
              <a:t>执行 </a:t>
            </a:r>
            <a:r>
              <a:rPr kumimoji="1" lang="en-US" altLang="zh-CN" sz="2000" dirty="0">
                <a:sym typeface="+mn-ea"/>
              </a:rPr>
              <a:t>simple</a:t>
            </a:r>
            <a:r>
              <a:rPr kumimoji="1" lang="zh-CN" altLang="zh-CN" sz="2000" dirty="0">
                <a:sym typeface="+mn-ea"/>
              </a:rPr>
              <a:t>规则</a:t>
            </a:r>
            <a:r>
              <a:rPr kumimoji="1" lang="en-US" altLang="zh-CN" sz="2000" dirty="0">
                <a:sym typeface="+mn-ea"/>
              </a:rPr>
              <a:t>			</a:t>
            </a:r>
          </a:p>
          <a:p>
            <a:pPr marL="0" indent="0">
              <a:lnSpc>
                <a:spcPct val="70000"/>
              </a:lnSpc>
              <a:buNone/>
            </a:pPr>
            <a:endParaRPr kumimoji="1" lang="en-US" altLang="zh-CN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说在前面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在第四周：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690688"/>
            <a:ext cx="6438900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过程详细流程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380" y="1737360"/>
            <a:ext cx="7238365" cy="4351655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/>
              <a:t>TokenList::createTokens</a:t>
            </a:r>
            <a:r>
              <a:rPr lang="zh-CN" altLang="en-US"/>
              <a:t>流程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zh-CN"/>
              <a:t>跳过先前程序添加的若干行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处理</a:t>
            </a:r>
            <a:r>
              <a:rPr lang="en-US" altLang="en-US"/>
              <a:t>Cppcheck</a:t>
            </a:r>
            <a:r>
              <a:rPr lang="zh-CN" altLang="en-US"/>
              <a:t>自己添加的内容如</a:t>
            </a:r>
            <a:r>
              <a:rPr lang="en-US" altLang="zh-CN"/>
              <a:t>					#file,#line,#endfile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zh-CN"/>
              <a:t>其他可能的</a:t>
            </a:r>
            <a:r>
              <a:rPr lang="en-US" altLang="zh-CN"/>
              <a:t>token</a:t>
            </a:r>
            <a:r>
              <a:rPr lang="zh-CN" altLang="zh-CN"/>
              <a:t>，按特殊字符分隔后使用</a:t>
            </a:r>
            <a:r>
              <a:rPr lang="en-US" altLang="zh-CN"/>
              <a:t>			addToken</a:t>
            </a:r>
            <a:r>
              <a:rPr lang="zh-CN" altLang="en-US"/>
              <a:t>成员添加</a:t>
            </a:r>
            <a:r>
              <a:rPr lang="en-US" altLang="zh-CN"/>
              <a:t>token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en-US"/>
              <a:t>TokenList::createTokens</a:t>
            </a:r>
            <a:r>
              <a:rPr lang="zh-CN" altLang="en-US"/>
              <a:t>结果</a:t>
            </a:r>
            <a:r>
              <a:rPr lang="en-US" altLang="zh-CN"/>
              <a:t>(</a:t>
            </a:r>
            <a:r>
              <a:rPr lang="zh-CN" altLang="en-US"/>
              <a:t>按行号，空格分隔</a:t>
            </a:r>
            <a:r>
              <a:rPr lang="en-US" altLang="zh-CN"/>
              <a:t>token)</a:t>
            </a:r>
            <a:r>
              <a:rPr lang="zh-CN" altLang="en-US"/>
              <a:t>，多字符操作符均被分开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738745" y="1720850"/>
            <a:ext cx="4192270" cy="4368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/>
              <a:t>处理结果：</a:t>
            </a:r>
          </a:p>
          <a:p>
            <a:pPr marL="0" indent="0">
              <a:buNone/>
            </a:pPr>
            <a:r>
              <a:rPr lang="en-US" altLang="en-US" sz="2000"/>
              <a:t>class  demo  ;</a:t>
            </a:r>
          </a:p>
          <a:p>
            <a:pPr marL="0" indent="0">
              <a:buNone/>
            </a:pPr>
            <a:r>
              <a:rPr lang="en-US" altLang="en-US" sz="2000"/>
              <a:t>int  main  (  )</a:t>
            </a:r>
          </a:p>
          <a:p>
            <a:pPr marL="0" indent="0">
              <a:buNone/>
            </a:pPr>
            <a:r>
              <a:rPr lang="en-US" altLang="en-US" sz="2000"/>
              <a:t>{</a:t>
            </a:r>
          </a:p>
          <a:p>
            <a:pPr marL="0" indent="0">
              <a:buNone/>
            </a:pPr>
            <a:r>
              <a:rPr lang="en-US" altLang="en-US" sz="2000"/>
              <a:t>demo  *  p1  =  new  demo  (  )  ;</a:t>
            </a:r>
          </a:p>
          <a:p>
            <a:pPr marL="0" indent="0">
              <a:buNone/>
            </a:pPr>
            <a:r>
              <a:rPr lang="en-US" altLang="en-US" sz="2000"/>
              <a:t>delete  p1  ;</a:t>
            </a:r>
          </a:p>
          <a:p>
            <a:pPr marL="0" indent="0">
              <a:buNone/>
            </a:pPr>
            <a:r>
              <a:rPr lang="en-US" altLang="en-US" sz="2000"/>
              <a:t>demo  *  p2  =  p1  ;</a:t>
            </a:r>
          </a:p>
          <a:p>
            <a:pPr marL="0" indent="0">
              <a:buNone/>
            </a:pPr>
            <a:r>
              <a:rPr lang="en-US" altLang="en-US" sz="2000"/>
              <a:t>p1  -  &gt;  func  (  )  ;</a:t>
            </a:r>
          </a:p>
          <a:p>
            <a:pPr marL="0" indent="0">
              <a:buNone/>
            </a:pPr>
            <a:r>
              <a:rPr lang="en-US" altLang="en-US" sz="2000"/>
              <a:t>p2  -  &gt;  func  (  )  ;</a:t>
            </a:r>
          </a:p>
          <a:p>
            <a:pPr marL="0" indent="0"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267315" cy="4351655"/>
          </a:xfrm>
        </p:spPr>
        <p:txBody>
          <a:bodyPr>
            <a:normAutofit/>
          </a:bodyPr>
          <a:lstStyle/>
          <a:p>
            <a:r>
              <a:rPr lang="en-US" altLang="zh-CN"/>
              <a:t>Tokenizer::simplifyTokenList1</a:t>
            </a:r>
            <a:r>
              <a:rPr lang="zh-CN" altLang="zh-CN"/>
              <a:t>流程</a:t>
            </a:r>
            <a:r>
              <a:rPr lang="en-US" altLang="zh-CN"/>
              <a:t>(</a:t>
            </a:r>
            <a:r>
              <a:rPr lang="zh-CN" altLang="zh-CN"/>
              <a:t>简</a:t>
            </a:r>
            <a:r>
              <a:rPr lang="en-US" altLang="zh-CN"/>
              <a:t>)</a:t>
            </a:r>
          </a:p>
          <a:p>
            <a:pPr marL="0" indent="0">
              <a:buNone/>
            </a:pPr>
            <a:r>
              <a:rPr lang="en-US" altLang="zh-CN"/>
              <a:t>	Tokenizer::createLinks</a:t>
            </a:r>
            <a:r>
              <a:rPr lang="zh-CN" altLang="zh-CN"/>
              <a:t>链接前后括号</a:t>
            </a:r>
          </a:p>
          <a:p>
            <a:pPr marL="0" indent="0">
              <a:buNone/>
            </a:pPr>
            <a:r>
              <a:rPr lang="en-US" altLang="zh-CN"/>
              <a:t>	Tokenizer::combineOperators</a:t>
            </a:r>
            <a:r>
              <a:rPr lang="zh-CN" altLang="en-US"/>
              <a:t>连接多字符操作符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连接</a:t>
            </a:r>
            <a:r>
              <a:rPr lang="en-US" altLang="zh-CN"/>
              <a:t>“-&gt;”</a:t>
            </a:r>
          </a:p>
          <a:p>
            <a:pPr marL="0" indent="0">
              <a:buNone/>
            </a:pPr>
            <a:r>
              <a:rPr lang="en-US" altLang="zh-CN"/>
              <a:t>	Tokenizer::simplifyVarDecl</a:t>
            </a:r>
            <a:r>
              <a:rPr lang="zh-CN" altLang="en-US"/>
              <a:t>简化并分离变量定义赋值过程</a:t>
            </a:r>
          </a:p>
          <a:p>
            <a:pPr marL="0" indent="0">
              <a:buNone/>
            </a:pPr>
            <a:r>
              <a:rPr lang="en-US" altLang="zh-CN"/>
              <a:t>	demo * p1 = new demo ( ) ;变为demo * p1 ; p1 = new demo();</a:t>
            </a:r>
          </a:p>
          <a:p>
            <a:pPr marL="0" indent="0">
              <a:buNone/>
            </a:pPr>
            <a:r>
              <a:rPr lang="en-US" altLang="zh-CN"/>
              <a:t>	demo * p2 = p1 ;变为demo * p2 ; p2 = p1 ;</a:t>
            </a:r>
          </a:p>
          <a:p>
            <a:pPr marL="0" indent="0">
              <a:buNone/>
            </a:pPr>
            <a:r>
              <a:rPr lang="en-US" altLang="zh-CN"/>
              <a:t>	Tokenizer::validate</a:t>
            </a:r>
            <a:r>
              <a:rPr lang="zh-CN" altLang="zh-CN"/>
              <a:t>检查简化规则生效后括号是否匹配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171575" y="1663065"/>
            <a:ext cx="9888220" cy="4655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/>
              <a:t>SymbolDatabase</a:t>
            </a:r>
            <a:r>
              <a:rPr lang="zh-CN" altLang="zh-CN" sz="4000"/>
              <a:t>建立过程</a:t>
            </a:r>
          </a:p>
          <a:p>
            <a:pPr marL="0" indent="0">
              <a:buNone/>
            </a:pPr>
            <a:r>
              <a:rPr lang="zh-CN" altLang="en-US"/>
              <a:t>寻找各定义域</a:t>
            </a:r>
            <a:r>
              <a:rPr lang="en-US" altLang="zh-CN"/>
              <a:t>scope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寻找类的定义范围（样例中不存在）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前向定义</a:t>
            </a:r>
            <a:r>
              <a:rPr lang="en-US" altLang="en-US"/>
              <a:t>(class demo;)</a:t>
            </a:r>
          </a:p>
          <a:p>
            <a:pPr marL="0" indent="0">
              <a:buNone/>
            </a:pPr>
            <a:r>
              <a:rPr lang="en-US" altLang="zh-CN"/>
              <a:t>	using</a:t>
            </a:r>
            <a:r>
              <a:rPr lang="zh-CN" altLang="zh-CN"/>
              <a:t>名空间（不存在）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匿名结构体和联合（不存在）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匿名结构体，联合和名空间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其他一般情况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检查是否为定义域结束（</a:t>
            </a:r>
            <a:r>
              <a:rPr lang="en-US" altLang="zh-CN"/>
              <a:t>}</a:t>
            </a:r>
            <a:r>
              <a:rPr lang="zh-CN" altLang="en-US"/>
              <a:t>）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检查类定义域内的可能情况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检查全局或名空间内的可能情况  函数（</a:t>
            </a:r>
            <a:r>
              <a:rPr lang="en-US" altLang="zh-CN"/>
              <a:t>int main(){/*......*/}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10920" y="1691005"/>
            <a:ext cx="10342880" cy="4618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/>
              <a:t>填写基类，友元，</a:t>
            </a:r>
            <a:r>
              <a:rPr lang="en-US" altLang="zh-CN" sz="2000"/>
              <a:t>using</a:t>
            </a:r>
            <a:r>
              <a:rPr lang="zh-CN" altLang="en-US" sz="2000"/>
              <a:t>信息</a:t>
            </a:r>
          </a:p>
          <a:p>
            <a:pPr marL="0" indent="0">
              <a:buNone/>
            </a:pPr>
            <a:r>
              <a:rPr lang="zh-CN" altLang="en-US" sz="2000"/>
              <a:t>填写定义信息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跳过</a:t>
            </a:r>
            <a:r>
              <a:rPr lang="en-US" altLang="zh-CN" sz="2000"/>
              <a:t>class demo</a:t>
            </a:r>
            <a:r>
              <a:rPr lang="zh-CN" altLang="en-US" sz="2000"/>
              <a:t>前向定义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无视</a:t>
            </a:r>
            <a:r>
              <a:rPr lang="en-US" altLang="zh-CN" sz="2000"/>
              <a:t>main</a:t>
            </a:r>
            <a:r>
              <a:rPr lang="zh-CN" altLang="en-US" sz="2000"/>
              <a:t>函数定义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将</a:t>
            </a:r>
            <a:r>
              <a:rPr lang="en-US" altLang="zh-CN" sz="2000"/>
              <a:t>p1</a:t>
            </a:r>
            <a:r>
              <a:rPr lang="zh-CN" altLang="en-US" sz="2000"/>
              <a:t>（以及</a:t>
            </a:r>
            <a:r>
              <a:rPr lang="en-US" altLang="zh-CN" sz="2000"/>
              <a:t>p2</a:t>
            </a:r>
            <a:r>
              <a:rPr lang="zh-CN" altLang="en-US" sz="2000"/>
              <a:t>）的类型定义</a:t>
            </a:r>
            <a:r>
              <a:rPr lang="en-US" altLang="zh-CN" sz="2000"/>
              <a:t>demo*</a:t>
            </a:r>
            <a:r>
              <a:rPr lang="zh-CN" altLang="en-US" sz="2000"/>
              <a:t>加入</a:t>
            </a:r>
            <a:r>
              <a:rPr lang="en-US" altLang="zh-CN" sz="2000"/>
              <a:t>varlist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判断</a:t>
            </a:r>
            <a:r>
              <a:rPr lang="en-US" altLang="zh-CN" sz="2000"/>
              <a:t>demo</a:t>
            </a:r>
            <a:r>
              <a:rPr lang="zh-CN" altLang="en-US" sz="2000"/>
              <a:t>等</a:t>
            </a:r>
            <a:r>
              <a:rPr lang="en-US" altLang="zh-CN" sz="2000"/>
              <a:t>token</a:t>
            </a:r>
            <a:r>
              <a:rPr lang="zh-CN" altLang="en-US" sz="2000"/>
              <a:t>是否为定义，寻找</a:t>
            </a:r>
            <a:r>
              <a:rPr lang="en-US" altLang="zh-CN" sz="2000"/>
              <a:t>demo</a:t>
            </a:r>
            <a:r>
              <a:rPr lang="zh-CN" altLang="en-US" sz="2000"/>
              <a:t>，是语句的开头，匹配到本地的类型定义，下一个</a:t>
            </a:r>
            <a:r>
              <a:rPr lang="en-US" altLang="zh-CN" sz="2000"/>
              <a:t>token</a:t>
            </a:r>
            <a:r>
              <a:rPr lang="zh-CN" altLang="en-US" sz="2000"/>
              <a:t>是</a:t>
            </a:r>
            <a:r>
              <a:rPr lang="en-US" altLang="zh-CN" sz="2000"/>
              <a:t>“=”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寻找</a:t>
            </a:r>
            <a:r>
              <a:rPr lang="en-US" altLang="zh-CN" sz="2000"/>
              <a:t>demo</a:t>
            </a:r>
            <a:r>
              <a:rPr lang="zh-CN" altLang="en-US" sz="2000"/>
              <a:t>相关已有定义</a:t>
            </a: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将</a:t>
            </a:r>
            <a:r>
              <a:rPr lang="en-US" altLang="zh-CN" sz="2000"/>
              <a:t>p1</a:t>
            </a:r>
            <a:r>
              <a:rPr lang="zh-CN" altLang="en-US" sz="2000"/>
              <a:t>与定义加入</a:t>
            </a:r>
            <a:r>
              <a:rPr lang="en-US" altLang="zh-CN" sz="2000"/>
              <a:t>varlist</a:t>
            </a: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填写函数参数信息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函数的空参数列表</a:t>
            </a:r>
            <a:r>
              <a:rPr lang="en-US" altLang="zh-CN" sz="200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寻找非空的小括号</a:t>
            </a: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642745"/>
            <a:ext cx="10868025" cy="469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填写函数定义体的</a:t>
            </a:r>
            <a:r>
              <a:rPr lang="en-US" altLang="zh-CN" sz="2000">
                <a:sym typeface="+mn-ea"/>
              </a:rPr>
              <a:t>Scope(main</a:t>
            </a:r>
            <a:r>
              <a:rPr lang="zh-CN" altLang="en-US" sz="2000">
                <a:sym typeface="+mn-ea"/>
              </a:rPr>
              <a:t>函数后面的</a:t>
            </a:r>
            <a:r>
              <a:rPr lang="en-US" altLang="zh-CN" sz="2000">
                <a:sym typeface="+mn-ea"/>
              </a:rPr>
              <a:t>{...})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填写类与结构体定义体</a:t>
            </a:r>
            <a:r>
              <a:rPr lang="en-US" altLang="zh-CN" sz="2000">
                <a:sym typeface="+mn-ea"/>
              </a:rPr>
              <a:t>Scope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填写函数返回值类型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的返回值</a:t>
            </a:r>
            <a:r>
              <a:rPr lang="en-US" altLang="zh-CN" sz="2000">
                <a:sym typeface="+mn-ea"/>
              </a:rPr>
              <a:t>int)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填写变量列表</a:t>
            </a:r>
            <a:r>
              <a:rPr lang="en-US" altLang="en-US" sz="2000">
                <a:sym typeface="+mn-ea"/>
              </a:rPr>
              <a:t>variableList</a:t>
            </a:r>
            <a:r>
              <a:rPr lang="zh-CN" altLang="en-US" sz="2000">
                <a:sym typeface="+mn-ea"/>
              </a:rPr>
              <a:t>，寻找包括函数参数的所有</a:t>
            </a:r>
            <a:r>
              <a:rPr lang="en-US" altLang="zh-CN" sz="2000">
                <a:sym typeface="+mn-ea"/>
              </a:rPr>
              <a:t>Scope</a:t>
            </a:r>
            <a:r>
              <a:rPr lang="zh-CN" altLang="en-US" sz="2000">
                <a:sym typeface="+mn-ea"/>
              </a:rPr>
              <a:t>内的变量并加入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函数内的</a:t>
            </a:r>
            <a:r>
              <a:rPr lang="en-US" altLang="zh-CN" sz="2000">
                <a:sym typeface="+mn-ea"/>
              </a:rPr>
              <a:t>p1,p2)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填写</a:t>
            </a:r>
            <a:r>
              <a:rPr lang="en-US" altLang="zh-CN" sz="2000"/>
              <a:t>Scope</a:t>
            </a:r>
            <a:r>
              <a:rPr lang="zh-CN" altLang="en-US" sz="2000"/>
              <a:t>，函数定义声明，函数调用等符号间匹配信息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main</a:t>
            </a:r>
            <a:r>
              <a:rPr lang="zh-CN" altLang="en-US" sz="2000"/>
              <a:t>函数与名为</a:t>
            </a:r>
            <a:r>
              <a:rPr lang="en-US" altLang="zh-CN" sz="2000"/>
              <a:t>main</a:t>
            </a:r>
            <a:r>
              <a:rPr lang="zh-CN" altLang="en-US" sz="2000"/>
              <a:t>的</a:t>
            </a:r>
            <a:r>
              <a:rPr lang="en-US" altLang="zh-CN" sz="2000"/>
              <a:t>token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尝试为</a:t>
            </a:r>
            <a:r>
              <a:rPr lang="en-US" altLang="zh-CN" sz="2000"/>
              <a:t>demo</a:t>
            </a:r>
            <a:r>
              <a:rPr lang="zh-CN" altLang="en-US" sz="2000"/>
              <a:t>（构造函数），</a:t>
            </a:r>
            <a:r>
              <a:rPr lang="en-US" altLang="zh-CN" sz="2000"/>
              <a:t>func</a:t>
            </a:r>
            <a:r>
              <a:rPr lang="zh-CN" altLang="en-US" sz="2000"/>
              <a:t>两</a:t>
            </a:r>
            <a:r>
              <a:rPr lang="en-US" altLang="zh-CN" sz="2000"/>
              <a:t>token</a:t>
            </a:r>
            <a:r>
              <a:rPr lang="zh-CN" altLang="en-US" sz="2000"/>
              <a:t>匹配函数，因没有定义未果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demo(</a:t>
            </a:r>
            <a:r>
              <a:rPr lang="zh-CN" altLang="en-US" sz="2000"/>
              <a:t>类</a:t>
            </a:r>
            <a:r>
              <a:rPr lang="en-US" altLang="zh-CN" sz="2000"/>
              <a:t>)</a:t>
            </a:r>
            <a:r>
              <a:rPr lang="zh-CN" altLang="en-US" sz="2000"/>
              <a:t>匹配</a:t>
            </a:r>
            <a:r>
              <a:rPr lang="en-US" altLang="zh-CN" sz="2000"/>
              <a:t>demo</a:t>
            </a:r>
            <a:r>
              <a:rPr lang="zh-CN" altLang="en-US" sz="2000"/>
              <a:t>类，多次出现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p1,p2</a:t>
            </a:r>
            <a:r>
              <a:rPr lang="zh-CN" altLang="en-US" sz="2000"/>
              <a:t>匹配对应</a:t>
            </a:r>
            <a:r>
              <a:rPr lang="en-US" altLang="zh-CN" sz="2000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45845" y="1691640"/>
            <a:ext cx="87014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3200"/>
              <a:t>ValueFlow::setValues规则</a:t>
            </a:r>
          </a:p>
          <a:p>
            <a:pPr marL="0" indent="0">
              <a:buNone/>
            </a:pPr>
            <a:r>
              <a:rPr lang="en-US" altLang="zh-CN"/>
              <a:t>Number					String</a:t>
            </a:r>
          </a:p>
          <a:p>
            <a:pPr marL="0" indent="0">
              <a:buNone/>
            </a:pPr>
            <a:r>
              <a:rPr lang="en-US" altLang="zh-CN"/>
              <a:t>Array						PointerAlias</a:t>
            </a:r>
          </a:p>
          <a:p>
            <a:pPr marL="0" indent="0">
              <a:buNone/>
            </a:pPr>
            <a:r>
              <a:rPr lang="en-US" altLang="zh-CN"/>
              <a:t>FunctionReturn				BitAnd</a:t>
            </a:r>
          </a:p>
          <a:p>
            <a:pPr marL="0" indent="0">
              <a:buNone/>
            </a:pPr>
            <a:r>
              <a:rPr lang="en-US" altLang="zh-CN"/>
              <a:t>ForLoop					BeforeCondition</a:t>
            </a:r>
          </a:p>
          <a:p>
            <a:pPr marL="0" indent="0">
              <a:buNone/>
            </a:pPr>
            <a:r>
              <a:rPr lang="en-US" altLang="zh-CN"/>
              <a:t>AfterAssign					AfterCondition</a:t>
            </a:r>
          </a:p>
          <a:p>
            <a:pPr marL="0" indent="0">
              <a:buNone/>
            </a:pPr>
            <a:r>
              <a:rPr lang="en-US" altLang="zh-CN"/>
              <a:t>SwitchVariable				SubFunction</a:t>
            </a:r>
          </a:p>
          <a:p>
            <a:pPr marL="0" indent="0">
              <a:buNone/>
            </a:pPr>
            <a:r>
              <a:rPr lang="en-US" altLang="zh-CN"/>
              <a:t>FunctionDefaultParameter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以样例</a:t>
            </a:r>
            <a:r>
              <a:rPr lang="en-US" altLang="zh-CN"/>
              <a:t>(1)</a:t>
            </a:r>
            <a:r>
              <a:rPr lang="zh-CN" altLang="en-US"/>
              <a:t>跟进调试了解详细的处理流程</a:t>
            </a:r>
          </a:p>
          <a:p>
            <a:r>
              <a:rPr lang="zh-CN" altLang="en-US">
                <a:sym typeface="+mn-ea"/>
              </a:rPr>
              <a:t>二次开发为</a:t>
            </a:r>
            <a:r>
              <a:rPr lang="en-US" altLang="zh-CN">
                <a:sym typeface="+mn-ea"/>
              </a:rPr>
              <a:t>动态分配的指针变量定义时如未被分配空间必须初始化为NULL</a:t>
            </a:r>
            <a:endParaRPr lang="zh-CN" altLang="en-US"/>
          </a:p>
          <a:p>
            <a:r>
              <a:rPr lang="zh-CN" altLang="en-US"/>
              <a:t>参与样例的测试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/>
              <a:t>测试改进建议</a:t>
            </a:r>
          </a:p>
          <a:p>
            <a:pPr lvl="1"/>
            <a:r>
              <a:rPr lang="zh-CN" altLang="en-US"/>
              <a:t>换为int指针类型进行测试，避免未定义成员函数带来的干扰</a:t>
            </a:r>
          </a:p>
          <a:p>
            <a:pPr lvl="1"/>
            <a:r>
              <a:rPr lang="zh-CN" altLang="en-US"/>
              <a:t>完善class定义进行测试</a:t>
            </a:r>
          </a:p>
          <a:p>
            <a:pPr lvl="0"/>
            <a:r>
              <a:rPr lang="zh-CN" altLang="en-US"/>
              <a:t>进一步测试方向</a:t>
            </a:r>
          </a:p>
          <a:p>
            <a:pPr lvl="1"/>
            <a:r>
              <a:rPr lang="zh-CN" altLang="en-US"/>
              <a:t>数据构成</a:t>
            </a:r>
          </a:p>
          <a:p>
            <a:pPr lvl="1"/>
            <a:r>
              <a:rPr lang="zh-CN" altLang="en-US"/>
              <a:t>数据模块中类的关系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测试方法</a:t>
            </a:r>
          </a:p>
          <a:p>
            <a:pPr lvl="1"/>
            <a:r>
              <a:rPr lang="zh-CN" altLang="en-US"/>
              <a:t>白盒测试</a:t>
            </a:r>
          </a:p>
          <a:p>
            <a:r>
              <a:rPr lang="zh-CN" altLang="en-US"/>
              <a:t>侧重点</a:t>
            </a:r>
          </a:p>
          <a:p>
            <a:pPr lvl="1"/>
            <a:r>
              <a:rPr lang="zh-CN" altLang="en-US"/>
              <a:t>跟踪</a:t>
            </a:r>
            <a:r>
              <a:rPr lang="zh-CN" altLang="en-US" u="sng"/>
              <a:t>数据</a:t>
            </a:r>
            <a:r>
              <a:rPr lang="zh-CN" altLang="en-US"/>
              <a:t>走向</a:t>
            </a:r>
          </a:p>
          <a:p>
            <a:pPr lvl="1"/>
            <a:r>
              <a:rPr lang="zh-CN" altLang="en-US"/>
              <a:t>分析</a:t>
            </a:r>
            <a:r>
              <a:rPr lang="en-US" altLang="zh-CN"/>
              <a:t>Token</a:t>
            </a:r>
            <a:r>
              <a:rPr lang="zh-CN" altLang="en-US"/>
              <a:t>（</a:t>
            </a:r>
            <a:r>
              <a:rPr lang="en-US" altLang="zh-CN"/>
              <a:t>Tokenize</a:t>
            </a:r>
            <a:r>
              <a:rPr lang="zh-CN" altLang="en-US"/>
              <a:t>模块）与</a:t>
            </a:r>
            <a:r>
              <a:rPr lang="en-US" altLang="zh-CN"/>
              <a:t>Symbol</a:t>
            </a:r>
            <a:r>
              <a:rPr lang="zh-CN" altLang="en-US"/>
              <a:t>（</a:t>
            </a:r>
            <a:r>
              <a:rPr lang="en-US" altLang="zh-CN"/>
              <a:t>SymbolDatabase</a:t>
            </a:r>
            <a:r>
              <a:rPr lang="zh-CN" altLang="en-US"/>
              <a:t>模块）类与对象间关系</a:t>
            </a:r>
          </a:p>
          <a:p>
            <a:pPr lvl="1"/>
            <a:r>
              <a:rPr lang="en-US" altLang="zh-CN"/>
              <a:t>Ast</a:t>
            </a:r>
            <a:r>
              <a:rPr lang="zh-CN" altLang="en-US"/>
              <a:t>（抽象语法树）分析，与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8741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Tokenize</a:t>
            </a:r>
            <a:r>
              <a:rPr lang="zh-CN" altLang="en-US" sz="2400"/>
              <a:t>模块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4000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SymbolDB</a:t>
            </a:r>
            <a:r>
              <a:rPr lang="zh-CN" altLang="en-US" sz="2400"/>
              <a:t>模块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45845" y="2769235"/>
            <a:ext cx="5421630" cy="3395980"/>
            <a:chOff x="1001" y="4361"/>
            <a:chExt cx="8538" cy="5348"/>
          </a:xfrm>
        </p:grpSpPr>
        <p:sp>
          <p:nvSpPr>
            <p:cNvPr id="31" name="矩形 30"/>
            <p:cNvSpPr/>
            <p:nvPr/>
          </p:nvSpPr>
          <p:spPr>
            <a:xfrm>
              <a:off x="1001" y="4361"/>
              <a:ext cx="8538" cy="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63" y="4994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Scope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320" y="6562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Variable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61" y="7217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Function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833" y="6560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Type</a:t>
              </a:r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4062" y="4993"/>
              <a:ext cx="1021" cy="655"/>
            </a:xfrm>
            <a:prstGeom prst="bentConnector4">
              <a:avLst>
                <a:gd name="adj1" fmla="val -36729"/>
                <a:gd name="adj2" fmla="val 1572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2"/>
              <a:endCxn id="8" idx="0"/>
            </p:cNvCxnSpPr>
            <p:nvPr/>
          </p:nvCxnSpPr>
          <p:spPr>
            <a:xfrm rot="5400000">
              <a:off x="4627" y="6760"/>
              <a:ext cx="913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1"/>
              <a:endCxn id="7" idx="3"/>
            </p:cNvCxnSpPr>
            <p:nvPr/>
          </p:nvCxnSpPr>
          <p:spPr>
            <a:xfrm rot="10800000">
              <a:off x="3362" y="7217"/>
              <a:ext cx="699" cy="655"/>
            </a:xfrm>
            <a:prstGeom prst="bentConnector3">
              <a:avLst>
                <a:gd name="adj1" fmla="val 4992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2"/>
              <a:endCxn id="9" idx="2"/>
            </p:cNvCxnSpPr>
            <p:nvPr/>
          </p:nvCxnSpPr>
          <p:spPr>
            <a:xfrm rot="5400000" flipH="1" flipV="1">
              <a:off x="5096" y="5114"/>
              <a:ext cx="5" cy="5513"/>
            </a:xfrm>
            <a:prstGeom prst="bentConnector3">
              <a:avLst>
                <a:gd name="adj1" fmla="val -2906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8" idx="2"/>
              <a:endCxn id="8" idx="3"/>
            </p:cNvCxnSpPr>
            <p:nvPr/>
          </p:nvCxnSpPr>
          <p:spPr>
            <a:xfrm rot="5400000" flipH="1" flipV="1">
              <a:off x="5265" y="7688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0"/>
              <a:endCxn id="9" idx="3"/>
            </p:cNvCxnSpPr>
            <p:nvPr/>
          </p:nvCxnSpPr>
          <p:spPr>
            <a:xfrm rot="16200000" flipH="1">
              <a:off x="8036" y="6377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1"/>
            </p:cNvCxnSpPr>
            <p:nvPr/>
          </p:nvCxnSpPr>
          <p:spPr>
            <a:xfrm>
              <a:off x="6105" y="5649"/>
              <a:ext cx="728" cy="1566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1"/>
            </p:cNvCxnSpPr>
            <p:nvPr/>
          </p:nvCxnSpPr>
          <p:spPr>
            <a:xfrm rot="16200000">
              <a:off x="2745" y="5244"/>
              <a:ext cx="913" cy="17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649845" y="2769235"/>
            <a:ext cx="3517900" cy="3337560"/>
            <a:chOff x="11401" y="4361"/>
            <a:chExt cx="5540" cy="5256"/>
          </a:xfrm>
        </p:grpSpPr>
        <p:sp>
          <p:nvSpPr>
            <p:cNvPr id="32" name="矩形 31"/>
            <p:cNvSpPr/>
            <p:nvPr/>
          </p:nvSpPr>
          <p:spPr>
            <a:xfrm>
              <a:off x="11401" y="4361"/>
              <a:ext cx="5540" cy="525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119" y="5451"/>
              <a:ext cx="2103" cy="2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Token</a:t>
              </a:r>
            </a:p>
          </p:txBody>
        </p:sp>
        <p:cxnSp>
          <p:nvCxnSpPr>
            <p:cNvPr id="25" name="肘形连接符 24"/>
            <p:cNvCxnSpPr>
              <a:stCxn id="24" idx="0"/>
              <a:endCxn id="24" idx="3"/>
            </p:cNvCxnSpPr>
            <p:nvPr/>
          </p:nvCxnSpPr>
          <p:spPr>
            <a:xfrm rot="16200000" flipH="1">
              <a:off x="14141" y="5482"/>
              <a:ext cx="1112" cy="1051"/>
            </a:xfrm>
            <a:prstGeom prst="bentConnector4">
              <a:avLst>
                <a:gd name="adj1" fmla="val -33768"/>
                <a:gd name="adj2" fmla="val 13563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2"/>
              <a:endCxn id="24" idx="3"/>
            </p:cNvCxnSpPr>
            <p:nvPr/>
          </p:nvCxnSpPr>
          <p:spPr>
            <a:xfrm rot="5400000" flipH="1" flipV="1">
              <a:off x="14141" y="6593"/>
              <a:ext cx="1111" cy="1051"/>
            </a:xfrm>
            <a:prstGeom prst="bentConnector4">
              <a:avLst>
                <a:gd name="adj1" fmla="val -33753"/>
                <a:gd name="adj2" fmla="val 13568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0"/>
              <a:endCxn id="24" idx="1"/>
            </p:cNvCxnSpPr>
            <p:nvPr/>
          </p:nvCxnSpPr>
          <p:spPr>
            <a:xfrm rot="16200000" flipH="1" flipV="1">
              <a:off x="13089" y="5481"/>
              <a:ext cx="1112" cy="1052"/>
            </a:xfrm>
            <a:prstGeom prst="bentConnector4">
              <a:avLst>
                <a:gd name="adj1" fmla="val -33723"/>
                <a:gd name="adj2" fmla="val 135646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1"/>
              <a:endCxn id="24" idx="2"/>
            </p:cNvCxnSpPr>
            <p:nvPr/>
          </p:nvCxnSpPr>
          <p:spPr>
            <a:xfrm rot="10800000" flipH="1" flipV="1">
              <a:off x="13119" y="6563"/>
              <a:ext cx="1052" cy="1111"/>
            </a:xfrm>
            <a:prstGeom prst="bentConnector4">
              <a:avLst>
                <a:gd name="adj1" fmla="val -35646"/>
                <a:gd name="adj2" fmla="val 13375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箭头 36"/>
          <p:cNvSpPr/>
          <p:nvPr/>
        </p:nvSpPr>
        <p:spPr>
          <a:xfrm>
            <a:off x="6480810" y="369951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6491605" y="469392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40195" y="3758565"/>
            <a:ext cx="934085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对多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850380" y="4742180"/>
            <a:ext cx="795020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r>
              <a:rPr lang="zh-CN" altLang="en-US"/>
              <a:t>对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我们的开发方向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空、野指针的间接访问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野指针的赋值、访问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指针未初始化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365125"/>
            <a:ext cx="7137400" cy="582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</a:t>
            </a:r>
            <a:r>
              <a:rPr lang="en-US" altLang="zh-CN"/>
              <a:t>Token</a:t>
            </a:r>
            <a:r>
              <a:rPr lang="zh-CN" altLang="en-US"/>
              <a:t>构成图型数据</a:t>
            </a:r>
          </a:p>
          <a:p>
            <a:r>
              <a:rPr lang="en-US" altLang="zh-CN"/>
              <a:t>Token</a:t>
            </a:r>
            <a:r>
              <a:rPr lang="zh-CN" altLang="en-US"/>
              <a:t>间关系：</a:t>
            </a:r>
          </a:p>
          <a:p>
            <a:pPr lvl="1"/>
            <a:r>
              <a:rPr lang="zh-CN" altLang="en-US" sz="2400"/>
              <a:t>前后顺序</a:t>
            </a:r>
          </a:p>
          <a:p>
            <a:pPr lvl="1"/>
            <a:r>
              <a:rPr lang="zh-CN" altLang="en-US" sz="2400"/>
              <a:t>配对关系 </a:t>
            </a:r>
            <a:r>
              <a:rPr lang="en-US" altLang="zh-CN" sz="2400"/>
              <a:t>(link)</a:t>
            </a:r>
          </a:p>
          <a:p>
            <a:pPr lvl="1"/>
            <a:r>
              <a:rPr lang="en-US" altLang="zh-CN" sz="2400"/>
              <a:t>Ast</a:t>
            </a:r>
            <a:r>
              <a:rPr lang="zh-CN" altLang="en-US" sz="2400"/>
              <a:t>关系：</a:t>
            </a:r>
            <a:r>
              <a:rPr lang="en-US" altLang="zh-CN" sz="2400"/>
              <a:t>parent</a:t>
            </a:r>
            <a:r>
              <a:rPr lang="zh-CN" altLang="en-US" sz="2400"/>
              <a:t>，左右操作数</a:t>
            </a:r>
          </a:p>
          <a:p>
            <a:pPr lvl="0"/>
            <a:r>
              <a:rPr lang="en-US" altLang="zh-CN" sz="2800"/>
              <a:t>Token</a:t>
            </a:r>
            <a:r>
              <a:rPr lang="zh-CN" altLang="en-US" sz="2800"/>
              <a:t>形成流程：</a:t>
            </a:r>
          </a:p>
          <a:p>
            <a:pPr lvl="1"/>
            <a:r>
              <a:rPr lang="zh-CN" altLang="en-US" sz="2400"/>
              <a:t>根据单词与单个符号分割</a:t>
            </a:r>
          </a:p>
          <a:p>
            <a:pPr lvl="1"/>
            <a:r>
              <a:rPr lang="zh-CN" altLang="en-US" sz="2400"/>
              <a:t>连接前后匹配成对符号</a:t>
            </a:r>
          </a:p>
          <a:p>
            <a:pPr lvl="1"/>
            <a:r>
              <a:rPr lang="zh-CN" altLang="en-US" sz="2400"/>
              <a:t>连接部分单个符号成为完整多字符操作符</a:t>
            </a:r>
          </a:p>
          <a:p>
            <a:pPr lvl="1"/>
            <a:r>
              <a:rPr lang="zh-CN" altLang="en-US" sz="2400"/>
              <a:t>其他操作如简化单个操作内容，进行增添或删减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34" y="2680494"/>
            <a:ext cx="1955800" cy="132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抽象语法树</a:t>
            </a:r>
            <a:r>
              <a:rPr lang="en-US" altLang="zh-CN"/>
              <a:t>Ast</a:t>
            </a:r>
          </a:p>
          <a:p>
            <a:pPr lvl="1"/>
            <a:r>
              <a:rPr lang="zh-CN" altLang="en-US"/>
              <a:t>在</a:t>
            </a:r>
            <a:r>
              <a:rPr lang="en-US" altLang="zh-CN"/>
              <a:t>SymbolDatabase</a:t>
            </a:r>
            <a:r>
              <a:rPr lang="zh-CN" altLang="en-US"/>
              <a:t>建立后分析，此时所有</a:t>
            </a:r>
            <a:r>
              <a:rPr lang="en-US" altLang="zh-CN"/>
              <a:t>token</a:t>
            </a:r>
            <a:r>
              <a:rPr lang="zh-CN" altLang="en-US"/>
              <a:t>都已分析出含义</a:t>
            </a:r>
          </a:p>
          <a:p>
            <a:pPr lvl="1"/>
            <a:r>
              <a:rPr lang="zh-CN" altLang="en-US"/>
              <a:t>按顺序枚举</a:t>
            </a:r>
            <a:r>
              <a:rPr lang="en-US" altLang="zh-CN"/>
              <a:t>Token</a:t>
            </a:r>
            <a:r>
              <a:rPr lang="zh-CN" altLang="en-US"/>
              <a:t>，按语法依赖顺序递归编译规则，按规则定义推进编译子语法，或者将已经编译的语法树设为子树</a:t>
            </a:r>
          </a:p>
          <a:p>
            <a:pPr lvl="0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5625"/>
            <a:ext cx="3759835" cy="4061460"/>
          </a:xfrm>
        </p:spPr>
        <p:txBody>
          <a:bodyPr/>
          <a:lstStyle/>
          <a:p>
            <a:r>
              <a:rPr lang="zh-CN"/>
              <a:t>样例数据</a:t>
            </a:r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*p1 = new int(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ym typeface="+mn-ea"/>
              </a:rPr>
              <a:t>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66460" y="1825625"/>
            <a:ext cx="5387340" cy="40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处理结果</a:t>
            </a:r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main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endParaRPr kumimoji="1"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new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delete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</a:t>
            </a:r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499225" y="2866390"/>
            <a:ext cx="0" cy="2322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71740" y="2386965"/>
            <a:ext cx="4038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351645" y="3182620"/>
            <a:ext cx="5302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221980" y="4083685"/>
            <a:ext cx="27749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908290" y="4077335"/>
            <a:ext cx="28829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967095" y="371030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05065" y="201866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38945" y="2814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703820" y="4185285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AST Opt</a:t>
            </a:r>
          </a:p>
        </p:txBody>
      </p:sp>
      <p:sp>
        <p:nvSpPr>
          <p:cNvPr id="14" name="矩形 13"/>
          <p:cNvSpPr/>
          <p:nvPr/>
        </p:nvSpPr>
        <p:spPr>
          <a:xfrm>
            <a:off x="7503160" y="3134360"/>
            <a:ext cx="578485" cy="3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94245" y="2766060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6895"/>
            <a:ext cx="10233660" cy="4643755"/>
          </a:xfrm>
        </p:spPr>
        <p:txBody>
          <a:bodyPr>
            <a:normAutofit/>
          </a:bodyPr>
          <a:lstStyle/>
          <a:p>
            <a:r>
              <a:rPr lang="zh-CN" altLang="en-US"/>
              <a:t>部分符号定义</a:t>
            </a:r>
          </a:p>
          <a:p>
            <a:pPr lvl="1"/>
            <a:r>
              <a:rPr lang="en-US" altLang="zh-CN"/>
              <a:t>Scope</a:t>
            </a:r>
          </a:p>
          <a:p>
            <a:pPr lvl="2"/>
            <a:r>
              <a:rPr lang="zh-CN" altLang="en-US"/>
              <a:t>定义域，范围最广概括性最强，可能和其他单个符号挂钩，同时描述所有内部包含的符号</a:t>
            </a:r>
          </a:p>
          <a:p>
            <a:pPr lvl="2"/>
            <a:r>
              <a:rPr lang="en-US" altLang="zh-CN"/>
              <a:t>Scope</a:t>
            </a:r>
            <a:r>
              <a:rPr lang="zh-CN" altLang="en-US"/>
              <a:t>间构成嵌套</a:t>
            </a:r>
            <a:r>
              <a:rPr lang="en-US" altLang="zh-CN">
                <a:sym typeface="+mn-ea"/>
              </a:rPr>
              <a:t>(nested)</a:t>
            </a:r>
            <a:r>
              <a:rPr lang="zh-CN" altLang="en-US"/>
              <a:t>关系</a:t>
            </a:r>
            <a:endParaRPr lang="en-US" altLang="zh-CN"/>
          </a:p>
          <a:p>
            <a:pPr lvl="1"/>
            <a:r>
              <a:rPr lang="en-US" altLang="zh-CN"/>
              <a:t>Function</a:t>
            </a:r>
          </a:p>
          <a:p>
            <a:pPr lvl="2"/>
            <a:r>
              <a:rPr lang="zh-CN" altLang="en-US"/>
              <a:t>几乎完全伴随</a:t>
            </a:r>
            <a:r>
              <a:rPr lang="en-US" altLang="zh-CN"/>
              <a:t>Scope</a:t>
            </a:r>
            <a:r>
              <a:rPr lang="zh-CN" altLang="en-US"/>
              <a:t>出现，因为有参数与</a:t>
            </a:r>
            <a:r>
              <a:rPr lang="en-US" altLang="zh-CN"/>
              <a:t>Variable</a:t>
            </a:r>
            <a:r>
              <a:rPr lang="zh-CN" altLang="en-US"/>
              <a:t>相关</a:t>
            </a:r>
          </a:p>
          <a:p>
            <a:pPr lvl="1"/>
            <a:r>
              <a:rPr lang="en-US" altLang="zh-CN"/>
              <a:t>Type</a:t>
            </a:r>
          </a:p>
          <a:p>
            <a:pPr lvl="2"/>
            <a:r>
              <a:rPr lang="zh-CN" altLang="en-US"/>
              <a:t>描述一个类（不是类型），完全 伴随相应</a:t>
            </a:r>
            <a:r>
              <a:rPr lang="en-US" altLang="zh-CN"/>
              <a:t>Scope</a:t>
            </a:r>
          </a:p>
          <a:p>
            <a:pPr lvl="1"/>
            <a:r>
              <a:rPr lang="en-US" altLang="zh-CN"/>
              <a:t>Variable</a:t>
            </a:r>
          </a:p>
          <a:p>
            <a:pPr lvl="2"/>
            <a:r>
              <a:rPr lang="zh-CN" altLang="en-US" sz="2000"/>
              <a:t>描述一个变量，可能在源码中有多处对应</a:t>
            </a:r>
          </a:p>
          <a:p>
            <a:pPr lvl="2"/>
            <a:r>
              <a:rPr lang="zh-CN" altLang="en-US"/>
              <a:t>一定属于一种定义域，对应一种类型（</a:t>
            </a:r>
            <a:r>
              <a:rPr lang="en-US" altLang="zh-CN"/>
              <a:t>Type</a:t>
            </a:r>
            <a:r>
              <a:rPr lang="zh-CN" altLang="en-US"/>
              <a:t>或枚举表示的基础类型）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6260"/>
            <a:ext cx="1839595" cy="516255"/>
          </a:xfrm>
        </p:spPr>
        <p:txBody>
          <a:bodyPr/>
          <a:lstStyle/>
          <a:p>
            <a:r>
              <a:rPr lang="zh-CN" altLang="en-US"/>
              <a:t>类关系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676400" y="1830705"/>
            <a:ext cx="9370695" cy="4360545"/>
            <a:chOff x="1524" y="2163"/>
            <a:chExt cx="14757" cy="6867"/>
          </a:xfrm>
        </p:grpSpPr>
        <p:sp>
          <p:nvSpPr>
            <p:cNvPr id="6" name="矩形 5"/>
            <p:cNvSpPr/>
            <p:nvPr/>
          </p:nvSpPr>
          <p:spPr>
            <a:xfrm>
              <a:off x="6504" y="2663"/>
              <a:ext cx="3741" cy="24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Scope</a:t>
              </a:r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-funcList -varList</a:t>
              </a:r>
            </a:p>
            <a:p>
              <a:pPr algn="ctr"/>
              <a:r>
                <a:rPr lang="en-US" altLang="zh-CN"/>
                <a:t>-definedTypes</a:t>
              </a:r>
            </a:p>
            <a:p>
              <a:pPr algn="ctr"/>
              <a:r>
                <a:rPr lang="en-US" altLang="zh-CN"/>
                <a:t>-nest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935" y="6331"/>
              <a:ext cx="2876" cy="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Variable</a:t>
              </a:r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</a:t>
              </a:r>
            </a:p>
            <a:p>
              <a:pPr algn="ctr"/>
              <a:r>
                <a:rPr lang="en-US" altLang="zh-CN"/>
                <a:t>-scope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524" y="6010"/>
              <a:ext cx="3582" cy="2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Function</a:t>
              </a:r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-retType -classType</a:t>
              </a:r>
            </a:p>
            <a:p>
              <a:pPr algn="ctr"/>
              <a:r>
                <a:rPr lang="en-US" altLang="zh-CN"/>
                <a:t>-argList</a:t>
              </a:r>
            </a:p>
            <a:p>
              <a:pPr algn="ctr"/>
              <a:r>
                <a:rPr lang="en-US" altLang="zh-CN"/>
                <a:t>-funcScope -nestIn 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1540" y="5896"/>
              <a:ext cx="2481" cy="3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Type</a:t>
              </a:r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-typeScope</a:t>
              </a:r>
            </a:p>
            <a:p>
              <a:pPr algn="ctr"/>
              <a:r>
                <a:rPr lang="en-US" altLang="zh-CN"/>
                <a:t>-nestIn</a:t>
              </a:r>
            </a:p>
            <a:p>
              <a:pPr algn="ctr"/>
              <a:r>
                <a:rPr lang="en-US" altLang="zh-CN"/>
                <a:t>-baseInfo</a:t>
              </a:r>
            </a:p>
            <a:p>
              <a:pPr algn="ctr"/>
              <a:r>
                <a:rPr lang="en-US" altLang="zh-CN"/>
                <a:t>-friendInfo</a:t>
              </a:r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6504" y="2663"/>
              <a:ext cx="1871" cy="1205"/>
            </a:xfrm>
            <a:prstGeom prst="bentConnector4">
              <a:avLst>
                <a:gd name="adj1" fmla="val -20043"/>
                <a:gd name="adj2" fmla="val 1311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3"/>
              <a:endCxn id="7" idx="1"/>
            </p:cNvCxnSpPr>
            <p:nvPr/>
          </p:nvCxnSpPr>
          <p:spPr>
            <a:xfrm>
              <a:off x="5106" y="7455"/>
              <a:ext cx="1829" cy="4"/>
            </a:xfrm>
            <a:prstGeom prst="bentConnector3">
              <a:avLst>
                <a:gd name="adj1" fmla="val 5002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3"/>
              <a:endCxn id="9" idx="1"/>
            </p:cNvCxnSpPr>
            <p:nvPr/>
          </p:nvCxnSpPr>
          <p:spPr>
            <a:xfrm flipV="1">
              <a:off x="9811" y="7456"/>
              <a:ext cx="1729" cy="3"/>
            </a:xfrm>
            <a:prstGeom prst="bentConnector3">
              <a:avLst>
                <a:gd name="adj1" fmla="val 500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9" idx="3"/>
            </p:cNvCxnSpPr>
            <p:nvPr/>
          </p:nvCxnSpPr>
          <p:spPr>
            <a:xfrm rot="5400000" flipH="1" flipV="1">
              <a:off x="12622" y="7616"/>
              <a:ext cx="1559" cy="1240"/>
            </a:xfrm>
            <a:prstGeom prst="bentConnector4">
              <a:avLst>
                <a:gd name="adj1" fmla="val -24022"/>
                <a:gd name="adj2" fmla="val 13020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0"/>
            </p:cNvCxnSpPr>
            <p:nvPr/>
          </p:nvCxnSpPr>
          <p:spPr>
            <a:xfrm>
              <a:off x="10245" y="3868"/>
              <a:ext cx="2536" cy="202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2"/>
            </p:cNvCxnSpPr>
            <p:nvPr/>
          </p:nvCxnSpPr>
          <p:spPr>
            <a:xfrm rot="16200000">
              <a:off x="7745" y="5701"/>
              <a:ext cx="1258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62" y="3788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-funcList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24" y="216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-nest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37" y="507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-varList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36" y="4948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  <p:cxnSp>
          <p:nvCxnSpPr>
            <p:cNvPr id="21" name="肘形连接符 20"/>
            <p:cNvCxnSpPr>
              <a:stCxn id="8" idx="0"/>
              <a:endCxn id="6" idx="1"/>
            </p:cNvCxnSpPr>
            <p:nvPr/>
          </p:nvCxnSpPr>
          <p:spPr>
            <a:xfrm rot="16200000">
              <a:off x="3839" y="3345"/>
              <a:ext cx="2142" cy="3189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853" y="6876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-argList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73" y="5751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-scope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466" y="6875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-type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261" y="8018"/>
              <a:ext cx="2020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ym typeface="+mn-ea"/>
                </a:rPr>
                <a:t>-baseInfo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-friendInfo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724" y="4759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552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functionList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86079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varList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1544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scopes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3121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Global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479040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main{}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085080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 main()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072755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int* p1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89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int* p2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 flipV="1">
            <a:off x="1978660" y="4150995"/>
            <a:ext cx="500380" cy="4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2"/>
            <a:endCxn id="12" idx="2"/>
          </p:cNvCxnSpPr>
          <p:nvPr/>
        </p:nvCxnSpPr>
        <p:spPr>
          <a:xfrm rot="5400000" flipV="1">
            <a:off x="5849938" y="1959928"/>
            <a:ext cx="3175" cy="5593715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2"/>
            <a:endCxn id="13" idx="2"/>
          </p:cNvCxnSpPr>
          <p:nvPr/>
        </p:nvCxnSpPr>
        <p:spPr>
          <a:xfrm rot="5400000" flipV="1">
            <a:off x="6598285" y="1211580"/>
            <a:ext cx="4445" cy="7094855"/>
          </a:xfrm>
          <a:prstGeom prst="bentConnector3">
            <a:avLst>
              <a:gd name="adj1" fmla="val 5457143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2"/>
            <a:endCxn id="11" idx="2"/>
          </p:cNvCxnSpPr>
          <p:nvPr/>
        </p:nvCxnSpPr>
        <p:spPr>
          <a:xfrm rot="5400000" flipV="1">
            <a:off x="3531870" y="2633980"/>
            <a:ext cx="3175" cy="4253865"/>
          </a:xfrm>
          <a:prstGeom prst="bentConnector3">
            <a:avLst>
              <a:gd name="adj1" fmla="val 16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0"/>
            <a:endCxn id="9" idx="0"/>
          </p:cNvCxnSpPr>
          <p:nvPr/>
        </p:nvCxnSpPr>
        <p:spPr>
          <a:xfrm rot="16200000" flipV="1">
            <a:off x="3531870" y="1423035"/>
            <a:ext cx="3175" cy="4253865"/>
          </a:xfrm>
          <a:prstGeom prst="bentConnector3">
            <a:avLst>
              <a:gd name="adj1" fmla="val 7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V="1">
            <a:off x="5849938" y="746443"/>
            <a:ext cx="3175" cy="5593715"/>
          </a:xfrm>
          <a:prstGeom prst="bentConnector3">
            <a:avLst>
              <a:gd name="adj1" fmla="val 1669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6200000" flipV="1">
            <a:off x="6600190" y="6350"/>
            <a:ext cx="4445" cy="7094855"/>
          </a:xfrm>
          <a:prstGeom prst="bentConnector3">
            <a:avLst>
              <a:gd name="adj1" fmla="val 12271428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50975" y="299021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nested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925320" y="4115435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nest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60140" y="3689985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defineScope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692275" y="494665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funcList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089775" y="263398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scope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055745" y="4103370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func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634105" y="4027805"/>
            <a:ext cx="1438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1" idx="1"/>
          </p:cNvCxnSpPr>
          <p:nvPr/>
        </p:nvCxnSpPr>
        <p:spPr>
          <a:xfrm>
            <a:off x="3626485" y="4150995"/>
            <a:ext cx="145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53580" y="4638675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varList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模块间关系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Symbol</a:t>
            </a:r>
            <a:r>
              <a:rPr lang="zh-CN" altLang="en-US"/>
              <a:t>到</a:t>
            </a:r>
            <a:r>
              <a:rPr lang="en-US" altLang="zh-CN">
                <a:sym typeface="+mn-ea"/>
              </a:rPr>
              <a:t>Token</a:t>
            </a:r>
          </a:p>
          <a:p>
            <a:pPr lvl="1"/>
            <a:r>
              <a:rPr lang="zh-CN" altLang="en-US"/>
              <a:t>一对多</a:t>
            </a:r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可能引用多个</a:t>
            </a:r>
            <a:r>
              <a:rPr lang="en-US" altLang="zh-CN"/>
              <a:t>Token</a:t>
            </a:r>
            <a:r>
              <a:rPr lang="zh-CN" altLang="en-US"/>
              <a:t>，以覆盖</a:t>
            </a:r>
            <a:r>
              <a:rPr lang="en-US" altLang="zh-CN"/>
              <a:t>Symbol</a:t>
            </a:r>
            <a:r>
              <a:rPr lang="zh-CN" altLang="en-US"/>
              <a:t>对应的所有对应定义</a:t>
            </a:r>
          </a:p>
          <a:p>
            <a:pPr lvl="0"/>
            <a:r>
              <a:rPr lang="en-US" altLang="zh-CN"/>
              <a:t>Token</a:t>
            </a:r>
            <a:r>
              <a:rPr lang="zh-CN" altLang="en-US"/>
              <a:t>到</a:t>
            </a:r>
            <a:r>
              <a:rPr lang="en-US" altLang="zh-CN"/>
              <a:t>Symbol</a:t>
            </a:r>
          </a:p>
          <a:p>
            <a:pPr lvl="1"/>
            <a:r>
              <a:rPr lang="zh-CN" altLang="en-US"/>
              <a:t>一对一</a:t>
            </a:r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只有一种类型，只能同时对应</a:t>
            </a:r>
            <a:r>
              <a:rPr lang="en-US" altLang="zh-CN"/>
              <a:t>Variable</a:t>
            </a:r>
            <a:r>
              <a:rPr lang="zh-CN" altLang="en-US"/>
              <a:t>、</a:t>
            </a:r>
            <a:r>
              <a:rPr lang="en-US" altLang="zh-CN"/>
              <a:t>Function</a:t>
            </a:r>
            <a:r>
              <a:rPr lang="zh-CN" altLang="en-US"/>
              <a:t>、</a:t>
            </a:r>
            <a:r>
              <a:rPr lang="en-US" altLang="zh-CN"/>
              <a:t>Type</a:t>
            </a:r>
            <a:r>
              <a:rPr lang="zh-CN" altLang="en-US"/>
              <a:t>其中一种（或者没有）</a:t>
            </a:r>
          </a:p>
          <a:p>
            <a:pPr lvl="1"/>
            <a:r>
              <a:rPr lang="zh-CN" altLang="en-US"/>
              <a:t>同时，一个</a:t>
            </a:r>
            <a:r>
              <a:rPr lang="en-US" altLang="zh-CN"/>
              <a:t>Symbol</a:t>
            </a:r>
            <a:r>
              <a:rPr lang="zh-CN" altLang="en-US"/>
              <a:t>只对应所位于的层数最深的</a:t>
            </a:r>
            <a:r>
              <a:rPr lang="en-US" altLang="zh-CN"/>
              <a:t>Scope</a:t>
            </a:r>
            <a:r>
              <a:rPr lang="zh-CN" altLang="en-US"/>
              <a:t>。（</a:t>
            </a:r>
            <a:r>
              <a:rPr lang="en-US" altLang="zh-CN"/>
              <a:t>Scope</a:t>
            </a:r>
            <a:r>
              <a:rPr lang="zh-CN" altLang="en-US"/>
              <a:t>间有</a:t>
            </a:r>
            <a:r>
              <a:rPr lang="en-US" altLang="zh-CN"/>
              <a:t>nested</a:t>
            </a:r>
            <a:r>
              <a:rPr lang="zh-CN" altLang="en-US"/>
              <a:t>关系所以可以找到所有位于的</a:t>
            </a:r>
            <a:r>
              <a:rPr lang="en-US" altLang="zh-CN"/>
              <a:t>Scope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90245" y="2084705"/>
            <a:ext cx="11295380" cy="3543935"/>
            <a:chOff x="764" y="3055"/>
            <a:chExt cx="17788" cy="5581"/>
          </a:xfrm>
        </p:grpSpPr>
        <p:sp>
          <p:nvSpPr>
            <p:cNvPr id="9" name="圆角矩形 8"/>
            <p:cNvSpPr/>
            <p:nvPr/>
          </p:nvSpPr>
          <p:spPr>
            <a:xfrm>
              <a:off x="1726" y="3062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Global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3055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main{}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3062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 main()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3055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int* p1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3062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876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815" y="7902"/>
              <a:ext cx="2237" cy="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90" y="7898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918" y="7902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19" y="7905"/>
              <a:ext cx="1063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15" y="7906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730" y="7914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肘形连接符 17"/>
            <p:cNvCxnSpPr>
              <a:stCxn id="10" idx="2"/>
              <a:endCxn id="15" idx="0"/>
            </p:cNvCxnSpPr>
            <p:nvPr/>
          </p:nvCxnSpPr>
          <p:spPr>
            <a:xfrm rot="5400000">
              <a:off x="2110" y="4923"/>
              <a:ext cx="2942" cy="3060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0" idx="2"/>
              <a:endCxn id="8" idx="0"/>
            </p:cNvCxnSpPr>
            <p:nvPr/>
          </p:nvCxnSpPr>
          <p:spPr>
            <a:xfrm rot="5400000">
              <a:off x="2685" y="5491"/>
              <a:ext cx="2935" cy="1917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0" idx="2"/>
              <a:endCxn id="14" idx="0"/>
            </p:cNvCxnSpPr>
            <p:nvPr/>
          </p:nvCxnSpPr>
          <p:spPr>
            <a:xfrm rot="5400000" flipV="1">
              <a:off x="10097" y="-4"/>
              <a:ext cx="2939" cy="12911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1" idx="2"/>
              <a:endCxn id="7" idx="1"/>
            </p:cNvCxnSpPr>
            <p:nvPr/>
          </p:nvCxnSpPr>
          <p:spPr>
            <a:xfrm rot="5400000">
              <a:off x="3463" y="2342"/>
              <a:ext cx="3295" cy="8590"/>
            </a:xfrm>
            <a:prstGeom prst="bentConnector4">
              <a:avLst>
                <a:gd name="adj1" fmla="val 27587"/>
                <a:gd name="adj2" fmla="val 1043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2" idx="2"/>
              <a:endCxn id="16" idx="0"/>
            </p:cNvCxnSpPr>
            <p:nvPr/>
          </p:nvCxnSpPr>
          <p:spPr>
            <a:xfrm rot="5400000">
              <a:off x="7350" y="1393"/>
              <a:ext cx="2943" cy="10121"/>
            </a:xfrm>
            <a:prstGeom prst="bentConnector3">
              <a:avLst>
                <a:gd name="adj1" fmla="val 6218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3" idx="2"/>
              <a:endCxn id="17" idx="0"/>
            </p:cNvCxnSpPr>
            <p:nvPr/>
          </p:nvCxnSpPr>
          <p:spPr>
            <a:xfrm rot="5400000">
              <a:off x="12306" y="3860"/>
              <a:ext cx="2944" cy="5203"/>
            </a:xfrm>
            <a:prstGeom prst="bentConnector3">
              <a:avLst>
                <a:gd name="adj1" fmla="val 8169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309" y="5299"/>
              <a:ext cx="24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1"/>
                  </a:solidFill>
                </a:rPr>
                <a:t>ret, tok, arg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59" y="5898"/>
              <a:ext cx="1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3"/>
                  </a:solidFill>
                </a:rPr>
                <a:t>def, start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14" y="5898"/>
              <a:ext cx="10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3"/>
                  </a:solidFill>
                </a:rPr>
                <a:t>end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730" y="6795"/>
              <a:ext cx="26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accent5"/>
                  </a:solidFill>
                </a:rPr>
                <a:t>(type)start, 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90245" y="2084705"/>
            <a:ext cx="11295380" cy="3521075"/>
            <a:chOff x="764" y="2656"/>
            <a:chExt cx="17788" cy="5545"/>
          </a:xfrm>
        </p:grpSpPr>
        <p:sp>
          <p:nvSpPr>
            <p:cNvPr id="9" name="圆角矩形 8"/>
            <p:cNvSpPr/>
            <p:nvPr/>
          </p:nvSpPr>
          <p:spPr>
            <a:xfrm>
              <a:off x="1726" y="2663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Global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2656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main{}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2663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 main()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2656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int* p1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2663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477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</a:p>
          </p:txBody>
        </p:sp>
        <p:cxnSp>
          <p:nvCxnSpPr>
            <p:cNvPr id="3" name="直接箭头连接符 2"/>
            <p:cNvCxnSpPr>
              <a:endCxn id="9" idx="2"/>
            </p:cNvCxnSpPr>
            <p:nvPr/>
          </p:nvCxnSpPr>
          <p:spPr>
            <a:xfrm flipH="1" flipV="1">
              <a:off x="2630" y="4571"/>
              <a:ext cx="280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2116" y="4606"/>
              <a:ext cx="227" cy="294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endCxn id="10" idx="2"/>
            </p:cNvCxnSpPr>
            <p:nvPr/>
          </p:nvCxnSpPr>
          <p:spPr>
            <a:xfrm flipV="1">
              <a:off x="3179" y="4564"/>
              <a:ext cx="1932" cy="293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5177" y="4606"/>
              <a:ext cx="12769" cy="29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1" idx="2"/>
            </p:cNvCxnSpPr>
            <p:nvPr/>
          </p:nvCxnSpPr>
          <p:spPr>
            <a:xfrm flipV="1">
              <a:off x="2384" y="4571"/>
              <a:ext cx="7021" cy="2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2" idx="2"/>
            </p:cNvCxnSpPr>
            <p:nvPr/>
          </p:nvCxnSpPr>
          <p:spPr>
            <a:xfrm flipV="1">
              <a:off x="4570" y="4564"/>
              <a:ext cx="9312" cy="30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12" idx="2"/>
            </p:cNvCxnSpPr>
            <p:nvPr/>
          </p:nvCxnSpPr>
          <p:spPr>
            <a:xfrm flipV="1">
              <a:off x="10254" y="4564"/>
              <a:ext cx="3628" cy="299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13" idx="2"/>
            </p:cNvCxnSpPr>
            <p:nvPr/>
          </p:nvCxnSpPr>
          <p:spPr>
            <a:xfrm flipV="1">
              <a:off x="12818" y="4571"/>
              <a:ext cx="3561" cy="30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3" idx="2"/>
            </p:cNvCxnSpPr>
            <p:nvPr/>
          </p:nvCxnSpPr>
          <p:spPr>
            <a:xfrm flipH="1" flipV="1">
              <a:off x="16379" y="4571"/>
              <a:ext cx="335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开发重点：</a:t>
            </a:r>
            <a:r>
              <a:rPr lang="en-US" altLang="zh-CN">
                <a:sym typeface="+mn-ea"/>
              </a:rPr>
              <a:t>ValueFlow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5625"/>
            <a:ext cx="10233660" cy="2231390"/>
          </a:xfrm>
        </p:spPr>
        <p:txBody>
          <a:bodyPr/>
          <a:lstStyle/>
          <a:p>
            <a:r>
              <a:rPr lang="en-US" altLang="zh-CN"/>
              <a:t>ValueFlow</a:t>
            </a:r>
            <a:r>
              <a:rPr lang="zh-CN" altLang="en-US"/>
              <a:t>原理</a:t>
            </a:r>
          </a:p>
          <a:p>
            <a:pPr lvl="1"/>
            <a:r>
              <a:rPr lang="zh-CN" altLang="en-US"/>
              <a:t>变量的值因位置而不同，分配到</a:t>
            </a:r>
            <a:r>
              <a:rPr lang="en-US" altLang="zh-CN"/>
              <a:t>token</a:t>
            </a:r>
            <a:r>
              <a:rPr lang="zh-CN" altLang="en-US"/>
              <a:t>上</a:t>
            </a:r>
          </a:p>
          <a:p>
            <a:pPr lvl="1"/>
            <a:r>
              <a:rPr lang="zh-CN" altLang="en-US"/>
              <a:t>按顺序枚举对应变量的</a:t>
            </a:r>
            <a:r>
              <a:rPr lang="en-US" altLang="zh-CN"/>
              <a:t>token</a:t>
            </a:r>
          </a:p>
          <a:p>
            <a:pPr lvl="1"/>
            <a:r>
              <a:rPr lang="zh-CN" altLang="en-US"/>
              <a:t>通过</a:t>
            </a:r>
            <a:r>
              <a:rPr lang="en-US" altLang="zh-CN"/>
              <a:t>SymbolDB</a:t>
            </a:r>
            <a:r>
              <a:rPr lang="zh-CN" altLang="en-US"/>
              <a:t>与周围</a:t>
            </a:r>
            <a:r>
              <a:rPr lang="en-US" altLang="zh-CN"/>
              <a:t>token</a:t>
            </a:r>
            <a:r>
              <a:rPr lang="zh-CN" altLang="en-US"/>
              <a:t>判断本</a:t>
            </a:r>
            <a:r>
              <a:rPr lang="en-US" altLang="zh-CN"/>
              <a:t>token</a:t>
            </a:r>
            <a:r>
              <a:rPr lang="zh-CN" altLang="en-US"/>
              <a:t>的值</a:t>
            </a:r>
          </a:p>
          <a:p>
            <a:pPr lvl="1"/>
            <a:r>
              <a:rPr lang="zh-CN" altLang="en-US"/>
              <a:t>在合理范围内向下传递值</a:t>
            </a:r>
          </a:p>
          <a:p>
            <a:pPr lvl="0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96390" y="3890010"/>
            <a:ext cx="573659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main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endParaRPr kumimoji="1"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new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delete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</a:t>
            </a:r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77515" y="4458335"/>
            <a:ext cx="353695" cy="365760"/>
          </a:xfrm>
          <a:prstGeom prst="ellipse">
            <a:avLst/>
          </a:prstGeom>
          <a:noFill/>
          <a:ln w="28575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315335" y="4725035"/>
            <a:ext cx="908685" cy="3365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331210" y="4509135"/>
            <a:ext cx="892810" cy="63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927985" y="4658995"/>
            <a:ext cx="201295" cy="16510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79445" y="4683760"/>
            <a:ext cx="403860" cy="49212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485390" y="4658995"/>
            <a:ext cx="656590" cy="79502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我们的开发方向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 smtClean="0"/>
              <a:t>1</a:t>
            </a:r>
            <a:r>
              <a:rPr kumimoji="1" lang="zh-CN" altLang="en-US" strike="sngStrike" dirty="0" smtClean="0"/>
              <a:t> 空、野指针的间接访问</a:t>
            </a:r>
            <a:endParaRPr kumimoji="1" lang="en-US" altLang="zh-CN" strike="sngStrike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野指针的赋值、访问</a:t>
            </a:r>
            <a:endParaRPr kumimoji="1" lang="en-US" altLang="zh-CN" dirty="0" smtClean="0"/>
          </a:p>
          <a:p>
            <a:r>
              <a:rPr kumimoji="1" lang="en-US" altLang="zh-CN" strike="sngStrike" dirty="0" smtClean="0"/>
              <a:t>3</a:t>
            </a:r>
            <a:r>
              <a:rPr kumimoji="1" lang="zh-CN" altLang="en-US" strike="sngStrike" dirty="0" smtClean="0"/>
              <a:t> 指针未</a:t>
            </a:r>
            <a:r>
              <a:rPr kumimoji="1" lang="zh-CN" altLang="en-US" strike="sngStrike" dirty="0" smtClean="0"/>
              <a:t>初始化</a:t>
            </a:r>
            <a:endParaRPr kumimoji="1" lang="en-US" altLang="zh-CN" strike="sngStrik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开发重点：</a:t>
            </a:r>
            <a:r>
              <a:rPr lang="en-US" altLang="zh-CN">
                <a:sym typeface="+mn-ea"/>
              </a:rPr>
              <a:t>ValueFlow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ValueFlow</a:t>
            </a:r>
            <a:r>
              <a:rPr lang="zh-CN" altLang="en-US"/>
              <a:t>模块</a:t>
            </a:r>
          </a:p>
          <a:p>
            <a:pPr lvl="1"/>
            <a:r>
              <a:rPr lang="zh-CN" altLang="en-US"/>
              <a:t>tokenize.cpp第1746行，</a:t>
            </a:r>
            <a:r>
              <a:rPr lang="en-US" altLang="zh-CN"/>
              <a:t>Token</a:t>
            </a:r>
            <a:r>
              <a:rPr lang="zh-CN" altLang="en-US"/>
              <a:t>值的推断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valueflow.cpp第2375行，通过赋值推断</a:t>
            </a:r>
          </a:p>
          <a:p>
            <a:pPr lvl="1"/>
            <a:endParaRPr lang="en-US" altLang="zh-CN"/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valueflow.cpp第</a:t>
            </a:r>
            <a:r>
              <a:rPr lang="en-US" altLang="zh-CN">
                <a:sym typeface="+mn-ea"/>
              </a:rPr>
              <a:t>1565</a:t>
            </a:r>
            <a:r>
              <a:rPr lang="zh-CN" altLang="en-US">
                <a:sym typeface="+mn-ea"/>
              </a:rPr>
              <a:t>行，结束当前</a:t>
            </a:r>
            <a:r>
              <a:rPr lang="en-US" altLang="zh-CN">
                <a:sym typeface="+mn-ea"/>
              </a:rPr>
              <a:t>token</a:t>
            </a:r>
            <a:r>
              <a:rPr lang="zh-CN" altLang="en-US">
                <a:sym typeface="+mn-ea"/>
              </a:rPr>
              <a:t>值推断，向下传递值</a:t>
            </a:r>
          </a:p>
          <a:p>
            <a:pPr lvl="1"/>
            <a:endParaRPr lang="en-US" altLang="zh-CN"/>
          </a:p>
        </p:txBody>
      </p:sp>
      <p:pic>
        <p:nvPicPr>
          <p:cNvPr id="4" name="图片 3" descr="GRW6]O_7_T2_GH`FS8AE[_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745" y="2678430"/>
            <a:ext cx="8015605" cy="756920"/>
          </a:xfrm>
          <a:prstGeom prst="rect">
            <a:avLst/>
          </a:prstGeom>
        </p:spPr>
      </p:pic>
      <p:pic>
        <p:nvPicPr>
          <p:cNvPr id="5" name="图片 4" descr="XST]RVD][@6U~U080P8ZL)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85" y="4050030"/>
            <a:ext cx="8013065" cy="396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285" y="5142230"/>
            <a:ext cx="848550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开发重点：</a:t>
            </a:r>
            <a:r>
              <a:rPr lang="en-US" altLang="zh-CN">
                <a:sym typeface="+mn-ea"/>
              </a:rPr>
              <a:t>ValueFlow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  <a:p>
            <a:pPr lvl="1"/>
            <a:r>
              <a:rPr lang="zh-CN" altLang="en-US"/>
              <a:t>赋值号的右值分析中没有对</a:t>
            </a:r>
            <a:r>
              <a:rPr lang="en-US" altLang="zh-CN"/>
              <a:t>new</a:t>
            </a:r>
            <a:r>
              <a:rPr lang="zh-CN" altLang="en-US"/>
              <a:t>初始化进行合理推断</a:t>
            </a:r>
          </a:p>
          <a:p>
            <a:pPr lvl="1"/>
            <a:r>
              <a:rPr lang="en-US" altLang="zh-CN"/>
              <a:t>delete</a:t>
            </a:r>
            <a:r>
              <a:rPr lang="zh-CN" altLang="en-US"/>
              <a:t>指针对值没有影响</a:t>
            </a:r>
          </a:p>
          <a:p>
            <a:pPr lvl="1"/>
            <a:r>
              <a:rPr lang="zh-CN" altLang="en-US"/>
              <a:t>已有推断：</a:t>
            </a:r>
          </a:p>
          <a:p>
            <a:pPr lvl="2"/>
            <a:r>
              <a:rPr lang="zh-CN" altLang="en-US"/>
              <a:t>常量赋值</a:t>
            </a:r>
          </a:p>
          <a:p>
            <a:pPr lvl="2"/>
            <a:r>
              <a:rPr lang="zh-CN" altLang="en-US"/>
              <a:t>指针或数组赋值给指针</a:t>
            </a:r>
          </a:p>
          <a:p>
            <a:pPr lvl="2"/>
            <a:r>
              <a:rPr lang="en-US" altLang="zh-CN"/>
              <a:t>null</a:t>
            </a:r>
            <a:r>
              <a:rPr lang="zh-CN" altLang="en-US"/>
              <a:t>赋值给指针</a:t>
            </a:r>
          </a:p>
          <a:p>
            <a:pPr lvl="2"/>
            <a:r>
              <a:rPr lang="zh-CN" altLang="en-US"/>
              <a:t>静态变量初始化</a:t>
            </a:r>
          </a:p>
          <a:p>
            <a:pPr lvl="1"/>
            <a:r>
              <a:rPr lang="zh-CN" altLang="en-US"/>
              <a:t>需要增加推断：</a:t>
            </a:r>
          </a:p>
          <a:p>
            <a:pPr lvl="2"/>
            <a:r>
              <a:rPr lang="en-US" altLang="zh-CN" sz="2000"/>
              <a:t>new</a:t>
            </a:r>
            <a:r>
              <a:rPr lang="zh-CN" altLang="en-US" sz="2000"/>
              <a:t>初始化</a:t>
            </a:r>
          </a:p>
          <a:p>
            <a:pPr lvl="2"/>
            <a:r>
              <a:rPr lang="en-US" altLang="zh-CN" sz="2000"/>
              <a:t>delete</a:t>
            </a:r>
            <a:r>
              <a:rPr lang="zh-CN" altLang="en-US" sz="2000"/>
              <a:t>操作</a:t>
            </a:r>
          </a:p>
          <a:p>
            <a:pPr lvl="2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0" y="3291205"/>
            <a:ext cx="590613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全程跟踪样例二</a:t>
            </a:r>
            <a:r>
              <a:rPr lang="en-US" altLang="zh-CN"/>
              <a:t>(1)</a:t>
            </a:r>
            <a:r>
              <a:rPr lang="zh-CN" altLang="en-US"/>
              <a:t>测试过程，在报告上提供尽可能的帮助</a:t>
            </a:r>
          </a:p>
          <a:p>
            <a:r>
              <a:rPr lang="zh-CN" altLang="en-US"/>
              <a:t>改进测试样例，完成样例二</a:t>
            </a:r>
            <a:r>
              <a:rPr lang="en-US" altLang="zh-CN"/>
              <a:t>(2)</a:t>
            </a:r>
            <a:r>
              <a:rPr lang="zh-CN" altLang="en-US"/>
              <a:t>的测试及主要模块分析</a:t>
            </a:r>
          </a:p>
          <a:p>
            <a:r>
              <a:rPr lang="zh-CN" altLang="en-US"/>
              <a:t>确定主要开发方向为</a:t>
            </a:r>
            <a:r>
              <a:rPr lang="en-US" altLang="zh-CN"/>
              <a:t>ValueFlow</a:t>
            </a:r>
            <a:r>
              <a:rPr lang="zh-CN" altLang="en-US"/>
              <a:t>模块，寻找错误的主要来源</a:t>
            </a:r>
          </a:p>
          <a:p>
            <a:r>
              <a:rPr lang="zh-CN" altLang="en-US"/>
              <a:t>进行简单改进，非开发内容的排除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总结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接下来的侧重点将放在</a:t>
            </a:r>
            <a:r>
              <a:rPr lang="en-US" altLang="zh-CN"/>
              <a:t>ValueFlow</a:t>
            </a:r>
            <a:r>
              <a:rPr lang="zh-CN" altLang="en-US"/>
              <a:t>模块的研究和开发</a:t>
            </a:r>
          </a:p>
          <a:p>
            <a:pPr lvl="1"/>
            <a:r>
              <a:rPr lang="en-US" altLang="zh-CN"/>
              <a:t>ValueFlow</a:t>
            </a:r>
            <a:r>
              <a:rPr lang="zh-CN" altLang="en-US"/>
              <a:t>在白盒测试中未能输出希望的结果</a:t>
            </a:r>
          </a:p>
          <a:p>
            <a:pPr lvl="1"/>
            <a:r>
              <a:rPr lang="en-US" altLang="zh-CN"/>
              <a:t>Tokenize</a:t>
            </a:r>
            <a:r>
              <a:rPr lang="zh-CN" altLang="en-US"/>
              <a:t>与</a:t>
            </a:r>
            <a:r>
              <a:rPr lang="en-US" altLang="zh-CN"/>
              <a:t>SymbolDB</a:t>
            </a:r>
            <a:r>
              <a:rPr lang="zh-CN" altLang="en-US"/>
              <a:t>模块目前均表现良好</a:t>
            </a:r>
          </a:p>
          <a:p>
            <a:pPr lvl="0"/>
            <a:r>
              <a:rPr lang="zh-CN" altLang="en-US"/>
              <a:t>继续向开发分配研究范围</a:t>
            </a:r>
          </a:p>
          <a:p>
            <a:pPr lvl="1"/>
            <a:r>
              <a:rPr lang="zh-CN" altLang="en-US"/>
              <a:t>系统分析师继续向大方向研究，随时提供指导</a:t>
            </a:r>
          </a:p>
          <a:p>
            <a:pPr lvl="1"/>
            <a:r>
              <a:rPr lang="zh-CN" altLang="en-US"/>
              <a:t>软件工程师根据分配的范围，深入测试小范围功能以及单元功能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以上为</a:t>
            </a:r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第四周到</a:t>
            </a:r>
            <a:r>
              <a:rPr kumimoji="1" lang="zh-CN" altLang="en-US" dirty="0" smtClean="0">
                <a:sym typeface="+mn-ea"/>
              </a:rPr>
              <a:t>第五周</a:t>
            </a:r>
            <a:r>
              <a:rPr kumimoji="1" lang="zh-CN" altLang="en-US" dirty="0" smtClean="0"/>
              <a:t>的工作进展</a:t>
            </a:r>
          </a:p>
          <a:p>
            <a:r>
              <a:rPr kumimoji="1" lang="zh-CN" altLang="en-US" smtClean="0"/>
              <a:t>感谢聆听！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掌握项目整体进度。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任务布置。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参与测试用例的制作，帮助组员调试环境。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版本控制系统。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参与部分样例的测试，调试，确定开发方向。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在开发计划中，我们列出了如下需要完成的文档：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《</a:t>
            </a:r>
            <a:r>
              <a:rPr kumimoji="1" lang="en-US" altLang="zh-CN" dirty="0" err="1"/>
              <a:t>Cppcheck</a:t>
            </a:r>
            <a:r>
              <a:rPr kumimoji="1" lang="zh-CN" altLang="en-US" dirty="0"/>
              <a:t>分析报告</a:t>
            </a:r>
            <a:r>
              <a:rPr kumimoji="1" lang="en-US" altLang="zh-CN" dirty="0"/>
              <a:t>》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二次开发详细设计报告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关键算法设计报告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用户手册</a:t>
            </a:r>
            <a:r>
              <a:rPr kumimoji="1" lang="en-US" altLang="zh-CN" dirty="0" smtClean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en-US" altLang="zh-CN" dirty="0" err="1"/>
              <a:t>Cppcheck</a:t>
            </a:r>
            <a:r>
              <a:rPr kumimoji="1" lang="zh-CN" altLang="en-US" dirty="0"/>
              <a:t>分析报告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程序主要过程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主要类与模块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08" y="0"/>
            <a:ext cx="4957983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487321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二次开发详细设计报告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分为三个部分：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Cppcheck</a:t>
            </a:r>
            <a:r>
              <a:rPr kumimoji="1" lang="zh-CN" altLang="en-US" dirty="0"/>
              <a:t>简介</a:t>
            </a:r>
            <a:r>
              <a:rPr lang="zh-CN" altLang="en-US" dirty="0"/>
              <a:t>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Cppcheck</a:t>
            </a:r>
            <a:r>
              <a:rPr kumimoji="1" lang="zh-CN" altLang="en-US" dirty="0"/>
              <a:t>二次开发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Cppcheck</a:t>
            </a:r>
            <a:r>
              <a:rPr kumimoji="1" lang="zh-CN" altLang="en-US" dirty="0"/>
              <a:t>二次开发结果测试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4866968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0"/>
            <a:ext cx="478958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508000"/>
            <a:ext cx="7797800" cy="584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在开发计划中，我们列出了如下需要完成的文档：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《</a:t>
            </a:r>
            <a:r>
              <a:rPr kumimoji="1" lang="en-US" altLang="zh-CN" dirty="0" err="1"/>
              <a:t>Cppcheck</a:t>
            </a:r>
            <a:r>
              <a:rPr kumimoji="1" lang="zh-CN" altLang="en-US" dirty="0"/>
              <a:t>分析报告</a:t>
            </a:r>
            <a:r>
              <a:rPr kumimoji="1" lang="en-US" altLang="zh-CN" dirty="0" smtClean="0"/>
              <a:t>》</a:t>
            </a:r>
            <a:r>
              <a:rPr lang="zh-CN" altLang="en-US" dirty="0" smtClean="0"/>
              <a:t>√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二次开发详细设计报告</a:t>
            </a:r>
            <a:r>
              <a:rPr kumimoji="1" lang="en-US" altLang="zh-CN" dirty="0" smtClean="0"/>
              <a:t>》</a:t>
            </a:r>
            <a:r>
              <a:rPr lang="zh-CN" altLang="en-US" dirty="0" smtClean="0"/>
              <a:t>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关键算法设计报告</a:t>
            </a:r>
            <a:r>
              <a:rPr kumimoji="1" lang="en-US" altLang="zh-CN" dirty="0" smtClean="0"/>
              <a:t>》</a:t>
            </a:r>
          </a:p>
          <a:p>
            <a:pPr lvl="1"/>
            <a:r>
              <a:rPr kumimoji="1" lang="en-US" altLang="zh-CN" dirty="0" smtClean="0"/>
              <a:t>《</a:t>
            </a:r>
            <a:r>
              <a:rPr kumimoji="1" lang="zh-CN" altLang="en-US" dirty="0"/>
              <a:t>用户手册</a:t>
            </a:r>
            <a:r>
              <a:rPr kumimoji="1" lang="en-US" altLang="zh-CN" dirty="0" smtClean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14</TotalTime>
  <Words>2098</Words>
  <Application>Microsoft Macintosh PowerPoint</Application>
  <PresentationFormat>宽屏</PresentationFormat>
  <Paragraphs>395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Corbel</vt:lpstr>
      <vt:lpstr>华文楷体</vt:lpstr>
      <vt:lpstr>Arial</vt:lpstr>
      <vt:lpstr>深度</vt:lpstr>
      <vt:lpstr>近三周工作汇报</vt:lpstr>
      <vt:lpstr>说在前面</vt:lpstr>
      <vt:lpstr>我们的开发方向</vt:lpstr>
      <vt:lpstr>我们的开发方向</vt:lpstr>
      <vt:lpstr>关于我</vt:lpstr>
      <vt:lpstr>文档</vt:lpstr>
      <vt:lpstr>文档</vt:lpstr>
      <vt:lpstr>文档</vt:lpstr>
      <vt:lpstr>文档</vt:lpstr>
      <vt:lpstr>关于我</vt:lpstr>
      <vt:lpstr>具体进度</vt:lpstr>
      <vt:lpstr>具体进度</vt:lpstr>
      <vt:lpstr>样例二测试</vt:lpstr>
      <vt:lpstr>样例二测试</vt:lpstr>
      <vt:lpstr>样例二测试</vt:lpstr>
      <vt:lpstr>样例二(1)测试</vt:lpstr>
      <vt:lpstr>样例二(1)测试</vt:lpstr>
      <vt:lpstr>关于我</vt:lpstr>
      <vt:lpstr>主要流程分析</vt:lpstr>
      <vt:lpstr>过程详细流程</vt:lpstr>
      <vt:lpstr>过程详细流程</vt:lpstr>
      <vt:lpstr>过程详细流程</vt:lpstr>
      <vt:lpstr>过程详细流程</vt:lpstr>
      <vt:lpstr>过程详细流程</vt:lpstr>
      <vt:lpstr>过程详细流程</vt:lpstr>
      <vt:lpstr>关于我</vt:lpstr>
      <vt:lpstr>样例二(1)测试</vt:lpstr>
      <vt:lpstr>样例二(2)测试</vt:lpstr>
      <vt:lpstr>样例二(2)测试</vt:lpstr>
      <vt:lpstr>Tokenize模块</vt:lpstr>
      <vt:lpstr>Tokenize模块</vt:lpstr>
      <vt:lpstr>Tokenize模块</vt:lpstr>
      <vt:lpstr>SymbolDB模块</vt:lpstr>
      <vt:lpstr>SymbolDB模块</vt:lpstr>
      <vt:lpstr>SymbolDB模块</vt:lpstr>
      <vt:lpstr>模块间关系</vt:lpstr>
      <vt:lpstr>模块间关系</vt:lpstr>
      <vt:lpstr>模块间关系</vt:lpstr>
      <vt:lpstr>开发重点：ValueFlow</vt:lpstr>
      <vt:lpstr>开发重点：ValueFlow</vt:lpstr>
      <vt:lpstr>开发重点：ValueFlow</vt:lpstr>
      <vt:lpstr>关于我</vt:lpstr>
      <vt:lpstr>总结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</dc:title>
  <dc:creator>Yeehok Shen</dc:creator>
  <cp:lastModifiedBy>Microsoft Office 用户</cp:lastModifiedBy>
  <cp:revision>71</cp:revision>
  <dcterms:created xsi:type="dcterms:W3CDTF">2016-03-07T07:33:00Z</dcterms:created>
  <dcterms:modified xsi:type="dcterms:W3CDTF">2016-04-08T03:39:01Z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