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91" r:id="rId3"/>
    <p:sldId id="259" r:id="rId4"/>
    <p:sldId id="298" r:id="rId5"/>
    <p:sldId id="257" r:id="rId6"/>
    <p:sldId id="284" r:id="rId7"/>
    <p:sldId id="297" r:id="rId8"/>
    <p:sldId id="296" r:id="rId9"/>
    <p:sldId id="258" r:id="rId10"/>
    <p:sldId id="292" r:id="rId11"/>
    <p:sldId id="260" r:id="rId12"/>
    <p:sldId id="261" r:id="rId13"/>
    <p:sldId id="262" r:id="rId14"/>
    <p:sldId id="263" r:id="rId15"/>
    <p:sldId id="29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9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85" r:id="rId37"/>
    <p:sldId id="286" r:id="rId38"/>
    <p:sldId id="287" r:id="rId39"/>
    <p:sldId id="288" r:id="rId40"/>
    <p:sldId id="289" r:id="rId41"/>
    <p:sldId id="290" r:id="rId42"/>
    <p:sldId id="295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4630"/>
  </p:normalViewPr>
  <p:slideViewPr>
    <p:cSldViewPr snapToGrid="0" snapToObjects="1">
      <p:cViewPr varScale="1">
        <p:scale>
          <a:sx n="113" d="100"/>
          <a:sy n="113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1FA03-A37B-464D-AD7E-B5CB417DCB8A}" type="datetimeFigureOut">
              <a:rPr kumimoji="1" lang="zh-CN" altLang="en-US" smtClean="0"/>
              <a:t>16/4/20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A0CAC-2AAB-AB42-A846-D2977A90A9A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754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我们开始进行了独立的思考和设计，后来给出要求后发现我们的设计对于这些规则另一个方向的接近。我们的报错也能间接涵盖这些规则，从一定程度上有交叉。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A0CAC-2AAB-AB42-A846-D2977A90A9A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7193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从代码片（红红绿绿的东西）介绍。分析代码即可～从第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行说！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A0CAC-2AAB-AB42-A846-D2977A90A9A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0558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从第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行说！注重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行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A0CAC-2AAB-AB42-A846-D2977A90A9A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7293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从第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行说起！！！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行的地址传递：</a:t>
            </a:r>
            <a:r>
              <a:rPr kumimoji="1" lang="en-US" altLang="zh-CN" dirty="0" smtClean="0"/>
              <a:t>p1</a:t>
            </a:r>
            <a:r>
              <a:rPr kumimoji="1" lang="zh-CN" altLang="en-US" dirty="0" smtClean="0"/>
              <a:t>的地址赋给</a:t>
            </a:r>
            <a:r>
              <a:rPr kumimoji="1" lang="en-US" altLang="zh-CN" dirty="0" smtClean="0"/>
              <a:t>p2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p2</a:t>
            </a:r>
            <a:r>
              <a:rPr kumimoji="1" lang="zh-CN" altLang="en-US" dirty="0" smtClean="0"/>
              <a:t>的地址赋给</a:t>
            </a:r>
            <a:r>
              <a:rPr kumimoji="1" lang="en-US" altLang="zh-CN" dirty="0" smtClean="0"/>
              <a:t>p3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p3</a:t>
            </a:r>
            <a:r>
              <a:rPr kumimoji="1" lang="zh-CN" altLang="en-US" dirty="0" smtClean="0"/>
              <a:t>的地址赋给</a:t>
            </a:r>
            <a:r>
              <a:rPr kumimoji="1" lang="en-US" altLang="zh-CN" dirty="0" smtClean="0"/>
              <a:t>p4:</a:t>
            </a:r>
            <a:r>
              <a:rPr kumimoji="1" lang="zh-CN" altLang="en-US" dirty="0" smtClean="0"/>
              <a:t>这些过程都是错误的（已释放指针地址的赋值）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3A0CAC-2AAB-AB42-A846-D2977A90A9A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4031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Relationship Id="rId3" Type="http://schemas.openxmlformats.org/officeDocument/2006/relationships/image" Target="../media/image2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mtClean="0"/>
              <a:t>二次开发预验收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Hearth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Stone</a:t>
            </a:r>
            <a:r>
              <a:rPr kumimoji="1" lang="zh-CN" altLang="en-US" dirty="0" smtClean="0"/>
              <a:t> </a:t>
            </a:r>
            <a:r>
              <a:rPr kumimoji="1" lang="en-US" altLang="zh-CN" smtClean="0"/>
              <a:t>Team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238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郑超工作汇报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Hearth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Stone</a:t>
            </a:r>
            <a:r>
              <a:rPr kumimoji="1" lang="zh-CN" altLang="en-US" dirty="0" smtClean="0"/>
              <a:t> 文档、测试工程师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8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项目进度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关于文档：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文档基本完成</a:t>
            </a:r>
            <a:endParaRPr kumimoji="1" lang="en-US" altLang="zh-CN" dirty="0" smtClean="0"/>
          </a:p>
          <a:p>
            <a:r>
              <a:rPr kumimoji="1" lang="zh-CN" altLang="en-US" dirty="0" smtClean="0"/>
              <a:t>关于测试：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对三个测试结果进行详细分析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204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项目进度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用例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00" y="1690688"/>
            <a:ext cx="6654800" cy="4013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01" y="1284907"/>
            <a:ext cx="6633188" cy="11353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01" y="2523410"/>
            <a:ext cx="6633188" cy="17778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01" y="4368740"/>
            <a:ext cx="5894896" cy="24892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018888" y="1432610"/>
            <a:ext cx="111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Cppcheck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分析结果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018888" y="2758173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二次开发后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Cppcheck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分析结果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018888" y="47445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用例详情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30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项目进度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用例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873" y="1690688"/>
            <a:ext cx="6500253" cy="4013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873" y="1209862"/>
            <a:ext cx="6418053" cy="14498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01" y="2727222"/>
            <a:ext cx="6633188" cy="13702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43" y="4368740"/>
            <a:ext cx="5894812" cy="24892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018888" y="1432610"/>
            <a:ext cx="111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Cppcheck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分析结果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018888" y="2758173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二次开发后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Cppcheck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分析结果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018888" y="47445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用例详情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88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项目进度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用例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265" y="1284907"/>
            <a:ext cx="6283270" cy="53326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265" y="1284907"/>
            <a:ext cx="6567187" cy="12385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4489352"/>
            <a:ext cx="4568106" cy="23686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699" y="2523410"/>
            <a:ext cx="5551564" cy="225369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018888" y="1432610"/>
            <a:ext cx="111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Cppcheck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分析结果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018888" y="2758173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二次开发后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Cppcheck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分析结果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018888" y="47445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用例详情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57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张天利工作</a:t>
            </a:r>
            <a:r>
              <a:rPr lang="zh-CN" altLang="en-US" dirty="0" smtClean="0"/>
              <a:t>汇报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Hearth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Stone</a:t>
            </a:r>
            <a:r>
              <a:rPr kumimoji="1" lang="zh-CN" altLang="en-US" dirty="0" smtClean="0"/>
              <a:t> 系统分析师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93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CppCheck</a:t>
            </a:r>
            <a:r>
              <a:rPr kumimoji="1" lang="zh-CN" altLang="en-US" dirty="0" smtClean="0"/>
              <a:t>系统分析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程序结构分析</a:t>
            </a:r>
          </a:p>
          <a:p>
            <a:r>
              <a:rPr kumimoji="1" lang="en-US" altLang="zh-CN" dirty="0"/>
              <a:t>Tokenize</a:t>
            </a:r>
            <a:r>
              <a:rPr kumimoji="1" lang="zh-CN" altLang="en-US" dirty="0"/>
              <a:t>与</a:t>
            </a:r>
            <a:r>
              <a:rPr kumimoji="1" lang="en-US" altLang="zh-CN" dirty="0"/>
              <a:t>SymbolDatabase</a:t>
            </a:r>
            <a:r>
              <a:rPr kumimoji="1" lang="zh-CN" altLang="en-US" dirty="0"/>
              <a:t>模块</a:t>
            </a:r>
          </a:p>
          <a:p>
            <a:r>
              <a:rPr kumimoji="1" lang="en-US" altLang="zh-CN" dirty="0"/>
              <a:t>ValueFlow</a:t>
            </a:r>
            <a:r>
              <a:rPr kumimoji="1" lang="zh-CN" altLang="en-US" dirty="0"/>
              <a:t>模块研究与改进建议</a:t>
            </a:r>
          </a:p>
        </p:txBody>
      </p:sp>
    </p:spTree>
    <p:extLst>
      <p:ext uri="{BB962C8B-B14F-4D97-AF65-F5344CB8AC3E}">
        <p14:creationId xmlns:p14="http://schemas.microsoft.com/office/powerpoint/2010/main" val="80130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程序结构</a:t>
            </a:r>
            <a:endParaRPr kumimoji="1"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Tokenize</a:t>
            </a:r>
          </a:p>
          <a:p>
            <a:pPr lvl="1"/>
            <a:r>
              <a:rPr kumimoji="1" lang="en-US" altLang="zh-CN" sz="2400" dirty="0"/>
              <a:t>TokenList</a:t>
            </a:r>
          </a:p>
          <a:p>
            <a:pPr lvl="1"/>
            <a:r>
              <a:rPr kumimoji="1" lang="en-US" altLang="zh-CN" sz="2400" dirty="0"/>
              <a:t>AST</a:t>
            </a:r>
          </a:p>
          <a:p>
            <a:r>
              <a:rPr kumimoji="1" lang="en-US" altLang="zh-CN" dirty="0"/>
              <a:t>SymbolDatabase</a:t>
            </a:r>
          </a:p>
          <a:p>
            <a:pPr lvl="1"/>
            <a:r>
              <a:rPr kumimoji="1" lang="en-US" altLang="zh-CN" dirty="0"/>
              <a:t>Function</a:t>
            </a:r>
          </a:p>
          <a:p>
            <a:pPr lvl="1"/>
            <a:r>
              <a:rPr kumimoji="1" lang="en-US" altLang="zh-CN" dirty="0"/>
              <a:t>Variable</a:t>
            </a:r>
          </a:p>
          <a:p>
            <a:pPr lvl="1"/>
            <a:r>
              <a:rPr kumimoji="1" lang="en-US" altLang="zh-CN" dirty="0"/>
              <a:t>Type</a:t>
            </a:r>
          </a:p>
          <a:p>
            <a:pPr lvl="1"/>
            <a:r>
              <a:rPr kumimoji="1" lang="en-US" altLang="zh-CN" dirty="0"/>
              <a:t>Scope</a:t>
            </a:r>
          </a:p>
          <a:p>
            <a:pPr lvl="0"/>
            <a:r>
              <a:rPr kumimoji="1" lang="en-US" altLang="zh-CN" dirty="0"/>
              <a:t>ValueFlow</a:t>
            </a:r>
          </a:p>
          <a:p>
            <a:pPr lvl="1"/>
            <a:r>
              <a:rPr kumimoji="1" lang="zh-CN" altLang="zh-CN" dirty="0"/>
              <a:t>诸多规则</a:t>
            </a:r>
          </a:p>
        </p:txBody>
      </p:sp>
    </p:spTree>
    <p:extLst>
      <p:ext uri="{BB962C8B-B14F-4D97-AF65-F5344CB8AC3E}">
        <p14:creationId xmlns:p14="http://schemas.microsoft.com/office/powerpoint/2010/main" val="58773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 smtClean="0"/>
              <a:t>ValueFlow</a:t>
            </a:r>
            <a:endParaRPr kumimoji="1"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使用诸多规则推测变量的可能值</a:t>
            </a:r>
          </a:p>
          <a:p>
            <a:r>
              <a:rPr kumimoji="1" lang="zh-CN" altLang="en-US" dirty="0"/>
              <a:t>对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生效，值分布到</a:t>
            </a:r>
            <a:r>
              <a:rPr kumimoji="1" lang="en-US" altLang="zh-CN" dirty="0"/>
              <a:t>Token</a:t>
            </a:r>
          </a:p>
          <a:p>
            <a:r>
              <a:rPr kumimoji="1" lang="zh-CN" altLang="en-US" dirty="0">
                <a:sym typeface="+mn-ea"/>
              </a:rPr>
              <a:t>不能模拟内存申请与释放，能判断</a:t>
            </a:r>
            <a:r>
              <a:rPr kumimoji="1" lang="en-US" altLang="zh-CN" dirty="0">
                <a:sym typeface="+mn-ea"/>
              </a:rPr>
              <a:t>malloc</a:t>
            </a:r>
            <a:r>
              <a:rPr kumimoji="1" lang="zh-CN" altLang="en-US" dirty="0">
                <a:sym typeface="+mn-ea"/>
              </a:rPr>
              <a:t>和</a:t>
            </a:r>
            <a:r>
              <a:rPr kumimoji="1" lang="en-US" altLang="zh-CN" dirty="0">
                <a:sym typeface="+mn-ea"/>
              </a:rPr>
              <a:t>free</a:t>
            </a:r>
            <a:r>
              <a:rPr kumimoji="1" lang="zh-CN" altLang="en-US" dirty="0">
                <a:sym typeface="+mn-ea"/>
              </a:rPr>
              <a:t>配对</a:t>
            </a:r>
            <a:endParaRPr kumimoji="1" lang="zh-CN" altLang="en-US" dirty="0"/>
          </a:p>
          <a:p>
            <a:r>
              <a:rPr kumimoji="1" lang="zh-CN" altLang="en-US" dirty="0"/>
              <a:t>值的传递判断依赖于</a:t>
            </a:r>
            <a:r>
              <a:rPr kumimoji="1" lang="en-US" altLang="zh-CN" dirty="0"/>
              <a:t>AST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Token::Match</a:t>
            </a:r>
            <a:r>
              <a:rPr kumimoji="1" lang="zh-CN" altLang="en-US" dirty="0"/>
              <a:t>功能</a:t>
            </a:r>
          </a:p>
        </p:txBody>
      </p:sp>
    </p:spTree>
    <p:extLst>
      <p:ext uri="{BB962C8B-B14F-4D97-AF65-F5344CB8AC3E}">
        <p14:creationId xmlns:p14="http://schemas.microsoft.com/office/powerpoint/2010/main" val="18359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 smtClean="0"/>
              <a:t>ValueFlow</a:t>
            </a:r>
            <a:endParaRPr kumimoji="1"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dirty="0"/>
              <a:t>研究重点</a:t>
            </a:r>
          </a:p>
          <a:p>
            <a:pPr lvl="1"/>
            <a:r>
              <a:rPr kumimoji="1" lang="zh-CN" dirty="0"/>
              <a:t>valueFlowAfterAssign</a:t>
            </a:r>
          </a:p>
          <a:p>
            <a:pPr lvl="2"/>
            <a:r>
              <a:rPr kumimoji="1" lang="zh-CN" dirty="0"/>
              <a:t>当赋值时传递值</a:t>
            </a:r>
          </a:p>
          <a:p>
            <a:pPr marL="914400" lvl="2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45" y="3072765"/>
            <a:ext cx="8147050" cy="319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9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沈艺浩工作汇报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Hearth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Stone</a:t>
            </a:r>
            <a:r>
              <a:rPr kumimoji="1" lang="zh-CN" altLang="en-US" dirty="0" smtClean="0"/>
              <a:t> 项目经理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4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 smtClean="0">
                <a:sym typeface="+mn-ea"/>
              </a:rPr>
              <a:t>ValueFlow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ym typeface="+mn-ea"/>
              </a:rPr>
              <a:t>缺点</a:t>
            </a:r>
          </a:p>
          <a:p>
            <a:pPr lvl="1"/>
            <a:r>
              <a:rPr lang="zh-CN" altLang="en-US"/>
              <a:t>不能判断</a:t>
            </a:r>
            <a:r>
              <a:rPr lang="en-US" altLang="zh-CN"/>
              <a:t>new</a:t>
            </a:r>
          </a:p>
          <a:p>
            <a:pPr lvl="1"/>
            <a:r>
              <a:rPr lang="zh-CN" altLang="en-US"/>
              <a:t>不能对</a:t>
            </a:r>
            <a:r>
              <a:rPr lang="en-US" altLang="zh-CN"/>
              <a:t>delete</a:t>
            </a:r>
            <a:r>
              <a:rPr lang="zh-CN" altLang="en-US"/>
              <a:t>进行正确处理</a:t>
            </a:r>
          </a:p>
          <a:p>
            <a:pPr lvl="1"/>
            <a:r>
              <a:rPr lang="zh-CN" altLang="en-US"/>
              <a:t>指针与指针赋值传递逻辑很奇怪</a:t>
            </a:r>
          </a:p>
          <a:p>
            <a:pPr lvl="0"/>
            <a:r>
              <a:rPr lang="zh-CN" altLang="en-US"/>
              <a:t>改进方案</a:t>
            </a:r>
          </a:p>
          <a:p>
            <a:pPr lvl="1"/>
            <a:r>
              <a:rPr lang="zh-CN" altLang="en-US"/>
              <a:t>基于现有框架，向需求方向改进逻辑</a:t>
            </a:r>
          </a:p>
          <a:p>
            <a:pPr lvl="1"/>
            <a:r>
              <a:rPr kumimoji="1" lang="zh-CN" dirty="0">
                <a:sym typeface="+mn-ea"/>
              </a:rPr>
              <a:t>valueFlowAfterAssign → valueFlowAfterAssign</a:t>
            </a:r>
            <a:r>
              <a:rPr kumimoji="1" lang="en-US" altLang="zh-CN" dirty="0">
                <a:sym typeface="+mn-ea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7282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 smtClean="0">
                <a:sym typeface="+mn-ea"/>
              </a:rPr>
              <a:t>ValueFlow::Value</a:t>
            </a:r>
            <a:endParaRPr kumimoji="1"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</a:t>
            </a:r>
            <a:r>
              <a:rPr lang="en-US" altLang="zh-CN"/>
              <a:t>varid</a:t>
            </a:r>
            <a:r>
              <a:rPr lang="zh-CN" altLang="en-US"/>
              <a:t>和</a:t>
            </a:r>
            <a:r>
              <a:rPr lang="en-US" altLang="zh-CN"/>
              <a:t>varvalue</a:t>
            </a:r>
            <a:r>
              <a:rPr lang="zh-CN" altLang="en-US"/>
              <a:t>两种属性</a:t>
            </a:r>
          </a:p>
          <a:p>
            <a:r>
              <a:rPr lang="zh-CN" altLang="en-US"/>
              <a:t>默认构造函数为初始化</a:t>
            </a:r>
            <a:r>
              <a:rPr lang="en-US" altLang="zh-CN">
                <a:sym typeface="+mn-ea"/>
              </a:rPr>
              <a:t>varvalue</a:t>
            </a:r>
          </a:p>
          <a:p>
            <a:r>
              <a:rPr lang="en-US" altLang="zh-CN">
                <a:sym typeface="+mn-ea"/>
              </a:rPr>
              <a:t>varid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valueFlowForward</a:t>
            </a:r>
            <a:r>
              <a:rPr lang="zh-CN" altLang="en-US">
                <a:sym typeface="+mn-ea"/>
              </a:rPr>
              <a:t>（被</a:t>
            </a:r>
            <a:r>
              <a:rPr kumimoji="1" lang="zh-CN" dirty="0">
                <a:sym typeface="+mn-ea"/>
              </a:rPr>
              <a:t>valueFlowAfterAssign使用</a:t>
            </a:r>
            <a:r>
              <a:rPr lang="zh-CN" altLang="en-US">
                <a:sym typeface="+mn-ea"/>
              </a:rPr>
              <a:t>）中成为被赋值项</a:t>
            </a:r>
            <a:r>
              <a:rPr lang="en-US" altLang="zh-CN">
                <a:sym typeface="+mn-ea"/>
              </a:rPr>
              <a:t>varid</a:t>
            </a:r>
          </a:p>
        </p:txBody>
      </p:sp>
    </p:spTree>
    <p:extLst>
      <p:ext uri="{BB962C8B-B14F-4D97-AF65-F5344CB8AC3E}">
        <p14:creationId xmlns:p14="http://schemas.microsoft.com/office/powerpoint/2010/main" val="125075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</a:t>
            </a:r>
            <a:r>
              <a:rPr lang="en-US" altLang="zh-CN"/>
              <a:t>delete</a:t>
            </a:r>
            <a:r>
              <a:rPr lang="zh-CN" altLang="en-US"/>
              <a:t>与赋值的分析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delete</a:t>
            </a:r>
            <a:r>
              <a:rPr lang="zh-CN" altLang="en-US"/>
              <a:t>与赋值需要同步进行分析</a:t>
            </a:r>
          </a:p>
          <a:p>
            <a:pPr lvl="1"/>
            <a:r>
              <a:rPr lang="zh-CN" altLang="en-US"/>
              <a:t>如果先分析</a:t>
            </a:r>
            <a:r>
              <a:rPr lang="en-US" altLang="zh-CN"/>
              <a:t>delete</a:t>
            </a:r>
            <a:r>
              <a:rPr lang="zh-CN" altLang="en-US"/>
              <a:t>，分析赋值的时候赋值结果将覆盖掉</a:t>
            </a:r>
            <a:r>
              <a:rPr lang="en-US" altLang="zh-CN"/>
              <a:t>delete</a:t>
            </a:r>
            <a:r>
              <a:rPr lang="zh-CN" altLang="en-US"/>
              <a:t>的结果</a:t>
            </a:r>
          </a:p>
          <a:p>
            <a:pPr lvl="1"/>
            <a:r>
              <a:rPr lang="zh-CN" altLang="en-US"/>
              <a:t>先分析赋值，那么会将未经</a:t>
            </a:r>
            <a:r>
              <a:rPr lang="en-US" altLang="zh-CN"/>
              <a:t>delete</a:t>
            </a:r>
            <a:r>
              <a:rPr lang="zh-CN" altLang="en-US"/>
              <a:t>处理的值传递给左值</a:t>
            </a:r>
          </a:p>
          <a:p>
            <a:pPr lvl="1"/>
            <a:r>
              <a:rPr lang="zh-CN" altLang="en-US"/>
              <a:t>故同时顺序处理</a:t>
            </a:r>
          </a:p>
        </p:txBody>
      </p:sp>
    </p:spTree>
    <p:extLst>
      <p:ext uri="{BB962C8B-B14F-4D97-AF65-F5344CB8AC3E}">
        <p14:creationId xmlns:p14="http://schemas.microsoft.com/office/powerpoint/2010/main" val="191736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CheckUninitVar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/>
              <a:t>不处理赋值传递</a:t>
            </a:r>
          </a:p>
          <a:p>
            <a:r>
              <a:rPr lang="zh-CN" dirty="0"/>
              <a:t>基本完善，不需要重写</a:t>
            </a:r>
          </a:p>
          <a:p>
            <a:r>
              <a:rPr lang="zh-CN" dirty="0"/>
              <a:t>逻辑缺陷</a:t>
            </a:r>
          </a:p>
          <a:p>
            <a:pPr lvl="1"/>
            <a:r>
              <a:rPr lang="zh-CN" altLang="en-US" dirty="0"/>
              <a:t>遇到没有考虑到的情况，会默认变量已经被赋值，会停止检测错误</a:t>
            </a:r>
          </a:p>
          <a:p>
            <a:pPr lvl="0"/>
            <a:r>
              <a:rPr lang="zh-CN" altLang="en-US" dirty="0"/>
              <a:t>改进建议</a:t>
            </a:r>
          </a:p>
          <a:p>
            <a:pPr lvl="1"/>
            <a:r>
              <a:rPr lang="zh-CN" altLang="en-US" dirty="0"/>
              <a:t>根据</a:t>
            </a:r>
            <a:r>
              <a:rPr kumimoji="1" lang="zh-CN" dirty="0">
                <a:sym typeface="+mn-ea"/>
              </a:rPr>
              <a:t>valueFlowAfterAssign的改进内容，增加相关逻辑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CheckDeletedPointer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与未初始化值区分</a:t>
            </a:r>
          </a:p>
          <a:p>
            <a:r>
              <a:rPr lang="en-US" altLang="zh-CN"/>
              <a:t>ValueFlow</a:t>
            </a:r>
            <a:r>
              <a:rPr lang="zh-CN" altLang="en-US"/>
              <a:t>模块中不容易清除已有的值</a:t>
            </a:r>
          </a:p>
          <a:p>
            <a:r>
              <a:rPr lang="zh-CN" altLang="en-US"/>
              <a:t>魔法数字：</a:t>
            </a:r>
            <a:r>
              <a:rPr lang="en-US" altLang="zh-CN">
                <a:sym typeface="+mn-ea"/>
              </a:rPr>
              <a:t>ValueFlow::deletedVarId</a:t>
            </a:r>
            <a:endParaRPr lang="zh-CN" altLang="en-US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055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汤正杰工作汇报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Hearth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Stone</a:t>
            </a:r>
            <a:r>
              <a:rPr kumimoji="1" lang="zh-CN" altLang="en-US" dirty="0" smtClean="0"/>
              <a:t> 软件工程师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49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ValueFlow</a:t>
            </a:r>
            <a:r>
              <a:rPr lang="zh-CN" altLang="zh-CN"/>
              <a:t>值的传递过程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通过</a:t>
            </a:r>
            <a:r>
              <a:rPr lang="en-US" altLang="en-US"/>
              <a:t>ValueFlow</a:t>
            </a:r>
            <a:r>
              <a:rPr lang="zh-CN" altLang="en-US"/>
              <a:t>中值的传递来判断是否使用了已被释放的的内存空间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4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ValueFlow</a:t>
            </a:r>
            <a:r>
              <a:rPr lang="zh-CN" altLang="zh-CN"/>
              <a:t>值的传递过程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通过</a:t>
            </a:r>
            <a:r>
              <a:rPr lang="en-US" altLang="en-US"/>
              <a:t>ValueFlow</a:t>
            </a:r>
            <a:r>
              <a:rPr lang="zh-CN" altLang="en-US"/>
              <a:t>中值的传递来判断是否使用了已被释放的的内存空间</a:t>
            </a:r>
          </a:p>
          <a:p>
            <a:endParaRPr lang="zh-CN" altLang="en-US"/>
          </a:p>
        </p:txBody>
      </p:sp>
      <p:pic>
        <p:nvPicPr>
          <p:cNvPr id="4" name="图片 3" descr="QQ截图201604201219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8740"/>
            <a:ext cx="10394315" cy="535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ValueFlow</a:t>
            </a:r>
            <a:r>
              <a:rPr lang="zh-CN" altLang="zh-CN">
                <a:sym typeface="+mn-ea"/>
              </a:rPr>
              <a:t>值的传递过程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QQ截图201604201147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3660"/>
            <a:ext cx="10274300" cy="527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6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ValueFlow</a:t>
            </a:r>
            <a:r>
              <a:rPr lang="zh-CN" altLang="zh-CN">
                <a:sym typeface="+mn-ea"/>
              </a:rPr>
              <a:t>值的传递过程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测试用例</a:t>
            </a:r>
          </a:p>
        </p:txBody>
      </p:sp>
      <p:pic>
        <p:nvPicPr>
          <p:cNvPr id="4" name="图片 3" descr="QQ截图201604201151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020" y="1825625"/>
            <a:ext cx="4638675" cy="301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组员分工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按照项目计划进行：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沈艺浩 项目经理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郑超 文档工程师、测试工程师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张天利 系统分析师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栗全权 软件工程师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汤正杰 软件工程师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62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valueFlowAfterAssignDelete</a:t>
            </a:r>
            <a:r>
              <a:rPr lang="zh-CN">
                <a:sym typeface="+mn-ea"/>
              </a:rPr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QQ截图201604201149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6080"/>
            <a:ext cx="10306685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6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valueFlowAfterAssignDelete</a:t>
            </a:r>
            <a:r>
              <a:rPr lang="zh-CN">
                <a:sym typeface="+mn-ea"/>
              </a:rPr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QQ截图201604200859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155" y="1705610"/>
            <a:ext cx="5476240" cy="2297430"/>
          </a:xfrm>
          <a:prstGeom prst="rect">
            <a:avLst/>
          </a:prstGeom>
        </p:spPr>
      </p:pic>
      <p:pic>
        <p:nvPicPr>
          <p:cNvPr id="6" name="图片 5" descr="QQ截图201604200900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155" y="4003040"/>
            <a:ext cx="5477510" cy="21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8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valueFlowAfterAssignDelete</a:t>
            </a:r>
            <a:r>
              <a:rPr lang="zh-CN">
                <a:sym typeface="+mn-ea"/>
              </a:rPr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QQ截图201604201144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5505"/>
            <a:ext cx="10058400" cy="314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valueFlowAfterAssignDelete</a:t>
            </a:r>
            <a:r>
              <a:rPr lang="zh-CN">
                <a:sym typeface="+mn-ea"/>
              </a:rPr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QQ截图201604201143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2830"/>
            <a:ext cx="10058400" cy="316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valueFlowAfterAssignDelete</a:t>
            </a:r>
            <a:r>
              <a:rPr lang="zh-CN">
                <a:sym typeface="+mn-ea"/>
              </a:rPr>
              <a:t>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测试用例</a:t>
            </a:r>
          </a:p>
        </p:txBody>
      </p:sp>
      <p:pic>
        <p:nvPicPr>
          <p:cNvPr id="5" name="图片 4" descr="QQ截图20160420115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665" y="1825625"/>
            <a:ext cx="4393565" cy="358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8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+mn-ea"/>
              </a:rPr>
              <a:t>测试输出结果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000" y="1652270"/>
            <a:ext cx="10233800" cy="4351338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 descr="QQ截图201604201332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" y="1652270"/>
            <a:ext cx="9921875" cy="1977390"/>
          </a:xfrm>
          <a:prstGeom prst="rect">
            <a:avLst/>
          </a:prstGeom>
        </p:spPr>
      </p:pic>
      <p:pic>
        <p:nvPicPr>
          <p:cNvPr id="6" name="图片 5" descr="QQ截图20160420133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40" y="3629660"/>
            <a:ext cx="9943465" cy="307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2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栗全权工作汇报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Hearth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Stone</a:t>
            </a:r>
            <a:r>
              <a:rPr kumimoji="1" lang="zh-CN" altLang="en-US" dirty="0" smtClean="0"/>
              <a:t> 软件工程师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7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对野指针的传递和使用进行检测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kumimoji="1" lang="en-US" altLang="zh-CN" sz="3200" dirty="0" smtClean="0"/>
              <a:t>	</a:t>
            </a:r>
            <a:r>
              <a:rPr kumimoji="1" lang="en-US" altLang="zh-CN" sz="3200" dirty="0" err="1" smtClean="0"/>
              <a:t>CPPCheck</a:t>
            </a:r>
            <a:r>
              <a:rPr kumimoji="1" lang="zh-CN" altLang="en-US" sz="3200" dirty="0" smtClean="0"/>
              <a:t>原本对由于</a:t>
            </a:r>
            <a:r>
              <a:rPr kumimoji="1" lang="en-US" altLang="zh-CN" sz="3200" dirty="0" smtClean="0"/>
              <a:t>delete</a:t>
            </a:r>
            <a:r>
              <a:rPr kumimoji="1" lang="zh-CN" altLang="en-US" sz="3200" dirty="0" smtClean="0"/>
              <a:t>或</a:t>
            </a:r>
            <a:r>
              <a:rPr kumimoji="1" lang="en-US" altLang="zh-CN" sz="3200" dirty="0" smtClean="0"/>
              <a:t>free</a:t>
            </a:r>
            <a:r>
              <a:rPr kumimoji="1" lang="zh-CN" altLang="en-US" sz="3200" dirty="0" smtClean="0"/>
              <a:t>造成的野指针的传递和使用，存在检测问题。</a:t>
            </a:r>
            <a:endParaRPr kumimoji="1" lang="en-US" altLang="zh-CN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0" y="2934041"/>
            <a:ext cx="6519808" cy="369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3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CheckWildPointer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5032375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wildPointer</a:t>
            </a:r>
            <a:r>
              <a:rPr kumimoji="1" lang="en-US" altLang="zh-CN" dirty="0" smtClean="0"/>
              <a:t>()</a:t>
            </a:r>
            <a:endParaRPr kumimoji="1" lang="en-US" altLang="zh-CN" dirty="0"/>
          </a:p>
          <a:p>
            <a:r>
              <a:rPr kumimoji="1" lang="zh-CN" altLang="en-US" dirty="0" smtClean="0"/>
              <a:t>检测流程：</a:t>
            </a:r>
            <a:endParaRPr kumimoji="1" lang="en-US" altLang="zh-CN" dirty="0" smtClean="0"/>
          </a:p>
          <a:p>
            <a:pPr lvl="1"/>
            <a:r>
              <a:rPr kumimoji="1" lang="en-US" altLang="zh-CN" sz="2800" dirty="0" smtClean="0"/>
              <a:t>1.</a:t>
            </a:r>
            <a:r>
              <a:rPr kumimoji="1" lang="zh-CN" altLang="en-US" sz="2800" dirty="0" smtClean="0"/>
              <a:t>对</a:t>
            </a:r>
            <a:r>
              <a:rPr kumimoji="1" lang="en-US" altLang="zh-CN" sz="2800" dirty="0" smtClean="0"/>
              <a:t>Token</a:t>
            </a:r>
            <a:r>
              <a:rPr kumimoji="1" lang="zh-CN" altLang="en-US" sz="2800" dirty="0" smtClean="0"/>
              <a:t>进行遍历</a:t>
            </a:r>
            <a:endParaRPr kumimoji="1" lang="en-US" altLang="zh-CN" sz="2800" dirty="0" smtClean="0"/>
          </a:p>
          <a:p>
            <a:pPr marL="457200" lvl="1" indent="0">
              <a:buNone/>
            </a:pPr>
            <a:r>
              <a:rPr kumimoji="1" lang="en-US" altLang="zh-CN" sz="2800" dirty="0"/>
              <a:t>	</a:t>
            </a:r>
            <a:r>
              <a:rPr kumimoji="1" lang="en-US" altLang="zh-CN" sz="2800" dirty="0" smtClean="0"/>
              <a:t>for </a:t>
            </a:r>
            <a:r>
              <a:rPr kumimoji="1" lang="en-US" altLang="zh-CN" sz="2800" dirty="0"/>
              <a:t>(</a:t>
            </a:r>
            <a:r>
              <a:rPr kumimoji="1" lang="en-US" altLang="zh-CN" sz="2800" dirty="0" err="1"/>
              <a:t>const</a:t>
            </a:r>
            <a:r>
              <a:rPr kumimoji="1" lang="en-US" altLang="zh-CN" sz="2800" dirty="0"/>
              <a:t> Token* </a:t>
            </a:r>
            <a:r>
              <a:rPr kumimoji="1" lang="en-US" altLang="zh-CN" sz="2800" dirty="0" err="1"/>
              <a:t>tok</a:t>
            </a:r>
            <a:r>
              <a:rPr kumimoji="1" lang="en-US" altLang="zh-CN" sz="2800" dirty="0"/>
              <a:t> = _</a:t>
            </a:r>
            <a:r>
              <a:rPr kumimoji="1" lang="en-US" altLang="zh-CN" sz="2800" dirty="0" err="1"/>
              <a:t>tokenizer</a:t>
            </a:r>
            <a:r>
              <a:rPr kumimoji="1" lang="en-US" altLang="zh-CN" sz="2800" dirty="0"/>
              <a:t>-&gt;tokens(); </a:t>
            </a:r>
            <a:r>
              <a:rPr kumimoji="1" lang="en-US" altLang="zh-CN" sz="2800" dirty="0" err="1"/>
              <a:t>tok</a:t>
            </a:r>
            <a:r>
              <a:rPr kumimoji="1" lang="en-US" altLang="zh-CN" sz="2800" dirty="0"/>
              <a:t>; </a:t>
            </a:r>
            <a:r>
              <a:rPr kumimoji="1" lang="en-US" altLang="zh-CN" sz="2800" dirty="0" err="1"/>
              <a:t>tok</a:t>
            </a:r>
            <a:r>
              <a:rPr kumimoji="1" lang="en-US" altLang="zh-CN" sz="2800" dirty="0"/>
              <a:t> = </a:t>
            </a:r>
            <a:r>
              <a:rPr kumimoji="1" lang="en-US" altLang="zh-CN" sz="2800" dirty="0" err="1"/>
              <a:t>tok</a:t>
            </a:r>
            <a:r>
              <a:rPr kumimoji="1" lang="en-US" altLang="zh-CN" sz="2800" dirty="0"/>
              <a:t>-&gt;next())</a:t>
            </a:r>
            <a:endParaRPr kumimoji="1" lang="en-US" altLang="zh-CN" sz="2800" dirty="0" smtClean="0"/>
          </a:p>
          <a:p>
            <a:pPr lvl="1"/>
            <a:r>
              <a:rPr kumimoji="1" lang="en-US" altLang="zh-CN" sz="2800" dirty="0" smtClean="0"/>
              <a:t>2.</a:t>
            </a:r>
            <a:r>
              <a:rPr kumimoji="1" lang="zh-CN" altLang="en-US" sz="2800" dirty="0" smtClean="0"/>
              <a:t>判断是否对</a:t>
            </a:r>
            <a:r>
              <a:rPr kumimoji="1" lang="en-US" altLang="zh-CN" sz="2800" dirty="0" smtClean="0"/>
              <a:t>Token</a:t>
            </a:r>
            <a:r>
              <a:rPr kumimoji="1" lang="zh-CN" altLang="en-US" sz="2800" dirty="0" smtClean="0"/>
              <a:t>进行了* 或</a:t>
            </a:r>
            <a:r>
              <a:rPr kumimoji="1" lang="en-US" altLang="zh-CN" sz="2800" dirty="0"/>
              <a:t> </a:t>
            </a:r>
            <a:r>
              <a:rPr kumimoji="1" lang="en-US" altLang="zh-CN" sz="2800" dirty="0" smtClean="0"/>
              <a:t> . </a:t>
            </a:r>
            <a:r>
              <a:rPr kumimoji="1" lang="zh-CN" altLang="en-US" sz="2800" dirty="0" smtClean="0"/>
              <a:t>操作</a:t>
            </a:r>
            <a:endParaRPr kumimoji="1" lang="en-US" altLang="zh-CN" sz="2800" dirty="0"/>
          </a:p>
          <a:p>
            <a:pPr marL="457200" lvl="1" indent="0">
              <a:buNone/>
            </a:pPr>
            <a:r>
              <a:rPr kumimoji="1" lang="en-US" altLang="zh-CN" sz="2800" dirty="0" smtClean="0"/>
              <a:t>	 Token</a:t>
            </a:r>
            <a:r>
              <a:rPr kumimoji="1" lang="en-US" altLang="zh-CN" sz="2800" dirty="0"/>
              <a:t>::Match(</a:t>
            </a:r>
            <a:r>
              <a:rPr kumimoji="1" lang="en-US" altLang="zh-CN" sz="2800" dirty="0" err="1"/>
              <a:t>tok</a:t>
            </a:r>
            <a:r>
              <a:rPr kumimoji="1" lang="en-US" altLang="zh-CN" sz="2800" dirty="0"/>
              <a:t>, "* %</a:t>
            </a:r>
            <a:r>
              <a:rPr kumimoji="1" lang="en-US" altLang="zh-CN" sz="2800" dirty="0" err="1"/>
              <a:t>var</a:t>
            </a:r>
            <a:r>
              <a:rPr kumimoji="1" lang="en-US" altLang="zh-CN" sz="2800" dirty="0"/>
              <a:t>%") </a:t>
            </a:r>
            <a:r>
              <a:rPr kumimoji="1" lang="en-US" altLang="zh-CN" sz="2800" dirty="0" smtClean="0"/>
              <a:t>    Token</a:t>
            </a:r>
            <a:r>
              <a:rPr kumimoji="1" lang="en-US" altLang="zh-CN" sz="2800" dirty="0"/>
              <a:t>::Match(</a:t>
            </a:r>
            <a:r>
              <a:rPr kumimoji="1" lang="en-US" altLang="zh-CN" sz="2800" dirty="0" err="1"/>
              <a:t>tok</a:t>
            </a:r>
            <a:r>
              <a:rPr kumimoji="1" lang="en-US" altLang="zh-CN" sz="2800" dirty="0"/>
              <a:t>, "%</a:t>
            </a:r>
            <a:r>
              <a:rPr kumimoji="1" lang="en-US" altLang="zh-CN" sz="2800" dirty="0" err="1"/>
              <a:t>var</a:t>
            </a:r>
            <a:r>
              <a:rPr kumimoji="1" lang="en-US" altLang="zh-CN" sz="2800" dirty="0"/>
              <a:t>% </a:t>
            </a:r>
            <a:r>
              <a:rPr kumimoji="1" lang="en-US" altLang="zh-CN" sz="2800" dirty="0" smtClean="0"/>
              <a:t>.")</a:t>
            </a:r>
          </a:p>
          <a:p>
            <a:pPr marL="457200" lvl="1" indent="0">
              <a:buNone/>
            </a:pPr>
            <a:r>
              <a:rPr kumimoji="1" lang="en-US" altLang="zh-CN" sz="2800" dirty="0"/>
              <a:t>	</a:t>
            </a:r>
            <a:r>
              <a:rPr kumimoji="1" lang="zh-CN" altLang="en-US" sz="2800" dirty="0" smtClean="0"/>
              <a:t>如果是，步骤</a:t>
            </a:r>
            <a:r>
              <a:rPr kumimoji="1" lang="en-US" altLang="zh-CN" sz="2800" dirty="0" smtClean="0"/>
              <a:t>3</a:t>
            </a:r>
            <a:r>
              <a:rPr kumimoji="1" lang="zh-CN" altLang="en-US" sz="2800" dirty="0"/>
              <a:t>，</a:t>
            </a:r>
            <a:r>
              <a:rPr kumimoji="1" lang="zh-CN" altLang="en-US" sz="2800" dirty="0" smtClean="0"/>
              <a:t>否则步骤</a:t>
            </a:r>
            <a:r>
              <a:rPr kumimoji="1" lang="en-US" altLang="zh-CN" sz="2800" dirty="0" smtClean="0"/>
              <a:t>1</a:t>
            </a:r>
            <a:r>
              <a:rPr kumimoji="1" lang="zh-CN" altLang="en-US" sz="2800" dirty="0" smtClean="0"/>
              <a:t>。</a:t>
            </a:r>
            <a:endParaRPr kumimoji="1" lang="en-US" altLang="zh-CN" sz="2800" dirty="0" smtClean="0"/>
          </a:p>
          <a:p>
            <a:pPr lvl="1"/>
            <a:r>
              <a:rPr kumimoji="1" lang="en-US" altLang="zh-CN" sz="2800" dirty="0" smtClean="0"/>
              <a:t>3.</a:t>
            </a:r>
            <a:r>
              <a:rPr kumimoji="1" lang="zh-CN" altLang="en-US" sz="2800" dirty="0" smtClean="0"/>
              <a:t>判断被操作的</a:t>
            </a:r>
            <a:r>
              <a:rPr kumimoji="1" lang="en-US" altLang="zh-CN" sz="2800" dirty="0" smtClean="0"/>
              <a:t>Token</a:t>
            </a:r>
            <a:r>
              <a:rPr kumimoji="1" lang="zh-CN" altLang="en-US" sz="2800" dirty="0" smtClean="0"/>
              <a:t>的</a:t>
            </a:r>
            <a:r>
              <a:rPr kumimoji="1" lang="en-US" altLang="zh-CN" sz="2800" dirty="0" smtClean="0"/>
              <a:t>values</a:t>
            </a:r>
            <a:r>
              <a:rPr kumimoji="1" lang="zh-CN" altLang="en-US" sz="2800" dirty="0" smtClean="0"/>
              <a:t>中是否存在</a:t>
            </a:r>
            <a:r>
              <a:rPr kumimoji="1" lang="en-US" altLang="zh-CN" sz="2800" dirty="0" err="1" smtClean="0"/>
              <a:t>valueFlowAfterAssignDelete</a:t>
            </a:r>
            <a:r>
              <a:rPr kumimoji="1" lang="zh-CN" altLang="en-US" sz="2800" dirty="0" smtClean="0"/>
              <a:t>添加的值</a:t>
            </a:r>
            <a:endParaRPr kumimoji="1" lang="en-US" altLang="zh-CN" sz="2800" dirty="0" smtClean="0"/>
          </a:p>
          <a:p>
            <a:pPr marL="457200" lvl="1" indent="0">
              <a:buNone/>
            </a:pPr>
            <a:r>
              <a:rPr kumimoji="1" lang="en-US" altLang="zh-CN" sz="2800" dirty="0" smtClean="0"/>
              <a:t>	</a:t>
            </a:r>
            <a:r>
              <a:rPr kumimoji="1" lang="zh-CN" altLang="en-US" sz="2800" dirty="0" smtClean="0"/>
              <a:t>如果存在，野指针被非法使用，报错；否则，步骤</a:t>
            </a:r>
            <a:r>
              <a:rPr kumimoji="1" lang="en-US" altLang="zh-CN" sz="2800" dirty="0" smtClean="0"/>
              <a:t>1</a:t>
            </a:r>
          </a:p>
          <a:p>
            <a:pPr marL="457200" lvl="1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229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未初始化指针的传递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275" y="1690688"/>
            <a:ext cx="5072638" cy="316763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5" y="4658094"/>
            <a:ext cx="12108885" cy="219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项目进度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周：分析</a:t>
            </a:r>
            <a:r>
              <a:rPr kumimoji="1" lang="en-US" altLang="zh-CN" dirty="0" err="1" smtClean="0"/>
              <a:t>Cppcheck</a:t>
            </a:r>
            <a:r>
              <a:rPr kumimoji="1" lang="zh-CN" altLang="en-US" dirty="0" smtClean="0"/>
              <a:t>，做出类图，对程序结构有了解。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周：</a:t>
            </a:r>
            <a:r>
              <a:rPr kumimoji="1" lang="en-US" altLang="zh-CN" dirty="0" smtClean="0"/>
              <a:t>《</a:t>
            </a:r>
            <a:r>
              <a:rPr kumimoji="1" lang="en-US" altLang="zh-CN" dirty="0" err="1" smtClean="0"/>
              <a:t>Cppcheck</a:t>
            </a:r>
            <a:r>
              <a:rPr kumimoji="1" lang="zh-CN" altLang="en-US" dirty="0" smtClean="0"/>
              <a:t>技术细节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完成，分析工作基本完成，决定了大体的开发方向（三个</a:t>
            </a:r>
            <a:r>
              <a:rPr kumimoji="1" lang="en-US" altLang="zh-CN" dirty="0" err="1" smtClean="0"/>
              <a:t>cpp</a:t>
            </a:r>
            <a:r>
              <a:rPr kumimoji="1" lang="zh-CN" altLang="en-US" dirty="0" smtClean="0"/>
              <a:t>文件示例）。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周：黑盒测试，及不完全白盒测试，完成</a:t>
            </a:r>
            <a:r>
              <a:rPr kumimoji="1" lang="en-US" altLang="zh-CN" dirty="0" smtClean="0"/>
              <a:t>《</a:t>
            </a:r>
            <a:r>
              <a:rPr kumimoji="1" lang="en-US" altLang="zh-CN" dirty="0" err="1" smtClean="0"/>
              <a:t>cppcheck</a:t>
            </a:r>
            <a:r>
              <a:rPr kumimoji="1" lang="zh-CN" altLang="en-US" dirty="0" smtClean="0"/>
              <a:t>分析报告</a:t>
            </a:r>
            <a:r>
              <a:rPr kumimoji="1" lang="en-US" altLang="zh-CN" dirty="0" smtClean="0"/>
              <a:t>》</a:t>
            </a:r>
            <a:r>
              <a:rPr kumimoji="1" lang="zh-CN" altLang="en-US" dirty="0" smtClean="0"/>
              <a:t>等文档，程序处理流程分析。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6</a:t>
            </a:r>
            <a:r>
              <a:rPr kumimoji="1" lang="zh-CN" altLang="en-US" dirty="0" smtClean="0"/>
              <a:t>周：在开发过程中更加明确了方向，做了大量白盒测试，了解程序处理流程。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周：对于</a:t>
            </a:r>
            <a:r>
              <a:rPr kumimoji="1" lang="en-US" altLang="zh-CN" dirty="0" err="1" smtClean="0"/>
              <a:t>ValueFlow</a:t>
            </a:r>
            <a:r>
              <a:rPr kumimoji="1" lang="zh-CN" altLang="en-US" dirty="0" smtClean="0"/>
              <a:t>方法的改进，对于“野指针”的检测的主要开发，代码上的改进。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周：程序完成测试，并继续完善</a:t>
            </a:r>
            <a:r>
              <a:rPr kumimoji="1" lang="zh-CN" altLang="en-US" dirty="0" smtClean="0"/>
              <a:t>整个项目中的不足。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9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问题定位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r>
              <a:rPr kumimoji="1" lang="en-US" altLang="zh-CN" dirty="0" err="1"/>
              <a:t>CheckUninitVar</a:t>
            </a:r>
            <a:r>
              <a:rPr kumimoji="1" lang="zh-CN" altLang="en-US" dirty="0" smtClean="0"/>
              <a:t>类源码</a:t>
            </a:r>
            <a:endParaRPr kumimoji="1" lang="en-US" altLang="zh-CN" dirty="0" smtClean="0"/>
          </a:p>
          <a:p>
            <a:r>
              <a:rPr kumimoji="1" lang="zh-CN" altLang="en-US" dirty="0" smtClean="0"/>
              <a:t>第</a:t>
            </a:r>
            <a:r>
              <a:rPr kumimoji="1" lang="en-US" altLang="zh-CN" dirty="0"/>
              <a:t>5</a:t>
            </a:r>
            <a:r>
              <a:rPr kumimoji="1" lang="en-US" altLang="zh-CN" dirty="0" smtClean="0"/>
              <a:t>88</a:t>
            </a:r>
            <a:r>
              <a:rPr kumimoji="1" lang="zh-CN" altLang="en-US" dirty="0" smtClean="0"/>
              <a:t>行</a:t>
            </a:r>
            <a:endParaRPr kumimoji="1"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if </a:t>
            </a:r>
            <a:r>
              <a:rPr lang="en-US" altLang="zh-CN" dirty="0"/>
              <a:t>(</a:t>
            </a:r>
            <a:r>
              <a:rPr lang="en-US" altLang="zh-CN" dirty="0" err="1"/>
              <a:t>tok</a:t>
            </a:r>
            <a:r>
              <a:rPr lang="en-US" altLang="zh-CN" dirty="0"/>
              <a:t>-&gt;</a:t>
            </a:r>
            <a:r>
              <a:rPr lang="en-US" altLang="zh-CN" dirty="0" err="1"/>
              <a:t>strAt</a:t>
            </a:r>
            <a:r>
              <a:rPr lang="en-US" altLang="zh-CN" dirty="0"/>
              <a:t>(1) == "=")</a:t>
            </a:r>
          </a:p>
          <a:p>
            <a:pPr marL="0" indent="0">
              <a:buNone/>
            </a:pPr>
            <a:r>
              <a:rPr lang="en-US" altLang="zh-CN" dirty="0"/>
              <a:t>                      </a:t>
            </a:r>
            <a:r>
              <a:rPr lang="en-US" altLang="zh-CN" dirty="0" smtClean="0"/>
              <a:t>	  </a:t>
            </a:r>
            <a:r>
              <a:rPr lang="en-US" altLang="zh-CN" dirty="0" err="1"/>
              <a:t>checkRhs</a:t>
            </a:r>
            <a:r>
              <a:rPr lang="en-US" altLang="zh-CN" dirty="0"/>
              <a:t>(</a:t>
            </a:r>
            <a:r>
              <a:rPr lang="en-US" altLang="zh-CN" dirty="0" err="1"/>
              <a:t>tok</a:t>
            </a:r>
            <a:r>
              <a:rPr lang="en-US" altLang="zh-CN" dirty="0"/>
              <a:t>, </a:t>
            </a:r>
            <a:r>
              <a:rPr lang="en-US" altLang="zh-CN" dirty="0" err="1"/>
              <a:t>var</a:t>
            </a:r>
            <a:r>
              <a:rPr lang="en-US" altLang="zh-CN" dirty="0"/>
              <a:t>, *</a:t>
            </a:r>
            <a:r>
              <a:rPr lang="en-US" altLang="zh-CN" dirty="0" err="1"/>
              <a:t>alloc</a:t>
            </a:r>
            <a:r>
              <a:rPr lang="en-US" altLang="zh-CN" dirty="0"/>
              <a:t>, </a:t>
            </a:r>
            <a:r>
              <a:rPr lang="en-US" altLang="zh-CN" dirty="0" err="1"/>
              <a:t>number_of_if</a:t>
            </a:r>
            <a:r>
              <a:rPr lang="en-US" altLang="zh-CN" dirty="0"/>
              <a:t>, </a:t>
            </a:r>
            <a:r>
              <a:rPr lang="en-US" altLang="zh-CN" dirty="0" smtClean="0"/>
              <a:t>"");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	// </a:t>
            </a:r>
            <a:r>
              <a:rPr lang="en-US" altLang="zh-CN" dirty="0"/>
              <a:t>assume that variable is assigned</a:t>
            </a:r>
          </a:p>
          <a:p>
            <a:pPr marL="0" indent="0">
              <a:buNone/>
            </a:pPr>
            <a:r>
              <a:rPr lang="en-US" altLang="zh-CN" dirty="0"/>
              <a:t>                   </a:t>
            </a:r>
            <a:r>
              <a:rPr lang="en-US" altLang="zh-CN" dirty="0" smtClean="0"/>
              <a:t>	 </a:t>
            </a:r>
            <a:r>
              <a:rPr lang="en-US" altLang="zh-CN" dirty="0"/>
              <a:t>return true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kumimoji="1" lang="zh-CN" altLang="en-US" dirty="0" smtClean="0"/>
              <a:t>当指针被“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”赋值时，假定被赋予了一个值，会跳出循环，而实际上是可能并没有被赋予任何值，比如用一个野指针、未初始化指针去给当前指针赋值，那么被赋值的指针并没有被赋予值。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317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CheckUninitVar</a:t>
            </a:r>
            <a:r>
              <a:rPr kumimoji="1" lang="zh-CN" altLang="en-US" dirty="0" smtClean="0"/>
              <a:t>类改进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zh-CN" altLang="en-US" dirty="0" smtClean="0"/>
              <a:t>添加代码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// </a:t>
            </a:r>
            <a:r>
              <a:rPr kumimoji="1" lang="en-US" altLang="zh-CN" dirty="0"/>
              <a:t>find out if </a:t>
            </a:r>
            <a:r>
              <a:rPr kumimoji="1" lang="en-US" altLang="zh-CN" dirty="0" err="1"/>
              <a:t>tok</a:t>
            </a:r>
            <a:r>
              <a:rPr kumimoji="1" lang="en-US" altLang="zh-CN" dirty="0"/>
              <a:t> has possible values</a:t>
            </a:r>
          </a:p>
          <a:p>
            <a:pPr marL="0" indent="0">
              <a:buNone/>
            </a:pPr>
            <a:r>
              <a:rPr kumimoji="1" lang="en-US" altLang="zh-CN" dirty="0"/>
              <a:t>	if (</a:t>
            </a:r>
            <a:r>
              <a:rPr kumimoji="1" lang="en-US" altLang="zh-CN" dirty="0" err="1"/>
              <a:t>tok</a:t>
            </a:r>
            <a:r>
              <a:rPr kumimoji="1" lang="en-US" altLang="zh-CN" dirty="0"/>
              <a:t>-&gt;</a:t>
            </a:r>
            <a:r>
              <a:rPr kumimoji="1" lang="en-US" altLang="zh-CN" dirty="0" err="1"/>
              <a:t>values.empty</a:t>
            </a:r>
            <a:r>
              <a:rPr kumimoji="1" lang="en-US" altLang="zh-CN" dirty="0"/>
              <a:t>())</a:t>
            </a:r>
          </a:p>
          <a:p>
            <a:pPr marL="0" indent="0">
              <a:buNone/>
            </a:pPr>
            <a:r>
              <a:rPr kumimoji="1" lang="en-US" altLang="zh-CN" dirty="0"/>
              <a:t>	{</a:t>
            </a:r>
          </a:p>
          <a:p>
            <a:pPr marL="0" indent="0">
              <a:buNone/>
            </a:pPr>
            <a:r>
              <a:rPr kumimoji="1" lang="en-US" altLang="zh-CN" dirty="0"/>
              <a:t>		</a:t>
            </a:r>
            <a:r>
              <a:rPr kumimoji="1" lang="en-US" altLang="zh-CN" dirty="0" err="1"/>
              <a:t>uninitvarError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tok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tok</a:t>
            </a:r>
            <a:r>
              <a:rPr kumimoji="1" lang="en-US" altLang="zh-CN" dirty="0"/>
              <a:t>-&gt;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(), *</a:t>
            </a:r>
            <a:r>
              <a:rPr kumimoji="1" lang="en-US" altLang="zh-CN" dirty="0" err="1"/>
              <a:t>alloc</a:t>
            </a:r>
            <a:r>
              <a:rPr kumimoji="1" lang="en-US" altLang="zh-CN" dirty="0"/>
              <a:t>);</a:t>
            </a:r>
          </a:p>
          <a:p>
            <a:pPr marL="0" indent="0">
              <a:buNone/>
            </a:pPr>
            <a:r>
              <a:rPr kumimoji="1" lang="en-US" altLang="zh-CN" dirty="0"/>
              <a:t>	}</a:t>
            </a:r>
          </a:p>
          <a:p>
            <a:pPr marL="0" indent="0">
              <a:buNone/>
            </a:pPr>
            <a:r>
              <a:rPr kumimoji="1" lang="en-US" altLang="zh-CN" dirty="0"/>
              <a:t>	else</a:t>
            </a:r>
          </a:p>
          <a:p>
            <a:pPr marL="0" indent="0">
              <a:buNone/>
            </a:pPr>
            <a:r>
              <a:rPr kumimoji="1" lang="en-US" altLang="zh-CN" dirty="0"/>
              <a:t>	{</a:t>
            </a:r>
          </a:p>
          <a:p>
            <a:pPr marL="0" indent="0">
              <a:buNone/>
            </a:pPr>
            <a:r>
              <a:rPr kumimoji="1" lang="en-US" altLang="zh-CN" dirty="0"/>
              <a:t>		// assume that variable is assigned</a:t>
            </a:r>
          </a:p>
          <a:p>
            <a:pPr marL="0" indent="0">
              <a:buNone/>
            </a:pPr>
            <a:r>
              <a:rPr kumimoji="1" lang="en-US" altLang="zh-CN" dirty="0"/>
              <a:t>		return true;</a:t>
            </a:r>
          </a:p>
          <a:p>
            <a:pPr marL="0" indent="0">
              <a:buNone/>
            </a:pPr>
            <a:r>
              <a:rPr kumimoji="1" lang="en-US" altLang="zh-CN" dirty="0"/>
              <a:t>	}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26" y="3051628"/>
            <a:ext cx="11136089" cy="227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0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谢谢！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以上为</a:t>
            </a:r>
            <a:r>
              <a:rPr kumimoji="1" lang="en-US" altLang="zh-CN" dirty="0" smtClean="0"/>
              <a:t>Hearth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Stone</a:t>
            </a:r>
            <a:r>
              <a:rPr kumimoji="1" lang="zh-CN" altLang="en-US" dirty="0" smtClean="0"/>
              <a:t>小组预验收汇报。</a:t>
            </a:r>
            <a:endParaRPr kumimoji="1" lang="en-US" altLang="zh-CN" dirty="0" smtClean="0"/>
          </a:p>
          <a:p>
            <a:r>
              <a:rPr kumimoji="1" lang="zh-CN" altLang="en-US" smtClean="0"/>
              <a:t>感谢聆听！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040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项目进度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我们的目标：检测“野指针”并报错。 </a:t>
            </a:r>
            <a:endParaRPr kumimoji="1" lang="en-US" altLang="zh-CN" dirty="0" smtClean="0"/>
          </a:p>
          <a:p>
            <a:pPr marL="228600" lvl="1">
              <a:spcBef>
                <a:spcPts val="1000"/>
              </a:spcBef>
            </a:pPr>
            <a:r>
              <a:rPr kumimoji="1" lang="zh-CN" altLang="en-US" dirty="0" smtClean="0"/>
              <a:t>“</a:t>
            </a:r>
            <a:r>
              <a:rPr kumimoji="1" lang="zh-CN" altLang="en-US" dirty="0"/>
              <a:t>野指针</a:t>
            </a:r>
            <a:r>
              <a:rPr kumimoji="1" lang="zh-CN" altLang="en-US" dirty="0" smtClean="0"/>
              <a:t>”定义：</a:t>
            </a:r>
            <a:r>
              <a:rPr kumimoji="1" lang="zh-CN" altLang="en-US" dirty="0"/>
              <a:t>野指针指向一个已删除的对象或未申请访问受限内存区域的指针，一般会由以下几种情况出现：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已删除的对象。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未申请内存的指针。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86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项目进度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版本控制系统：</a:t>
            </a:r>
            <a:r>
              <a:rPr kumimoji="1" lang="en-US" altLang="zh-CN" dirty="0" err="1" smtClean="0"/>
              <a:t>Git</a:t>
            </a:r>
            <a:endParaRPr kumimoji="1" lang="en-US" altLang="zh-CN" dirty="0" smtClean="0"/>
          </a:p>
          <a:p>
            <a:r>
              <a:rPr kumimoji="1" lang="zh-CN" altLang="en-US" dirty="0" smtClean="0"/>
              <a:t>开发工具：</a:t>
            </a:r>
            <a:r>
              <a:rPr kumimoji="1" lang="en-US" altLang="zh-CN" dirty="0" smtClean="0"/>
              <a:t>Visual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Studio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871" y="1422401"/>
            <a:ext cx="8398058" cy="47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4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项目进度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关于以下</a:t>
            </a:r>
            <a:r>
              <a:rPr kumimoji="1" lang="zh-CN" altLang="en-US" dirty="0" smtClean="0"/>
              <a:t>规则：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R-1-3-7</a:t>
            </a:r>
          </a:p>
          <a:p>
            <a:pPr lvl="1"/>
            <a:r>
              <a:rPr kumimoji="1" lang="zh-CN" altLang="en-US" dirty="0"/>
              <a:t>动态分配的指针变量定义时如未被分配空间必须初始化为</a:t>
            </a:r>
            <a:r>
              <a:rPr kumimoji="1" lang="en-US" altLang="zh-CN" dirty="0"/>
              <a:t>NULL</a:t>
            </a:r>
          </a:p>
          <a:p>
            <a:pPr lvl="1"/>
            <a:r>
              <a:rPr kumimoji="1" lang="en-US" altLang="zh-CN" dirty="0"/>
              <a:t>R-1-3-8</a:t>
            </a:r>
          </a:p>
          <a:p>
            <a:pPr lvl="1"/>
            <a:r>
              <a:rPr kumimoji="1" lang="zh-CN" altLang="en-US" dirty="0"/>
              <a:t>动态分配的指针变量第一次使用前必须进行是否为</a:t>
            </a:r>
            <a:r>
              <a:rPr kumimoji="1" lang="en-US" altLang="zh-CN" dirty="0"/>
              <a:t>NULL</a:t>
            </a:r>
            <a:r>
              <a:rPr kumimoji="1" lang="zh-CN" altLang="en-US" dirty="0"/>
              <a:t>的判别。</a:t>
            </a:r>
          </a:p>
          <a:p>
            <a:pPr lvl="1"/>
            <a:r>
              <a:rPr kumimoji="1" lang="en-US" altLang="zh-CN" dirty="0"/>
              <a:t>R-1-6-16</a:t>
            </a:r>
          </a:p>
          <a:p>
            <a:pPr lvl="1"/>
            <a:r>
              <a:rPr kumimoji="1" lang="zh-CN" altLang="en-US" dirty="0"/>
              <a:t>禁止使用已被释放了的内存空间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575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项目进度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实现对上述两类出现“野指针”的检测。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具体为：对</a:t>
            </a:r>
            <a:r>
              <a:rPr kumimoji="1" lang="zh-CN" altLang="zh-CN" dirty="0" smtClean="0">
                <a:sym typeface="+mn-ea"/>
              </a:rPr>
              <a:t>valueFlow</a:t>
            </a:r>
            <a:r>
              <a:rPr kumimoji="1" lang="zh-CN" altLang="en-US" dirty="0" smtClean="0">
                <a:sym typeface="+mn-ea"/>
              </a:rPr>
              <a:t>模块中</a:t>
            </a:r>
            <a:r>
              <a:rPr kumimoji="1" lang="zh-CN" altLang="zh-CN" dirty="0" smtClean="0">
                <a:sym typeface="+mn-ea"/>
              </a:rPr>
              <a:t>valueFlowAfterAssign</a:t>
            </a:r>
            <a:r>
              <a:rPr kumimoji="1" lang="zh-CN" altLang="en-US" dirty="0" smtClean="0">
                <a:sym typeface="+mn-ea"/>
              </a:rPr>
              <a:t>方法的改进</a:t>
            </a:r>
            <a:endParaRPr kumimoji="1" lang="en-US" altLang="zh-CN" dirty="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063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项目进度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测试用例的引入：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36" y="2375752"/>
            <a:ext cx="3712173" cy="22386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875" y="2375751"/>
            <a:ext cx="3625965" cy="22386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707" y="2375751"/>
            <a:ext cx="2637700" cy="223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6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201</TotalTime>
  <Words>964</Words>
  <Application>Microsoft Macintosh PowerPoint</Application>
  <PresentationFormat>宽屏</PresentationFormat>
  <Paragraphs>186</Paragraphs>
  <Slides>42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7" baseType="lpstr">
      <vt:lpstr>Corbel</vt:lpstr>
      <vt:lpstr>DengXian</vt:lpstr>
      <vt:lpstr>华文楷体</vt:lpstr>
      <vt:lpstr>Arial</vt:lpstr>
      <vt:lpstr>深度</vt:lpstr>
      <vt:lpstr>二次开发预验收</vt:lpstr>
      <vt:lpstr>沈艺浩工作汇报</vt:lpstr>
      <vt:lpstr>组员分工</vt:lpstr>
      <vt:lpstr>项目进度</vt:lpstr>
      <vt:lpstr>项目进度</vt:lpstr>
      <vt:lpstr>项目进度</vt:lpstr>
      <vt:lpstr>项目进度</vt:lpstr>
      <vt:lpstr>项目进度</vt:lpstr>
      <vt:lpstr>项目进度</vt:lpstr>
      <vt:lpstr>郑超工作汇报</vt:lpstr>
      <vt:lpstr>项目进度</vt:lpstr>
      <vt:lpstr>项目进度</vt:lpstr>
      <vt:lpstr>项目进度</vt:lpstr>
      <vt:lpstr>项目进度</vt:lpstr>
      <vt:lpstr>张天利工作汇报</vt:lpstr>
      <vt:lpstr>CppCheck系统分析</vt:lpstr>
      <vt:lpstr>程序结构</vt:lpstr>
      <vt:lpstr>ValueFlow</vt:lpstr>
      <vt:lpstr>ValueFlow</vt:lpstr>
      <vt:lpstr>ValueFlow</vt:lpstr>
      <vt:lpstr>ValueFlow::Value</vt:lpstr>
      <vt:lpstr>关于delete与赋值的分析</vt:lpstr>
      <vt:lpstr>CheckUninitVar</vt:lpstr>
      <vt:lpstr>CheckDeletedPointer</vt:lpstr>
      <vt:lpstr>汤正杰工作汇报</vt:lpstr>
      <vt:lpstr>ValueFlow值的传递过程</vt:lpstr>
      <vt:lpstr>ValueFlow值的传递过程</vt:lpstr>
      <vt:lpstr>ValueFlow值的传递过程</vt:lpstr>
      <vt:lpstr>ValueFlow值的传递过程</vt:lpstr>
      <vt:lpstr>valueFlowAfterAssignDelete函数</vt:lpstr>
      <vt:lpstr>valueFlowAfterAssignDelete函数</vt:lpstr>
      <vt:lpstr>valueFlowAfterAssignDelete函数</vt:lpstr>
      <vt:lpstr>valueFlowAfterAssignDelete函数</vt:lpstr>
      <vt:lpstr>valueFlowAfterAssignDelete函数</vt:lpstr>
      <vt:lpstr>测试输出结果</vt:lpstr>
      <vt:lpstr>栗全权工作汇报</vt:lpstr>
      <vt:lpstr>对野指针的传递和使用进行检测</vt:lpstr>
      <vt:lpstr>CheckWildPointer类</vt:lpstr>
      <vt:lpstr>未初始化指针的传递</vt:lpstr>
      <vt:lpstr>问题定位</vt:lpstr>
      <vt:lpstr>CheckUninitVar类改进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Yeehok Shen</dc:creator>
  <cp:lastModifiedBy>Yeehok Shen</cp:lastModifiedBy>
  <cp:revision>47</cp:revision>
  <dcterms:created xsi:type="dcterms:W3CDTF">2016-04-20T00:24:32Z</dcterms:created>
  <dcterms:modified xsi:type="dcterms:W3CDTF">2016-04-20T08:55:02Z</dcterms:modified>
</cp:coreProperties>
</file>