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86" r:id="rId6"/>
    <p:sldId id="265" r:id="rId7"/>
    <p:sldId id="259" r:id="rId8"/>
    <p:sldId id="260" r:id="rId9"/>
    <p:sldId id="261" r:id="rId10"/>
    <p:sldId id="264" r:id="rId11"/>
    <p:sldId id="262" r:id="rId12"/>
    <p:sldId id="275" r:id="rId13"/>
    <p:sldId id="276" r:id="rId14"/>
    <p:sldId id="266" r:id="rId15"/>
    <p:sldId id="277" r:id="rId16"/>
    <p:sldId id="278" r:id="rId17"/>
    <p:sldId id="288" r:id="rId18"/>
    <p:sldId id="289" r:id="rId19"/>
    <p:sldId id="290" r:id="rId20"/>
    <p:sldId id="291" r:id="rId21"/>
    <p:sldId id="267" r:id="rId22"/>
    <p:sldId id="279" r:id="rId23"/>
    <p:sldId id="280" r:id="rId24"/>
    <p:sldId id="281" r:id="rId25"/>
    <p:sldId id="269" r:id="rId26"/>
    <p:sldId id="271" r:id="rId27"/>
    <p:sldId id="272" r:id="rId28"/>
    <p:sldId id="273" r:id="rId29"/>
    <p:sldId id="274" r:id="rId30"/>
    <p:sldId id="270" r:id="rId31"/>
    <p:sldId id="282" r:id="rId32"/>
    <p:sldId id="283" r:id="rId33"/>
    <p:sldId id="284" r:id="rId34"/>
    <p:sldId id="285" r:id="rId35"/>
    <p:sldId id="263" r:id="rId36"/>
    <p:sldId id="287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bench.org/how-to-scrape-reddit-with-python/" TargetMode="External"/><Relationship Id="rId2" Type="http://schemas.openxmlformats.org/officeDocument/2006/relationships/hyperlink" Target="https://therichpost.com/open-bootstrap-modal-pop-on-datatable-row-click-ev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ny.cloud/blog/bootstrap-wysiwyg-editor/" TargetMode="External"/><Relationship Id="rId5" Type="http://schemas.openxmlformats.org/officeDocument/2006/relationships/hyperlink" Target="https://realpython.com/twitter-bot-python-tweepy/" TargetMode="External"/><Relationship Id="rId4" Type="http://schemas.openxmlformats.org/officeDocument/2006/relationships/hyperlink" Target="https://www.jcchouinard.com/post-on-reddit-api-with-python-praw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5ED456-04FA-4B89-A31C-A38AF3EF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1139" y="1395310"/>
            <a:ext cx="5331481" cy="1727399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Twitter Logo | Symbol, History, PNG (3840*2160)">
            <a:extLst>
              <a:ext uri="{FF2B5EF4-FFF2-40B4-BE49-F238E27FC236}">
                <a16:creationId xmlns:a16="http://schemas.microsoft.com/office/drawing/2014/main" id="{A2FD863D-F6E7-4C16-A913-A7D9D9C6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5" y="766196"/>
            <a:ext cx="5331478" cy="29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it-IT" sz="3200" dirty="0">
                <a:latin typeface="Lucida Bright" panose="02040602050505020304" pitchFamily="18" charset="0"/>
                <a:cs typeface="Segoe UI" panose="020B0502040204020203" pitchFamily="34" charset="0"/>
              </a:rPr>
              <a:t>BDAT 1007 Social Data Mining Techniques</a:t>
            </a:r>
            <a:br>
              <a:rPr lang="it-IT" sz="3200" dirty="0">
                <a:latin typeface="Lucida Bright" panose="02040602050505020304" pitchFamily="18" charset="0"/>
                <a:cs typeface="Segoe UI" panose="020B0502040204020203" pitchFamily="34" charset="0"/>
              </a:rPr>
            </a:br>
            <a:r>
              <a:rPr lang="en-CA" sz="3200" dirty="0">
                <a:latin typeface="Lucida Bright" panose="02040602050505020304" pitchFamily="18" charset="0"/>
                <a:cs typeface="Segoe UI" panose="020B0502040204020203" pitchFamily="34" charset="0"/>
              </a:rPr>
              <a:t>Assignment #2</a:t>
            </a:r>
            <a:endParaRPr lang="en-US" sz="32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29064"/>
            <a:ext cx="10965142" cy="627036"/>
          </a:xfrm>
        </p:spPr>
        <p:txBody>
          <a:bodyPr>
            <a:normAutofit/>
          </a:bodyPr>
          <a:lstStyle/>
          <a:p>
            <a:r>
              <a:rPr lang="en-US" sz="2000" dirty="0"/>
              <a:t>Harmilap Singh Dhaliwal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372945" cy="60120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Mongo </a:t>
            </a:r>
            <a:r>
              <a:rPr lang="en-CA" dirty="0" err="1">
                <a:solidFill>
                  <a:schemeClr val="bg1"/>
                </a:solidFill>
              </a:rPr>
              <a:t>db</a:t>
            </a:r>
            <a:r>
              <a:rPr lang="en-CA" dirty="0">
                <a:solidFill>
                  <a:schemeClr val="bg1"/>
                </a:solidFill>
              </a:rPr>
              <a:t> Database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F3041B-EC52-42F8-A03D-7EE9501C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23" y="2359450"/>
            <a:ext cx="9133353" cy="21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7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nnections">
            <a:extLst>
              <a:ext uri="{FF2B5EF4-FFF2-40B4-BE49-F238E27FC236}">
                <a16:creationId xmlns:a16="http://schemas.microsoft.com/office/drawing/2014/main" id="{15C21DD9-324A-4641-9BC4-C04FB72FC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1722" y="541065"/>
            <a:ext cx="3435892" cy="3435892"/>
          </a:xfrm>
          <a:prstGeom prst="rect">
            <a:avLst/>
          </a:prstGeom>
        </p:spPr>
      </p:pic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C70ACD80-813D-406F-A52B-CFA877900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626" y="541064"/>
            <a:ext cx="3435892" cy="34358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Social media data scraping (API)</a:t>
            </a:r>
          </a:p>
        </p:txBody>
      </p:sp>
    </p:spTree>
    <p:extLst>
      <p:ext uri="{BB962C8B-B14F-4D97-AF65-F5344CB8AC3E}">
        <p14:creationId xmlns:p14="http://schemas.microsoft.com/office/powerpoint/2010/main" val="28780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Scraping reddit using api and praw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8847" y="10"/>
            <a:ext cx="734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703320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Scraping Twitter using api and Tweepy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1149" y="10"/>
            <a:ext cx="65239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9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703320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Complete flask backend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60426" y="177421"/>
            <a:ext cx="8013089" cy="65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703320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Complete flask backend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06317" y="79637"/>
            <a:ext cx="7721306" cy="66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5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703320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Complete flask backend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3248" y="0"/>
            <a:ext cx="4387755" cy="68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2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703320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Complete flask backend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1AEEF-47DA-4762-B0F2-89CDD060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41830" y="208189"/>
            <a:ext cx="8042147" cy="64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D2A85858-7058-4060-9C51-D8DE6D4AF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92578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C88CC671-85AF-433E-8FC0-488F76A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3" y="824154"/>
            <a:ext cx="9363134" cy="557106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4EB5F193-FB77-4D14-B7B9-C21E123E2B28}"/>
              </a:ext>
            </a:extLst>
          </p:cNvPr>
          <p:cNvSpPr/>
          <p:nvPr/>
        </p:nvSpPr>
        <p:spPr>
          <a:xfrm>
            <a:off x="1126755" y="1317008"/>
            <a:ext cx="218364" cy="559558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D855C3-37C0-46F2-936C-8C0AA3C887DD}"/>
              </a:ext>
            </a:extLst>
          </p:cNvPr>
          <p:cNvSpPr/>
          <p:nvPr/>
        </p:nvSpPr>
        <p:spPr>
          <a:xfrm>
            <a:off x="10777567" y="1924333"/>
            <a:ext cx="626982" cy="4005619"/>
          </a:xfrm>
          <a:prstGeom prst="rightBrace">
            <a:avLst>
              <a:gd name="adj1" fmla="val 8333"/>
              <a:gd name="adj2" fmla="val 51374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3EC20B-F9CC-4DAB-A1CE-9FDCF6D979D9}"/>
              </a:ext>
            </a:extLst>
          </p:cNvPr>
          <p:cNvSpPr/>
          <p:nvPr/>
        </p:nvSpPr>
        <p:spPr>
          <a:xfrm>
            <a:off x="1126755" y="5992610"/>
            <a:ext cx="204716" cy="402609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E79DC5-4071-40BA-B541-07AAA81B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9" y="54591"/>
            <a:ext cx="3656438" cy="402608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Web design elements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8D445DD-ADC7-48F6-B19F-7CF49EAB4EB1}"/>
              </a:ext>
            </a:extLst>
          </p:cNvPr>
          <p:cNvSpPr/>
          <p:nvPr/>
        </p:nvSpPr>
        <p:spPr>
          <a:xfrm>
            <a:off x="10092519" y="1419367"/>
            <a:ext cx="218365" cy="32754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4873C6-8F79-4B9D-85F2-AA4BB877B8DC}"/>
              </a:ext>
            </a:extLst>
          </p:cNvPr>
          <p:cNvSpPr txBox="1">
            <a:spLocks/>
          </p:cNvSpPr>
          <p:nvPr/>
        </p:nvSpPr>
        <p:spPr>
          <a:xfrm>
            <a:off x="-86005" y="1275361"/>
            <a:ext cx="1331471" cy="60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1600" dirty="0">
                <a:solidFill>
                  <a:schemeClr val="bg1"/>
                </a:solidFill>
              </a:rPr>
              <a:t>Bootstrap navbar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FF25D7-5A66-4508-822A-A5043C937491}"/>
              </a:ext>
            </a:extLst>
          </p:cNvPr>
          <p:cNvSpPr txBox="1">
            <a:spLocks/>
          </p:cNvSpPr>
          <p:nvPr/>
        </p:nvSpPr>
        <p:spPr>
          <a:xfrm>
            <a:off x="-102358" y="5893311"/>
            <a:ext cx="1331471" cy="60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1600" dirty="0">
                <a:solidFill>
                  <a:schemeClr val="bg1"/>
                </a:solidFill>
              </a:rPr>
              <a:t>Bootstrap navbar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F686C6-2261-4C4B-8897-0AAAD2893ECE}"/>
              </a:ext>
            </a:extLst>
          </p:cNvPr>
          <p:cNvSpPr txBox="1">
            <a:spLocks/>
          </p:cNvSpPr>
          <p:nvPr/>
        </p:nvSpPr>
        <p:spPr>
          <a:xfrm>
            <a:off x="10345173" y="1214503"/>
            <a:ext cx="1331471" cy="60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1400" dirty="0" err="1">
                <a:solidFill>
                  <a:schemeClr val="bg1"/>
                </a:solidFill>
              </a:rPr>
              <a:t>Tinymce</a:t>
            </a:r>
            <a:r>
              <a:rPr lang="en-CA" sz="1400" dirty="0">
                <a:solidFill>
                  <a:schemeClr val="bg1"/>
                </a:solidFill>
              </a:rPr>
              <a:t> editor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1D63D8-264C-4091-81CF-ED5255627FA2}"/>
              </a:ext>
            </a:extLst>
          </p:cNvPr>
          <p:cNvSpPr txBox="1">
            <a:spLocks/>
          </p:cNvSpPr>
          <p:nvPr/>
        </p:nvSpPr>
        <p:spPr>
          <a:xfrm>
            <a:off x="11164299" y="3762086"/>
            <a:ext cx="1331471" cy="601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1400" dirty="0" err="1">
                <a:solidFill>
                  <a:schemeClr val="bg1"/>
                </a:solidFill>
              </a:rPr>
              <a:t>Datatables</a:t>
            </a:r>
            <a:r>
              <a:rPr lang="en-CA" sz="1400" dirty="0">
                <a:solidFill>
                  <a:schemeClr val="bg1"/>
                </a:solidFill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7202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DB29-C026-4721-9A15-FF1FD3C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9319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F3DA-19AF-46E8-930C-D116C8C1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363448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CA" sz="1800" dirty="0"/>
              <a:t>Tools and Techniques Used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/>
              <a:t>Data 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>
                <a:solidFill>
                  <a:schemeClr val="tx1"/>
                </a:solidFill>
              </a:rPr>
              <a:t>Social media data scraping (API)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>
                <a:solidFill>
                  <a:schemeClr val="tx1"/>
                </a:solidFill>
              </a:rPr>
              <a:t>Web Application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550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C671-85AF-433E-8FC0-488F76A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4433" y="828799"/>
            <a:ext cx="9363134" cy="55617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4E79DC5-4071-40BA-B541-07AAA81B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9" y="54591"/>
            <a:ext cx="3656438" cy="402608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Web design elements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43C726-7470-4828-BBCF-C03FCA77CA93}"/>
              </a:ext>
            </a:extLst>
          </p:cNvPr>
          <p:cNvSpPr/>
          <p:nvPr/>
        </p:nvSpPr>
        <p:spPr>
          <a:xfrm>
            <a:off x="1139588" y="1480782"/>
            <a:ext cx="791570" cy="3384645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9B9069-E49E-4968-8B40-447FF9BC174F}"/>
              </a:ext>
            </a:extLst>
          </p:cNvPr>
          <p:cNvSpPr txBox="1">
            <a:spLocks/>
          </p:cNvSpPr>
          <p:nvPr/>
        </p:nvSpPr>
        <p:spPr>
          <a:xfrm>
            <a:off x="-54461" y="2670846"/>
            <a:ext cx="1331471" cy="884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1400" dirty="0" err="1">
                <a:solidFill>
                  <a:schemeClr val="bg1"/>
                </a:solidFill>
              </a:rPr>
              <a:t>Booststrap</a:t>
            </a:r>
            <a:r>
              <a:rPr lang="en-CA" sz="1400" dirty="0">
                <a:solidFill>
                  <a:schemeClr val="bg1"/>
                </a:solidFill>
              </a:rPr>
              <a:t> on click modal</a:t>
            </a:r>
          </a:p>
        </p:txBody>
      </p:sp>
    </p:spTree>
    <p:extLst>
      <p:ext uri="{BB962C8B-B14F-4D97-AF65-F5344CB8AC3E}">
        <p14:creationId xmlns:p14="http://schemas.microsoft.com/office/powerpoint/2010/main" val="37213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CC671-85AF-433E-8FC0-488F76AF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4433" y="828799"/>
            <a:ext cx="9363134" cy="556177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4EB5F193-FB77-4D14-B7B9-C21E123E2B28}"/>
              </a:ext>
            </a:extLst>
          </p:cNvPr>
          <p:cNvSpPr/>
          <p:nvPr/>
        </p:nvSpPr>
        <p:spPr>
          <a:xfrm>
            <a:off x="1078173" y="1501252"/>
            <a:ext cx="1119115" cy="2729553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E79DC5-4071-40BA-B541-07AAA81B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9" y="54591"/>
            <a:ext cx="3656438" cy="402608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Web design elements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09EE90-1B68-4C59-BE41-59127EE17311}"/>
              </a:ext>
            </a:extLst>
          </p:cNvPr>
          <p:cNvSpPr txBox="1">
            <a:spLocks/>
          </p:cNvSpPr>
          <p:nvPr/>
        </p:nvSpPr>
        <p:spPr>
          <a:xfrm>
            <a:off x="-85168" y="2316560"/>
            <a:ext cx="1331471" cy="1112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1400" dirty="0" err="1">
                <a:solidFill>
                  <a:schemeClr val="bg1"/>
                </a:solidFill>
              </a:rPr>
              <a:t>Tinymce</a:t>
            </a:r>
            <a:r>
              <a:rPr lang="en-CA" sz="1400" dirty="0">
                <a:solidFill>
                  <a:schemeClr val="bg1"/>
                </a:solidFill>
              </a:rPr>
              <a:t> editor inside a bootstrap modal</a:t>
            </a:r>
          </a:p>
        </p:txBody>
      </p:sp>
    </p:spTree>
    <p:extLst>
      <p:ext uri="{BB962C8B-B14F-4D97-AF65-F5344CB8AC3E}">
        <p14:creationId xmlns:p14="http://schemas.microsoft.com/office/powerpoint/2010/main" val="168177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83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78509485-5485-409A-A8BE-5701A8F9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18" y="639910"/>
            <a:ext cx="9363134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2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4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CC6A52-E860-4172-9B15-79954F749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47" name="Rectangle 40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FE8CADD-5178-4EC1-886D-60D4CDD2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88" y="479935"/>
            <a:ext cx="991240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4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68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0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4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B18D31-48E7-423C-BB40-9340DA650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81" name="Rectangle 72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9EC6EB-20B4-47D9-B377-8AB3F9ED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E42225-FF17-4AC8-9BB1-362ABBAF2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14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A1D6CD10-98FC-4295-B0E3-77908B8EC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8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18" y="639911"/>
            <a:ext cx="9368113" cy="55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8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3" cy="55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9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3" cy="55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ammer">
            <a:extLst>
              <a:ext uri="{FF2B5EF4-FFF2-40B4-BE49-F238E27FC236}">
                <a16:creationId xmlns:a16="http://schemas.microsoft.com/office/drawing/2014/main" id="{17753E47-1380-48AD-99B8-E65C15318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774197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2" cy="55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5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3E4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EABC-0947-4036-B22D-B5002175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618" y="644559"/>
            <a:ext cx="9368112" cy="5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9F327-FE5B-45BE-9891-0AC2BB3C7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A2409-B68F-42C1-811F-AF7213494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26179-F318-4F63-8D09-77B49880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92831-A37E-45F7-8CA8-0223DD3F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24C00-B801-4706-ABF7-3B9B31DB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0075"/>
            <a:ext cx="11262866" cy="18604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ED5E9-D91D-4655-8A03-EA522C8F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7" y="4711147"/>
            <a:ext cx="10742790" cy="1498405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Resources &amp;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E39F-2F53-45C4-A069-9F89404A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34133"/>
            <a:ext cx="10679642" cy="3378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Open bootstrap modal pop on </a:t>
            </a:r>
            <a:r>
              <a:rPr lang="en-US" dirty="0" err="1">
                <a:hlinkClick r:id="rId2"/>
              </a:rPr>
              <a:t>datatable</a:t>
            </a:r>
            <a:r>
              <a:rPr lang="en-US" dirty="0">
                <a:hlinkClick r:id="rId2"/>
              </a:rPr>
              <a:t> row click event – </a:t>
            </a:r>
            <a:r>
              <a:rPr lang="en-US" dirty="0" err="1">
                <a:hlinkClick r:id="rId2"/>
              </a:rPr>
              <a:t>Therichpost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How to scrape Reddit with Python – </a:t>
            </a:r>
            <a:r>
              <a:rPr lang="en-US" dirty="0" err="1">
                <a:hlinkClick r:id="rId3"/>
              </a:rPr>
              <a:t>Storybench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Post on Reddit API With Python (PRAW) - JC Chouinard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How to Make a Twitter Bot in Python With Tweepy – Real Python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hlinkClick r:id="rId6"/>
              </a:rPr>
              <a:t>Bootstrap WYSIWYG editor - Enhance your Bootstrap form inputs with rich text (</a:t>
            </a:r>
            <a:r>
              <a:rPr lang="en-CA" dirty="0" err="1">
                <a:hlinkClick r:id="rId6"/>
              </a:rPr>
              <a:t>tiny.cloud</a:t>
            </a:r>
            <a:r>
              <a:rPr lang="en-CA" dirty="0">
                <a:hlinkClick r:id="rId6"/>
              </a:rPr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382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5AA8C-0211-498D-9BA0-227FAD22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CA" sz="4000" cap="none" dirty="0">
                <a:solidFill>
                  <a:schemeClr val="accent1"/>
                </a:solidFill>
              </a:rPr>
              <a:t>YouTube</a:t>
            </a:r>
            <a:r>
              <a:rPr lang="en-CA" sz="4000" dirty="0">
                <a:solidFill>
                  <a:schemeClr val="accent1"/>
                </a:solidFill>
              </a:rPr>
              <a:t>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5BE4-728C-4339-B717-A705C179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CA" sz="2000" dirty="0"/>
              <a:t>https://youtu.be/P4Oph4dsVrQ</a:t>
            </a:r>
          </a:p>
        </p:txBody>
      </p:sp>
    </p:spTree>
    <p:extLst>
      <p:ext uri="{BB962C8B-B14F-4D97-AF65-F5344CB8AC3E}">
        <p14:creationId xmlns:p14="http://schemas.microsoft.com/office/powerpoint/2010/main" val="269006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ccept">
            <a:extLst>
              <a:ext uri="{FF2B5EF4-FFF2-40B4-BE49-F238E27FC236}">
                <a16:creationId xmlns:a16="http://schemas.microsoft.com/office/drawing/2014/main" id="{837B80A1-5DFD-4B45-8BCB-7855106C2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115CB-DE98-479A-8F23-DF1AE215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474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60;p41">
            <a:extLst>
              <a:ext uri="{FF2B5EF4-FFF2-40B4-BE49-F238E27FC236}">
                <a16:creationId xmlns:a16="http://schemas.microsoft.com/office/drawing/2014/main" id="{D6D7993F-0D1C-49DC-BE14-9E172366E166}"/>
              </a:ext>
            </a:extLst>
          </p:cNvPr>
          <p:cNvSpPr/>
          <p:nvPr/>
        </p:nvSpPr>
        <p:spPr>
          <a:xfrm>
            <a:off x="1511405" y="4146423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dirty="0"/>
          </a:p>
          <a:p>
            <a:pPr lvl="0" algn="ctr"/>
            <a:endParaRPr lang="en-US" dirty="0"/>
          </a:p>
          <a:p>
            <a:pPr lvl="0" algn="ctr"/>
            <a:r>
              <a:rPr lang="en-US" dirty="0"/>
              <a:t>To Scrape Data from reddit using API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60;p41">
            <a:extLst>
              <a:ext uri="{FF2B5EF4-FFF2-40B4-BE49-F238E27FC236}">
                <a16:creationId xmlns:a16="http://schemas.microsoft.com/office/drawing/2014/main" id="{DC50D7D5-CCAF-4B84-A5AD-F286025FC8F0}"/>
              </a:ext>
            </a:extLst>
          </p:cNvPr>
          <p:cNvSpPr/>
          <p:nvPr/>
        </p:nvSpPr>
        <p:spPr>
          <a:xfrm>
            <a:off x="1482239" y="1488093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 Scrape Data from twitter using API 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2303-54B8-4280-9841-39E2797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19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Tools and Techniques used</a:t>
            </a:r>
          </a:p>
        </p:txBody>
      </p:sp>
      <p:sp>
        <p:nvSpPr>
          <p:cNvPr id="28" name="Google Shape;361;p41">
            <a:extLst>
              <a:ext uri="{FF2B5EF4-FFF2-40B4-BE49-F238E27FC236}">
                <a16:creationId xmlns:a16="http://schemas.microsoft.com/office/drawing/2014/main" id="{91445BB3-80CE-4AE3-B91D-53CF43362489}"/>
              </a:ext>
            </a:extLst>
          </p:cNvPr>
          <p:cNvSpPr/>
          <p:nvPr/>
        </p:nvSpPr>
        <p:spPr>
          <a:xfrm>
            <a:off x="724494" y="2136659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73;p41">
            <a:extLst>
              <a:ext uri="{FF2B5EF4-FFF2-40B4-BE49-F238E27FC236}">
                <a16:creationId xmlns:a16="http://schemas.microsoft.com/office/drawing/2014/main" id="{6F46F71F-94BB-4BA8-8C59-8CB1062A0BE1}"/>
              </a:ext>
            </a:extLst>
          </p:cNvPr>
          <p:cNvSpPr/>
          <p:nvPr/>
        </p:nvSpPr>
        <p:spPr>
          <a:xfrm>
            <a:off x="960771" y="2374860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New Tweepy Logo · Discussion #1404 · tweepy/tweepy · GitHub">
            <a:extLst>
              <a:ext uri="{FF2B5EF4-FFF2-40B4-BE49-F238E27FC236}">
                <a16:creationId xmlns:a16="http://schemas.microsoft.com/office/drawing/2014/main" id="{F79F439E-46F8-4BF6-9CD2-01FADF9D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62" y="2463351"/>
            <a:ext cx="882271" cy="88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368;p41">
            <a:extLst>
              <a:ext uri="{FF2B5EF4-FFF2-40B4-BE49-F238E27FC236}">
                <a16:creationId xmlns:a16="http://schemas.microsoft.com/office/drawing/2014/main" id="{D79374F5-3493-4F98-82CA-847CBEEBA2CA}"/>
              </a:ext>
            </a:extLst>
          </p:cNvPr>
          <p:cNvSpPr txBox="1">
            <a:spLocks/>
          </p:cNvSpPr>
          <p:nvPr/>
        </p:nvSpPr>
        <p:spPr>
          <a:xfrm flipH="1">
            <a:off x="1923933" y="142702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Tweepy</a:t>
            </a:r>
          </a:p>
        </p:txBody>
      </p:sp>
      <p:sp>
        <p:nvSpPr>
          <p:cNvPr id="36" name="Google Shape;361;p41">
            <a:extLst>
              <a:ext uri="{FF2B5EF4-FFF2-40B4-BE49-F238E27FC236}">
                <a16:creationId xmlns:a16="http://schemas.microsoft.com/office/drawing/2014/main" id="{126402AD-824C-430F-ACD9-4CF0EFFA9D72}"/>
              </a:ext>
            </a:extLst>
          </p:cNvPr>
          <p:cNvSpPr/>
          <p:nvPr/>
        </p:nvSpPr>
        <p:spPr>
          <a:xfrm>
            <a:off x="724494" y="4782411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73;p41">
            <a:extLst>
              <a:ext uri="{FF2B5EF4-FFF2-40B4-BE49-F238E27FC236}">
                <a16:creationId xmlns:a16="http://schemas.microsoft.com/office/drawing/2014/main" id="{E4189B7E-AF72-420E-9622-FAD71FAF353A}"/>
              </a:ext>
            </a:extLst>
          </p:cNvPr>
          <p:cNvSpPr/>
          <p:nvPr/>
        </p:nvSpPr>
        <p:spPr>
          <a:xfrm>
            <a:off x="960212" y="5026400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RAW, an acronym for &amp;quot;Python Reddit API Wrapper&amp;quot;, is a python package that  allows for simple access to Reddit&amp;#39;s API. | PythonRepo">
            <a:extLst>
              <a:ext uri="{FF2B5EF4-FFF2-40B4-BE49-F238E27FC236}">
                <a16:creationId xmlns:a16="http://schemas.microsoft.com/office/drawing/2014/main" id="{D627EB36-A80F-457A-8BE3-92E8D18C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99" y="5202364"/>
            <a:ext cx="693796" cy="6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4B720C-3653-40E3-BB65-64B2D6A2AED5}"/>
              </a:ext>
            </a:extLst>
          </p:cNvPr>
          <p:cNvSpPr/>
          <p:nvPr/>
        </p:nvSpPr>
        <p:spPr>
          <a:xfrm>
            <a:off x="2411184" y="4146423"/>
            <a:ext cx="894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PRAW</a:t>
            </a:r>
          </a:p>
        </p:txBody>
      </p:sp>
      <p:sp>
        <p:nvSpPr>
          <p:cNvPr id="41" name="Google Shape;360;p41">
            <a:extLst>
              <a:ext uri="{FF2B5EF4-FFF2-40B4-BE49-F238E27FC236}">
                <a16:creationId xmlns:a16="http://schemas.microsoft.com/office/drawing/2014/main" id="{FE3B81D6-B597-48EE-9ABB-C8426098A18A}"/>
              </a:ext>
            </a:extLst>
          </p:cNvPr>
          <p:cNvSpPr/>
          <p:nvPr/>
        </p:nvSpPr>
        <p:spPr>
          <a:xfrm>
            <a:off x="8089770" y="1476958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Is used as a cloud database storage</a:t>
            </a:r>
            <a:endParaRPr dirty="0"/>
          </a:p>
        </p:txBody>
      </p:sp>
      <p:sp>
        <p:nvSpPr>
          <p:cNvPr id="42" name="Google Shape;361;p41">
            <a:extLst>
              <a:ext uri="{FF2B5EF4-FFF2-40B4-BE49-F238E27FC236}">
                <a16:creationId xmlns:a16="http://schemas.microsoft.com/office/drawing/2014/main" id="{058C8E53-3DE3-424C-B75A-810AF2603870}"/>
              </a:ext>
            </a:extLst>
          </p:cNvPr>
          <p:cNvSpPr/>
          <p:nvPr/>
        </p:nvSpPr>
        <p:spPr>
          <a:xfrm>
            <a:off x="7338045" y="2136659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73;p41">
            <a:extLst>
              <a:ext uri="{FF2B5EF4-FFF2-40B4-BE49-F238E27FC236}">
                <a16:creationId xmlns:a16="http://schemas.microsoft.com/office/drawing/2014/main" id="{770E8DA2-2EDB-4CB3-9005-389452B87783}"/>
              </a:ext>
            </a:extLst>
          </p:cNvPr>
          <p:cNvSpPr/>
          <p:nvPr/>
        </p:nvSpPr>
        <p:spPr>
          <a:xfrm>
            <a:off x="7574322" y="2374860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68;p41">
            <a:extLst>
              <a:ext uri="{FF2B5EF4-FFF2-40B4-BE49-F238E27FC236}">
                <a16:creationId xmlns:a16="http://schemas.microsoft.com/office/drawing/2014/main" id="{F550868F-8125-4142-A7F5-CBCAB5FBB579}"/>
              </a:ext>
            </a:extLst>
          </p:cNvPr>
          <p:cNvSpPr txBox="1">
            <a:spLocks/>
          </p:cNvSpPr>
          <p:nvPr/>
        </p:nvSpPr>
        <p:spPr>
          <a:xfrm flipH="1">
            <a:off x="8487880" y="1408032"/>
            <a:ext cx="2104354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1800" dirty="0">
                <a:latin typeface="Berlin Sans FB" panose="020E0602020502020306" pitchFamily="34" charset="0"/>
              </a:rPr>
              <a:t>Mongo DB ATLAS</a:t>
            </a:r>
          </a:p>
        </p:txBody>
      </p:sp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2D8331E5-10DC-487B-9563-E220D0FA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265" y="2486408"/>
            <a:ext cx="805049" cy="805049"/>
          </a:xfrm>
          <a:prstGeom prst="rect">
            <a:avLst/>
          </a:prstGeom>
        </p:spPr>
      </p:pic>
      <p:sp>
        <p:nvSpPr>
          <p:cNvPr id="57" name="Google Shape;360;p41">
            <a:extLst>
              <a:ext uri="{FF2B5EF4-FFF2-40B4-BE49-F238E27FC236}">
                <a16:creationId xmlns:a16="http://schemas.microsoft.com/office/drawing/2014/main" id="{4F0949DF-703A-452D-BBA0-E4874FECADAC}"/>
              </a:ext>
            </a:extLst>
          </p:cNvPr>
          <p:cNvSpPr/>
          <p:nvPr/>
        </p:nvSpPr>
        <p:spPr>
          <a:xfrm>
            <a:off x="8096349" y="4197611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Python microframework to build backend of our app</a:t>
            </a:r>
          </a:p>
        </p:txBody>
      </p:sp>
      <p:sp>
        <p:nvSpPr>
          <p:cNvPr id="58" name="Google Shape;361;p41">
            <a:extLst>
              <a:ext uri="{FF2B5EF4-FFF2-40B4-BE49-F238E27FC236}">
                <a16:creationId xmlns:a16="http://schemas.microsoft.com/office/drawing/2014/main" id="{ADBEBFB0-0F76-4A5D-A627-62AA9DD27B36}"/>
              </a:ext>
            </a:extLst>
          </p:cNvPr>
          <p:cNvSpPr/>
          <p:nvPr/>
        </p:nvSpPr>
        <p:spPr>
          <a:xfrm>
            <a:off x="7337487" y="4821704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73;p41">
            <a:extLst>
              <a:ext uri="{FF2B5EF4-FFF2-40B4-BE49-F238E27FC236}">
                <a16:creationId xmlns:a16="http://schemas.microsoft.com/office/drawing/2014/main" id="{BD9B646F-872D-44A6-8103-54B7D5FC0E00}"/>
              </a:ext>
            </a:extLst>
          </p:cNvPr>
          <p:cNvSpPr/>
          <p:nvPr/>
        </p:nvSpPr>
        <p:spPr>
          <a:xfrm>
            <a:off x="7573764" y="5059905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68;p41">
            <a:extLst>
              <a:ext uri="{FF2B5EF4-FFF2-40B4-BE49-F238E27FC236}">
                <a16:creationId xmlns:a16="http://schemas.microsoft.com/office/drawing/2014/main" id="{926A6F89-C2E9-41AE-B8AF-D784DD51BC1E}"/>
              </a:ext>
            </a:extLst>
          </p:cNvPr>
          <p:cNvSpPr txBox="1">
            <a:spLocks/>
          </p:cNvSpPr>
          <p:nvPr/>
        </p:nvSpPr>
        <p:spPr>
          <a:xfrm flipH="1">
            <a:off x="8605407" y="4203666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FLASK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4DAF41A-5BBF-40B6-B652-2996EBBF2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373" y="5167637"/>
            <a:ext cx="571716" cy="734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38AFA476-7602-4676-9317-5327219AC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730" y="3026303"/>
            <a:ext cx="808539" cy="8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9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60;p41">
            <a:extLst>
              <a:ext uri="{FF2B5EF4-FFF2-40B4-BE49-F238E27FC236}">
                <a16:creationId xmlns:a16="http://schemas.microsoft.com/office/drawing/2014/main" id="{D6D7993F-0D1C-49DC-BE14-9E172366E166}"/>
              </a:ext>
            </a:extLst>
          </p:cNvPr>
          <p:cNvSpPr/>
          <p:nvPr/>
        </p:nvSpPr>
        <p:spPr>
          <a:xfrm>
            <a:off x="1516916" y="3986190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 the structure and skeleton of our web app</a:t>
            </a:r>
            <a:endParaRPr dirty="0"/>
          </a:p>
        </p:txBody>
      </p:sp>
      <p:sp>
        <p:nvSpPr>
          <p:cNvPr id="33" name="Google Shape;360;p41">
            <a:extLst>
              <a:ext uri="{FF2B5EF4-FFF2-40B4-BE49-F238E27FC236}">
                <a16:creationId xmlns:a16="http://schemas.microsoft.com/office/drawing/2014/main" id="{DC50D7D5-CCAF-4B84-A5AD-F286025FC8F0}"/>
              </a:ext>
            </a:extLst>
          </p:cNvPr>
          <p:cNvSpPr/>
          <p:nvPr/>
        </p:nvSpPr>
        <p:spPr>
          <a:xfrm>
            <a:off x="1516916" y="1456006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 dynamic elements of our web app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2303-54B8-4280-9841-39E2797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19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Tools and Techniques used (Cont.)</a:t>
            </a:r>
          </a:p>
        </p:txBody>
      </p:sp>
      <p:sp>
        <p:nvSpPr>
          <p:cNvPr id="28" name="Google Shape;361;p41">
            <a:extLst>
              <a:ext uri="{FF2B5EF4-FFF2-40B4-BE49-F238E27FC236}">
                <a16:creationId xmlns:a16="http://schemas.microsoft.com/office/drawing/2014/main" id="{91445BB3-80CE-4AE3-B91D-53CF43362489}"/>
              </a:ext>
            </a:extLst>
          </p:cNvPr>
          <p:cNvSpPr/>
          <p:nvPr/>
        </p:nvSpPr>
        <p:spPr>
          <a:xfrm>
            <a:off x="758613" y="2143483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73;p41">
            <a:extLst>
              <a:ext uri="{FF2B5EF4-FFF2-40B4-BE49-F238E27FC236}">
                <a16:creationId xmlns:a16="http://schemas.microsoft.com/office/drawing/2014/main" id="{6F46F71F-94BB-4BA8-8C59-8CB1062A0BE1}"/>
              </a:ext>
            </a:extLst>
          </p:cNvPr>
          <p:cNvSpPr/>
          <p:nvPr/>
        </p:nvSpPr>
        <p:spPr>
          <a:xfrm>
            <a:off x="994890" y="2381684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68;p41">
            <a:extLst>
              <a:ext uri="{FF2B5EF4-FFF2-40B4-BE49-F238E27FC236}">
                <a16:creationId xmlns:a16="http://schemas.microsoft.com/office/drawing/2014/main" id="{D79374F5-3493-4F98-82CA-847CBEEBA2CA}"/>
              </a:ext>
            </a:extLst>
          </p:cNvPr>
          <p:cNvSpPr txBox="1">
            <a:spLocks/>
          </p:cNvSpPr>
          <p:nvPr/>
        </p:nvSpPr>
        <p:spPr>
          <a:xfrm flipH="1">
            <a:off x="1958051" y="1441193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JavaScript</a:t>
            </a:r>
          </a:p>
        </p:txBody>
      </p:sp>
      <p:sp>
        <p:nvSpPr>
          <p:cNvPr id="36" name="Google Shape;361;p41">
            <a:extLst>
              <a:ext uri="{FF2B5EF4-FFF2-40B4-BE49-F238E27FC236}">
                <a16:creationId xmlns:a16="http://schemas.microsoft.com/office/drawing/2014/main" id="{126402AD-824C-430F-ACD9-4CF0EFFA9D72}"/>
              </a:ext>
            </a:extLst>
          </p:cNvPr>
          <p:cNvSpPr/>
          <p:nvPr/>
        </p:nvSpPr>
        <p:spPr>
          <a:xfrm>
            <a:off x="758613" y="4789235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73;p41">
            <a:extLst>
              <a:ext uri="{FF2B5EF4-FFF2-40B4-BE49-F238E27FC236}">
                <a16:creationId xmlns:a16="http://schemas.microsoft.com/office/drawing/2014/main" id="{E4189B7E-AF72-420E-9622-FAD71FAF353A}"/>
              </a:ext>
            </a:extLst>
          </p:cNvPr>
          <p:cNvSpPr/>
          <p:nvPr/>
        </p:nvSpPr>
        <p:spPr>
          <a:xfrm>
            <a:off x="994331" y="5033224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4B720C-3653-40E3-BB65-64B2D6A2AED5}"/>
              </a:ext>
            </a:extLst>
          </p:cNvPr>
          <p:cNvSpPr/>
          <p:nvPr/>
        </p:nvSpPr>
        <p:spPr>
          <a:xfrm>
            <a:off x="2474958" y="3940729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HTML</a:t>
            </a:r>
          </a:p>
        </p:txBody>
      </p:sp>
      <p:sp>
        <p:nvSpPr>
          <p:cNvPr id="41" name="Google Shape;360;p41">
            <a:extLst>
              <a:ext uri="{FF2B5EF4-FFF2-40B4-BE49-F238E27FC236}">
                <a16:creationId xmlns:a16="http://schemas.microsoft.com/office/drawing/2014/main" id="{FE3B81D6-B597-48EE-9ABB-C8426098A18A}"/>
              </a:ext>
            </a:extLst>
          </p:cNvPr>
          <p:cNvSpPr/>
          <p:nvPr/>
        </p:nvSpPr>
        <p:spPr>
          <a:xfrm>
            <a:off x="8147832" y="1456006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For better design, used in frontend</a:t>
            </a:r>
            <a:endParaRPr dirty="0"/>
          </a:p>
        </p:txBody>
      </p:sp>
      <p:sp>
        <p:nvSpPr>
          <p:cNvPr id="42" name="Google Shape;361;p41">
            <a:extLst>
              <a:ext uri="{FF2B5EF4-FFF2-40B4-BE49-F238E27FC236}">
                <a16:creationId xmlns:a16="http://schemas.microsoft.com/office/drawing/2014/main" id="{058C8E53-3DE3-424C-B75A-810AF2603870}"/>
              </a:ext>
            </a:extLst>
          </p:cNvPr>
          <p:cNvSpPr/>
          <p:nvPr/>
        </p:nvSpPr>
        <p:spPr>
          <a:xfrm>
            <a:off x="7372164" y="2143483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73;p41">
            <a:extLst>
              <a:ext uri="{FF2B5EF4-FFF2-40B4-BE49-F238E27FC236}">
                <a16:creationId xmlns:a16="http://schemas.microsoft.com/office/drawing/2014/main" id="{770E8DA2-2EDB-4CB3-9005-389452B87783}"/>
              </a:ext>
            </a:extLst>
          </p:cNvPr>
          <p:cNvSpPr/>
          <p:nvPr/>
        </p:nvSpPr>
        <p:spPr>
          <a:xfrm>
            <a:off x="7608441" y="2381684"/>
            <a:ext cx="1044054" cy="1037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68;p41">
            <a:extLst>
              <a:ext uri="{FF2B5EF4-FFF2-40B4-BE49-F238E27FC236}">
                <a16:creationId xmlns:a16="http://schemas.microsoft.com/office/drawing/2014/main" id="{F550868F-8125-4142-A7F5-CBCAB5FBB579}"/>
              </a:ext>
            </a:extLst>
          </p:cNvPr>
          <p:cNvSpPr txBox="1">
            <a:spLocks/>
          </p:cNvSpPr>
          <p:nvPr/>
        </p:nvSpPr>
        <p:spPr>
          <a:xfrm flipH="1">
            <a:off x="8644986" y="1407012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CSS</a:t>
            </a:r>
          </a:p>
        </p:txBody>
      </p:sp>
      <p:sp>
        <p:nvSpPr>
          <p:cNvPr id="57" name="Google Shape;360;p41">
            <a:extLst>
              <a:ext uri="{FF2B5EF4-FFF2-40B4-BE49-F238E27FC236}">
                <a16:creationId xmlns:a16="http://schemas.microsoft.com/office/drawing/2014/main" id="{4F0949DF-703A-452D-BBA0-E4874FECADAC}"/>
              </a:ext>
            </a:extLst>
          </p:cNvPr>
          <p:cNvSpPr/>
          <p:nvPr/>
        </p:nvSpPr>
        <p:spPr>
          <a:xfrm>
            <a:off x="8129349" y="4112296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Used to get data from frontend to backend</a:t>
            </a:r>
            <a:endParaRPr dirty="0"/>
          </a:p>
        </p:txBody>
      </p:sp>
      <p:sp>
        <p:nvSpPr>
          <p:cNvPr id="58" name="Google Shape;361;p41">
            <a:extLst>
              <a:ext uri="{FF2B5EF4-FFF2-40B4-BE49-F238E27FC236}">
                <a16:creationId xmlns:a16="http://schemas.microsoft.com/office/drawing/2014/main" id="{ADBEBFB0-0F76-4A5D-A627-62AA9DD27B36}"/>
              </a:ext>
            </a:extLst>
          </p:cNvPr>
          <p:cNvSpPr/>
          <p:nvPr/>
        </p:nvSpPr>
        <p:spPr>
          <a:xfrm>
            <a:off x="7371606" y="4828528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73;p41">
            <a:extLst>
              <a:ext uri="{FF2B5EF4-FFF2-40B4-BE49-F238E27FC236}">
                <a16:creationId xmlns:a16="http://schemas.microsoft.com/office/drawing/2014/main" id="{BD9B646F-872D-44A6-8103-54B7D5FC0E00}"/>
              </a:ext>
            </a:extLst>
          </p:cNvPr>
          <p:cNvSpPr/>
          <p:nvPr/>
        </p:nvSpPr>
        <p:spPr>
          <a:xfrm>
            <a:off x="7607883" y="5066729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68;p41">
            <a:extLst>
              <a:ext uri="{FF2B5EF4-FFF2-40B4-BE49-F238E27FC236}">
                <a16:creationId xmlns:a16="http://schemas.microsoft.com/office/drawing/2014/main" id="{926A6F89-C2E9-41AE-B8AF-D784DD51BC1E}"/>
              </a:ext>
            </a:extLst>
          </p:cNvPr>
          <p:cNvSpPr txBox="1">
            <a:spLocks/>
          </p:cNvSpPr>
          <p:nvPr/>
        </p:nvSpPr>
        <p:spPr>
          <a:xfrm flipH="1">
            <a:off x="8644986" y="4078092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AJAX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4D3EC5C-3992-4A60-ACC8-FAA129C7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18" y="2547590"/>
            <a:ext cx="704505" cy="798156"/>
          </a:xfrm>
          <a:prstGeom prst="rect">
            <a:avLst/>
          </a:prstGeom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606DE937-2DAD-4ED5-9719-14BA451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47" y="5153328"/>
            <a:ext cx="797022" cy="797022"/>
          </a:xfrm>
          <a:prstGeom prst="rect">
            <a:avLst/>
          </a:prstGeom>
        </p:spPr>
      </p:pic>
      <p:pic>
        <p:nvPicPr>
          <p:cNvPr id="25" name="Picture 24" descr="A picture containing text, sign, screen, picture frame&#10;&#10;Description automatically generated">
            <a:extLst>
              <a:ext uri="{FF2B5EF4-FFF2-40B4-BE49-F238E27FC236}">
                <a16:creationId xmlns:a16="http://schemas.microsoft.com/office/drawing/2014/main" id="{D6AE3EED-5FA7-4CC1-9583-0A33CB6F5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92" y="2462605"/>
            <a:ext cx="655717" cy="849158"/>
          </a:xfrm>
          <a:prstGeom prst="rect">
            <a:avLst/>
          </a:prstGeom>
        </p:spPr>
      </p:pic>
      <p:pic>
        <p:nvPicPr>
          <p:cNvPr id="26" name="Picture 2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9346EA-2F0E-4EF6-AC2E-F07DA52E2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962" y="5370931"/>
            <a:ext cx="726775" cy="348583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2E0DEE3-CCEF-4AE6-B418-07112B96F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730" y="3026303"/>
            <a:ext cx="808539" cy="8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4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60;p41">
            <a:extLst>
              <a:ext uri="{FF2B5EF4-FFF2-40B4-BE49-F238E27FC236}">
                <a16:creationId xmlns:a16="http://schemas.microsoft.com/office/drawing/2014/main" id="{D6D7993F-0D1C-49DC-BE14-9E172366E166}"/>
              </a:ext>
            </a:extLst>
          </p:cNvPr>
          <p:cNvSpPr/>
          <p:nvPr/>
        </p:nvSpPr>
        <p:spPr>
          <a:xfrm>
            <a:off x="1537704" y="4213563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 get beautiful design, used extensively</a:t>
            </a:r>
            <a:endParaRPr dirty="0"/>
          </a:p>
        </p:txBody>
      </p:sp>
      <p:sp>
        <p:nvSpPr>
          <p:cNvPr id="33" name="Google Shape;360;p41">
            <a:extLst>
              <a:ext uri="{FF2B5EF4-FFF2-40B4-BE49-F238E27FC236}">
                <a16:creationId xmlns:a16="http://schemas.microsoft.com/office/drawing/2014/main" id="{DC50D7D5-CCAF-4B84-A5AD-F286025FC8F0}"/>
              </a:ext>
            </a:extLst>
          </p:cNvPr>
          <p:cNvSpPr/>
          <p:nvPr/>
        </p:nvSpPr>
        <p:spPr>
          <a:xfrm>
            <a:off x="1566275" y="1490131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 lieu with AJAX, used to get data from frontend to backend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2303-54B8-4280-9841-39E2797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519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Tools and Techniques used (Cont.)</a:t>
            </a:r>
          </a:p>
        </p:txBody>
      </p:sp>
      <p:sp>
        <p:nvSpPr>
          <p:cNvPr id="28" name="Google Shape;361;p41">
            <a:extLst>
              <a:ext uri="{FF2B5EF4-FFF2-40B4-BE49-F238E27FC236}">
                <a16:creationId xmlns:a16="http://schemas.microsoft.com/office/drawing/2014/main" id="{91445BB3-80CE-4AE3-B91D-53CF43362489}"/>
              </a:ext>
            </a:extLst>
          </p:cNvPr>
          <p:cNvSpPr/>
          <p:nvPr/>
        </p:nvSpPr>
        <p:spPr>
          <a:xfrm>
            <a:off x="779085" y="2136659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73;p41">
            <a:extLst>
              <a:ext uri="{FF2B5EF4-FFF2-40B4-BE49-F238E27FC236}">
                <a16:creationId xmlns:a16="http://schemas.microsoft.com/office/drawing/2014/main" id="{6F46F71F-94BB-4BA8-8C59-8CB1062A0BE1}"/>
              </a:ext>
            </a:extLst>
          </p:cNvPr>
          <p:cNvSpPr/>
          <p:nvPr/>
        </p:nvSpPr>
        <p:spPr>
          <a:xfrm>
            <a:off x="1015362" y="2374860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68;p41">
            <a:extLst>
              <a:ext uri="{FF2B5EF4-FFF2-40B4-BE49-F238E27FC236}">
                <a16:creationId xmlns:a16="http://schemas.microsoft.com/office/drawing/2014/main" id="{D79374F5-3493-4F98-82CA-847CBEEBA2CA}"/>
              </a:ext>
            </a:extLst>
          </p:cNvPr>
          <p:cNvSpPr txBox="1">
            <a:spLocks/>
          </p:cNvSpPr>
          <p:nvPr/>
        </p:nvSpPr>
        <p:spPr>
          <a:xfrm flipH="1">
            <a:off x="1972976" y="1365355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jQuery</a:t>
            </a:r>
          </a:p>
        </p:txBody>
      </p:sp>
      <p:sp>
        <p:nvSpPr>
          <p:cNvPr id="36" name="Google Shape;361;p41">
            <a:extLst>
              <a:ext uri="{FF2B5EF4-FFF2-40B4-BE49-F238E27FC236}">
                <a16:creationId xmlns:a16="http://schemas.microsoft.com/office/drawing/2014/main" id="{126402AD-824C-430F-ACD9-4CF0EFFA9D72}"/>
              </a:ext>
            </a:extLst>
          </p:cNvPr>
          <p:cNvSpPr/>
          <p:nvPr/>
        </p:nvSpPr>
        <p:spPr>
          <a:xfrm>
            <a:off x="779085" y="4782411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73;p41">
            <a:extLst>
              <a:ext uri="{FF2B5EF4-FFF2-40B4-BE49-F238E27FC236}">
                <a16:creationId xmlns:a16="http://schemas.microsoft.com/office/drawing/2014/main" id="{E4189B7E-AF72-420E-9622-FAD71FAF353A}"/>
              </a:ext>
            </a:extLst>
          </p:cNvPr>
          <p:cNvSpPr/>
          <p:nvPr/>
        </p:nvSpPr>
        <p:spPr>
          <a:xfrm>
            <a:off x="1014803" y="5026400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4B720C-3653-40E3-BB65-64B2D6A2AED5}"/>
              </a:ext>
            </a:extLst>
          </p:cNvPr>
          <p:cNvSpPr/>
          <p:nvPr/>
        </p:nvSpPr>
        <p:spPr>
          <a:xfrm>
            <a:off x="2118788" y="4230716"/>
            <a:ext cx="1577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BOOTSTRAP</a:t>
            </a:r>
          </a:p>
        </p:txBody>
      </p:sp>
      <p:sp>
        <p:nvSpPr>
          <p:cNvPr id="41" name="Google Shape;360;p41">
            <a:extLst>
              <a:ext uri="{FF2B5EF4-FFF2-40B4-BE49-F238E27FC236}">
                <a16:creationId xmlns:a16="http://schemas.microsoft.com/office/drawing/2014/main" id="{FE3B81D6-B597-48EE-9ABB-C8426098A18A}"/>
              </a:ext>
            </a:extLst>
          </p:cNvPr>
          <p:cNvSpPr/>
          <p:nvPr/>
        </p:nvSpPr>
        <p:spPr>
          <a:xfrm>
            <a:off x="8149823" y="1365355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Editor for posting messages on Social Media</a:t>
            </a:r>
            <a:endParaRPr dirty="0"/>
          </a:p>
        </p:txBody>
      </p:sp>
      <p:sp>
        <p:nvSpPr>
          <p:cNvPr id="42" name="Google Shape;361;p41">
            <a:extLst>
              <a:ext uri="{FF2B5EF4-FFF2-40B4-BE49-F238E27FC236}">
                <a16:creationId xmlns:a16="http://schemas.microsoft.com/office/drawing/2014/main" id="{058C8E53-3DE3-424C-B75A-810AF2603870}"/>
              </a:ext>
            </a:extLst>
          </p:cNvPr>
          <p:cNvSpPr/>
          <p:nvPr/>
        </p:nvSpPr>
        <p:spPr>
          <a:xfrm>
            <a:off x="7392636" y="2136659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73;p41">
            <a:extLst>
              <a:ext uri="{FF2B5EF4-FFF2-40B4-BE49-F238E27FC236}">
                <a16:creationId xmlns:a16="http://schemas.microsoft.com/office/drawing/2014/main" id="{770E8DA2-2EDB-4CB3-9005-389452B87783}"/>
              </a:ext>
            </a:extLst>
          </p:cNvPr>
          <p:cNvSpPr/>
          <p:nvPr/>
        </p:nvSpPr>
        <p:spPr>
          <a:xfrm>
            <a:off x="7628913" y="2374860"/>
            <a:ext cx="1044054" cy="1037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68;p41">
            <a:extLst>
              <a:ext uri="{FF2B5EF4-FFF2-40B4-BE49-F238E27FC236}">
                <a16:creationId xmlns:a16="http://schemas.microsoft.com/office/drawing/2014/main" id="{F550868F-8125-4142-A7F5-CBCAB5FBB579}"/>
              </a:ext>
            </a:extLst>
          </p:cNvPr>
          <p:cNvSpPr txBox="1">
            <a:spLocks/>
          </p:cNvSpPr>
          <p:nvPr/>
        </p:nvSpPr>
        <p:spPr>
          <a:xfrm flipH="1">
            <a:off x="8665460" y="1325040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Tiny MCE</a:t>
            </a:r>
          </a:p>
        </p:txBody>
      </p:sp>
      <p:sp>
        <p:nvSpPr>
          <p:cNvPr id="57" name="Google Shape;360;p41">
            <a:extLst>
              <a:ext uri="{FF2B5EF4-FFF2-40B4-BE49-F238E27FC236}">
                <a16:creationId xmlns:a16="http://schemas.microsoft.com/office/drawing/2014/main" id="{4F0949DF-703A-452D-BBA0-E4874FECADAC}"/>
              </a:ext>
            </a:extLst>
          </p:cNvPr>
          <p:cNvSpPr/>
          <p:nvPr/>
        </p:nvSpPr>
        <p:spPr>
          <a:xfrm>
            <a:off x="8149823" y="4212317"/>
            <a:ext cx="2900575" cy="1106534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 display our data.</a:t>
            </a:r>
            <a:endParaRPr dirty="0"/>
          </a:p>
        </p:txBody>
      </p:sp>
      <p:sp>
        <p:nvSpPr>
          <p:cNvPr id="58" name="Google Shape;361;p41">
            <a:extLst>
              <a:ext uri="{FF2B5EF4-FFF2-40B4-BE49-F238E27FC236}">
                <a16:creationId xmlns:a16="http://schemas.microsoft.com/office/drawing/2014/main" id="{ADBEBFB0-0F76-4A5D-A627-62AA9DD27B36}"/>
              </a:ext>
            </a:extLst>
          </p:cNvPr>
          <p:cNvSpPr/>
          <p:nvPr/>
        </p:nvSpPr>
        <p:spPr>
          <a:xfrm>
            <a:off x="7392078" y="4821704"/>
            <a:ext cx="1519725" cy="152520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73;p41">
            <a:extLst>
              <a:ext uri="{FF2B5EF4-FFF2-40B4-BE49-F238E27FC236}">
                <a16:creationId xmlns:a16="http://schemas.microsoft.com/office/drawing/2014/main" id="{BD9B646F-872D-44A6-8103-54B7D5FC0E00}"/>
              </a:ext>
            </a:extLst>
          </p:cNvPr>
          <p:cNvSpPr/>
          <p:nvPr/>
        </p:nvSpPr>
        <p:spPr>
          <a:xfrm>
            <a:off x="7628355" y="5059905"/>
            <a:ext cx="1044054" cy="10372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68;p41">
            <a:extLst>
              <a:ext uri="{FF2B5EF4-FFF2-40B4-BE49-F238E27FC236}">
                <a16:creationId xmlns:a16="http://schemas.microsoft.com/office/drawing/2014/main" id="{926A6F89-C2E9-41AE-B8AF-D784DD51BC1E}"/>
              </a:ext>
            </a:extLst>
          </p:cNvPr>
          <p:cNvSpPr txBox="1">
            <a:spLocks/>
          </p:cNvSpPr>
          <p:nvPr/>
        </p:nvSpPr>
        <p:spPr>
          <a:xfrm flipH="1">
            <a:off x="8665460" y="4227594"/>
            <a:ext cx="1869300" cy="432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CA" sz="2000" dirty="0">
                <a:latin typeface="Berlin Sans FB" panose="020E0602020502020306" pitchFamily="34" charset="0"/>
              </a:rPr>
              <a:t>Data tables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AE3EED-5FA7-4CC1-9583-0A33CB6F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95255" y="2747880"/>
            <a:ext cx="909132" cy="307286"/>
          </a:xfrm>
          <a:prstGeom prst="rect">
            <a:avLst/>
          </a:prstGeom>
        </p:spPr>
      </p:pic>
      <p:pic>
        <p:nvPicPr>
          <p:cNvPr id="27" name="Picture 26" descr="Text, logo&#10;&#10;Description automatically generated">
            <a:extLst>
              <a:ext uri="{FF2B5EF4-FFF2-40B4-BE49-F238E27FC236}">
                <a16:creationId xmlns:a16="http://schemas.microsoft.com/office/drawing/2014/main" id="{64BEB966-DAC2-4649-811A-E0A81470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90" y="2794911"/>
            <a:ext cx="917679" cy="208703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B7356649-319C-48A0-A355-C73FC1A1C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458" y="5240379"/>
            <a:ext cx="518744" cy="67170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7638A33-3692-45C1-82A0-14A4FD50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64" y="5187951"/>
            <a:ext cx="792713" cy="79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09D223A-03DA-470C-9ECB-19B409B62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730" y="3026303"/>
            <a:ext cx="808539" cy="8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59308CC-995D-4D97-9198-E4B610E8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957" y="536739"/>
            <a:ext cx="3358538" cy="3358538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EC555-2368-4970-9D76-54D05CB7F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190189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372945" cy="60120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 Model (                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676F5D-754F-4C14-9CA5-67C991D0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20472"/>
              </p:ext>
            </p:extLst>
          </p:nvPr>
        </p:nvGraphicFramePr>
        <p:xfrm>
          <a:off x="581192" y="2180892"/>
          <a:ext cx="2962559" cy="274366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29705">
                  <a:extLst>
                    <a:ext uri="{9D8B030D-6E8A-4147-A177-3AD203B41FA5}">
                      <a16:colId xmlns:a16="http://schemas.microsoft.com/office/drawing/2014/main" val="1538317483"/>
                    </a:ext>
                  </a:extLst>
                </a:gridCol>
                <a:gridCol w="2132854">
                  <a:extLst>
                    <a:ext uri="{9D8B030D-6E8A-4147-A177-3AD203B41FA5}">
                      <a16:colId xmlns:a16="http://schemas.microsoft.com/office/drawing/2014/main" val="460437698"/>
                    </a:ext>
                  </a:extLst>
                </a:gridCol>
              </a:tblGrid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Sr.No</a:t>
                      </a:r>
                      <a:r>
                        <a:rPr lang="en-CA" sz="1600" dirty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Variable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3432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Time Created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0258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Author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1972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84928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Score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78481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Number of Comments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307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Post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6941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Link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24317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451638-E9B8-40B3-9BC2-6798817E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89" y="2115470"/>
            <a:ext cx="7340173" cy="2874507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209FE7DF-1015-4CCD-93F7-E7B85620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2927493" y="873518"/>
            <a:ext cx="1326677" cy="42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1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5C968F-0703-4331-A272-184185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724677" cy="60120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 Model (     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335C7D-A3F4-4FAC-837B-05003C39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21262" y="873517"/>
            <a:ext cx="429844" cy="4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5FAEAE-7787-4681-B4D5-5E6A5C4D7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44072"/>
              </p:ext>
            </p:extLst>
          </p:nvPr>
        </p:nvGraphicFramePr>
        <p:xfrm>
          <a:off x="581192" y="2022165"/>
          <a:ext cx="2962559" cy="308662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29705">
                  <a:extLst>
                    <a:ext uri="{9D8B030D-6E8A-4147-A177-3AD203B41FA5}">
                      <a16:colId xmlns:a16="http://schemas.microsoft.com/office/drawing/2014/main" val="1538317483"/>
                    </a:ext>
                  </a:extLst>
                </a:gridCol>
                <a:gridCol w="2132854">
                  <a:extLst>
                    <a:ext uri="{9D8B030D-6E8A-4147-A177-3AD203B41FA5}">
                      <a16:colId xmlns:a16="http://schemas.microsoft.com/office/drawing/2014/main" val="460437698"/>
                    </a:ext>
                  </a:extLst>
                </a:gridCol>
              </a:tblGrid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Sr.No</a:t>
                      </a:r>
                      <a:r>
                        <a:rPr lang="en-CA" sz="1600" dirty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0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Variable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3432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Time Created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02586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Author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1972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Twitter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84928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Likes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78481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Retweets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3307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Post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69410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Number of Tweets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524317"/>
                  </a:ext>
                </a:extLst>
              </a:tr>
              <a:tr h="342958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Link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514282"/>
                  </a:ext>
                </a:extLst>
              </a:tr>
            </a:tbl>
          </a:graphicData>
        </a:graphic>
      </p:graphicFrame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3554EDA-2CBD-422C-92C7-304F89D3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89" y="1838847"/>
            <a:ext cx="6647964" cy="3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{6DAF72F8-BF7F-474A-A04E-C385077DDD2D}tf33552983_win32</Template>
  <TotalTime>391</TotalTime>
  <Words>361</Words>
  <Application>Microsoft Office PowerPoint</Application>
  <PresentationFormat>Widescreen</PresentationFormat>
  <Paragraphs>112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Berlin Sans FB</vt:lpstr>
      <vt:lpstr>Franklin Gothic Book</vt:lpstr>
      <vt:lpstr>Franklin Gothic Demi</vt:lpstr>
      <vt:lpstr>Gill Sans MT</vt:lpstr>
      <vt:lpstr>Lucida Bright</vt:lpstr>
      <vt:lpstr>Wingdings 2</vt:lpstr>
      <vt:lpstr>DividendVTI</vt:lpstr>
      <vt:lpstr>BDAT 1007 Social Data Mining Techniques Assignment #2</vt:lpstr>
      <vt:lpstr>Table of Contents</vt:lpstr>
      <vt:lpstr>Tools and Techniques</vt:lpstr>
      <vt:lpstr>Tools and Techniques used</vt:lpstr>
      <vt:lpstr>Tools and Techniques used (Cont.)</vt:lpstr>
      <vt:lpstr>Tools and Techniques used (Cont.)</vt:lpstr>
      <vt:lpstr>Data Model</vt:lpstr>
      <vt:lpstr>Data Model (                )</vt:lpstr>
      <vt:lpstr>Data Model (     )</vt:lpstr>
      <vt:lpstr>Mongo db Database</vt:lpstr>
      <vt:lpstr>Social media data scraping (API)</vt:lpstr>
      <vt:lpstr>Scraping reddit using api and praw </vt:lpstr>
      <vt:lpstr>Scraping Twitter using api and Tweepy </vt:lpstr>
      <vt:lpstr>Complete flask backend code</vt:lpstr>
      <vt:lpstr>Complete flask backend code</vt:lpstr>
      <vt:lpstr>Complete flask backend code</vt:lpstr>
      <vt:lpstr>Complete flask backend code</vt:lpstr>
      <vt:lpstr>Web application</vt:lpstr>
      <vt:lpstr>Web design elements</vt:lpstr>
      <vt:lpstr>Web design elements</vt:lpstr>
      <vt:lpstr>Web design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References </vt:lpstr>
      <vt:lpstr>YouTube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BDAT 1007 Social Data Mining Techniques Assignment #2</dc:title>
  <dc:creator>Harmilap Singh Dhaliwal</dc:creator>
  <cp:lastModifiedBy>Harmilap Singh Dhaliwal</cp:lastModifiedBy>
  <cp:revision>81</cp:revision>
  <dcterms:created xsi:type="dcterms:W3CDTF">2021-06-20T20:03:26Z</dcterms:created>
  <dcterms:modified xsi:type="dcterms:W3CDTF">2021-06-21T20:08:27Z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