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2715-5094-31DC-FF69-B61B61AB8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AB36DD-F1C6-1396-3AFC-16F15A4E5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0F052-D215-CF6C-BFE2-BD34F2A8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026ACC-4139-F323-F3C0-D2BE3B8D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736CD-06C4-AC7D-0762-A8DBD027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4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65498-CA78-14F3-C9B4-2F1DF9BC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5CB071-0C32-039D-AA64-6B0B534E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C4822-652E-9768-2150-5918B424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D31BF-DD1D-560F-0577-A32CD3CD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04F79C-CFCB-DFC4-3073-C412777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4ED0AC-6759-8A6F-5534-92677CB25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86DA5-6A9F-0AC0-48F0-C3170659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1EF06-9DEC-3A5A-5368-629F7DE9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29F20-93FF-2AA7-60BB-AB06671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7530C3-AADC-30F6-8F00-F36F6527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9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A4B9-EE78-2EA1-44C8-D2C3B532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F520F-9613-E165-3056-50355DAA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B15AD1-D538-8F22-4FC6-4C36775B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444F3-086B-343D-DF32-3F93BAA0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39D62-2FD1-06C1-24EA-F2729771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7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A2B0C-2D01-390A-A9EF-6FD80E1D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6C0501-BDBF-9133-A2E8-F602544A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18EFE-CF4B-A0F7-9007-AD6C9E8D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19F7A-B8FD-BF81-EC2D-AE981D96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C0A56-20D5-A00C-42A1-9327BA79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2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DBFB3-6CC4-5B76-6D7E-32BD25ED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863EA-5CBC-D381-B260-659193E2D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7247CC-99DD-F232-528D-0E86B71F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9067A-0ACD-FCDF-C595-42CD6768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E2FEF0-EB31-58B6-419D-B1396758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07F9C6-DE80-EDD2-1253-308C1657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39EA4-D35C-5DDA-F910-4384F054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0C2823-4577-E939-B141-F7909609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E27F7-DA1E-EC42-A6D1-7B5943BE1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3BA4F7-8A69-55E9-4BB3-9A21892AF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41743B-2A9C-B342-9B38-39FF59512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442927-708E-9FD4-4AAA-50A79087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6D0C8E-4433-2A1F-D301-4E559C26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FCD351-0F0B-DD0F-B094-C4C4F872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4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EEDBB-73E1-1F27-29ED-B5B704D2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24E54D-4946-2E14-A561-08F97BA5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45CF32-8812-D45B-51EC-F45115A8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C67193-B582-F159-F2FB-5C531C69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7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3890FF-8A6A-70AE-B91B-377B1F0C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89F8E4-F52C-6203-E03C-CDE54EAB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42CAF5-6F46-3BA9-E8C1-40AAE384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2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DF552-30CA-8474-55AD-82FE06FC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3B95A-B2BA-CCEC-F8FF-B7E95FC4B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E7A0EF-31F5-3686-9205-00AB081C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2A79E8-F90E-4E02-C09F-1EBDD182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29EA41-B924-EBEE-8903-6F729AD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0D372-8F73-C192-9DE5-7DD6EA19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70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C11CF-A28D-6B47-2F63-68CA8CED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C58718-B73F-BCD9-912F-B036B1C4E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58CD0D-0253-E715-8B10-650B2DB0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C285C7-2476-6BD4-7BE3-4098ED15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90220D-759F-198D-EDF6-419F58A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6E281F-8287-2218-DCFB-922AE5FD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6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5A391-CF67-7D82-E71B-6EF66518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784C42-7985-26FD-F04E-5327FCF0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834603-72D6-AA7E-DDA3-60A6775D8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7D6D-DD73-49D6-86D3-8A8F195EFFEB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CAB3B-BFA6-8968-4198-4DF6A6AE8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81A89-5586-F75D-A7A9-B264EE9F8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4E9B-D0E7-4EC6-A7CB-28E6D5B71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8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%D0%92%D0%B5%D0%BA%D1%82%D0%BE%D1%80%D0%BD%D0%BE%D0%B5_%D0%BF%D1%80%D0%B5%D0%B4%D1%81%D1%82%D0%B0%D0%B2%D0%BB%D0%B5%D0%BD%D0%B8%D0%B5_%D1%81%D0%BB%D0%BE%D0%B2" TargetMode="External"/><Relationship Id="rId2" Type="http://schemas.openxmlformats.org/officeDocument/2006/relationships/hyperlink" Target="https://rusvectores.org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stanford.edu/class/cs224n/index.html#schedule" TargetMode="External"/><Relationship Id="rId5" Type="http://schemas.openxmlformats.org/officeDocument/2006/relationships/hyperlink" Target="https://academy.yandex.ru/handbook/ml/article/nejroseti-dlya-raboty-s-posledovatelnostyami" TargetMode="External"/><Relationship Id="rId4" Type="http://schemas.openxmlformats.org/officeDocument/2006/relationships/hyperlink" Target="https://lena-voita.github.io/nlp_course/word_embedding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224n/index.html#schedul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EA8B2-FD9F-04CF-CFF9-A83A710E1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6C398-3281-2A44-F201-DC0211EF0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rgbClr val="FFFFFF"/>
                </a:solidFill>
              </a:rPr>
              <a:t>Word embeddings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A6B530-5036-ACAA-B897-0E0BE5AFA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endParaRPr lang="ru-RU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5B130-9BFB-50FA-750F-6C2B5262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>
            <a:normAutofit/>
          </a:bodyPr>
          <a:lstStyle/>
          <a:p>
            <a:pPr algn="ctr"/>
            <a:r>
              <a:rPr lang="en-GB" sz="2800"/>
              <a:t>BERT</a:t>
            </a:r>
            <a:endParaRPr lang="ru-RU" sz="2800"/>
          </a:p>
        </p:txBody>
      </p:sp>
      <p:pic>
        <p:nvPicPr>
          <p:cNvPr id="5" name="Рисунок 4" descr="Изображение выглядит как текс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0CBC8AF-9890-101C-07E9-0264DD08C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0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Рисунок 6" descr="Изображение выглядит как графическая вставка, улыбка, рисунок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E46151F6-6C89-792A-D602-1B805DAE98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8" r="18918" b="4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225C519-FF79-EA98-2BC3-ACA4DDB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33" y="3455208"/>
            <a:ext cx="5742432" cy="2344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/>
              <a:t>BERT(</a:t>
            </a:r>
            <a:r>
              <a:rPr lang="en-GB" sz="1600" dirty="0" err="1"/>
              <a:t>Biderectional</a:t>
            </a:r>
            <a:r>
              <a:rPr lang="en-GB" sz="1600" dirty="0"/>
              <a:t> Encoder Representations from Transformers) is a bidirectional transformer model that generate context aware embeddings, which allow multiple representations of each word based on its context. </a:t>
            </a:r>
            <a:r>
              <a:rPr lang="en-GB" sz="1600" dirty="0" err="1"/>
              <a:t>Biderectional</a:t>
            </a:r>
            <a:r>
              <a:rPr lang="en-GB" sz="1600" dirty="0"/>
              <a:t> strategy allows to</a:t>
            </a:r>
            <a:r>
              <a:rPr lang="ru-RU" sz="1600" dirty="0"/>
              <a:t> </a:t>
            </a:r>
            <a:r>
              <a:rPr lang="en-GB" sz="1600" dirty="0"/>
              <a:t>take position into consideration.</a:t>
            </a:r>
          </a:p>
          <a:p>
            <a:pPr marL="0" indent="0">
              <a:buNone/>
            </a:pPr>
            <a:r>
              <a:rPr lang="en-GB" sz="1600" dirty="0"/>
              <a:t>Differences from Word2Vec:</a:t>
            </a:r>
          </a:p>
          <a:p>
            <a:r>
              <a:rPr lang="en-GB" sz="1600" dirty="0"/>
              <a:t>Takes sequence as input rather that word</a:t>
            </a:r>
          </a:p>
          <a:p>
            <a:r>
              <a:rPr lang="en-GB" sz="1600" dirty="0"/>
              <a:t>Is able to generate embeddings of words outside vocabulary</a:t>
            </a:r>
            <a:endParaRPr lang="ru-RU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4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0D9D8-A718-6D4C-7B73-7BB6A70D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notes: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DB74A-7028-7245-3A4D-B2E550A8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training neural network or using TF-IDF and </a:t>
            </a:r>
            <a:r>
              <a:rPr lang="en-GB" dirty="0" err="1"/>
              <a:t>BoW</a:t>
            </a:r>
            <a:r>
              <a:rPr lang="en-GB" dirty="0"/>
              <a:t>, text should be tokenized. It can be done using stemming(when we throw away endings of words) or lemmatization(when determining the lemma of the word). Also, frequently encountered words (stop-words)should be throwed away;</a:t>
            </a:r>
          </a:p>
          <a:p>
            <a:r>
              <a:rPr lang="en-GB" dirty="0"/>
              <a:t>Words can be subdivided to subunits, so Word2Vec will be trained on vocabulary of this subunits;</a:t>
            </a:r>
          </a:p>
          <a:p>
            <a:r>
              <a:rPr lang="en-GB" dirty="0"/>
              <a:t>Words that is absent in dictionary, should be handled as ‘Unknown’;</a:t>
            </a:r>
          </a:p>
          <a:p>
            <a:pPr marL="0" indent="0">
              <a:buNone/>
            </a:pPr>
            <a:r>
              <a:rPr lang="en-GB" dirty="0"/>
              <a:t>This methods may help to deal with limited size of vocabulary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184E6-8391-A8E4-B317-0F9317AD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CA6B9-88A9-3EFF-7B48-D439F005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hlinkClick r:id="rId2"/>
              </a:rPr>
              <a:t>RusVectōrēs</a:t>
            </a:r>
            <a:r>
              <a:rPr lang="ru-RU" dirty="0">
                <a:hlinkClick r:id="rId2"/>
              </a:rPr>
              <a:t>: семантические модели для русского языка (rusvectores.org)</a:t>
            </a:r>
            <a:endParaRPr lang="ru-RU" dirty="0"/>
          </a:p>
          <a:p>
            <a:r>
              <a:rPr lang="ru-RU" dirty="0">
                <a:hlinkClick r:id="rId3"/>
              </a:rPr>
              <a:t>Векторное представление слов — </a:t>
            </a:r>
            <a:r>
              <a:rPr lang="ru-RU" dirty="0" err="1">
                <a:hlinkClick r:id="rId3"/>
              </a:rPr>
              <a:t>Викиконспекты</a:t>
            </a:r>
            <a:r>
              <a:rPr lang="ru-RU" dirty="0">
                <a:hlinkClick r:id="rId3"/>
              </a:rPr>
              <a:t> (ifmo.ru)</a:t>
            </a:r>
            <a:endParaRPr lang="ru-RU" dirty="0"/>
          </a:p>
          <a:p>
            <a:r>
              <a:rPr lang="en-US" dirty="0">
                <a:hlinkClick r:id="rId4"/>
              </a:rPr>
              <a:t>Word Embeddings (lena-voita.github.io)</a:t>
            </a:r>
            <a:endParaRPr lang="ru-RU" dirty="0"/>
          </a:p>
          <a:p>
            <a:r>
              <a:rPr lang="ru-RU" dirty="0">
                <a:hlinkClick r:id="rId5"/>
              </a:rPr>
              <a:t>Нейросети для работы с последовательностями (yandex.ru)</a:t>
            </a:r>
            <a:endParaRPr lang="ru-RU" dirty="0"/>
          </a:p>
          <a:p>
            <a:r>
              <a:rPr lang="en-US" dirty="0">
                <a:hlinkClick r:id="rId6"/>
              </a:rPr>
              <a:t>Stanford CS 224N | Natural Language Processing with Deep Learning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4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3EA81130-117E-EE20-6A28-E7F88691E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1" r="16545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C7C58-9C30-F334-54C8-1E5D7A90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Encoding problem</a:t>
            </a:r>
            <a:endParaRPr lang="ru-RU" sz="360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4EE22-483E-94AC-66EA-516949C8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Neural networks can only work with numbers and/or sequences of numbers. </a:t>
            </a:r>
            <a:r>
              <a:rPr lang="en-GB" sz="1800">
                <a:solidFill>
                  <a:schemeClr val="tx2"/>
                </a:solidFill>
              </a:rPr>
              <a:t>So, </a:t>
            </a:r>
            <a:r>
              <a:rPr lang="en-US" sz="1800">
                <a:solidFill>
                  <a:schemeClr val="tx2"/>
                </a:solidFill>
              </a:rPr>
              <a:t>what can we do to work with words, sentences or entire texts?</a:t>
            </a:r>
            <a:endParaRPr lang="ru-RU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6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FC07D28-D1C2-556B-4806-A017B4D635A6}"/>
              </a:ext>
            </a:extLst>
          </p:cNvPr>
          <p:cNvSpPr/>
          <p:nvPr/>
        </p:nvSpPr>
        <p:spPr>
          <a:xfrm>
            <a:off x="7500026" y="-9728"/>
            <a:ext cx="4698459" cy="3978613"/>
          </a:xfrm>
          <a:custGeom>
            <a:avLst/>
            <a:gdLst>
              <a:gd name="connsiteX0" fmla="*/ 0 w 4698459"/>
              <a:gd name="connsiteY0" fmla="*/ 0 h 3978613"/>
              <a:gd name="connsiteX1" fmla="*/ 0 w 4698459"/>
              <a:gd name="connsiteY1" fmla="*/ 0 h 3978613"/>
              <a:gd name="connsiteX2" fmla="*/ 428017 w 4698459"/>
              <a:gd name="connsiteY2" fmla="*/ 797668 h 3978613"/>
              <a:gd name="connsiteX3" fmla="*/ 515565 w 4698459"/>
              <a:gd name="connsiteY3" fmla="*/ 1167319 h 3978613"/>
              <a:gd name="connsiteX4" fmla="*/ 476655 w 4698459"/>
              <a:gd name="connsiteY4" fmla="*/ 1342417 h 3978613"/>
              <a:gd name="connsiteX5" fmla="*/ 447472 w 4698459"/>
              <a:gd name="connsiteY5" fmla="*/ 1352145 h 3978613"/>
              <a:gd name="connsiteX6" fmla="*/ 535021 w 4698459"/>
              <a:gd name="connsiteY6" fmla="*/ 1585609 h 3978613"/>
              <a:gd name="connsiteX7" fmla="*/ 1108953 w 4698459"/>
              <a:gd name="connsiteY7" fmla="*/ 2013626 h 3978613"/>
              <a:gd name="connsiteX8" fmla="*/ 1381327 w 4698459"/>
              <a:gd name="connsiteY8" fmla="*/ 2140085 h 3978613"/>
              <a:gd name="connsiteX9" fmla="*/ 1478604 w 4698459"/>
              <a:gd name="connsiteY9" fmla="*/ 2188724 h 3978613"/>
              <a:gd name="connsiteX10" fmla="*/ 1566153 w 4698459"/>
              <a:gd name="connsiteY10" fmla="*/ 2247090 h 3978613"/>
              <a:gd name="connsiteX11" fmla="*/ 1702340 w 4698459"/>
              <a:gd name="connsiteY11" fmla="*/ 2363822 h 3978613"/>
              <a:gd name="connsiteX12" fmla="*/ 1809344 w 4698459"/>
              <a:gd name="connsiteY12" fmla="*/ 2422188 h 3978613"/>
              <a:gd name="connsiteX13" fmla="*/ 1935804 w 4698459"/>
              <a:gd name="connsiteY13" fmla="*/ 2509737 h 3978613"/>
              <a:gd name="connsiteX14" fmla="*/ 2266544 w 4698459"/>
              <a:gd name="connsiteY14" fmla="*/ 2801566 h 3978613"/>
              <a:gd name="connsiteX15" fmla="*/ 2441642 w 4698459"/>
              <a:gd name="connsiteY15" fmla="*/ 3025302 h 3978613"/>
              <a:gd name="connsiteX16" fmla="*/ 2519463 w 4698459"/>
              <a:gd name="connsiteY16" fmla="*/ 3180945 h 3978613"/>
              <a:gd name="connsiteX17" fmla="*/ 2675106 w 4698459"/>
              <a:gd name="connsiteY17" fmla="*/ 3385226 h 3978613"/>
              <a:gd name="connsiteX18" fmla="*/ 2889114 w 4698459"/>
              <a:gd name="connsiteY18" fmla="*/ 3492230 h 3978613"/>
              <a:gd name="connsiteX19" fmla="*/ 3112851 w 4698459"/>
              <a:gd name="connsiteY19" fmla="*/ 3657600 h 3978613"/>
              <a:gd name="connsiteX20" fmla="*/ 3210127 w 4698459"/>
              <a:gd name="connsiteY20" fmla="*/ 3715966 h 3978613"/>
              <a:gd name="connsiteX21" fmla="*/ 3570051 w 4698459"/>
              <a:gd name="connsiteY21" fmla="*/ 3861881 h 3978613"/>
              <a:gd name="connsiteX22" fmla="*/ 4095344 w 4698459"/>
              <a:gd name="connsiteY22" fmla="*/ 3881337 h 3978613"/>
              <a:gd name="connsiteX23" fmla="*/ 4143983 w 4698459"/>
              <a:gd name="connsiteY23" fmla="*/ 3900792 h 3978613"/>
              <a:gd name="connsiteX24" fmla="*/ 4221804 w 4698459"/>
              <a:gd name="connsiteY24" fmla="*/ 3920247 h 3978613"/>
              <a:gd name="connsiteX25" fmla="*/ 4299625 w 4698459"/>
              <a:gd name="connsiteY25" fmla="*/ 3959158 h 3978613"/>
              <a:gd name="connsiteX26" fmla="*/ 4455268 w 4698459"/>
              <a:gd name="connsiteY26" fmla="*/ 3978613 h 3978613"/>
              <a:gd name="connsiteX27" fmla="*/ 4698459 w 4698459"/>
              <a:gd name="connsiteY27" fmla="*/ 3968885 h 3978613"/>
              <a:gd name="connsiteX28" fmla="*/ 4698459 w 4698459"/>
              <a:gd name="connsiteY28" fmla="*/ 3968885 h 3978613"/>
              <a:gd name="connsiteX29" fmla="*/ 4688731 w 4698459"/>
              <a:gd name="connsiteY29" fmla="*/ 0 h 3978613"/>
              <a:gd name="connsiteX30" fmla="*/ 0 w 4698459"/>
              <a:gd name="connsiteY30" fmla="*/ 0 h 397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98459" h="3978613">
                <a:moveTo>
                  <a:pt x="0" y="0"/>
                </a:moveTo>
                <a:lnTo>
                  <a:pt x="0" y="0"/>
                </a:lnTo>
                <a:cubicBezTo>
                  <a:pt x="129729" y="227027"/>
                  <a:pt x="323574" y="541308"/>
                  <a:pt x="428017" y="797668"/>
                </a:cubicBezTo>
                <a:cubicBezTo>
                  <a:pt x="477760" y="919765"/>
                  <a:pt x="493046" y="1039707"/>
                  <a:pt x="515565" y="1167319"/>
                </a:cubicBezTo>
                <a:cubicBezTo>
                  <a:pt x="502595" y="1225685"/>
                  <a:pt x="497324" y="1286314"/>
                  <a:pt x="476655" y="1342417"/>
                </a:cubicBezTo>
                <a:cubicBezTo>
                  <a:pt x="473110" y="1352039"/>
                  <a:pt x="445079" y="1342174"/>
                  <a:pt x="447472" y="1352145"/>
                </a:cubicBezTo>
                <a:cubicBezTo>
                  <a:pt x="466868" y="1432963"/>
                  <a:pt x="483561" y="1520343"/>
                  <a:pt x="535021" y="1585609"/>
                </a:cubicBezTo>
                <a:cubicBezTo>
                  <a:pt x="671499" y="1758703"/>
                  <a:pt x="913250" y="1910437"/>
                  <a:pt x="1108953" y="2013626"/>
                </a:cubicBezTo>
                <a:cubicBezTo>
                  <a:pt x="1197498" y="2060313"/>
                  <a:pt x="1290863" y="2097234"/>
                  <a:pt x="1381327" y="2140085"/>
                </a:cubicBezTo>
                <a:cubicBezTo>
                  <a:pt x="1414090" y="2155604"/>
                  <a:pt x="1448440" y="2168614"/>
                  <a:pt x="1478604" y="2188724"/>
                </a:cubicBezTo>
                <a:cubicBezTo>
                  <a:pt x="1507787" y="2208179"/>
                  <a:pt x="1538765" y="2225180"/>
                  <a:pt x="1566153" y="2247090"/>
                </a:cubicBezTo>
                <a:cubicBezTo>
                  <a:pt x="1684422" y="2341705"/>
                  <a:pt x="1558933" y="2273249"/>
                  <a:pt x="1702340" y="2363822"/>
                </a:cubicBezTo>
                <a:cubicBezTo>
                  <a:pt x="1736691" y="2385518"/>
                  <a:pt x="1774891" y="2400655"/>
                  <a:pt x="1809344" y="2422188"/>
                </a:cubicBezTo>
                <a:cubicBezTo>
                  <a:pt x="1852820" y="2449361"/>
                  <a:pt x="1895334" y="2478261"/>
                  <a:pt x="1935804" y="2509737"/>
                </a:cubicBezTo>
                <a:cubicBezTo>
                  <a:pt x="2057552" y="2604430"/>
                  <a:pt x="2164599" y="2689912"/>
                  <a:pt x="2266544" y="2801566"/>
                </a:cubicBezTo>
                <a:cubicBezTo>
                  <a:pt x="2304646" y="2843297"/>
                  <a:pt x="2410141" y="2972144"/>
                  <a:pt x="2441642" y="3025302"/>
                </a:cubicBezTo>
                <a:cubicBezTo>
                  <a:pt x="2471213" y="3075203"/>
                  <a:pt x="2490685" y="3130583"/>
                  <a:pt x="2519463" y="3180945"/>
                </a:cubicBezTo>
                <a:cubicBezTo>
                  <a:pt x="2549660" y="3233790"/>
                  <a:pt x="2624063" y="3343191"/>
                  <a:pt x="2675106" y="3385226"/>
                </a:cubicBezTo>
                <a:cubicBezTo>
                  <a:pt x="2716746" y="3419518"/>
                  <a:pt x="2852626" y="3471179"/>
                  <a:pt x="2889114" y="3492230"/>
                </a:cubicBezTo>
                <a:cubicBezTo>
                  <a:pt x="3036893" y="3577487"/>
                  <a:pt x="2985924" y="3568751"/>
                  <a:pt x="3112851" y="3657600"/>
                </a:cubicBezTo>
                <a:cubicBezTo>
                  <a:pt x="3143830" y="3679285"/>
                  <a:pt x="3176489" y="3698692"/>
                  <a:pt x="3210127" y="3715966"/>
                </a:cubicBezTo>
                <a:cubicBezTo>
                  <a:pt x="3309301" y="3766894"/>
                  <a:pt x="3443264" y="3853957"/>
                  <a:pt x="3570051" y="3861881"/>
                </a:cubicBezTo>
                <a:cubicBezTo>
                  <a:pt x="3744927" y="3872811"/>
                  <a:pt x="3920246" y="3874852"/>
                  <a:pt x="4095344" y="3881337"/>
                </a:cubicBezTo>
                <a:cubicBezTo>
                  <a:pt x="4111557" y="3887822"/>
                  <a:pt x="4127293" y="3895657"/>
                  <a:pt x="4143983" y="3900792"/>
                </a:cubicBezTo>
                <a:cubicBezTo>
                  <a:pt x="4169539" y="3908655"/>
                  <a:pt x="4196768" y="3910858"/>
                  <a:pt x="4221804" y="3920247"/>
                </a:cubicBezTo>
                <a:cubicBezTo>
                  <a:pt x="4248960" y="3930430"/>
                  <a:pt x="4272312" y="3949404"/>
                  <a:pt x="4299625" y="3959158"/>
                </a:cubicBezTo>
                <a:cubicBezTo>
                  <a:pt x="4323086" y="3967537"/>
                  <a:pt x="4449144" y="3978001"/>
                  <a:pt x="4455268" y="3978613"/>
                </a:cubicBezTo>
                <a:cubicBezTo>
                  <a:pt x="4666013" y="3968075"/>
                  <a:pt x="4584889" y="3968885"/>
                  <a:pt x="4698459" y="3968885"/>
                </a:cubicBezTo>
                <a:lnTo>
                  <a:pt x="4698459" y="3968885"/>
                </a:lnTo>
                <a:cubicBezTo>
                  <a:pt x="4695216" y="2645923"/>
                  <a:pt x="4691974" y="1322962"/>
                  <a:pt x="468873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749F9-8F77-A47B-9215-D2FE1B5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is all you need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5AA52-87F1-2828-668D-524CEC68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this case, we need the representation of words and sentences, so we can fed it to our model. </a:t>
            </a:r>
            <a:r>
              <a:rPr lang="en-GB" dirty="0"/>
              <a:t>In every method</a:t>
            </a:r>
            <a:r>
              <a:rPr lang="en-US" dirty="0"/>
              <a:t> we will need to create a dictionary in which for every vocabulary word there is numerical/vector representation of it</a:t>
            </a:r>
            <a:r>
              <a:rPr lang="ru-RU" dirty="0"/>
              <a:t>(</a:t>
            </a:r>
            <a:r>
              <a:rPr lang="en-GB" dirty="0" err="1"/>
              <a:t>i</a:t>
            </a:r>
            <a:r>
              <a:rPr lang="en-GB" dirty="0"/>
              <a:t>. e. tokenization</a:t>
            </a:r>
            <a:r>
              <a:rPr lang="ru-RU" dirty="0"/>
              <a:t>)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So, we can do it in following ways: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Represent as discrete symbols(one-hot vectors)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Bag of Words(</a:t>
            </a:r>
            <a:r>
              <a:rPr lang="en-GB" dirty="0"/>
              <a:t>unlike previous, pays attention to frequency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TF-IDF(</a:t>
            </a:r>
            <a:r>
              <a:rPr lang="en-GB" dirty="0">
                <a:solidFill>
                  <a:srgbClr val="2C2D2E"/>
                </a:solidFill>
                <a:latin typeface="Helvetica" panose="020B0604020202020204" pitchFamily="34" charset="0"/>
              </a:rPr>
              <a:t>like </a:t>
            </a:r>
            <a:r>
              <a:rPr lang="en-GB" dirty="0" err="1">
                <a:solidFill>
                  <a:srgbClr val="2C2D2E"/>
                </a:solidFill>
                <a:latin typeface="Helvetica" panose="020B0604020202020204" pitchFamily="34" charset="0"/>
              </a:rPr>
              <a:t>BoW</a:t>
            </a:r>
            <a:r>
              <a:rPr lang="en-GB" dirty="0">
                <a:solidFill>
                  <a:srgbClr val="2C2D2E"/>
                </a:solidFill>
                <a:latin typeface="Helvetica" panose="020B0604020202020204" pitchFamily="34" charset="0"/>
              </a:rPr>
              <a:t>, but also with inverse document frequency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Word2Vec(NN that produces sets of vectors, representing words. Unlike all previous it is based on context in corpus)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Bert(NN based on transformers, can take into account semantic meaning of words, e. g. </a:t>
            </a:r>
            <a:r>
              <a:rPr lang="en-US" dirty="0"/>
              <a:t>“</a:t>
            </a:r>
            <a:r>
              <a:rPr lang="en-GB" dirty="0"/>
              <a:t>can” as verb and “can” as noun will had different representation)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Some other methods (To exemplify, LSA and ELMO)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40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70FF3-8D8C-EAB1-A729-52CA224D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One-Hot encoding</a:t>
            </a:r>
            <a:endParaRPr lang="ru-RU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B05C2-8340-3992-4363-ADC2F4C3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That is the  simple method in which we </a:t>
            </a:r>
            <a:r>
              <a:rPr lang="en-GB" sz="2000"/>
              <a:t>representing i-th word in vocabulary as vector that has 1 on the i-th position and 0 on any other. </a:t>
            </a:r>
          </a:p>
          <a:p>
            <a:pPr marL="0" indent="0">
              <a:buNone/>
            </a:pPr>
            <a:r>
              <a:rPr lang="en-GB" sz="2000"/>
              <a:t>Pros:</a:t>
            </a:r>
          </a:p>
          <a:p>
            <a:r>
              <a:rPr lang="en-GB" sz="2000"/>
              <a:t>Easy to implement</a:t>
            </a:r>
          </a:p>
          <a:p>
            <a:pPr marL="0" indent="0">
              <a:buNone/>
            </a:pPr>
            <a:r>
              <a:rPr lang="en-GB" sz="2000"/>
              <a:t>Cons:</a:t>
            </a:r>
          </a:p>
          <a:p>
            <a:r>
              <a:rPr lang="en-GB" sz="2000"/>
              <a:t>O(n</a:t>
            </a:r>
            <a:r>
              <a:rPr lang="en-GB" sz="2000" baseline="30000"/>
              <a:t>2</a:t>
            </a:r>
            <a:r>
              <a:rPr lang="en-GB" sz="2000"/>
              <a:t>)</a:t>
            </a:r>
            <a:r>
              <a:rPr lang="ru-RU" sz="2000"/>
              <a:t> </a:t>
            </a:r>
            <a:r>
              <a:rPr lang="en-GB" sz="2000"/>
              <a:t>memory</a:t>
            </a:r>
          </a:p>
          <a:p>
            <a:r>
              <a:rPr lang="en-GB" sz="2000"/>
              <a:t>Do not capture any meaning(e.g. on the picture apple is clouser to capybara then ot penapple)</a:t>
            </a:r>
            <a:endParaRPr lang="ru-RU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E559C98-2FC1-02F6-6127-E83FFBE04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5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EB441-9835-669C-86D4-E52F7AF3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Bag of Words(BoW)</a:t>
            </a:r>
            <a:endParaRPr lang="ru-RU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75700-520A-8368-66F9-4CBE1104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/>
              <a:t>In that case we simply count the frequency of every word which is in vocabulary(if word absent in the text, we count it as a rare word)</a:t>
            </a:r>
          </a:p>
          <a:p>
            <a:pPr marL="0" indent="0">
              <a:buNone/>
            </a:pPr>
            <a:r>
              <a:rPr lang="en-US" sz="1700" dirty="0"/>
              <a:t>Pros:</a:t>
            </a:r>
          </a:p>
          <a:p>
            <a:r>
              <a:rPr lang="en-US" sz="1700" dirty="0"/>
              <a:t>We taking into account number of the words in the text</a:t>
            </a:r>
          </a:p>
          <a:p>
            <a:pPr marL="0" indent="0">
              <a:buNone/>
            </a:pPr>
            <a:r>
              <a:rPr lang="en-US" sz="1700" dirty="0"/>
              <a:t>Cons:</a:t>
            </a:r>
          </a:p>
          <a:p>
            <a:r>
              <a:rPr lang="en-US" sz="1700" dirty="0"/>
              <a:t>If we use only frequency of the word in the text, we do not handle the importance of each word in the text(for example, articles(like ‘a’ and ‘the’) and </a:t>
            </a:r>
            <a:r>
              <a:rPr lang="en-GB" sz="1700" dirty="0"/>
              <a:t>pronouns will have average bigger frequency then other words</a:t>
            </a:r>
            <a:r>
              <a:rPr lang="en-US" sz="1700" dirty="0"/>
              <a:t>).</a:t>
            </a:r>
          </a:p>
          <a:p>
            <a:r>
              <a:rPr lang="ru-RU" sz="1800" dirty="0"/>
              <a:t>С</a:t>
            </a:r>
            <a:r>
              <a:rPr lang="en-GB" sz="1800" dirty="0"/>
              <a:t>an not handle </a:t>
            </a:r>
            <a:r>
              <a:rPr lang="en-US" sz="1800" dirty="0"/>
              <a:t>the semantic of words</a:t>
            </a:r>
            <a:r>
              <a:rPr lang="ru-RU" sz="1800" dirty="0"/>
              <a:t> </a:t>
            </a:r>
            <a:r>
              <a:rPr lang="en-GB" sz="1800" dirty="0"/>
              <a:t>and </a:t>
            </a:r>
            <a:r>
              <a:rPr lang="en-US" sz="1800" dirty="0"/>
              <a:t>position of words in the text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1448E91-78E6-240B-922E-08A43CFC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002305"/>
            <a:ext cx="5150277" cy="26781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8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341E4561-A6ED-7DB9-004F-AF79CDCF8BE3}"/>
              </a:ext>
            </a:extLst>
          </p:cNvPr>
          <p:cNvSpPr/>
          <p:nvPr/>
        </p:nvSpPr>
        <p:spPr>
          <a:xfrm>
            <a:off x="6014937" y="-180324"/>
            <a:ext cx="6313251" cy="6536988"/>
          </a:xfrm>
          <a:custGeom>
            <a:avLst/>
            <a:gdLst>
              <a:gd name="connsiteX0" fmla="*/ 0 w 6313251"/>
              <a:gd name="connsiteY0" fmla="*/ 29183 h 6536988"/>
              <a:gd name="connsiteX1" fmla="*/ 0 w 6313251"/>
              <a:gd name="connsiteY1" fmla="*/ 29183 h 6536988"/>
              <a:gd name="connsiteX2" fmla="*/ 48638 w 6313251"/>
              <a:gd name="connsiteY2" fmla="*/ 301558 h 6536988"/>
              <a:gd name="connsiteX3" fmla="*/ 107004 w 6313251"/>
              <a:gd name="connsiteY3" fmla="*/ 466928 h 6536988"/>
              <a:gd name="connsiteX4" fmla="*/ 116732 w 6313251"/>
              <a:gd name="connsiteY4" fmla="*/ 554477 h 6536988"/>
              <a:gd name="connsiteX5" fmla="*/ 126459 w 6313251"/>
              <a:gd name="connsiteY5" fmla="*/ 593388 h 6536988"/>
              <a:gd name="connsiteX6" fmla="*/ 136187 w 6313251"/>
              <a:gd name="connsiteY6" fmla="*/ 642026 h 6536988"/>
              <a:gd name="connsiteX7" fmla="*/ 155642 w 6313251"/>
              <a:gd name="connsiteY7" fmla="*/ 700392 h 6536988"/>
              <a:gd name="connsiteX8" fmla="*/ 194553 w 6313251"/>
              <a:gd name="connsiteY8" fmla="*/ 846307 h 6536988"/>
              <a:gd name="connsiteX9" fmla="*/ 214008 w 6313251"/>
              <a:gd name="connsiteY9" fmla="*/ 1031132 h 6536988"/>
              <a:gd name="connsiteX10" fmla="*/ 272374 w 6313251"/>
              <a:gd name="connsiteY10" fmla="*/ 1157592 h 6536988"/>
              <a:gd name="connsiteX11" fmla="*/ 321012 w 6313251"/>
              <a:gd name="connsiteY11" fmla="*/ 1254868 h 6536988"/>
              <a:gd name="connsiteX12" fmla="*/ 379378 w 6313251"/>
              <a:gd name="connsiteY12" fmla="*/ 1332690 h 6536988"/>
              <a:gd name="connsiteX13" fmla="*/ 476655 w 6313251"/>
              <a:gd name="connsiteY13" fmla="*/ 1459149 h 6536988"/>
              <a:gd name="connsiteX14" fmla="*/ 671208 w 6313251"/>
              <a:gd name="connsiteY14" fmla="*/ 1634247 h 6536988"/>
              <a:gd name="connsiteX15" fmla="*/ 749029 w 6313251"/>
              <a:gd name="connsiteY15" fmla="*/ 1702341 h 6536988"/>
              <a:gd name="connsiteX16" fmla="*/ 924127 w 6313251"/>
              <a:gd name="connsiteY16" fmla="*/ 1906622 h 6536988"/>
              <a:gd name="connsiteX17" fmla="*/ 1011676 w 6313251"/>
              <a:gd name="connsiteY17" fmla="*/ 2003898 h 6536988"/>
              <a:gd name="connsiteX18" fmla="*/ 1235412 w 6313251"/>
              <a:gd name="connsiteY18" fmla="*/ 2266545 h 6536988"/>
              <a:gd name="connsiteX19" fmla="*/ 1332689 w 6313251"/>
              <a:gd name="connsiteY19" fmla="*/ 2393005 h 6536988"/>
              <a:gd name="connsiteX20" fmla="*/ 1439693 w 6313251"/>
              <a:gd name="connsiteY20" fmla="*/ 2519464 h 6536988"/>
              <a:gd name="connsiteX21" fmla="*/ 1546698 w 6313251"/>
              <a:gd name="connsiteY21" fmla="*/ 2636196 h 6536988"/>
              <a:gd name="connsiteX22" fmla="*/ 1741251 w 6313251"/>
              <a:gd name="connsiteY22" fmla="*/ 2918298 h 6536988"/>
              <a:gd name="connsiteX23" fmla="*/ 1857983 w 6313251"/>
              <a:gd name="connsiteY23" fmla="*/ 3093396 h 6536988"/>
              <a:gd name="connsiteX24" fmla="*/ 2081719 w 6313251"/>
              <a:gd name="connsiteY24" fmla="*/ 3346315 h 6536988"/>
              <a:gd name="connsiteX25" fmla="*/ 2256817 w 6313251"/>
              <a:gd name="connsiteY25" fmla="*/ 3579779 h 6536988"/>
              <a:gd name="connsiteX26" fmla="*/ 2286000 w 6313251"/>
              <a:gd name="connsiteY26" fmla="*/ 3608962 h 6536988"/>
              <a:gd name="connsiteX27" fmla="*/ 2315183 w 6313251"/>
              <a:gd name="connsiteY27" fmla="*/ 3657600 h 6536988"/>
              <a:gd name="connsiteX28" fmla="*/ 2383276 w 6313251"/>
              <a:gd name="connsiteY28" fmla="*/ 3706239 h 6536988"/>
              <a:gd name="connsiteX29" fmla="*/ 2480553 w 6313251"/>
              <a:gd name="connsiteY29" fmla="*/ 3793788 h 6536988"/>
              <a:gd name="connsiteX30" fmla="*/ 2626468 w 6313251"/>
              <a:gd name="connsiteY30" fmla="*/ 3861881 h 6536988"/>
              <a:gd name="connsiteX31" fmla="*/ 2821021 w 6313251"/>
              <a:gd name="connsiteY31" fmla="*/ 3988341 h 6536988"/>
              <a:gd name="connsiteX32" fmla="*/ 2869659 w 6313251"/>
              <a:gd name="connsiteY32" fmla="*/ 4027251 h 6536988"/>
              <a:gd name="connsiteX33" fmla="*/ 2928025 w 6313251"/>
              <a:gd name="connsiteY33" fmla="*/ 4046707 h 6536988"/>
              <a:gd name="connsiteX34" fmla="*/ 3035029 w 6313251"/>
              <a:gd name="connsiteY34" fmla="*/ 4095345 h 6536988"/>
              <a:gd name="connsiteX35" fmla="*/ 3142034 w 6313251"/>
              <a:gd name="connsiteY35" fmla="*/ 4134256 h 6536988"/>
              <a:gd name="connsiteX36" fmla="*/ 3219855 w 6313251"/>
              <a:gd name="connsiteY36" fmla="*/ 4173166 h 6536988"/>
              <a:gd name="connsiteX37" fmla="*/ 3258766 w 6313251"/>
              <a:gd name="connsiteY37" fmla="*/ 4202349 h 6536988"/>
              <a:gd name="connsiteX38" fmla="*/ 3297676 w 6313251"/>
              <a:gd name="connsiteY38" fmla="*/ 4212077 h 6536988"/>
              <a:gd name="connsiteX39" fmla="*/ 3326859 w 6313251"/>
              <a:gd name="connsiteY39" fmla="*/ 4231532 h 6536988"/>
              <a:gd name="connsiteX40" fmla="*/ 3365770 w 6313251"/>
              <a:gd name="connsiteY40" fmla="*/ 4250988 h 6536988"/>
              <a:gd name="connsiteX41" fmla="*/ 3433863 w 6313251"/>
              <a:gd name="connsiteY41" fmla="*/ 4319081 h 6536988"/>
              <a:gd name="connsiteX42" fmla="*/ 3511685 w 6313251"/>
              <a:gd name="connsiteY42" fmla="*/ 4357992 h 6536988"/>
              <a:gd name="connsiteX43" fmla="*/ 3677055 w 6313251"/>
              <a:gd name="connsiteY43" fmla="*/ 4484451 h 6536988"/>
              <a:gd name="connsiteX44" fmla="*/ 3793787 w 6313251"/>
              <a:gd name="connsiteY44" fmla="*/ 4503907 h 6536988"/>
              <a:gd name="connsiteX45" fmla="*/ 3959157 w 6313251"/>
              <a:gd name="connsiteY45" fmla="*/ 4562273 h 6536988"/>
              <a:gd name="connsiteX46" fmla="*/ 4027251 w 6313251"/>
              <a:gd name="connsiteY46" fmla="*/ 4581728 h 6536988"/>
              <a:gd name="connsiteX47" fmla="*/ 4075889 w 6313251"/>
              <a:gd name="connsiteY47" fmla="*/ 4620639 h 6536988"/>
              <a:gd name="connsiteX48" fmla="*/ 4143983 w 6313251"/>
              <a:gd name="connsiteY48" fmla="*/ 4640094 h 6536988"/>
              <a:gd name="connsiteX49" fmla="*/ 4202349 w 6313251"/>
              <a:gd name="connsiteY49" fmla="*/ 4669277 h 6536988"/>
              <a:gd name="connsiteX50" fmla="*/ 4260715 w 6313251"/>
              <a:gd name="connsiteY50" fmla="*/ 4766554 h 6536988"/>
              <a:gd name="connsiteX51" fmla="*/ 4387174 w 6313251"/>
              <a:gd name="connsiteY51" fmla="*/ 5029200 h 6536988"/>
              <a:gd name="connsiteX52" fmla="*/ 4416357 w 6313251"/>
              <a:gd name="connsiteY52" fmla="*/ 5145932 h 6536988"/>
              <a:gd name="connsiteX53" fmla="*/ 4445540 w 6313251"/>
              <a:gd name="connsiteY53" fmla="*/ 5350213 h 6536988"/>
              <a:gd name="connsiteX54" fmla="*/ 4455268 w 6313251"/>
              <a:gd name="connsiteY54" fmla="*/ 5690681 h 6536988"/>
              <a:gd name="connsiteX55" fmla="*/ 4474723 w 6313251"/>
              <a:gd name="connsiteY55" fmla="*/ 5787958 h 6536988"/>
              <a:gd name="connsiteX56" fmla="*/ 4484451 w 6313251"/>
              <a:gd name="connsiteY56" fmla="*/ 5856051 h 6536988"/>
              <a:gd name="connsiteX57" fmla="*/ 4513634 w 6313251"/>
              <a:gd name="connsiteY57" fmla="*/ 6118698 h 6536988"/>
              <a:gd name="connsiteX58" fmla="*/ 4912468 w 6313251"/>
              <a:gd name="connsiteY58" fmla="*/ 6138154 h 6536988"/>
              <a:gd name="connsiteX59" fmla="*/ 5116749 w 6313251"/>
              <a:gd name="connsiteY59" fmla="*/ 6157609 h 6536988"/>
              <a:gd name="connsiteX60" fmla="*/ 5165387 w 6313251"/>
              <a:gd name="connsiteY60" fmla="*/ 6167337 h 6536988"/>
              <a:gd name="connsiteX61" fmla="*/ 5233481 w 6313251"/>
              <a:gd name="connsiteY61" fmla="*/ 6196519 h 6536988"/>
              <a:gd name="connsiteX62" fmla="*/ 5291846 w 6313251"/>
              <a:gd name="connsiteY62" fmla="*/ 6206247 h 6536988"/>
              <a:gd name="connsiteX63" fmla="*/ 5476672 w 6313251"/>
              <a:gd name="connsiteY63" fmla="*/ 6235430 h 6536988"/>
              <a:gd name="connsiteX64" fmla="*/ 5564221 w 6313251"/>
              <a:gd name="connsiteY64" fmla="*/ 6264613 h 6536988"/>
              <a:gd name="connsiteX65" fmla="*/ 5642042 w 6313251"/>
              <a:gd name="connsiteY65" fmla="*/ 6284068 h 6536988"/>
              <a:gd name="connsiteX66" fmla="*/ 5768502 w 6313251"/>
              <a:gd name="connsiteY66" fmla="*/ 6322979 h 6536988"/>
              <a:gd name="connsiteX67" fmla="*/ 5856051 w 6313251"/>
              <a:gd name="connsiteY67" fmla="*/ 6361890 h 6536988"/>
              <a:gd name="connsiteX68" fmla="*/ 5972783 w 6313251"/>
              <a:gd name="connsiteY68" fmla="*/ 6420256 h 6536988"/>
              <a:gd name="connsiteX69" fmla="*/ 6108970 w 6313251"/>
              <a:gd name="connsiteY69" fmla="*/ 6459166 h 6536988"/>
              <a:gd name="connsiteX70" fmla="*/ 6177063 w 6313251"/>
              <a:gd name="connsiteY70" fmla="*/ 6468894 h 6536988"/>
              <a:gd name="connsiteX71" fmla="*/ 6293795 w 6313251"/>
              <a:gd name="connsiteY71" fmla="*/ 6517532 h 6536988"/>
              <a:gd name="connsiteX72" fmla="*/ 6313251 w 6313251"/>
              <a:gd name="connsiteY72" fmla="*/ 6536988 h 6536988"/>
              <a:gd name="connsiteX73" fmla="*/ 6274340 w 6313251"/>
              <a:gd name="connsiteY73" fmla="*/ 0 h 6536988"/>
              <a:gd name="connsiteX74" fmla="*/ 0 w 6313251"/>
              <a:gd name="connsiteY74" fmla="*/ 29183 h 653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313251" h="6536988">
                <a:moveTo>
                  <a:pt x="0" y="29183"/>
                </a:moveTo>
                <a:lnTo>
                  <a:pt x="0" y="29183"/>
                </a:lnTo>
                <a:cubicBezTo>
                  <a:pt x="16213" y="119975"/>
                  <a:pt x="26738" y="211968"/>
                  <a:pt x="48638" y="301558"/>
                </a:cubicBezTo>
                <a:cubicBezTo>
                  <a:pt x="62518" y="358342"/>
                  <a:pt x="91807" y="410482"/>
                  <a:pt x="107004" y="466928"/>
                </a:cubicBezTo>
                <a:cubicBezTo>
                  <a:pt x="114638" y="495281"/>
                  <a:pt x="112267" y="525456"/>
                  <a:pt x="116732" y="554477"/>
                </a:cubicBezTo>
                <a:cubicBezTo>
                  <a:pt x="118765" y="567691"/>
                  <a:pt x="123559" y="580337"/>
                  <a:pt x="126459" y="593388"/>
                </a:cubicBezTo>
                <a:cubicBezTo>
                  <a:pt x="130046" y="609528"/>
                  <a:pt x="131837" y="626075"/>
                  <a:pt x="136187" y="642026"/>
                </a:cubicBezTo>
                <a:cubicBezTo>
                  <a:pt x="141583" y="661811"/>
                  <a:pt x="150668" y="680497"/>
                  <a:pt x="155642" y="700392"/>
                </a:cubicBezTo>
                <a:cubicBezTo>
                  <a:pt x="199995" y="877804"/>
                  <a:pt x="113018" y="601703"/>
                  <a:pt x="194553" y="846307"/>
                </a:cubicBezTo>
                <a:cubicBezTo>
                  <a:pt x="201038" y="907915"/>
                  <a:pt x="186304" y="975723"/>
                  <a:pt x="214008" y="1031132"/>
                </a:cubicBezTo>
                <a:cubicBezTo>
                  <a:pt x="273185" y="1149488"/>
                  <a:pt x="171548" y="944737"/>
                  <a:pt x="272374" y="1157592"/>
                </a:cubicBezTo>
                <a:cubicBezTo>
                  <a:pt x="287893" y="1190355"/>
                  <a:pt x="302108" y="1223934"/>
                  <a:pt x="321012" y="1254868"/>
                </a:cubicBezTo>
                <a:cubicBezTo>
                  <a:pt x="337920" y="1282536"/>
                  <a:pt x="360531" y="1306304"/>
                  <a:pt x="379378" y="1332690"/>
                </a:cubicBezTo>
                <a:cubicBezTo>
                  <a:pt x="437249" y="1413709"/>
                  <a:pt x="400033" y="1376142"/>
                  <a:pt x="476655" y="1459149"/>
                </a:cubicBezTo>
                <a:cubicBezTo>
                  <a:pt x="541262" y="1529139"/>
                  <a:pt x="592442" y="1566221"/>
                  <a:pt x="671208" y="1634247"/>
                </a:cubicBezTo>
                <a:cubicBezTo>
                  <a:pt x="697295" y="1656777"/>
                  <a:pt x="726597" y="1676170"/>
                  <a:pt x="749029" y="1702341"/>
                </a:cubicBezTo>
                <a:lnTo>
                  <a:pt x="924127" y="1906622"/>
                </a:lnTo>
                <a:cubicBezTo>
                  <a:pt x="952778" y="1939518"/>
                  <a:pt x="982949" y="1971068"/>
                  <a:pt x="1011676" y="2003898"/>
                </a:cubicBezTo>
                <a:cubicBezTo>
                  <a:pt x="1033017" y="2028287"/>
                  <a:pt x="1211075" y="2236413"/>
                  <a:pt x="1235412" y="2266545"/>
                </a:cubicBezTo>
                <a:cubicBezTo>
                  <a:pt x="1268828" y="2307918"/>
                  <a:pt x="1299273" y="2351633"/>
                  <a:pt x="1332689" y="2393005"/>
                </a:cubicBezTo>
                <a:cubicBezTo>
                  <a:pt x="1367385" y="2435962"/>
                  <a:pt x="1403214" y="2478011"/>
                  <a:pt x="1439693" y="2519464"/>
                </a:cubicBezTo>
                <a:cubicBezTo>
                  <a:pt x="1474564" y="2559090"/>
                  <a:pt x="1516730" y="2592743"/>
                  <a:pt x="1546698" y="2636196"/>
                </a:cubicBezTo>
                <a:lnTo>
                  <a:pt x="1741251" y="2918298"/>
                </a:lnTo>
                <a:cubicBezTo>
                  <a:pt x="1780729" y="2976282"/>
                  <a:pt x="1811505" y="3040856"/>
                  <a:pt x="1857983" y="3093396"/>
                </a:cubicBezTo>
                <a:cubicBezTo>
                  <a:pt x="1932562" y="3177702"/>
                  <a:pt x="2014184" y="3256268"/>
                  <a:pt x="2081719" y="3346315"/>
                </a:cubicBezTo>
                <a:cubicBezTo>
                  <a:pt x="2140085" y="3424136"/>
                  <a:pt x="2188032" y="3510994"/>
                  <a:pt x="2256817" y="3579779"/>
                </a:cubicBezTo>
                <a:cubicBezTo>
                  <a:pt x="2266545" y="3589507"/>
                  <a:pt x="2277746" y="3597956"/>
                  <a:pt x="2286000" y="3608962"/>
                </a:cubicBezTo>
                <a:cubicBezTo>
                  <a:pt x="2297344" y="3624088"/>
                  <a:pt x="2302733" y="3643371"/>
                  <a:pt x="2315183" y="3657600"/>
                </a:cubicBezTo>
                <a:cubicBezTo>
                  <a:pt x="2340565" y="3686608"/>
                  <a:pt x="2357104" y="3682975"/>
                  <a:pt x="2383276" y="3706239"/>
                </a:cubicBezTo>
                <a:cubicBezTo>
                  <a:pt x="2410723" y="3730636"/>
                  <a:pt x="2444606" y="3774869"/>
                  <a:pt x="2480553" y="3793788"/>
                </a:cubicBezTo>
                <a:cubicBezTo>
                  <a:pt x="2528050" y="3818786"/>
                  <a:pt x="2584101" y="3828928"/>
                  <a:pt x="2626468" y="3861881"/>
                </a:cubicBezTo>
                <a:cubicBezTo>
                  <a:pt x="2812156" y="4006306"/>
                  <a:pt x="2608954" y="3855800"/>
                  <a:pt x="2821021" y="3988341"/>
                </a:cubicBezTo>
                <a:cubicBezTo>
                  <a:pt x="2838627" y="3999345"/>
                  <a:pt x="2851432" y="4017309"/>
                  <a:pt x="2869659" y="4027251"/>
                </a:cubicBezTo>
                <a:cubicBezTo>
                  <a:pt x="2887663" y="4037071"/>
                  <a:pt x="2908752" y="4039699"/>
                  <a:pt x="2928025" y="4046707"/>
                </a:cubicBezTo>
                <a:cubicBezTo>
                  <a:pt x="3053752" y="4092427"/>
                  <a:pt x="2890173" y="4035698"/>
                  <a:pt x="3035029" y="4095345"/>
                </a:cubicBezTo>
                <a:cubicBezTo>
                  <a:pt x="3070124" y="4109796"/>
                  <a:pt x="3107055" y="4119528"/>
                  <a:pt x="3142034" y="4134256"/>
                </a:cubicBezTo>
                <a:cubicBezTo>
                  <a:pt x="3168763" y="4145510"/>
                  <a:pt x="3194804" y="4158553"/>
                  <a:pt x="3219855" y="4173166"/>
                </a:cubicBezTo>
                <a:cubicBezTo>
                  <a:pt x="3233859" y="4181335"/>
                  <a:pt x="3244265" y="4195098"/>
                  <a:pt x="3258766" y="4202349"/>
                </a:cubicBezTo>
                <a:cubicBezTo>
                  <a:pt x="3270724" y="4208328"/>
                  <a:pt x="3284706" y="4208834"/>
                  <a:pt x="3297676" y="4212077"/>
                </a:cubicBezTo>
                <a:cubicBezTo>
                  <a:pt x="3307404" y="4218562"/>
                  <a:pt x="3316708" y="4225732"/>
                  <a:pt x="3326859" y="4231532"/>
                </a:cubicBezTo>
                <a:cubicBezTo>
                  <a:pt x="3339450" y="4238727"/>
                  <a:pt x="3354547" y="4241805"/>
                  <a:pt x="3365770" y="4250988"/>
                </a:cubicBezTo>
                <a:cubicBezTo>
                  <a:pt x="3390613" y="4271315"/>
                  <a:pt x="3405152" y="4304726"/>
                  <a:pt x="3433863" y="4319081"/>
                </a:cubicBezTo>
                <a:cubicBezTo>
                  <a:pt x="3459804" y="4332051"/>
                  <a:pt x="3487991" y="4341267"/>
                  <a:pt x="3511685" y="4357992"/>
                </a:cubicBezTo>
                <a:cubicBezTo>
                  <a:pt x="3569462" y="4398776"/>
                  <a:pt x="3607361" y="4460058"/>
                  <a:pt x="3677055" y="4484451"/>
                </a:cubicBezTo>
                <a:cubicBezTo>
                  <a:pt x="3714288" y="4497483"/>
                  <a:pt x="3754876" y="4497422"/>
                  <a:pt x="3793787" y="4503907"/>
                </a:cubicBezTo>
                <a:cubicBezTo>
                  <a:pt x="3866236" y="4531075"/>
                  <a:pt x="3883272" y="4538559"/>
                  <a:pt x="3959157" y="4562273"/>
                </a:cubicBezTo>
                <a:cubicBezTo>
                  <a:pt x="3981689" y="4569314"/>
                  <a:pt x="4004553" y="4575243"/>
                  <a:pt x="4027251" y="4581728"/>
                </a:cubicBezTo>
                <a:cubicBezTo>
                  <a:pt x="4043464" y="4594698"/>
                  <a:pt x="4057318" y="4611354"/>
                  <a:pt x="4075889" y="4620639"/>
                </a:cubicBezTo>
                <a:cubicBezTo>
                  <a:pt x="4097003" y="4631196"/>
                  <a:pt x="4121950" y="4631620"/>
                  <a:pt x="4143983" y="4640094"/>
                </a:cubicBezTo>
                <a:cubicBezTo>
                  <a:pt x="4164285" y="4647902"/>
                  <a:pt x="4182894" y="4659549"/>
                  <a:pt x="4202349" y="4669277"/>
                </a:cubicBezTo>
                <a:cubicBezTo>
                  <a:pt x="4221804" y="4701703"/>
                  <a:pt x="4242108" y="4733634"/>
                  <a:pt x="4260715" y="4766554"/>
                </a:cubicBezTo>
                <a:cubicBezTo>
                  <a:pt x="4307894" y="4850025"/>
                  <a:pt x="4355679" y="4938216"/>
                  <a:pt x="4387174" y="5029200"/>
                </a:cubicBezTo>
                <a:cubicBezTo>
                  <a:pt x="4400294" y="5067102"/>
                  <a:pt x="4407837" y="5106739"/>
                  <a:pt x="4416357" y="5145932"/>
                </a:cubicBezTo>
                <a:cubicBezTo>
                  <a:pt x="4437426" y="5242852"/>
                  <a:pt x="4435993" y="5254748"/>
                  <a:pt x="4445540" y="5350213"/>
                </a:cubicBezTo>
                <a:cubicBezTo>
                  <a:pt x="4448783" y="5463702"/>
                  <a:pt x="4447716" y="5577397"/>
                  <a:pt x="4455268" y="5690681"/>
                </a:cubicBezTo>
                <a:cubicBezTo>
                  <a:pt x="4457468" y="5723676"/>
                  <a:pt x="4468976" y="5755393"/>
                  <a:pt x="4474723" y="5787958"/>
                </a:cubicBezTo>
                <a:cubicBezTo>
                  <a:pt x="4478708" y="5810537"/>
                  <a:pt x="4481772" y="5833280"/>
                  <a:pt x="4484451" y="5856051"/>
                </a:cubicBezTo>
                <a:cubicBezTo>
                  <a:pt x="4494743" y="5943535"/>
                  <a:pt x="4440084" y="6070222"/>
                  <a:pt x="4513634" y="6118698"/>
                </a:cubicBezTo>
                <a:cubicBezTo>
                  <a:pt x="4624769" y="6191946"/>
                  <a:pt x="4779570" y="6130771"/>
                  <a:pt x="4912468" y="6138154"/>
                </a:cubicBezTo>
                <a:cubicBezTo>
                  <a:pt x="4974998" y="6141628"/>
                  <a:pt x="5052624" y="6147743"/>
                  <a:pt x="5116749" y="6157609"/>
                </a:cubicBezTo>
                <a:cubicBezTo>
                  <a:pt x="5133090" y="6160123"/>
                  <a:pt x="5149174" y="6164094"/>
                  <a:pt x="5165387" y="6167337"/>
                </a:cubicBezTo>
                <a:cubicBezTo>
                  <a:pt x="5188085" y="6177064"/>
                  <a:pt x="5209878" y="6189257"/>
                  <a:pt x="5233481" y="6196519"/>
                </a:cubicBezTo>
                <a:cubicBezTo>
                  <a:pt x="5252332" y="6202319"/>
                  <a:pt x="5272506" y="6202379"/>
                  <a:pt x="5291846" y="6206247"/>
                </a:cubicBezTo>
                <a:cubicBezTo>
                  <a:pt x="5437725" y="6235423"/>
                  <a:pt x="5320741" y="6219836"/>
                  <a:pt x="5476672" y="6235430"/>
                </a:cubicBezTo>
                <a:cubicBezTo>
                  <a:pt x="5505855" y="6245158"/>
                  <a:pt x="5534709" y="6255933"/>
                  <a:pt x="5564221" y="6264613"/>
                </a:cubicBezTo>
                <a:cubicBezTo>
                  <a:pt x="5589873" y="6272158"/>
                  <a:pt x="5616861" y="6275075"/>
                  <a:pt x="5642042" y="6284068"/>
                </a:cubicBezTo>
                <a:cubicBezTo>
                  <a:pt x="5773500" y="6331017"/>
                  <a:pt x="5623446" y="6302256"/>
                  <a:pt x="5768502" y="6322979"/>
                </a:cubicBezTo>
                <a:cubicBezTo>
                  <a:pt x="5807158" y="6338441"/>
                  <a:pt x="5820993" y="6342413"/>
                  <a:pt x="5856051" y="6361890"/>
                </a:cubicBezTo>
                <a:cubicBezTo>
                  <a:pt x="5916751" y="6395613"/>
                  <a:pt x="5899213" y="6394290"/>
                  <a:pt x="5972783" y="6420256"/>
                </a:cubicBezTo>
                <a:cubicBezTo>
                  <a:pt x="5976437" y="6421546"/>
                  <a:pt x="6079247" y="6453762"/>
                  <a:pt x="6108970" y="6459166"/>
                </a:cubicBezTo>
                <a:cubicBezTo>
                  <a:pt x="6131528" y="6463267"/>
                  <a:pt x="6154365" y="6465651"/>
                  <a:pt x="6177063" y="6468894"/>
                </a:cubicBezTo>
                <a:cubicBezTo>
                  <a:pt x="6215974" y="6485107"/>
                  <a:pt x="6263988" y="6487725"/>
                  <a:pt x="6293795" y="6517532"/>
                </a:cubicBezTo>
                <a:lnTo>
                  <a:pt x="6313251" y="6536988"/>
                </a:lnTo>
                <a:lnTo>
                  <a:pt x="6274340" y="0"/>
                </a:lnTo>
                <a:lnTo>
                  <a:pt x="0" y="291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F19A3-C20E-439C-CE86-57C3CE9D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TF-IDF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6C7FC-DD98-7933-720B-6856826E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method count term frequency and inverse document frequency of gained text</a:t>
            </a:r>
          </a:p>
          <a:p>
            <a:pPr marL="0" indent="0">
              <a:buNone/>
            </a:pPr>
            <a:r>
              <a:rPr lang="en-GB" dirty="0"/>
              <a:t>Pros:</a:t>
            </a:r>
          </a:p>
          <a:p>
            <a:pPr marL="0" indent="0">
              <a:buNone/>
            </a:pPr>
            <a:r>
              <a:rPr lang="en-GB" dirty="0"/>
              <a:t>Reduces the weight of the words </a:t>
            </a:r>
            <a:r>
              <a:rPr lang="en-US" dirty="0"/>
              <a:t>which appear frequently in the texts in the collection</a:t>
            </a:r>
            <a:endParaRPr lang="ru-RU" dirty="0"/>
          </a:p>
          <a:p>
            <a:pPr marL="0" indent="0">
              <a:buNone/>
            </a:pPr>
            <a:r>
              <a:rPr lang="en-GB" dirty="0"/>
              <a:t>Cons:</a:t>
            </a:r>
          </a:p>
          <a:p>
            <a:pPr marL="0" indent="0">
              <a:buNone/>
            </a:pPr>
            <a:r>
              <a:rPr lang="en-GB" dirty="0"/>
              <a:t>Still can not handle </a:t>
            </a:r>
            <a:r>
              <a:rPr lang="en-US" sz="2800" dirty="0"/>
              <a:t>the semantic of words</a:t>
            </a:r>
            <a:r>
              <a:rPr lang="ru-RU" sz="2800" dirty="0"/>
              <a:t> </a:t>
            </a:r>
            <a:r>
              <a:rPr lang="en-GB" sz="2800" dirty="0"/>
              <a:t>and </a:t>
            </a:r>
            <a:r>
              <a:rPr lang="en-US" sz="2800" dirty="0"/>
              <a:t>position of words in the text</a:t>
            </a:r>
            <a:endParaRPr lang="ru-RU" dirty="0"/>
          </a:p>
        </p:txBody>
      </p:sp>
      <p:pic>
        <p:nvPicPr>
          <p:cNvPr id="8" name="Рисунок 7" descr="Изображение выглядит как Шрифт, текст, белый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E868C4F-2CD5-9194-F017-99FFA1F6C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7521"/>
            <a:ext cx="2092446" cy="825354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Шрифт, белы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7CF6AB9-D87F-D18A-2164-C75D7C222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45" y="5652037"/>
            <a:ext cx="4160073" cy="8843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B2E097-4F7C-BC7F-33B8-6A9603AEF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28" y="5825590"/>
            <a:ext cx="4160073" cy="5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5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6C90C-3A84-7B7C-C506-AFA00305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 methods: 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4FA6A-4CF4-0015-AED9-05739163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takes a large text corpus and matches each word to a vector. It first constructs a dictionary and then calculates the vector representation of the words. The representation of word</a:t>
            </a:r>
            <a:r>
              <a:rPr lang="en-GB" dirty="0"/>
              <a:t>s is based on contextual proximity. </a:t>
            </a:r>
          </a:p>
          <a:p>
            <a:pPr marL="0" indent="0">
              <a:buNone/>
            </a:pPr>
            <a:r>
              <a:rPr lang="en-GB" dirty="0"/>
              <a:t>Main idea: we try to </a:t>
            </a:r>
            <a:r>
              <a:rPr lang="en-GB" dirty="0" err="1"/>
              <a:t>to</a:t>
            </a:r>
            <a:r>
              <a:rPr lang="en-GB" dirty="0"/>
              <a:t> predict words from contexts(or contexts from words). So, similar words should have the similar 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88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86BD1-BB97-01A7-EFE0-9D22AA37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/>
              <a:t>Main ideas of this method:</a:t>
            </a:r>
            <a:endParaRPr lang="ru-RU" sz="4000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текст, Шриф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ADF4DA4-3648-261D-F884-7F2D261C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3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3066A1E-031C-E003-9372-57F4901C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GB" sz="1500" dirty="0"/>
              <a:t>We should have a large corpus of text;</a:t>
            </a:r>
          </a:p>
          <a:p>
            <a:r>
              <a:rPr lang="en-GB" sz="1500" dirty="0"/>
              <a:t>We should have fixed vocabulary of words;</a:t>
            </a:r>
          </a:p>
          <a:p>
            <a:r>
              <a:rPr lang="en-GB" sz="1500" dirty="0"/>
              <a:t>Every word is represented by a vector;</a:t>
            </a:r>
          </a:p>
          <a:p>
            <a:r>
              <a:rPr lang="en-GB" sz="1500" dirty="0"/>
              <a:t>We go through every position t in text, which has a </a:t>
            </a:r>
            <a:r>
              <a:rPr lang="en-GB" sz="1500" dirty="0" err="1"/>
              <a:t>center</a:t>
            </a:r>
            <a:r>
              <a:rPr lang="en-GB" sz="1500" dirty="0"/>
              <a:t> word c and context o(‘outside’);</a:t>
            </a:r>
          </a:p>
          <a:p>
            <a:r>
              <a:rPr lang="en-GB" sz="1500" dirty="0"/>
              <a:t>We calculate the probability of c given o (or o given c) using similarity between vectors</a:t>
            </a:r>
          </a:p>
          <a:p>
            <a:r>
              <a:rPr lang="en-GB" sz="1500" dirty="0"/>
              <a:t>We correct each vector to get a high probability</a:t>
            </a:r>
            <a:endParaRPr lang="ru-RU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426D0-9FFD-5F12-BF27-D3E1AF3AC840}"/>
              </a:ext>
            </a:extLst>
          </p:cNvPr>
          <p:cNvSpPr txBox="1"/>
          <p:nvPr/>
        </p:nvSpPr>
        <p:spPr>
          <a:xfrm>
            <a:off x="1859280" y="5123222"/>
            <a:ext cx="38785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Visualization of the idea from </a:t>
            </a:r>
            <a:r>
              <a:rPr lang="en-GB" sz="1050" b="0" i="0" u="none" strike="noStrike" dirty="0">
                <a:solidFill>
                  <a:srgbClr val="2A7AE2"/>
                </a:solidFill>
                <a:effectLst/>
                <a:latin typeface="Comic Neue"/>
                <a:hlinkClick r:id="rId3"/>
              </a:rPr>
              <a:t>the Stanford CS224n course.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17127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CFB4E-F341-0108-790C-DD72C4ED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3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There is two variants of Word2Vec:</a:t>
            </a:r>
          </a:p>
          <a:p>
            <a:pPr marL="0" indent="0">
              <a:buNone/>
            </a:pPr>
            <a:r>
              <a:rPr lang="en-GB" dirty="0"/>
              <a:t>CBOW – predicts the central word based on context words</a:t>
            </a:r>
          </a:p>
          <a:p>
            <a:pPr marL="0" indent="0">
              <a:buNone/>
            </a:pPr>
            <a:r>
              <a:rPr lang="en-GB" dirty="0"/>
              <a:t>Skip-Gram – predicts context words based on central word</a:t>
            </a:r>
          </a:p>
          <a:p>
            <a:pPr marL="0" indent="0">
              <a:buNone/>
            </a:pPr>
            <a:r>
              <a:rPr lang="en-GB" dirty="0"/>
              <a:t>In the Skip-Gram model we train two embeddings </a:t>
            </a:r>
            <a:r>
              <a:rPr lang="en-GB" dirty="0" err="1"/>
              <a:t>v</a:t>
            </a:r>
            <a:r>
              <a:rPr lang="en-GB" baseline="-25000" dirty="0" err="1"/>
              <a:t>w</a:t>
            </a:r>
            <a:r>
              <a:rPr lang="en-GB" dirty="0"/>
              <a:t>(when the word w is central) and </a:t>
            </a:r>
            <a:r>
              <a:rPr lang="en-GB" dirty="0" err="1"/>
              <a:t>u</a:t>
            </a:r>
            <a:r>
              <a:rPr lang="en-GB" baseline="-25000" dirty="0" err="1"/>
              <a:t>w</a:t>
            </a:r>
            <a:r>
              <a:rPr lang="en-GB" dirty="0"/>
              <a:t> (when the w is the part of a context). On each step, we trying to predict context words within window for given central word w</a:t>
            </a:r>
            <a:r>
              <a:rPr lang="en-GB" baseline="-25000" dirty="0"/>
              <a:t>t</a:t>
            </a:r>
            <a:r>
              <a:rPr lang="en-GB" dirty="0"/>
              <a:t>. To calculate probabilities, we calculate </a:t>
            </a:r>
            <a:r>
              <a:rPr lang="en-GB" dirty="0" err="1"/>
              <a:t>softmax</a:t>
            </a:r>
            <a:r>
              <a:rPr lang="en-GB" dirty="0"/>
              <a:t> of dot product of (</a:t>
            </a:r>
            <a:r>
              <a:rPr lang="en-GB" dirty="0" err="1"/>
              <a:t>v</a:t>
            </a:r>
            <a:r>
              <a:rPr lang="en-GB" baseline="-25000" dirty="0" err="1"/>
              <a:t>c</a:t>
            </a:r>
            <a:r>
              <a:rPr lang="en-GB" dirty="0"/>
              <a:t> </a:t>
            </a:r>
            <a:r>
              <a:rPr lang="en-GB" dirty="0" err="1"/>
              <a:t>u</a:t>
            </a:r>
            <a:r>
              <a:rPr lang="en-GB" baseline="-25000" dirty="0" err="1"/>
              <a:t>o</a:t>
            </a:r>
            <a:r>
              <a:rPr lang="en-GB" dirty="0"/>
              <a:t>). To calculate the loss function we calculate the sum of cross-entropy over all words in context:</a:t>
            </a:r>
          </a:p>
        </p:txBody>
      </p:sp>
      <p:pic>
        <p:nvPicPr>
          <p:cNvPr id="7" name="Рисунок 6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8308235-B088-7E25-38ED-1BB641799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" y="4323757"/>
            <a:ext cx="5319458" cy="1266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950338-012C-0090-224D-57ED35CC8237}"/>
              </a:ext>
            </a:extLst>
          </p:cNvPr>
          <p:cNvSpPr txBox="1"/>
          <p:nvPr/>
        </p:nvSpPr>
        <p:spPr>
          <a:xfrm>
            <a:off x="4495800" y="5859845"/>
            <a:ext cx="385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Formulas from Lena’s </a:t>
            </a:r>
            <a:r>
              <a:rPr lang="en-GB" sz="1600" dirty="0" err="1"/>
              <a:t>Voita</a:t>
            </a:r>
            <a:r>
              <a:rPr lang="en-GB" sz="1600" dirty="0"/>
              <a:t> course</a:t>
            </a:r>
            <a:endParaRPr lang="ru-RU" sz="1600" dirty="0"/>
          </a:p>
        </p:txBody>
      </p:sp>
      <p:pic>
        <p:nvPicPr>
          <p:cNvPr id="5" name="Рисунок 4" descr="Изображение выглядит как текст, Шрифт, бел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A2C00D3-077E-0AD4-67A1-77A8C2C65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5" y="4433931"/>
            <a:ext cx="3272045" cy="61887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AB5353C-35EA-CB21-4147-D0F7DDADA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440" y="4360274"/>
            <a:ext cx="3437145" cy="10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1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917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Comic Neue</vt:lpstr>
      <vt:lpstr>Helvetica</vt:lpstr>
      <vt:lpstr>Wingdings</vt:lpstr>
      <vt:lpstr>Тема Office</vt:lpstr>
      <vt:lpstr>Word embeddings</vt:lpstr>
      <vt:lpstr>Encoding problem</vt:lpstr>
      <vt:lpstr>Vectors is all you need</vt:lpstr>
      <vt:lpstr>One-Hot encoding</vt:lpstr>
      <vt:lpstr>Bag of Words(BoW)</vt:lpstr>
      <vt:lpstr>TF-IDF</vt:lpstr>
      <vt:lpstr>Neural Network methods: Word2Vec</vt:lpstr>
      <vt:lpstr>Main ideas of this method:</vt:lpstr>
      <vt:lpstr>Презентация PowerPoint</vt:lpstr>
      <vt:lpstr>BERT</vt:lpstr>
      <vt:lpstr>Important notes: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</dc:title>
  <dc:creator>Мельников Андрей Александрович</dc:creator>
  <cp:lastModifiedBy>Мельников Андрей Александрович</cp:lastModifiedBy>
  <cp:revision>4</cp:revision>
  <dcterms:created xsi:type="dcterms:W3CDTF">2023-10-20T17:40:15Z</dcterms:created>
  <dcterms:modified xsi:type="dcterms:W3CDTF">2023-11-03T21:09:35Z</dcterms:modified>
</cp:coreProperties>
</file>