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5"/>
  </p:sldMasterIdLst>
  <p:notesMasterIdLst>
    <p:notesMasterId r:id="rId15"/>
  </p:notesMasterIdLst>
  <p:sldIdLst>
    <p:sldId id="387" r:id="rId6"/>
    <p:sldId id="384" r:id="rId7"/>
    <p:sldId id="388" r:id="rId8"/>
    <p:sldId id="389" r:id="rId9"/>
    <p:sldId id="392" r:id="rId10"/>
    <p:sldId id="390" r:id="rId11"/>
    <p:sldId id="391" r:id="rId12"/>
    <p:sldId id="393" r:id="rId13"/>
    <p:sldId id="380" r:id="rId14"/>
  </p:sldIdLst>
  <p:sldSz cx="12192000" cy="6858000"/>
  <p:notesSz cx="6858000" cy="9144000"/>
  <p:custShowLst>
    <p:custShow name="Custom Show 1" id="0">
      <p:sldLst/>
    </p:custShow>
  </p:custShow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опов Евгений Михайлович" initials="ПЕМ" lastIdx="1" clrIdx="0">
    <p:extLst>
      <p:ext uri="{19B8F6BF-5375-455C-9EA6-DF929625EA0E}">
        <p15:presenceInfo xmlns:p15="http://schemas.microsoft.com/office/powerpoint/2012/main" userId="S-1-12-1-3362003541-1289694653-4208670599-250881857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AB"/>
    <a:srgbClr val="0632AD"/>
    <a:srgbClr val="015DAB"/>
    <a:srgbClr val="014E8D"/>
    <a:srgbClr val="002163"/>
    <a:srgbClr val="0033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A42060-4874-4F35-9D02-82EFD7AE8125}" v="74" dt="2021-09-25T22:29:15.959"/>
    <p1510:client id="{C6F7833C-FE3C-418B-BE97-321C7A937910}" v="90" dt="2021-09-26T14:47:11.869"/>
  </p1510:revLst>
</p1510:revInfo>
</file>

<file path=ppt/tableStyles.xml><?xml version="1.0" encoding="utf-8"?>
<a:tblStyleLst xmlns:a="http://schemas.openxmlformats.org/drawingml/2006/main" def="{AF606853-7671-496A-8E4F-DF71F8EC918B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5" autoAdjust="0"/>
    <p:restoredTop sz="80781" autoAdjust="0"/>
  </p:normalViewPr>
  <p:slideViewPr>
    <p:cSldViewPr snapToGrid="0">
      <p:cViewPr varScale="1">
        <p:scale>
          <a:sx n="54" d="100"/>
          <a:sy n="54" d="100"/>
        </p:scale>
        <p:origin x="1148" y="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ттакорах Джозеф Африйие" userId="4f7ef64e-b00d-46c6-8c0e-44b05edfaa7d" providerId="ADAL" clId="{C6F7833C-FE3C-418B-BE97-321C7A937910}"/>
    <pc:docChg chg="undo custSel modSld">
      <pc:chgData name="Аттакорах Джозеф Африйие" userId="4f7ef64e-b00d-46c6-8c0e-44b05edfaa7d" providerId="ADAL" clId="{C6F7833C-FE3C-418B-BE97-321C7A937910}" dt="2021-09-26T14:47:15.201" v="2010" actId="20577"/>
      <pc:docMkLst>
        <pc:docMk/>
      </pc:docMkLst>
      <pc:sldChg chg="modSp mod">
        <pc:chgData name="Аттакорах Джозеф Африйие" userId="4f7ef64e-b00d-46c6-8c0e-44b05edfaa7d" providerId="ADAL" clId="{C6F7833C-FE3C-418B-BE97-321C7A937910}" dt="2021-09-26T14:43:00.997" v="1975" actId="6549"/>
        <pc:sldMkLst>
          <pc:docMk/>
          <pc:sldMk cId="3343123477" sldId="384"/>
        </pc:sldMkLst>
        <pc:spChg chg="mod">
          <ac:chgData name="Аттакорах Джозеф Африйие" userId="4f7ef64e-b00d-46c6-8c0e-44b05edfaa7d" providerId="ADAL" clId="{C6F7833C-FE3C-418B-BE97-321C7A937910}" dt="2021-09-26T12:59:37.127" v="1164" actId="20577"/>
          <ac:spMkLst>
            <pc:docMk/>
            <pc:sldMk cId="3343123477" sldId="384"/>
            <ac:spMk id="6" creationId="{62739CFD-7AFA-42F2-B3E6-DB5774434A52}"/>
          </ac:spMkLst>
        </pc:spChg>
        <pc:graphicFrameChg chg="mod modGraphic">
          <ac:chgData name="Аттакорах Джозеф Африйие" userId="4f7ef64e-b00d-46c6-8c0e-44b05edfaa7d" providerId="ADAL" clId="{C6F7833C-FE3C-418B-BE97-321C7A937910}" dt="2021-09-26T14:43:00.997" v="1975" actId="6549"/>
          <ac:graphicFrameMkLst>
            <pc:docMk/>
            <pc:sldMk cId="3343123477" sldId="384"/>
            <ac:graphicFrameMk id="3" creationId="{FB9428CE-61AA-474B-9BCC-0BF98B82CC53}"/>
          </ac:graphicFrameMkLst>
        </pc:graphicFrameChg>
      </pc:sldChg>
      <pc:sldChg chg="delSp modSp mod">
        <pc:chgData name="Аттакорах Джозеф Африйие" userId="4f7ef64e-b00d-46c6-8c0e-44b05edfaa7d" providerId="ADAL" clId="{C6F7833C-FE3C-418B-BE97-321C7A937910}" dt="2021-09-26T13:15:00.347" v="1384" actId="20577"/>
        <pc:sldMkLst>
          <pc:docMk/>
          <pc:sldMk cId="1752223610" sldId="387"/>
        </pc:sldMkLst>
        <pc:spChg chg="mod">
          <ac:chgData name="Аттакорах Джозеф Африйие" userId="4f7ef64e-b00d-46c6-8c0e-44b05edfaa7d" providerId="ADAL" clId="{C6F7833C-FE3C-418B-BE97-321C7A937910}" dt="2021-09-26T13:15:00.347" v="1384" actId="20577"/>
          <ac:spMkLst>
            <pc:docMk/>
            <pc:sldMk cId="1752223610" sldId="387"/>
            <ac:spMk id="2" creationId="{5516E38C-B4A3-4B7E-9C0B-0F962827E901}"/>
          </ac:spMkLst>
        </pc:spChg>
        <pc:spChg chg="del">
          <ac:chgData name="Аттакорах Джозеф Африйие" userId="4f7ef64e-b00d-46c6-8c0e-44b05edfaa7d" providerId="ADAL" clId="{C6F7833C-FE3C-418B-BE97-321C7A937910}" dt="2021-09-26T11:32:41.921" v="20" actId="478"/>
          <ac:spMkLst>
            <pc:docMk/>
            <pc:sldMk cId="1752223610" sldId="387"/>
            <ac:spMk id="68" creationId="{9E379B2B-50D4-4EBE-B682-7F5DBCDDFDC3}"/>
          </ac:spMkLst>
        </pc:spChg>
        <pc:graphicFrameChg chg="mod">
          <ac:chgData name="Аттакорах Джозеф Африйие" userId="4f7ef64e-b00d-46c6-8c0e-44b05edfaa7d" providerId="ADAL" clId="{C6F7833C-FE3C-418B-BE97-321C7A937910}" dt="2021-09-26T11:34:02.651" v="173" actId="1035"/>
          <ac:graphicFrameMkLst>
            <pc:docMk/>
            <pc:sldMk cId="1752223610" sldId="387"/>
            <ac:graphicFrameMk id="12" creationId="{0E3A801A-42BC-4D3B-A44F-EBA0DD31246C}"/>
          </ac:graphicFrameMkLst>
        </pc:graphicFrameChg>
      </pc:sldChg>
      <pc:sldChg chg="modSp mod">
        <pc:chgData name="Аттакорах Джозеф Африйие" userId="4f7ef64e-b00d-46c6-8c0e-44b05edfaa7d" providerId="ADAL" clId="{C6F7833C-FE3C-418B-BE97-321C7A937910}" dt="2021-09-26T14:26:35.965" v="1721" actId="113"/>
        <pc:sldMkLst>
          <pc:docMk/>
          <pc:sldMk cId="4120582910" sldId="388"/>
        </pc:sldMkLst>
        <pc:spChg chg="mod">
          <ac:chgData name="Аттакорах Джозеф Африйие" userId="4f7ef64e-b00d-46c6-8c0e-44b05edfaa7d" providerId="ADAL" clId="{C6F7833C-FE3C-418B-BE97-321C7A937910}" dt="2021-09-26T14:22:38.142" v="1609" actId="255"/>
          <ac:spMkLst>
            <pc:docMk/>
            <pc:sldMk cId="4120582910" sldId="388"/>
            <ac:spMk id="9" creationId="{85A57B8D-43A6-4C5F-991C-35305B308915}"/>
          </ac:spMkLst>
        </pc:spChg>
        <pc:graphicFrameChg chg="mod modGraphic">
          <ac:chgData name="Аттакорах Джозеф Африйие" userId="4f7ef64e-b00d-46c6-8c0e-44b05edfaa7d" providerId="ADAL" clId="{C6F7833C-FE3C-418B-BE97-321C7A937910}" dt="2021-09-26T14:26:35.965" v="1721" actId="113"/>
          <ac:graphicFrameMkLst>
            <pc:docMk/>
            <pc:sldMk cId="4120582910" sldId="388"/>
            <ac:graphicFrameMk id="3" creationId="{FB9428CE-61AA-474B-9BCC-0BF98B82CC53}"/>
          </ac:graphicFrameMkLst>
        </pc:graphicFrameChg>
      </pc:sldChg>
      <pc:sldChg chg="modSp mod">
        <pc:chgData name="Аттакорах Джозеф Африйие" userId="4f7ef64e-b00d-46c6-8c0e-44b05edfaa7d" providerId="ADAL" clId="{C6F7833C-FE3C-418B-BE97-321C7A937910}" dt="2021-09-26T14:45:23.252" v="2001" actId="255"/>
        <pc:sldMkLst>
          <pc:docMk/>
          <pc:sldMk cId="170207442" sldId="389"/>
        </pc:sldMkLst>
        <pc:spChg chg="mod">
          <ac:chgData name="Аттакорах Джозеф Африйие" userId="4f7ef64e-b00d-46c6-8c0e-44b05edfaa7d" providerId="ADAL" clId="{C6F7833C-FE3C-418B-BE97-321C7A937910}" dt="2021-09-26T13:13:08.519" v="1345" actId="313"/>
          <ac:spMkLst>
            <pc:docMk/>
            <pc:sldMk cId="170207442" sldId="389"/>
            <ac:spMk id="9" creationId="{AD50E718-2FB3-4583-8352-0986605F220B}"/>
          </ac:spMkLst>
        </pc:spChg>
        <pc:spChg chg="mod">
          <ac:chgData name="Аттакорах Джозеф Африйие" userId="4f7ef64e-b00d-46c6-8c0e-44b05edfaa7d" providerId="ADAL" clId="{C6F7833C-FE3C-418B-BE97-321C7A937910}" dt="2021-09-26T13:12:49.910" v="1343" actId="20577"/>
          <ac:spMkLst>
            <pc:docMk/>
            <pc:sldMk cId="170207442" sldId="389"/>
            <ac:spMk id="12" creationId="{05320588-D179-4CB0-9A36-B2F7FE865F16}"/>
          </ac:spMkLst>
        </pc:spChg>
        <pc:graphicFrameChg chg="mod modGraphic">
          <ac:chgData name="Аттакорах Джозеф Африйие" userId="4f7ef64e-b00d-46c6-8c0e-44b05edfaa7d" providerId="ADAL" clId="{C6F7833C-FE3C-418B-BE97-321C7A937910}" dt="2021-09-26T14:45:23.252" v="2001" actId="255"/>
          <ac:graphicFrameMkLst>
            <pc:docMk/>
            <pc:sldMk cId="170207442" sldId="389"/>
            <ac:graphicFrameMk id="3" creationId="{FB9428CE-61AA-474B-9BCC-0BF98B82CC53}"/>
          </ac:graphicFrameMkLst>
        </pc:graphicFrameChg>
      </pc:sldChg>
      <pc:sldChg chg="modSp mod">
        <pc:chgData name="Аттакорах Джозеф Африйие" userId="4f7ef64e-b00d-46c6-8c0e-44b05edfaa7d" providerId="ADAL" clId="{C6F7833C-FE3C-418B-BE97-321C7A937910}" dt="2021-09-26T14:31:07.983" v="1843" actId="2165"/>
        <pc:sldMkLst>
          <pc:docMk/>
          <pc:sldMk cId="3797400601" sldId="390"/>
        </pc:sldMkLst>
        <pc:spChg chg="mod">
          <ac:chgData name="Аттакорах Джозеф Африйие" userId="4f7ef64e-b00d-46c6-8c0e-44b05edfaa7d" providerId="ADAL" clId="{C6F7833C-FE3C-418B-BE97-321C7A937910}" dt="2021-09-26T13:11:33.566" v="1317" actId="113"/>
          <ac:spMkLst>
            <pc:docMk/>
            <pc:sldMk cId="3797400601" sldId="390"/>
            <ac:spMk id="9" creationId="{AD50E718-2FB3-4583-8352-0986605F220B}"/>
          </ac:spMkLst>
        </pc:spChg>
        <pc:graphicFrameChg chg="mod modGraphic">
          <ac:chgData name="Аттакорах Джозеф Африйие" userId="4f7ef64e-b00d-46c6-8c0e-44b05edfaa7d" providerId="ADAL" clId="{C6F7833C-FE3C-418B-BE97-321C7A937910}" dt="2021-09-26T14:31:07.983" v="1843" actId="2165"/>
          <ac:graphicFrameMkLst>
            <pc:docMk/>
            <pc:sldMk cId="3797400601" sldId="390"/>
            <ac:graphicFrameMk id="3" creationId="{FB9428CE-61AA-474B-9BCC-0BF98B82CC53}"/>
          </ac:graphicFrameMkLst>
        </pc:graphicFrameChg>
      </pc:sldChg>
      <pc:sldChg chg="modSp mod">
        <pc:chgData name="Аттакорах Джозеф Африйие" userId="4f7ef64e-b00d-46c6-8c0e-44b05edfaa7d" providerId="ADAL" clId="{C6F7833C-FE3C-418B-BE97-321C7A937910}" dt="2021-09-26T14:32:09.456" v="1878" actId="255"/>
        <pc:sldMkLst>
          <pc:docMk/>
          <pc:sldMk cId="93880518" sldId="391"/>
        </pc:sldMkLst>
        <pc:spChg chg="mod">
          <ac:chgData name="Аттакорах Джозеф Африйие" userId="4f7ef64e-b00d-46c6-8c0e-44b05edfaa7d" providerId="ADAL" clId="{C6F7833C-FE3C-418B-BE97-321C7A937910}" dt="2021-09-26T13:11:49.933" v="1326" actId="113"/>
          <ac:spMkLst>
            <pc:docMk/>
            <pc:sldMk cId="93880518" sldId="391"/>
            <ac:spMk id="9" creationId="{AD50E718-2FB3-4583-8352-0986605F220B}"/>
          </ac:spMkLst>
        </pc:spChg>
        <pc:graphicFrameChg chg="mod modGraphic">
          <ac:chgData name="Аттакорах Джозеф Африйие" userId="4f7ef64e-b00d-46c6-8c0e-44b05edfaa7d" providerId="ADAL" clId="{C6F7833C-FE3C-418B-BE97-321C7A937910}" dt="2021-09-26T14:32:09.456" v="1878" actId="255"/>
          <ac:graphicFrameMkLst>
            <pc:docMk/>
            <pc:sldMk cId="93880518" sldId="391"/>
            <ac:graphicFrameMk id="3" creationId="{FB9428CE-61AA-474B-9BCC-0BF98B82CC53}"/>
          </ac:graphicFrameMkLst>
        </pc:graphicFrameChg>
      </pc:sldChg>
      <pc:sldChg chg="modSp mod">
        <pc:chgData name="Аттакорах Джозеф Африйие" userId="4f7ef64e-b00d-46c6-8c0e-44b05edfaa7d" providerId="ADAL" clId="{C6F7833C-FE3C-418B-BE97-321C7A937910}" dt="2021-09-26T14:40:43.894" v="1971" actId="2165"/>
        <pc:sldMkLst>
          <pc:docMk/>
          <pc:sldMk cId="1547122381" sldId="392"/>
        </pc:sldMkLst>
        <pc:spChg chg="mod">
          <ac:chgData name="Аттакорах Джозеф Африйие" userId="4f7ef64e-b00d-46c6-8c0e-44b05edfaa7d" providerId="ADAL" clId="{C6F7833C-FE3C-418B-BE97-321C7A937910}" dt="2021-09-26T12:37:45.741" v="849" actId="20577"/>
          <ac:spMkLst>
            <pc:docMk/>
            <pc:sldMk cId="1547122381" sldId="392"/>
            <ac:spMk id="9" creationId="{AD50E718-2FB3-4583-8352-0986605F220B}"/>
          </ac:spMkLst>
        </pc:spChg>
        <pc:graphicFrameChg chg="mod modGraphic">
          <ac:chgData name="Аттакорах Джозеф Африйие" userId="4f7ef64e-b00d-46c6-8c0e-44b05edfaa7d" providerId="ADAL" clId="{C6F7833C-FE3C-418B-BE97-321C7A937910}" dt="2021-09-26T14:40:43.894" v="1971" actId="2165"/>
          <ac:graphicFrameMkLst>
            <pc:docMk/>
            <pc:sldMk cId="1547122381" sldId="392"/>
            <ac:graphicFrameMk id="3" creationId="{FB9428CE-61AA-474B-9BCC-0BF98B82CC53}"/>
          </ac:graphicFrameMkLst>
        </pc:graphicFrameChg>
      </pc:sldChg>
      <pc:sldChg chg="modSp mod">
        <pc:chgData name="Аттакорах Джозеф Африйие" userId="4f7ef64e-b00d-46c6-8c0e-44b05edfaa7d" providerId="ADAL" clId="{C6F7833C-FE3C-418B-BE97-321C7A937910}" dt="2021-09-26T14:47:15.201" v="2010" actId="20577"/>
        <pc:sldMkLst>
          <pc:docMk/>
          <pc:sldMk cId="2628304342" sldId="393"/>
        </pc:sldMkLst>
        <pc:spChg chg="mod">
          <ac:chgData name="Аттакорах Джозеф Африйие" userId="4f7ef64e-b00d-46c6-8c0e-44b05edfaa7d" providerId="ADAL" clId="{C6F7833C-FE3C-418B-BE97-321C7A937910}" dt="2021-09-26T13:15:25.973" v="1393" actId="113"/>
          <ac:spMkLst>
            <pc:docMk/>
            <pc:sldMk cId="2628304342" sldId="393"/>
            <ac:spMk id="9" creationId="{AD50E718-2FB3-4583-8352-0986605F220B}"/>
          </ac:spMkLst>
        </pc:spChg>
        <pc:graphicFrameChg chg="mod modGraphic">
          <ac:chgData name="Аттакорах Джозеф Африйие" userId="4f7ef64e-b00d-46c6-8c0e-44b05edfaa7d" providerId="ADAL" clId="{C6F7833C-FE3C-418B-BE97-321C7A937910}" dt="2021-09-26T14:47:15.201" v="2010" actId="20577"/>
          <ac:graphicFrameMkLst>
            <pc:docMk/>
            <pc:sldMk cId="2628304342" sldId="393"/>
            <ac:graphicFrameMk id="3" creationId="{FB9428CE-61AA-474B-9BCC-0BF98B82CC53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495904-E26F-4437-AC92-CC43254BEF82}" type="datetimeFigureOut">
              <a:rPr lang="ru-RU" smtClean="0"/>
              <a:t>26.09.2021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753FA2-EB00-4BA4-B889-325B5EC17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4410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753FA2-EB00-4BA4-B889-325B5EC177B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7868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53FA2-EB00-4BA4-B889-325B5EC177B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704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53FA2-EB00-4BA4-B889-325B5EC177B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1039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53FA2-EB00-4BA4-B889-325B5EC177B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4914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53FA2-EB00-4BA4-B889-325B5EC177B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903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53FA2-EB00-4BA4-B889-325B5EC177B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1032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53FA2-EB00-4BA4-B889-325B5EC177B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3808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53FA2-EB00-4BA4-B889-325B5EC177B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3763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53FA2-EB00-4BA4-B889-325B5EC177B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7312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57E4E-EBCC-4E4B-A7E3-49B6A1F13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386182-16A0-4D29-B6B9-EF2F23C80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EBCC7-6B28-49CD-81C3-5924A2051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92C98-63C4-4CDC-906C-859759E54368}" type="datetime4">
              <a:rPr lang="ru-RU" smtClean="0"/>
              <a:t>26 сентября 2021 г.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F1FE5-136C-4A99-BC06-74F0657FC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003E2-2BD4-4C91-ADA3-3629B575F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8CC1E-4313-4FB6-9363-770518662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2717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B0BE-E5E3-46F8-B3EC-A474DF467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AB06B1-814A-43B5-BE21-470B603D1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762BD-AA5B-40A2-AFCD-E636B8634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17DB0-567A-4C82-B057-858BDB2BC29D}" type="datetime4">
              <a:rPr lang="ru-RU" smtClean="0"/>
              <a:t>26 сентября 2021 г.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F7267-AD83-49E3-A7DE-9C0495442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D4C13-8509-4CEF-BD79-AF723D5B3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8CC1E-4313-4FB6-9363-770518662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7369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457E77-A4EC-4E22-9EF9-E70BE576C1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4CF574-47E4-42B8-80A8-EE0210692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C1385-1823-432C-8FCE-5E503656F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C6AA-8DB5-4477-9086-3370F673298D}" type="datetime4">
              <a:rPr lang="ru-RU" smtClean="0"/>
              <a:t>26 сентября 2021 г.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5F981-2F67-4A6D-BF24-21C77F2EB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997A0-639A-4DDA-9365-4854C4037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8CC1E-4313-4FB6-9363-770518662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1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DDA5C-24C1-4EB8-85E7-41C035B9C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B1AA6-A7CE-41E9-B9CB-9129611F4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7CD09-0A16-4DB7-A7C6-8BCAF90C8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602A8-D3C2-440D-8017-7D7B74264CA7}" type="datetime4">
              <a:rPr lang="ru-RU" smtClean="0"/>
              <a:t>26 сентября 2021 г.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3B258-48C3-47C7-9250-A94F1E045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9ECFE-D337-459E-B79F-4048DB16A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8CC1E-4313-4FB6-9363-770518662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072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0FF1A-8A80-4CAE-9057-350FB5BC5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B33F6-7CFF-4954-8577-2BD0747DC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887AF-D7C1-4D44-B333-54DD40448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11280-7D7B-451D-BDB1-FA2270D92D48}" type="datetime4">
              <a:rPr lang="ru-RU" smtClean="0"/>
              <a:t>26 сентября 2021 г.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53043-E375-4087-B428-4D789A82E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B4817-3B52-423B-954A-00D29BABD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8CC1E-4313-4FB6-9363-770518662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3066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ABBB5-65F0-4F30-8F92-2012ED02C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1C3A2-2C45-477C-A1AB-47F22842DE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69C39F-879C-4E23-A41D-3BCA63D98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8A453-4AFC-40F1-A05E-FB83F9DE6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9DA1C-C1EA-412A-8260-832090BA62BC}" type="datetime4">
              <a:rPr lang="ru-RU" smtClean="0"/>
              <a:t>26 сентября 2021 г.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FF165-9C1C-40A1-9259-D38415949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5AE3A-6FBA-4CC2-9825-D20C00AE8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8CC1E-4313-4FB6-9363-770518662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769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E17DA-6446-4A20-AD70-6AA827A89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EE46C-09EA-4042-AF6A-D269A5A45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83BB8E-15E0-45F8-AD00-490BC5E90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D33C45-451C-4107-8BE2-2E1FB6DDEA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DF6066-6A48-4875-9C0B-CB9227295B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DD0B96-88A4-41C5-A4EB-2FC2CE4F5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8D94B-A4F9-482C-85CE-590706683F80}" type="datetime4">
              <a:rPr lang="ru-RU" smtClean="0"/>
              <a:t>26 сентября 2021 г.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804F7A-4C32-4910-8BA5-3945D9268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47F878-8A76-43B0-BFD2-B39105D89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8CC1E-4313-4FB6-9363-770518662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51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AC951-3223-4B46-9908-E95E1CAFA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EE5473-12D3-474A-9BD1-FE1AB1B76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9E4E-A308-42A1-B7E6-1FB9AA062455}" type="datetime4">
              <a:rPr lang="ru-RU" smtClean="0"/>
              <a:t>26 сентября 2021 г.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9AAC4C-B911-4F6F-8E89-882E8CF66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4DD167-7247-47E1-9389-8445D509C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8CC1E-4313-4FB6-9363-770518662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9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3E8323-86EE-4A80-AE02-96CBC46CD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7AD7-6B41-4D08-A447-E737CA0ACAA8}" type="datetime4">
              <a:rPr lang="ru-RU" smtClean="0"/>
              <a:t>26 сентября 2021 г.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7469DA-B5A1-4001-AC2B-7E2AF6719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1FEC9-8EAD-40FB-81A9-78CF8F15B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8CC1E-4313-4FB6-9363-770518662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988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AA5A9-7B8E-4BDE-B6F4-844C5FADE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57951-B5CD-4B70-9554-6F23F4975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88683A-C948-4A9D-8E74-7080F34F5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0EF24-662A-4FCD-B5EB-04CF8DBB4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08FF-8784-4002-B9FE-06D4C20149C4}" type="datetime4">
              <a:rPr lang="ru-RU" smtClean="0"/>
              <a:t>26 сентября 2021 г.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B3B50-1321-4451-A4A7-501EA2A1D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39D56-0DF4-446E-89B3-87662478C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8CC1E-4313-4FB6-9363-770518662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6613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F392A-BD7C-4288-AAE0-87016E40C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F31A01-8FE0-4295-B449-AAFB73C62F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024010-76B0-42B8-B070-392515629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35338-D5F8-49F0-8783-A7BF4D80B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CEF7F-919A-497A-8CE6-F45D9EE1A991}" type="datetime4">
              <a:rPr lang="ru-RU" smtClean="0"/>
              <a:t>26 сентября 2021 г.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A5A61D-3295-445B-8607-9D24D1607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6F5AE8-9ECF-446D-A9AA-83D8FEA73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8CC1E-4313-4FB6-9363-770518662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4908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4AC311-72E4-4127-A432-6D360BF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28E42-D103-4198-BDD2-1DC63AC3D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30EA8-4811-416A-A37E-E0D2F10C0F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5D940-0A1E-4771-9DDF-33E42C9CEF55}" type="datetime4">
              <a:rPr lang="ru-RU" smtClean="0"/>
              <a:t>26 сентября 2021 г.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70BB5-D873-4D5E-95C7-AE794D2A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C1F7-FF0E-4E3D-9B49-06A20E42D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8CC1E-4313-4FB6-9363-770518662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244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HSE-Eolang/array-examples" TargetMode="External"/><Relationship Id="rId3" Type="http://schemas.openxmlformats.org/officeDocument/2006/relationships/oleObject" Target="../embeddings/oleObject2.bin"/><Relationship Id="rId7" Type="http://schemas.openxmlformats.org/officeDocument/2006/relationships/hyperlink" Target="https://github.com/HSE-Eolang/sort-exampl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HSE-Eolang/Tests_and_integrations/blob/main/Fibonacci%26Factorial_test_time.pdf" TargetMode="External"/><Relationship Id="rId5" Type="http://schemas.openxmlformats.org/officeDocument/2006/relationships/hyperlink" Target="https://github.com/HSE-Eolang/Report-materials/blob/main/Eolang_Technical_Report_Stage_I.pdf" TargetMode="Externa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olystat/hse-transpiler" TargetMode="External"/><Relationship Id="rId3" Type="http://schemas.openxmlformats.org/officeDocument/2006/relationships/oleObject" Target="../embeddings/oleObject3.bin"/><Relationship Id="rId7" Type="http://schemas.openxmlformats.org/officeDocument/2006/relationships/hyperlink" Target="https://github.com/polystat/hse-runtim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HSE-Eolang/eo_hse" TargetMode="External"/><Relationship Id="rId5" Type="http://schemas.openxmlformats.org/officeDocument/2006/relationships/hyperlink" Target="https://github.com/HSE-Eolang/eo" TargetMode="External"/><Relationship Id="rId10" Type="http://schemas.openxmlformats.org/officeDocument/2006/relationships/hyperlink" Target="https://github.com/HSE-Eolang/Report-materials/blob/main/Eolang_Technical_Report_Stage_II.pdf" TargetMode="External"/><Relationship Id="rId4" Type="http://schemas.openxmlformats.org/officeDocument/2006/relationships/image" Target="../media/image1.wmf"/><Relationship Id="rId9" Type="http://schemas.openxmlformats.org/officeDocument/2006/relationships/hyperlink" Target="https://github.com/HSE-Eolang/java-test-example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HSE-Eolang/Report-materials/blob/main/Eolang_Technical_Report_Stage_III.pdf" TargetMode="External"/><Relationship Id="rId5" Type="http://schemas.openxmlformats.org/officeDocument/2006/relationships/hyperlink" Target="https://hse-eolang.github.io/" TargetMode="External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hyperlink" Target="https://github.com/HSE-Eolang/hse-eo-test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polystat/eo-graphs" TargetMode="External"/><Relationship Id="rId5" Type="http://schemas.openxmlformats.org/officeDocument/2006/relationships/hyperlink" Target="https://github.com/HSE-Eolang/Report-materials/blob/main/Eolang_Technical_Report_Stage_IV.pdf" TargetMode="External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HSE-Eolang/eodesignpatterns" TargetMode="External"/><Relationship Id="rId5" Type="http://schemas.openxmlformats.org/officeDocument/2006/relationships/hyperlink" Target="https://github.com/HSE-Eolang/Report-materials/blob/main/Eolang_Technical_Report_Stage_V.pdf" TargetMode="External"/><Relationship Id="rId4" Type="http://schemas.openxmlformats.org/officeDocument/2006/relationships/image" Target="../media/image1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HSE-Eolang/Report-materials/blob/main/Eolang_Technical_Report_Stage_VI.pdf" TargetMode="External"/><Relationship Id="rId5" Type="http://schemas.openxmlformats.org/officeDocument/2006/relationships/hyperlink" Target="https://github.com/HSE-Eolang/eo_labs" TargetMode="External"/><Relationship Id="rId4" Type="http://schemas.openxmlformats.org/officeDocument/2006/relationships/image" Target="../media/image1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007/978-981-16-2765-1_30" TargetMode="External"/><Relationship Id="rId5" Type="http://schemas.openxmlformats.org/officeDocument/2006/relationships/hyperlink" Target="https://authors.elsevier.com/tracking/article/details.do?aid=41238&amp;jid=PROCS&amp;surname=SALEH" TargetMode="External"/><Relationship Id="rId4" Type="http://schemas.openxmlformats.org/officeDocument/2006/relationships/image" Target="../media/image1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6E38C-B4A3-4B7E-9C0B-0F962827E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1265" y="1624817"/>
            <a:ext cx="5750572" cy="2936445"/>
          </a:xfrm>
        </p:spPr>
        <p:txBody>
          <a:bodyPr>
            <a:noAutofit/>
          </a:bodyPr>
          <a:lstStyle/>
          <a:p>
            <a:r>
              <a:rPr lang="en-GH" sz="5400" b="1" cap="all" dirty="0">
                <a:solidFill>
                  <a:schemeClr val="accent6">
                    <a:lumMod val="75000"/>
                  </a:schemeClr>
                </a:solidFill>
                <a:latin typeface="Myriad Pro" panose="020B0503030403020204" pitchFamily="34" charset="0"/>
              </a:rPr>
              <a:t>Eolang </a:t>
            </a:r>
            <a:br>
              <a:rPr lang="en-GH" sz="5400" b="1" cap="all" dirty="0">
                <a:solidFill>
                  <a:schemeClr val="accent6">
                    <a:lumMod val="75000"/>
                  </a:schemeClr>
                </a:solidFill>
                <a:latin typeface="Myriad Pro" panose="020B0503030403020204" pitchFamily="34" charset="0"/>
              </a:rPr>
            </a:br>
            <a:r>
              <a:rPr lang="en-GH" sz="5400" b="1" cap="all" dirty="0">
                <a:solidFill>
                  <a:schemeClr val="accent6">
                    <a:lumMod val="75000"/>
                  </a:schemeClr>
                </a:solidFill>
                <a:latin typeface="Myriad Pro" panose="020B0503030403020204" pitchFamily="34" charset="0"/>
              </a:rPr>
              <a:t>Final Report Summary</a:t>
            </a:r>
            <a:endParaRPr lang="ru-RU" sz="5400" b="1" cap="all" dirty="0">
              <a:solidFill>
                <a:schemeClr val="accent6">
                  <a:lumMod val="75000"/>
                </a:schemeClr>
              </a:solidFill>
              <a:latin typeface="Myriad Pro" panose="020B0503030403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19E924-F0AC-4201-97A9-7099F7773494}"/>
              </a:ext>
            </a:extLst>
          </p:cNvPr>
          <p:cNvSpPr/>
          <p:nvPr/>
        </p:nvSpPr>
        <p:spPr>
          <a:xfrm rot="16200000">
            <a:off x="-1788794" y="1788796"/>
            <a:ext cx="6858000" cy="328041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D56F699-1264-471F-A665-F500E220407F}"/>
              </a:ext>
            </a:extLst>
          </p:cNvPr>
          <p:cNvSpPr txBox="1"/>
          <p:nvPr/>
        </p:nvSpPr>
        <p:spPr>
          <a:xfrm>
            <a:off x="6936540" y="6374731"/>
            <a:ext cx="1741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Moscow, 2021</a:t>
            </a:r>
            <a:endParaRPr lang="ru-RU" dirty="0">
              <a:latin typeface="Myriad Pro" panose="020B0503030403020204" pitchFamily="34" charset="0"/>
            </a:endParaRPr>
          </a:p>
        </p:txBody>
      </p:sp>
      <p:graphicFrame>
        <p:nvGraphicFramePr>
          <p:cNvPr id="12" name="Объект 19">
            <a:extLst>
              <a:ext uri="{FF2B5EF4-FFF2-40B4-BE49-F238E27FC236}">
                <a16:creationId xmlns:a16="http://schemas.microsoft.com/office/drawing/2014/main" id="{0E3A801A-42BC-4D3B-A44F-EBA0DD3124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5343095"/>
              </p:ext>
            </p:extLst>
          </p:nvPr>
        </p:nvGraphicFramePr>
        <p:xfrm>
          <a:off x="10584266" y="132710"/>
          <a:ext cx="1359854" cy="1497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3250440" imgH="3580920" progId="Photoshop.Image.21">
                  <p:embed/>
                </p:oleObj>
              </mc:Choice>
              <mc:Fallback>
                <p:oleObj name="Image" r:id="rId3" imgW="3250440" imgH="3580920" progId="Photoshop.Image.21">
                  <p:embed/>
                  <p:pic>
                    <p:nvPicPr>
                      <p:cNvPr id="12" name="Объект 19">
                        <a:extLst>
                          <a:ext uri="{FF2B5EF4-FFF2-40B4-BE49-F238E27FC236}">
                            <a16:creationId xmlns:a16="http://schemas.microsoft.com/office/drawing/2014/main" id="{0E3A801A-42BC-4D3B-A44F-EBA0DD3124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84266" y="132710"/>
                        <a:ext cx="1359854" cy="14978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2">
            <a:extLst>
              <a:ext uri="{FF2B5EF4-FFF2-40B4-BE49-F238E27FC236}">
                <a16:creationId xmlns:a16="http://schemas.microsoft.com/office/drawing/2014/main" id="{0C1B947B-53DC-4C03-808C-9156AD81A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80" y="1854651"/>
            <a:ext cx="2624230" cy="262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71533867-DBA9-4E5F-976E-C93E3164E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84" y="172271"/>
            <a:ext cx="2608342" cy="195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D674D31A-5C7D-4836-96C7-68C6B1968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59" y="4205004"/>
            <a:ext cx="2085654" cy="2539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2223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243"/>
    </mc:Choice>
    <mc:Fallback xmlns="">
      <p:transition spd="slow" advTm="1424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>
            <a:extLst>
              <a:ext uri="{FF2B5EF4-FFF2-40B4-BE49-F238E27FC236}">
                <a16:creationId xmlns:a16="http://schemas.microsoft.com/office/drawing/2014/main" id="{3418363C-034F-454E-AC5A-EB26CB6CAA7F}"/>
              </a:ext>
            </a:extLst>
          </p:cNvPr>
          <p:cNvSpPr/>
          <p:nvPr/>
        </p:nvSpPr>
        <p:spPr>
          <a:xfrm>
            <a:off x="0" y="6565073"/>
            <a:ext cx="12192000" cy="3010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4CE0D63B-07E4-4BC5-997B-99D6F0F86E94}"/>
              </a:ext>
            </a:extLst>
          </p:cNvPr>
          <p:cNvSpPr txBox="1">
            <a:spLocks/>
          </p:cNvSpPr>
          <p:nvPr/>
        </p:nvSpPr>
        <p:spPr>
          <a:xfrm>
            <a:off x="11467890" y="6524528"/>
            <a:ext cx="724110" cy="4381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05DC0-A7C2-4210-841B-9EEC0F619AF9}" type="slidenum">
              <a:rPr lang="ru-RU" sz="1600" smtClean="0">
                <a:solidFill>
                  <a:schemeClr val="bg1"/>
                </a:solidFill>
                <a:latin typeface="Myriad Pro" panose="020B0503030403020204" pitchFamily="34" charset="0"/>
              </a:rPr>
              <a:t>2</a:t>
            </a:fld>
            <a:endParaRPr lang="ru-RU" sz="16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6D443CD1-8C8D-4BF1-B7A2-C6A20B22E183}"/>
              </a:ext>
            </a:extLst>
          </p:cNvPr>
          <p:cNvSpPr/>
          <p:nvPr/>
        </p:nvSpPr>
        <p:spPr>
          <a:xfrm>
            <a:off x="0" y="0"/>
            <a:ext cx="12192000" cy="88940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5320588-D179-4CB0-9A36-B2F7FE865F16}"/>
              </a:ext>
            </a:extLst>
          </p:cNvPr>
          <p:cNvSpPr txBox="1">
            <a:spLocks/>
          </p:cNvSpPr>
          <p:nvPr/>
        </p:nvSpPr>
        <p:spPr>
          <a:xfrm>
            <a:off x="830123" y="29076"/>
            <a:ext cx="10563575" cy="862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H" sz="4000" dirty="0">
                <a:solidFill>
                  <a:schemeClr val="bg1"/>
                </a:solidFill>
                <a:latin typeface="Myriad Pro" panose="020B0503030403020204" pitchFamily="34" charset="0"/>
              </a:rPr>
              <a:t>Stage I: Eolang Analysis</a:t>
            </a:r>
            <a:endParaRPr lang="ru-RU" sz="40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graphicFrame>
        <p:nvGraphicFramePr>
          <p:cNvPr id="10" name="Объект 19">
            <a:extLst>
              <a:ext uri="{FF2B5EF4-FFF2-40B4-BE49-F238E27FC236}">
                <a16:creationId xmlns:a16="http://schemas.microsoft.com/office/drawing/2014/main" id="{739AF894-ABE4-4383-9F8D-ABB240340C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8" y="7319"/>
          <a:ext cx="807477" cy="889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3250440" imgH="3580920" progId="Photoshop.Image.21">
                  <p:embed/>
                </p:oleObj>
              </mc:Choice>
              <mc:Fallback>
                <p:oleObj name="Image" r:id="rId3" imgW="3250440" imgH="3580920" progId="Photoshop.Image.21">
                  <p:embed/>
                  <p:pic>
                    <p:nvPicPr>
                      <p:cNvPr id="10" name="Объект 19">
                        <a:extLst>
                          <a:ext uri="{FF2B5EF4-FFF2-40B4-BE49-F238E27FC236}">
                            <a16:creationId xmlns:a16="http://schemas.microsoft.com/office/drawing/2014/main" id="{739AF894-ABE4-4383-9F8D-ABB240340C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8" y="7319"/>
                        <a:ext cx="807477" cy="8894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9">
            <a:extLst>
              <a:ext uri="{FF2B5EF4-FFF2-40B4-BE49-F238E27FC236}">
                <a16:creationId xmlns:a16="http://schemas.microsoft.com/office/drawing/2014/main" id="{7FA71F58-6E40-4599-BFFA-C8F968938F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393698" y="7319"/>
          <a:ext cx="807477" cy="889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3250440" imgH="3580920" progId="Photoshop.Image.21">
                  <p:embed/>
                </p:oleObj>
              </mc:Choice>
              <mc:Fallback>
                <p:oleObj name="Image" r:id="rId3" imgW="3250440" imgH="3580920" progId="Photoshop.Image.21">
                  <p:embed/>
                  <p:pic>
                    <p:nvPicPr>
                      <p:cNvPr id="14" name="Объект 19">
                        <a:extLst>
                          <a:ext uri="{FF2B5EF4-FFF2-40B4-BE49-F238E27FC236}">
                            <a16:creationId xmlns:a16="http://schemas.microsoft.com/office/drawing/2014/main" id="{7FA71F58-6E40-4599-BFFA-C8F968938F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393698" y="7319"/>
                        <a:ext cx="807477" cy="8894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FB9428CE-61AA-474B-9BCC-0BF98B82CC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638883"/>
              </p:ext>
            </p:extLst>
          </p:nvPr>
        </p:nvGraphicFramePr>
        <p:xfrm>
          <a:off x="2031999" y="2208469"/>
          <a:ext cx="8128000" cy="3662680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9634756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98887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H" dirty="0"/>
                        <a:t>Expected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H" dirty="0"/>
                        <a:t>Actual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51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Technical report PDF</a:t>
                      </a:r>
                      <a:r>
                        <a:rPr lang="en-GH" dirty="0"/>
                        <a:t> to</a:t>
                      </a:r>
                      <a:r>
                        <a:rPr lang="en-US" dirty="0"/>
                        <a:t> include</a:t>
                      </a:r>
                      <a:r>
                        <a:rPr lang="en-GH" dirty="0"/>
                        <a:t> the comparison of OOP</a:t>
                      </a:r>
                      <a:r>
                        <a:rPr lang="en-US" dirty="0"/>
                        <a:t> languages </a:t>
                      </a:r>
                      <a:r>
                        <a:rPr lang="en-GH" dirty="0"/>
                        <a:t>with Eolang based on some metrics/criteria.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5"/>
                        </a:rPr>
                        <a:t>Technical report: </a:t>
                      </a:r>
                      <a:r>
                        <a:rPr lang="en-US" sz="1200" dirty="0">
                          <a:hlinkClick r:id="rId5"/>
                        </a:rPr>
                        <a:t>https://github.com/HSE-Eolang/Report-materials/blob/main/Eolang_Technical_Report_Stage_I.pdf</a:t>
                      </a:r>
                      <a:endParaRPr lang="en-US" sz="1200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Comparison: </a:t>
                      </a:r>
                      <a:r>
                        <a:rPr lang="en-US" sz="1200" dirty="0">
                          <a:hlinkClick r:id="rId6"/>
                        </a:rPr>
                        <a:t>https://github.com/HSE-Eolang/Tests_and_integrations/blob/main/Fibonacci%26Factorial_test_time.pdf</a:t>
                      </a:r>
                      <a:endParaRPr lang="en-US" sz="1200" dirty="0"/>
                    </a:p>
                    <a:p>
                      <a:endParaRPr lang="en-US" sz="1200" dirty="0"/>
                    </a:p>
                    <a:p>
                      <a:r>
                        <a:rPr lang="en-US" sz="1800" dirty="0"/>
                        <a:t>Simple cases/algorithms: </a:t>
                      </a:r>
                    </a:p>
                    <a:p>
                      <a:r>
                        <a:rPr lang="en-US" sz="1200" dirty="0">
                          <a:hlinkClick r:id="rId7"/>
                        </a:rPr>
                        <a:t>https://github.com/HSE-Eolang/sort-examples</a:t>
                      </a:r>
                      <a:endParaRPr lang="en-US" sz="1200" dirty="0"/>
                    </a:p>
                    <a:p>
                      <a:endParaRPr lang="en-US" sz="1200" dirty="0"/>
                    </a:p>
                    <a:p>
                      <a:r>
                        <a:rPr lang="en-US" sz="1200" dirty="0">
                          <a:hlinkClick r:id="rId8"/>
                        </a:rPr>
                        <a:t>https://github.com/HSE-Eolang/array-examples</a:t>
                      </a:r>
                      <a:endParaRPr lang="en-US" sz="1200" dirty="0"/>
                    </a:p>
                    <a:p>
                      <a:endParaRPr lang="en-US" sz="1200" dirty="0"/>
                    </a:p>
                    <a:p>
                      <a:r>
                        <a:rPr lang="en-US" sz="1200" dirty="0"/>
                        <a:t>https://github.com/HSE-Eolang/sandbox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05679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2739CFD-7AFA-42F2-B3E6-DB5774434A52}"/>
              </a:ext>
            </a:extLst>
          </p:cNvPr>
          <p:cNvSpPr txBox="1"/>
          <p:nvPr/>
        </p:nvSpPr>
        <p:spPr>
          <a:xfrm>
            <a:off x="2031999" y="1313955"/>
            <a:ext cx="8128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H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Target:</a:t>
            </a:r>
            <a:r>
              <a:rPr lang="en-GH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</a:t>
            </a:r>
            <a:r>
              <a:rPr lang="en-C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Compare existing OOP languages (C++, Java, </a:t>
            </a:r>
            <a:r>
              <a:rPr lang="en-C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etc</a:t>
            </a:r>
            <a:r>
              <a:rPr lang="en-C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) with Eolang</a:t>
            </a:r>
            <a:r>
              <a:rPr lang="en-GH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 to </a:t>
            </a:r>
            <a:r>
              <a:rPr lang="en-C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ensure </a:t>
            </a:r>
            <a:r>
              <a:rPr lang="en-CA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compilability</a:t>
            </a:r>
            <a:r>
              <a:rPr lang="en-C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and utility in simple cases</a:t>
            </a:r>
            <a:r>
              <a:rPr lang="en-GH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.</a:t>
            </a:r>
            <a:endParaRPr lang="en-US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123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>
            <a:extLst>
              <a:ext uri="{FF2B5EF4-FFF2-40B4-BE49-F238E27FC236}">
                <a16:creationId xmlns:a16="http://schemas.microsoft.com/office/drawing/2014/main" id="{3418363C-034F-454E-AC5A-EB26CB6CAA7F}"/>
              </a:ext>
            </a:extLst>
          </p:cNvPr>
          <p:cNvSpPr/>
          <p:nvPr/>
        </p:nvSpPr>
        <p:spPr>
          <a:xfrm>
            <a:off x="0" y="6565073"/>
            <a:ext cx="12192000" cy="3010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4CE0D63B-07E4-4BC5-997B-99D6F0F86E94}"/>
              </a:ext>
            </a:extLst>
          </p:cNvPr>
          <p:cNvSpPr txBox="1">
            <a:spLocks/>
          </p:cNvSpPr>
          <p:nvPr/>
        </p:nvSpPr>
        <p:spPr>
          <a:xfrm>
            <a:off x="11467890" y="6524528"/>
            <a:ext cx="724110" cy="4381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05DC0-A7C2-4210-841B-9EEC0F619AF9}" type="slidenum">
              <a:rPr lang="ru-RU" sz="1600" smtClean="0">
                <a:solidFill>
                  <a:schemeClr val="bg1"/>
                </a:solidFill>
                <a:latin typeface="Myriad Pro" panose="020B0503030403020204" pitchFamily="34" charset="0"/>
              </a:rPr>
              <a:t>3</a:t>
            </a:fld>
            <a:endParaRPr lang="ru-RU" sz="16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6D443CD1-8C8D-4BF1-B7A2-C6A20B22E183}"/>
              </a:ext>
            </a:extLst>
          </p:cNvPr>
          <p:cNvSpPr/>
          <p:nvPr/>
        </p:nvSpPr>
        <p:spPr>
          <a:xfrm>
            <a:off x="0" y="0"/>
            <a:ext cx="12192000" cy="88940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5320588-D179-4CB0-9A36-B2F7FE865F16}"/>
              </a:ext>
            </a:extLst>
          </p:cNvPr>
          <p:cNvSpPr txBox="1">
            <a:spLocks/>
          </p:cNvSpPr>
          <p:nvPr/>
        </p:nvSpPr>
        <p:spPr>
          <a:xfrm>
            <a:off x="830123" y="29076"/>
            <a:ext cx="10563575" cy="862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H" sz="4000" dirty="0">
                <a:solidFill>
                  <a:schemeClr val="bg1"/>
                </a:solidFill>
                <a:latin typeface="Myriad Pro" panose="020B0503030403020204" pitchFamily="34" charset="0"/>
              </a:rPr>
              <a:t>Stage II: Eolang Compiler For Simple Cases</a:t>
            </a:r>
            <a:endParaRPr lang="ru-RU" sz="40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graphicFrame>
        <p:nvGraphicFramePr>
          <p:cNvPr id="10" name="Объект 19">
            <a:extLst>
              <a:ext uri="{FF2B5EF4-FFF2-40B4-BE49-F238E27FC236}">
                <a16:creationId xmlns:a16="http://schemas.microsoft.com/office/drawing/2014/main" id="{739AF894-ABE4-4383-9F8D-ABB240340C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8" y="7319"/>
          <a:ext cx="807477" cy="889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3250440" imgH="3580920" progId="Photoshop.Image.21">
                  <p:embed/>
                </p:oleObj>
              </mc:Choice>
              <mc:Fallback>
                <p:oleObj name="Image" r:id="rId3" imgW="3250440" imgH="3580920" progId="Photoshop.Image.21">
                  <p:embed/>
                  <p:pic>
                    <p:nvPicPr>
                      <p:cNvPr id="10" name="Объект 19">
                        <a:extLst>
                          <a:ext uri="{FF2B5EF4-FFF2-40B4-BE49-F238E27FC236}">
                            <a16:creationId xmlns:a16="http://schemas.microsoft.com/office/drawing/2014/main" id="{739AF894-ABE4-4383-9F8D-ABB240340C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8" y="7319"/>
                        <a:ext cx="807477" cy="8894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9">
            <a:extLst>
              <a:ext uri="{FF2B5EF4-FFF2-40B4-BE49-F238E27FC236}">
                <a16:creationId xmlns:a16="http://schemas.microsoft.com/office/drawing/2014/main" id="{7FA71F58-6E40-4599-BFFA-C8F968938F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393698" y="7319"/>
          <a:ext cx="807477" cy="889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3250440" imgH="3580920" progId="Photoshop.Image.21">
                  <p:embed/>
                </p:oleObj>
              </mc:Choice>
              <mc:Fallback>
                <p:oleObj name="Image" r:id="rId3" imgW="3250440" imgH="3580920" progId="Photoshop.Image.21">
                  <p:embed/>
                  <p:pic>
                    <p:nvPicPr>
                      <p:cNvPr id="14" name="Объект 19">
                        <a:extLst>
                          <a:ext uri="{FF2B5EF4-FFF2-40B4-BE49-F238E27FC236}">
                            <a16:creationId xmlns:a16="http://schemas.microsoft.com/office/drawing/2014/main" id="{7FA71F58-6E40-4599-BFFA-C8F968938F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393698" y="7319"/>
                        <a:ext cx="807477" cy="8894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FB9428CE-61AA-474B-9BCC-0BF98B82CC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820156"/>
              </p:ext>
            </p:extLst>
          </p:nvPr>
        </p:nvGraphicFramePr>
        <p:xfrm>
          <a:off x="2047909" y="2053030"/>
          <a:ext cx="8128000" cy="4393292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9634756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98887477"/>
                    </a:ext>
                  </a:extLst>
                </a:gridCol>
              </a:tblGrid>
              <a:tr h="277459">
                <a:tc>
                  <a:txBody>
                    <a:bodyPr/>
                    <a:lstStyle/>
                    <a:p>
                      <a:pPr algn="ctr"/>
                      <a:r>
                        <a:rPr lang="en-GH" dirty="0"/>
                        <a:t>Expected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H" dirty="0"/>
                        <a:t>Actual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51914"/>
                  </a:ext>
                </a:extLst>
              </a:tr>
              <a:tr h="2358405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r>
                        <a:rPr lang="en-GH" dirty="0"/>
                        <a:t>o</a:t>
                      </a:r>
                      <a:r>
                        <a:rPr lang="en-US" dirty="0"/>
                        <a:t>lang compiler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hlinkClick r:id="rId5"/>
                        </a:rPr>
                        <a:t>Compiler</a:t>
                      </a:r>
                      <a:r>
                        <a:rPr lang="en-US" sz="1200" dirty="0">
                          <a:hlinkClick r:id="rId5"/>
                        </a:rPr>
                        <a:t>: https://github.com/HSE-Eolang/eo</a:t>
                      </a:r>
                      <a:endParaRPr lang="en-US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hlinkClick r:id="rId6"/>
                        </a:rPr>
                        <a:t>https://github.com/HSE-Eolang/eo_hse</a:t>
                      </a:r>
                      <a:endParaRPr lang="en-US" sz="1200" dirty="0"/>
                    </a:p>
                    <a:p>
                      <a:endParaRPr lang="en-US" sz="1200" dirty="0"/>
                    </a:p>
                    <a:p>
                      <a:endParaRPr lang="en-US" sz="1200" dirty="0"/>
                    </a:p>
                    <a:p>
                      <a:r>
                        <a:rPr lang="en-US" sz="1200" b="1" dirty="0">
                          <a:hlinkClick r:id="rId7"/>
                        </a:rPr>
                        <a:t>Runtime</a:t>
                      </a:r>
                      <a:r>
                        <a:rPr lang="en-US" sz="1200" dirty="0">
                          <a:hlinkClick r:id="rId7"/>
                        </a:rPr>
                        <a:t>: https://github.com/polystat/hse-runtime</a:t>
                      </a:r>
                      <a:endParaRPr lang="en-US" sz="1200" dirty="0"/>
                    </a:p>
                    <a:p>
                      <a:endParaRPr lang="en-US" sz="1200" dirty="0"/>
                    </a:p>
                    <a:p>
                      <a:r>
                        <a:rPr lang="en-US" sz="1200" b="1" dirty="0">
                          <a:hlinkClick r:id="rId8"/>
                        </a:rPr>
                        <a:t>Transpiler</a:t>
                      </a:r>
                      <a:r>
                        <a:rPr lang="en-US" sz="1200" dirty="0">
                          <a:hlinkClick r:id="rId8"/>
                        </a:rPr>
                        <a:t>: https://github.com/polystat/hse-transpiler</a:t>
                      </a:r>
                      <a:endParaRPr lang="en-US" sz="1200" dirty="0"/>
                    </a:p>
                    <a:p>
                      <a:endParaRPr lang="en-US" sz="1200" dirty="0"/>
                    </a:p>
                    <a:p>
                      <a:r>
                        <a:rPr lang="en-US" sz="1200" b="1" dirty="0"/>
                        <a:t>Analysis</a:t>
                      </a:r>
                      <a:r>
                        <a:rPr lang="en-US" sz="1200" dirty="0"/>
                        <a:t>: </a:t>
                      </a:r>
                      <a:r>
                        <a:rPr lang="en-US" sz="1200" dirty="0">
                          <a:hlinkClick r:id="rId9"/>
                        </a:rPr>
                        <a:t>https://github.com/HSE-Eolang/java-test-examples</a:t>
                      </a:r>
                      <a:endParaRPr lang="en-US" sz="1200" dirty="0"/>
                    </a:p>
                    <a:p>
                      <a:endParaRPr lang="en-US" sz="1200" dirty="0"/>
                    </a:p>
                    <a:p>
                      <a:r>
                        <a:rPr lang="en-US" sz="1200" b="1" dirty="0"/>
                        <a:t>Comparison</a:t>
                      </a:r>
                      <a:r>
                        <a:rPr lang="en-US" sz="1200" dirty="0"/>
                        <a:t>: https://github.com/HSE-Eolang/Tests_and_integrations/blob/main/Comparison%20of%20Code%20Execution%20between%20Eolang%20and%20Java_updated.pdf</a:t>
                      </a:r>
                    </a:p>
                    <a:p>
                      <a:endParaRPr lang="en-G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056793"/>
                  </a:ext>
                </a:extLst>
              </a:tr>
              <a:tr h="918572">
                <a:tc>
                  <a:txBody>
                    <a:bodyPr/>
                    <a:lstStyle/>
                    <a:p>
                      <a:r>
                        <a:rPr lang="en-GH" dirty="0"/>
                        <a:t>PDF technical 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hlinkClick r:id="rId10"/>
                        </a:rPr>
                        <a:t>Technical report:</a:t>
                      </a:r>
                      <a:r>
                        <a:rPr lang="en-US" sz="1200" dirty="0">
                          <a:hlinkClick r:id="rId10"/>
                        </a:rPr>
                        <a:t> https://github.com/HSE-Eolang/Report-materials/blob/main/Eolang_Technical_Report_Stage_</a:t>
                      </a:r>
                      <a:r>
                        <a:rPr lang="en-GH" sz="1200" dirty="0">
                          <a:hlinkClick r:id="rId10"/>
                        </a:rPr>
                        <a:t>II</a:t>
                      </a:r>
                      <a:r>
                        <a:rPr lang="en-US" sz="1200" dirty="0">
                          <a:hlinkClick r:id="rId10"/>
                        </a:rPr>
                        <a:t>.pdf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90794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5A57B8D-43A6-4C5F-991C-35305B308915}"/>
              </a:ext>
            </a:extLst>
          </p:cNvPr>
          <p:cNvSpPr txBox="1"/>
          <p:nvPr/>
        </p:nvSpPr>
        <p:spPr>
          <a:xfrm>
            <a:off x="2031999" y="1067530"/>
            <a:ext cx="8128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H" sz="1600" b="1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Target: </a:t>
            </a:r>
            <a:r>
              <a:rPr lang="de-DE" sz="16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GH" sz="16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de-DE" sz="16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lang </a:t>
            </a:r>
            <a:r>
              <a:rPr lang="de-DE" sz="1600" dirty="0" err="1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compiler</a:t>
            </a:r>
            <a:r>
              <a:rPr lang="de-DE" sz="16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accessible at </a:t>
            </a:r>
            <a:r>
              <a:rPr lang="de-DE" sz="1600" dirty="0" err="1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Github</a:t>
            </a:r>
            <a:r>
              <a:rPr lang="de-DE" sz="16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(OSS</a:t>
            </a:r>
            <a:r>
              <a:rPr lang="en-GH" sz="1600" dirty="0"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de-DE" sz="16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MIT</a:t>
            </a:r>
            <a:r>
              <a:rPr lang="en-GH" sz="16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licence</a:t>
            </a:r>
            <a:r>
              <a:rPr lang="de-DE" sz="16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), </a:t>
            </a:r>
            <a:r>
              <a:rPr lang="de-DE" sz="1600" dirty="0" err="1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which</a:t>
            </a:r>
            <a:r>
              <a:rPr lang="de-DE" sz="16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de-DE" sz="1600" dirty="0" err="1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can</a:t>
            </a:r>
            <a:r>
              <a:rPr lang="de-DE" sz="16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de-DE" sz="1600" dirty="0" err="1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build</a:t>
            </a:r>
            <a:r>
              <a:rPr lang="de-DE" sz="16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de-DE" sz="1600" dirty="0" err="1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de-DE" sz="16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de-DE" sz="1600" dirty="0" err="1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classes</a:t>
            </a:r>
            <a:r>
              <a:rPr lang="de-DE" sz="16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de-DE" sz="1600" dirty="0" err="1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from</a:t>
            </a:r>
            <a:r>
              <a:rPr lang="de-DE" sz="16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EO source code</a:t>
            </a:r>
            <a:r>
              <a:rPr lang="en-GH" sz="1600" dirty="0"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and with a</a:t>
            </a:r>
            <a:r>
              <a:rPr lang="de-DE" sz="16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Maven </a:t>
            </a:r>
            <a:r>
              <a:rPr lang="de-DE" sz="1600" dirty="0" err="1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plugin</a:t>
            </a:r>
            <a:r>
              <a:rPr lang="de-DE" sz="16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de-DE" sz="1600" dirty="0" err="1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wrapper</a:t>
            </a:r>
            <a:r>
              <a:rPr lang="de-DE" sz="16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de-DE" sz="1600" dirty="0" err="1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to</a:t>
            </a:r>
            <a:r>
              <a:rPr lang="de-DE" sz="16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de-DE" sz="1600" dirty="0" err="1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start</a:t>
            </a:r>
            <a:r>
              <a:rPr lang="de-DE" sz="16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de-DE" sz="1600" dirty="0" err="1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compiler</a:t>
            </a:r>
            <a:r>
              <a:rPr lang="de-DE" sz="16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at </a:t>
            </a:r>
            <a:r>
              <a:rPr lang="de-DE" sz="1600" dirty="0" err="1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build</a:t>
            </a:r>
            <a:r>
              <a:rPr lang="de-DE" sz="16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de-DE" sz="1600" dirty="0" err="1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phase</a:t>
            </a:r>
            <a:r>
              <a:rPr lang="de-DE" sz="16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de-DE" sz="1600" dirty="0" err="1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to</a:t>
            </a:r>
            <a:r>
              <a:rPr lang="de-DE" sz="16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de-DE" sz="1600" dirty="0" err="1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generate</a:t>
            </a:r>
            <a:r>
              <a:rPr lang="de-DE" sz="16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de-DE" sz="1600" dirty="0" err="1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class</a:t>
            </a:r>
            <a:r>
              <a:rPr lang="de-DE" sz="16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de-DE" sz="1600" dirty="0" err="1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files</a:t>
            </a:r>
            <a:r>
              <a:rPr lang="de-DE" sz="16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de-DE" sz="1600" dirty="0" err="1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which</a:t>
            </a:r>
            <a:r>
              <a:rPr lang="de-DE" sz="16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will </a:t>
            </a:r>
            <a:r>
              <a:rPr lang="de-DE" sz="1600" dirty="0" err="1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be</a:t>
            </a:r>
            <a:r>
              <a:rPr lang="de-DE" sz="16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de-DE" sz="1600" dirty="0" err="1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packaged</a:t>
            </a:r>
            <a:r>
              <a:rPr lang="de-DE" sz="16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de-DE" sz="1600" dirty="0" err="1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by</a:t>
            </a:r>
            <a:r>
              <a:rPr lang="de-DE" sz="16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Maven </a:t>
            </a:r>
            <a:r>
              <a:rPr lang="de-DE" sz="1600" dirty="0" err="1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later</a:t>
            </a:r>
            <a:r>
              <a:rPr lang="de-DE" sz="16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20582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>
            <a:extLst>
              <a:ext uri="{FF2B5EF4-FFF2-40B4-BE49-F238E27FC236}">
                <a16:creationId xmlns:a16="http://schemas.microsoft.com/office/drawing/2014/main" id="{3418363C-034F-454E-AC5A-EB26CB6CAA7F}"/>
              </a:ext>
            </a:extLst>
          </p:cNvPr>
          <p:cNvSpPr/>
          <p:nvPr/>
        </p:nvSpPr>
        <p:spPr>
          <a:xfrm>
            <a:off x="0" y="6565073"/>
            <a:ext cx="12192000" cy="3010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4CE0D63B-07E4-4BC5-997B-99D6F0F86E94}"/>
              </a:ext>
            </a:extLst>
          </p:cNvPr>
          <p:cNvSpPr txBox="1">
            <a:spLocks/>
          </p:cNvSpPr>
          <p:nvPr/>
        </p:nvSpPr>
        <p:spPr>
          <a:xfrm>
            <a:off x="11467890" y="6524528"/>
            <a:ext cx="724110" cy="4381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05DC0-A7C2-4210-841B-9EEC0F619AF9}" type="slidenum">
              <a:rPr lang="ru-RU" sz="1600" smtClean="0">
                <a:solidFill>
                  <a:schemeClr val="bg1"/>
                </a:solidFill>
                <a:latin typeface="Myriad Pro" panose="020B0503030403020204" pitchFamily="34" charset="0"/>
              </a:rPr>
              <a:t>4</a:t>
            </a:fld>
            <a:endParaRPr lang="ru-RU" sz="16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6D443CD1-8C8D-4BF1-B7A2-C6A20B22E183}"/>
              </a:ext>
            </a:extLst>
          </p:cNvPr>
          <p:cNvSpPr/>
          <p:nvPr/>
        </p:nvSpPr>
        <p:spPr>
          <a:xfrm>
            <a:off x="0" y="0"/>
            <a:ext cx="12192000" cy="88940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5320588-D179-4CB0-9A36-B2F7FE865F16}"/>
              </a:ext>
            </a:extLst>
          </p:cNvPr>
          <p:cNvSpPr txBox="1">
            <a:spLocks/>
          </p:cNvSpPr>
          <p:nvPr/>
        </p:nvSpPr>
        <p:spPr>
          <a:xfrm>
            <a:off x="830123" y="29076"/>
            <a:ext cx="10563575" cy="862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H" sz="4000" dirty="0">
                <a:solidFill>
                  <a:schemeClr val="bg1"/>
                </a:solidFill>
                <a:latin typeface="Myriad Pro" panose="020B0503030403020204" pitchFamily="34" charset="0"/>
              </a:rPr>
              <a:t>Stage III: Rewriting</a:t>
            </a:r>
            <a:r>
              <a:rPr lang="en-US" sz="4000" dirty="0">
                <a:solidFill>
                  <a:schemeClr val="bg1"/>
                </a:solidFill>
                <a:latin typeface="Myriad Pro" panose="020B0503030403020204" pitchFamily="34" charset="0"/>
              </a:rPr>
              <a:t> Java Module in Cloud</a:t>
            </a:r>
            <a:r>
              <a:rPr lang="en-GH" sz="4000" dirty="0">
                <a:solidFill>
                  <a:schemeClr val="bg1"/>
                </a:solidFill>
                <a:latin typeface="Myriad Pro" panose="020B0503030403020204" pitchFamily="34" charset="0"/>
              </a:rPr>
              <a:t>-</a:t>
            </a:r>
            <a:r>
              <a:rPr lang="en-US" sz="4000" dirty="0">
                <a:solidFill>
                  <a:schemeClr val="bg1"/>
                </a:solidFill>
                <a:latin typeface="Myriad Pro" panose="020B0503030403020204" pitchFamily="34" charset="0"/>
              </a:rPr>
              <a:t>BU in Eolang</a:t>
            </a:r>
            <a:endParaRPr lang="ru-RU" sz="40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graphicFrame>
        <p:nvGraphicFramePr>
          <p:cNvPr id="10" name="Объект 19">
            <a:extLst>
              <a:ext uri="{FF2B5EF4-FFF2-40B4-BE49-F238E27FC236}">
                <a16:creationId xmlns:a16="http://schemas.microsoft.com/office/drawing/2014/main" id="{739AF894-ABE4-4383-9F8D-ABB240340C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8" y="7319"/>
          <a:ext cx="807477" cy="889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3250440" imgH="3580920" progId="Photoshop.Image.21">
                  <p:embed/>
                </p:oleObj>
              </mc:Choice>
              <mc:Fallback>
                <p:oleObj name="Image" r:id="rId3" imgW="3250440" imgH="3580920" progId="Photoshop.Image.21">
                  <p:embed/>
                  <p:pic>
                    <p:nvPicPr>
                      <p:cNvPr id="10" name="Объект 19">
                        <a:extLst>
                          <a:ext uri="{FF2B5EF4-FFF2-40B4-BE49-F238E27FC236}">
                            <a16:creationId xmlns:a16="http://schemas.microsoft.com/office/drawing/2014/main" id="{739AF894-ABE4-4383-9F8D-ABB240340C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8" y="7319"/>
                        <a:ext cx="807477" cy="8894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9">
            <a:extLst>
              <a:ext uri="{FF2B5EF4-FFF2-40B4-BE49-F238E27FC236}">
                <a16:creationId xmlns:a16="http://schemas.microsoft.com/office/drawing/2014/main" id="{7FA71F58-6E40-4599-BFFA-C8F968938F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393698" y="7319"/>
          <a:ext cx="807477" cy="889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3250440" imgH="3580920" progId="Photoshop.Image.21">
                  <p:embed/>
                </p:oleObj>
              </mc:Choice>
              <mc:Fallback>
                <p:oleObj name="Image" r:id="rId3" imgW="3250440" imgH="3580920" progId="Photoshop.Image.21">
                  <p:embed/>
                  <p:pic>
                    <p:nvPicPr>
                      <p:cNvPr id="14" name="Объект 19">
                        <a:extLst>
                          <a:ext uri="{FF2B5EF4-FFF2-40B4-BE49-F238E27FC236}">
                            <a16:creationId xmlns:a16="http://schemas.microsoft.com/office/drawing/2014/main" id="{7FA71F58-6E40-4599-BFFA-C8F968938F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393698" y="7319"/>
                        <a:ext cx="807477" cy="8894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FB9428CE-61AA-474B-9BCC-0BF98B82CC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163764"/>
              </p:ext>
            </p:extLst>
          </p:nvPr>
        </p:nvGraphicFramePr>
        <p:xfrm>
          <a:off x="2066306" y="2874410"/>
          <a:ext cx="8093694" cy="2562079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4046847">
                  <a:extLst>
                    <a:ext uri="{9D8B030D-6E8A-4147-A177-3AD203B41FA5}">
                      <a16:colId xmlns:a16="http://schemas.microsoft.com/office/drawing/2014/main" val="2796347565"/>
                    </a:ext>
                  </a:extLst>
                </a:gridCol>
                <a:gridCol w="4046847">
                  <a:extLst>
                    <a:ext uri="{9D8B030D-6E8A-4147-A177-3AD203B41FA5}">
                      <a16:colId xmlns:a16="http://schemas.microsoft.com/office/drawing/2014/main" val="2998887477"/>
                    </a:ext>
                  </a:extLst>
                </a:gridCol>
              </a:tblGrid>
              <a:tr h="367519">
                <a:tc>
                  <a:txBody>
                    <a:bodyPr/>
                    <a:lstStyle/>
                    <a:p>
                      <a:pPr algn="ctr"/>
                      <a:r>
                        <a:rPr lang="en-GH" dirty="0"/>
                        <a:t>Expected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H" dirty="0"/>
                        <a:t>Actual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51914"/>
                  </a:ext>
                </a:extLst>
              </a:tr>
              <a:tr h="367519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r>
                        <a:rPr lang="en-GH" dirty="0"/>
                        <a:t>o</a:t>
                      </a:r>
                      <a:r>
                        <a:rPr lang="en-US" dirty="0"/>
                        <a:t>lang prototype of Java module jar file</a:t>
                      </a:r>
                      <a:r>
                        <a:rPr lang="en-GH" dirty="0"/>
                        <a:t> (JPeek Application)</a:t>
                      </a:r>
                      <a:r>
                        <a:rPr lang="en-US" dirty="0"/>
                        <a:t>, compiled with E</a:t>
                      </a:r>
                      <a:r>
                        <a:rPr lang="en-GH" dirty="0"/>
                        <a:t>o</a:t>
                      </a:r>
                      <a:r>
                        <a:rPr lang="en-US" dirty="0"/>
                        <a:t>lang compiler, which can potentially replace existing module.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EO JPeek application </a:t>
                      </a:r>
                    </a:p>
                    <a:p>
                      <a:r>
                        <a:rPr lang="en-US" sz="1200" dirty="0"/>
                        <a:t>https://github.com/HSE-Eolang/eo-jpeek</a:t>
                      </a:r>
                      <a:endParaRPr lang="en-GH" sz="1200" dirty="0"/>
                    </a:p>
                    <a:p>
                      <a:endParaRPr lang="en-US" dirty="0"/>
                    </a:p>
                    <a:p>
                      <a:r>
                        <a:rPr lang="en-US" dirty="0" err="1"/>
                        <a:t>EO_Jpeek</a:t>
                      </a:r>
                      <a:r>
                        <a:rPr lang="en-US" dirty="0"/>
                        <a:t> test output: </a:t>
                      </a:r>
                      <a:r>
                        <a:rPr lang="en-US" sz="1200" dirty="0">
                          <a:hlinkClick r:id="rId5"/>
                        </a:rPr>
                        <a:t>https://hse-eolang.github.io/</a:t>
                      </a:r>
                      <a:endParaRPr lang="en-GH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056793"/>
                  </a:ext>
                </a:extLst>
              </a:tr>
              <a:tr h="367519">
                <a:tc>
                  <a:txBody>
                    <a:bodyPr/>
                    <a:lstStyle/>
                    <a:p>
                      <a:r>
                        <a:rPr lang="en-GH" dirty="0"/>
                        <a:t>A PDF technical 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hlinkClick r:id="rId6"/>
                        </a:rPr>
                        <a:t>Technical report: </a:t>
                      </a:r>
                      <a:r>
                        <a:rPr lang="en-US" sz="1200" dirty="0">
                          <a:hlinkClick r:id="rId6"/>
                        </a:rPr>
                        <a:t>https://github.com/HSE-Eolang/Report-materials/blob/main/Eolang_Technical_Report_Stage_I</a:t>
                      </a:r>
                      <a:r>
                        <a:rPr lang="en-GH" sz="1200" dirty="0">
                          <a:hlinkClick r:id="rId6"/>
                        </a:rPr>
                        <a:t>II</a:t>
                      </a:r>
                      <a:r>
                        <a:rPr lang="en-US" sz="1200" dirty="0">
                          <a:hlinkClick r:id="rId6"/>
                        </a:rPr>
                        <a:t>.pdf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90794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D50E718-2FB3-4583-8352-0986605F220B}"/>
              </a:ext>
            </a:extLst>
          </p:cNvPr>
          <p:cNvSpPr txBox="1"/>
          <p:nvPr/>
        </p:nvSpPr>
        <p:spPr>
          <a:xfrm>
            <a:off x="2031999" y="1302080"/>
            <a:ext cx="81280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H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Target: 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Choose Java module from Cloud</a:t>
            </a:r>
            <a:r>
              <a:rPr lang="en-GH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-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BU and rewrite it with E</a:t>
            </a:r>
            <a:r>
              <a:rPr lang="en-GH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o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lang. It should be Java library or application, without native dependencies or external language dependencies; it’s better if the module doesn’t contain a lot of library dependencies; The module should be at least 2K LOC and not bigger than 7 LOC (without comments and Javadoc).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07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>
            <a:extLst>
              <a:ext uri="{FF2B5EF4-FFF2-40B4-BE49-F238E27FC236}">
                <a16:creationId xmlns:a16="http://schemas.microsoft.com/office/drawing/2014/main" id="{3418363C-034F-454E-AC5A-EB26CB6CAA7F}"/>
              </a:ext>
            </a:extLst>
          </p:cNvPr>
          <p:cNvSpPr/>
          <p:nvPr/>
        </p:nvSpPr>
        <p:spPr>
          <a:xfrm>
            <a:off x="0" y="6565073"/>
            <a:ext cx="12192000" cy="3010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4CE0D63B-07E4-4BC5-997B-99D6F0F86E94}"/>
              </a:ext>
            </a:extLst>
          </p:cNvPr>
          <p:cNvSpPr txBox="1">
            <a:spLocks/>
          </p:cNvSpPr>
          <p:nvPr/>
        </p:nvSpPr>
        <p:spPr>
          <a:xfrm>
            <a:off x="11467890" y="6524528"/>
            <a:ext cx="724110" cy="4381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05DC0-A7C2-4210-841B-9EEC0F619AF9}" type="slidenum">
              <a:rPr lang="ru-RU" sz="1600" smtClean="0">
                <a:solidFill>
                  <a:schemeClr val="bg1"/>
                </a:solidFill>
                <a:latin typeface="Myriad Pro" panose="020B0503030403020204" pitchFamily="34" charset="0"/>
              </a:rPr>
              <a:t>5</a:t>
            </a:fld>
            <a:endParaRPr lang="ru-RU" sz="16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6D443CD1-8C8D-4BF1-B7A2-C6A20B22E183}"/>
              </a:ext>
            </a:extLst>
          </p:cNvPr>
          <p:cNvSpPr/>
          <p:nvPr/>
        </p:nvSpPr>
        <p:spPr>
          <a:xfrm>
            <a:off x="0" y="1"/>
            <a:ext cx="12192000" cy="88940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5320588-D179-4CB0-9A36-B2F7FE865F16}"/>
              </a:ext>
            </a:extLst>
          </p:cNvPr>
          <p:cNvSpPr txBox="1">
            <a:spLocks/>
          </p:cNvSpPr>
          <p:nvPr/>
        </p:nvSpPr>
        <p:spPr>
          <a:xfrm>
            <a:off x="830123" y="29076"/>
            <a:ext cx="10563575" cy="862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H" sz="4000" dirty="0">
                <a:solidFill>
                  <a:schemeClr val="bg1"/>
                </a:solidFill>
                <a:latin typeface="Myriad Pro" panose="020B0503030403020204" pitchFamily="34" charset="0"/>
              </a:rPr>
              <a:t>Stage IV: Analysis</a:t>
            </a:r>
            <a:r>
              <a:rPr lang="en-US" sz="4000" dirty="0">
                <a:solidFill>
                  <a:schemeClr val="bg1"/>
                </a:solidFill>
                <a:latin typeface="Myriad Pro" panose="020B0503030403020204" pitchFamily="34" charset="0"/>
              </a:rPr>
              <a:t> of Eolang efficiency</a:t>
            </a:r>
            <a:endParaRPr lang="ru-RU" sz="40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graphicFrame>
        <p:nvGraphicFramePr>
          <p:cNvPr id="10" name="Объект 19">
            <a:extLst>
              <a:ext uri="{FF2B5EF4-FFF2-40B4-BE49-F238E27FC236}">
                <a16:creationId xmlns:a16="http://schemas.microsoft.com/office/drawing/2014/main" id="{739AF894-ABE4-4383-9F8D-ABB240340C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8" y="7319"/>
          <a:ext cx="807477" cy="889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3250440" imgH="3580920" progId="Photoshop.Image.21">
                  <p:embed/>
                </p:oleObj>
              </mc:Choice>
              <mc:Fallback>
                <p:oleObj name="Image" r:id="rId3" imgW="3250440" imgH="3580920" progId="Photoshop.Image.21">
                  <p:embed/>
                  <p:pic>
                    <p:nvPicPr>
                      <p:cNvPr id="10" name="Объект 19">
                        <a:extLst>
                          <a:ext uri="{FF2B5EF4-FFF2-40B4-BE49-F238E27FC236}">
                            <a16:creationId xmlns:a16="http://schemas.microsoft.com/office/drawing/2014/main" id="{739AF894-ABE4-4383-9F8D-ABB240340C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8" y="7319"/>
                        <a:ext cx="807477" cy="8894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9">
            <a:extLst>
              <a:ext uri="{FF2B5EF4-FFF2-40B4-BE49-F238E27FC236}">
                <a16:creationId xmlns:a16="http://schemas.microsoft.com/office/drawing/2014/main" id="{7FA71F58-6E40-4599-BFFA-C8F968938F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393698" y="7319"/>
          <a:ext cx="807477" cy="889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3250440" imgH="3580920" progId="Photoshop.Image.21">
                  <p:embed/>
                </p:oleObj>
              </mc:Choice>
              <mc:Fallback>
                <p:oleObj name="Image" r:id="rId3" imgW="3250440" imgH="3580920" progId="Photoshop.Image.21">
                  <p:embed/>
                  <p:pic>
                    <p:nvPicPr>
                      <p:cNvPr id="14" name="Объект 19">
                        <a:extLst>
                          <a:ext uri="{FF2B5EF4-FFF2-40B4-BE49-F238E27FC236}">
                            <a16:creationId xmlns:a16="http://schemas.microsoft.com/office/drawing/2014/main" id="{7FA71F58-6E40-4599-BFFA-C8F968938F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393698" y="7319"/>
                        <a:ext cx="807477" cy="8894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FB9428CE-61AA-474B-9BCC-0BF98B82CC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838171"/>
              </p:ext>
            </p:extLst>
          </p:nvPr>
        </p:nvGraphicFramePr>
        <p:xfrm>
          <a:off x="2031999" y="2491008"/>
          <a:ext cx="8128000" cy="3571240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9634756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98887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H"/>
                        <a:t>Expected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H"/>
                        <a:t>Actual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51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PDF technical report </a:t>
                      </a:r>
                      <a:r>
                        <a:rPr lang="en-GH" dirty="0"/>
                        <a:t>to </a:t>
                      </a:r>
                      <a:r>
                        <a:rPr lang="en-US" dirty="0"/>
                        <a:t>include</a:t>
                      </a:r>
                      <a:r>
                        <a:rPr lang="en-GH" dirty="0"/>
                        <a:t> </a:t>
                      </a:r>
                      <a:r>
                        <a:rPr lang="en-US" dirty="0"/>
                        <a:t>metrics analysis, reason to choose </a:t>
                      </a:r>
                      <a:r>
                        <a:rPr lang="en-US" dirty="0" err="1"/>
                        <a:t>th</a:t>
                      </a:r>
                      <a:r>
                        <a:rPr lang="en-GH" dirty="0"/>
                        <a:t>e</a:t>
                      </a:r>
                      <a:r>
                        <a:rPr lang="en-US" dirty="0"/>
                        <a:t>s</a:t>
                      </a:r>
                      <a:r>
                        <a:rPr lang="en-GH" dirty="0"/>
                        <a:t>e</a:t>
                      </a:r>
                      <a:r>
                        <a:rPr lang="en-US" dirty="0"/>
                        <a:t> metrics, benchmark description and results.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5"/>
                        </a:rPr>
                        <a:t>Technical report: </a:t>
                      </a:r>
                      <a:r>
                        <a:rPr lang="en-US" sz="1200" dirty="0">
                          <a:hlinkClick r:id="rId5"/>
                        </a:rPr>
                        <a:t>https://github.com/HSE-Eolang/Report-materials/blob/main/Eolang_Technical_Report_Stage_I</a:t>
                      </a:r>
                      <a:r>
                        <a:rPr lang="en-GH" sz="1200" dirty="0">
                          <a:hlinkClick r:id="rId5"/>
                        </a:rPr>
                        <a:t>V</a:t>
                      </a:r>
                      <a:r>
                        <a:rPr lang="en-US" sz="1200" dirty="0">
                          <a:hlinkClick r:id="rId5"/>
                        </a:rPr>
                        <a:t>.pdf</a:t>
                      </a:r>
                      <a:endParaRPr lang="en-GH" sz="1200" dirty="0"/>
                    </a:p>
                    <a:p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H" dirty="0"/>
                        <a:t>Implementation of Algorithms for comparing and testing Eolang efficiency</a:t>
                      </a:r>
                      <a:r>
                        <a:rPr lang="en-US" dirty="0"/>
                        <a:t>: </a:t>
                      </a:r>
                      <a:r>
                        <a:rPr lang="en-US" sz="1200" dirty="0">
                          <a:hlinkClick r:id="rId6"/>
                        </a:rPr>
                        <a:t>https://github.com/polystat/eo-graphs</a:t>
                      </a:r>
                      <a:endParaRPr lang="en-GH" sz="1200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056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Benchmarks and tests are</a:t>
                      </a:r>
                      <a:r>
                        <a:rPr lang="en-GH" dirty="0"/>
                        <a:t> to be</a:t>
                      </a:r>
                      <a:r>
                        <a:rPr lang="en-US" dirty="0"/>
                        <a:t> available at </a:t>
                      </a:r>
                      <a:r>
                        <a:rPr lang="en-US" dirty="0" err="1"/>
                        <a:t>Github</a:t>
                      </a:r>
                      <a:r>
                        <a:rPr lang="en-US" dirty="0"/>
                        <a:t> and integrated into release </a:t>
                      </a:r>
                      <a:r>
                        <a:rPr lang="en-US" dirty="0" err="1"/>
                        <a:t>pipeling</a:t>
                      </a:r>
                      <a:r>
                        <a:rPr lang="en-US" dirty="0"/>
                        <a:t> </a:t>
                      </a:r>
                      <a:r>
                        <a:rPr lang="en-GH" dirty="0"/>
                        <a:t>(</a:t>
                      </a:r>
                      <a:r>
                        <a:rPr lang="en-US" dirty="0"/>
                        <a:t>CI</a:t>
                      </a:r>
                      <a:r>
                        <a:rPr lang="en-GH" dirty="0"/>
                        <a:t>).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7"/>
                        </a:rPr>
                        <a:t>Tests: </a:t>
                      </a:r>
                      <a:r>
                        <a:rPr lang="en-US" sz="1200" dirty="0">
                          <a:hlinkClick r:id="rId7"/>
                        </a:rPr>
                        <a:t>https://github.com/HSE-Eolang/hse-eo-tests</a:t>
                      </a:r>
                      <a:endParaRPr lang="en-GH" sz="1200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90794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D50E718-2FB3-4583-8352-0986605F220B}"/>
              </a:ext>
            </a:extLst>
          </p:cNvPr>
          <p:cNvSpPr txBox="1"/>
          <p:nvPr/>
        </p:nvSpPr>
        <p:spPr>
          <a:xfrm>
            <a:off x="2031999" y="1313955"/>
            <a:ext cx="8128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Compare E</a:t>
            </a:r>
            <a:r>
              <a:rPr lang="en-GH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o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lang efficiency to C++ and Java; detect differences; identify pros &amp; cons by SWOT; Define metrics to compare, create benchmark tests, and test cases. Automate testing and benchmarking to run for different EO-compiler version.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122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>
            <a:extLst>
              <a:ext uri="{FF2B5EF4-FFF2-40B4-BE49-F238E27FC236}">
                <a16:creationId xmlns:a16="http://schemas.microsoft.com/office/drawing/2014/main" id="{3418363C-034F-454E-AC5A-EB26CB6CAA7F}"/>
              </a:ext>
            </a:extLst>
          </p:cNvPr>
          <p:cNvSpPr/>
          <p:nvPr/>
        </p:nvSpPr>
        <p:spPr>
          <a:xfrm>
            <a:off x="0" y="6565073"/>
            <a:ext cx="12192000" cy="3010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4CE0D63B-07E4-4BC5-997B-99D6F0F86E94}"/>
              </a:ext>
            </a:extLst>
          </p:cNvPr>
          <p:cNvSpPr txBox="1">
            <a:spLocks/>
          </p:cNvSpPr>
          <p:nvPr/>
        </p:nvSpPr>
        <p:spPr>
          <a:xfrm>
            <a:off x="11467890" y="6524528"/>
            <a:ext cx="724110" cy="4381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05DC0-A7C2-4210-841B-9EEC0F619AF9}" type="slidenum">
              <a:rPr lang="ru-RU" sz="1600" smtClean="0">
                <a:solidFill>
                  <a:schemeClr val="bg1"/>
                </a:solidFill>
                <a:latin typeface="Myriad Pro" panose="020B0503030403020204" pitchFamily="34" charset="0"/>
              </a:rPr>
              <a:t>6</a:t>
            </a:fld>
            <a:endParaRPr lang="ru-RU" sz="16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6D443CD1-8C8D-4BF1-B7A2-C6A20B22E183}"/>
              </a:ext>
            </a:extLst>
          </p:cNvPr>
          <p:cNvSpPr/>
          <p:nvPr/>
        </p:nvSpPr>
        <p:spPr>
          <a:xfrm>
            <a:off x="0" y="1"/>
            <a:ext cx="12192000" cy="88940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5320588-D179-4CB0-9A36-B2F7FE865F16}"/>
              </a:ext>
            </a:extLst>
          </p:cNvPr>
          <p:cNvSpPr txBox="1">
            <a:spLocks/>
          </p:cNvSpPr>
          <p:nvPr/>
        </p:nvSpPr>
        <p:spPr>
          <a:xfrm>
            <a:off x="830123" y="29076"/>
            <a:ext cx="10563575" cy="862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H" sz="4000" dirty="0">
                <a:solidFill>
                  <a:schemeClr val="bg1"/>
                </a:solidFill>
                <a:latin typeface="Myriad Pro" panose="020B0503030403020204" pitchFamily="34" charset="0"/>
              </a:rPr>
              <a:t>Stage V: Analysis of Design Patterns</a:t>
            </a:r>
            <a:endParaRPr lang="ru-RU" sz="40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graphicFrame>
        <p:nvGraphicFramePr>
          <p:cNvPr id="10" name="Объект 19">
            <a:extLst>
              <a:ext uri="{FF2B5EF4-FFF2-40B4-BE49-F238E27FC236}">
                <a16:creationId xmlns:a16="http://schemas.microsoft.com/office/drawing/2014/main" id="{739AF894-ABE4-4383-9F8D-ABB240340C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8" y="7319"/>
          <a:ext cx="807477" cy="889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3250440" imgH="3580920" progId="Photoshop.Image.21">
                  <p:embed/>
                </p:oleObj>
              </mc:Choice>
              <mc:Fallback>
                <p:oleObj name="Image" r:id="rId3" imgW="3250440" imgH="3580920" progId="Photoshop.Image.21">
                  <p:embed/>
                  <p:pic>
                    <p:nvPicPr>
                      <p:cNvPr id="10" name="Объект 19">
                        <a:extLst>
                          <a:ext uri="{FF2B5EF4-FFF2-40B4-BE49-F238E27FC236}">
                            <a16:creationId xmlns:a16="http://schemas.microsoft.com/office/drawing/2014/main" id="{739AF894-ABE4-4383-9F8D-ABB240340C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8" y="7319"/>
                        <a:ext cx="807477" cy="8894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9">
            <a:extLst>
              <a:ext uri="{FF2B5EF4-FFF2-40B4-BE49-F238E27FC236}">
                <a16:creationId xmlns:a16="http://schemas.microsoft.com/office/drawing/2014/main" id="{7FA71F58-6E40-4599-BFFA-C8F968938F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393698" y="7319"/>
          <a:ext cx="807477" cy="889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3250440" imgH="3580920" progId="Photoshop.Image.21">
                  <p:embed/>
                </p:oleObj>
              </mc:Choice>
              <mc:Fallback>
                <p:oleObj name="Image" r:id="rId3" imgW="3250440" imgH="3580920" progId="Photoshop.Image.21">
                  <p:embed/>
                  <p:pic>
                    <p:nvPicPr>
                      <p:cNvPr id="14" name="Объект 19">
                        <a:extLst>
                          <a:ext uri="{FF2B5EF4-FFF2-40B4-BE49-F238E27FC236}">
                            <a16:creationId xmlns:a16="http://schemas.microsoft.com/office/drawing/2014/main" id="{7FA71F58-6E40-4599-BFFA-C8F968938F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393698" y="7319"/>
                        <a:ext cx="807477" cy="8894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FB9428CE-61AA-474B-9BCC-0BF98B82CC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075035"/>
              </p:ext>
            </p:extLst>
          </p:nvPr>
        </p:nvGraphicFramePr>
        <p:xfrm>
          <a:off x="2031999" y="3146959"/>
          <a:ext cx="8128002" cy="2653519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4064001">
                  <a:extLst>
                    <a:ext uri="{9D8B030D-6E8A-4147-A177-3AD203B41FA5}">
                      <a16:colId xmlns:a16="http://schemas.microsoft.com/office/drawing/2014/main" val="2796347565"/>
                    </a:ext>
                  </a:extLst>
                </a:gridCol>
                <a:gridCol w="4064001">
                  <a:extLst>
                    <a:ext uri="{9D8B030D-6E8A-4147-A177-3AD203B41FA5}">
                      <a16:colId xmlns:a16="http://schemas.microsoft.com/office/drawing/2014/main" val="2998887477"/>
                    </a:ext>
                  </a:extLst>
                </a:gridCol>
              </a:tblGrid>
              <a:tr h="367519">
                <a:tc>
                  <a:txBody>
                    <a:bodyPr/>
                    <a:lstStyle/>
                    <a:p>
                      <a:pPr algn="ctr"/>
                      <a:r>
                        <a:rPr lang="en-GH" dirty="0"/>
                        <a:t>Expected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H" dirty="0"/>
                        <a:t>Actual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51914"/>
                  </a:ext>
                </a:extLst>
              </a:tr>
              <a:tr h="367519">
                <a:tc>
                  <a:txBody>
                    <a:bodyPr/>
                    <a:lstStyle/>
                    <a:p>
                      <a:r>
                        <a:rPr lang="en-US" dirty="0"/>
                        <a:t>PDF technical report with pattern analysis, usage, and solving problem; explain why E</a:t>
                      </a:r>
                      <a:r>
                        <a:rPr lang="en-GH" dirty="0"/>
                        <a:t>o</a:t>
                      </a:r>
                      <a:r>
                        <a:rPr lang="en-US" dirty="0"/>
                        <a:t>lang doesn’t support it, describe alternatives, explain why E</a:t>
                      </a:r>
                      <a:r>
                        <a:rPr lang="en-GH" dirty="0"/>
                        <a:t>o</a:t>
                      </a:r>
                      <a:r>
                        <a:rPr lang="en-US" dirty="0"/>
                        <a:t>lang alternative could be better.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5"/>
                        </a:rPr>
                        <a:t>Technical report: </a:t>
                      </a:r>
                      <a:r>
                        <a:rPr lang="en-US" sz="1200" dirty="0">
                          <a:hlinkClick r:id="rId5"/>
                        </a:rPr>
                        <a:t>https://github.com/HSE-Eolang/Report-materials/blob/main/Eolang_Technical_Report_Stage_</a:t>
                      </a:r>
                      <a:r>
                        <a:rPr lang="en-GH" sz="1200" dirty="0">
                          <a:hlinkClick r:id="rId5"/>
                        </a:rPr>
                        <a:t>V</a:t>
                      </a:r>
                      <a:r>
                        <a:rPr lang="en-US" sz="1200" dirty="0">
                          <a:hlinkClick r:id="rId5"/>
                        </a:rPr>
                        <a:t>.pdf</a:t>
                      </a:r>
                      <a:endParaRPr lang="en-US" sz="1200" dirty="0"/>
                    </a:p>
                    <a:p>
                      <a:endParaRPr lang="en-US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Design patterns implementation in Eolang: 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https://github.com/HSE-Eolang/eodesignpatterns</a:t>
                      </a:r>
                      <a:endParaRPr kumimoji="0" lang="en-GH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H" sz="1200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05679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D50E718-2FB3-4583-8352-0986605F220B}"/>
              </a:ext>
            </a:extLst>
          </p:cNvPr>
          <p:cNvSpPr txBox="1"/>
          <p:nvPr/>
        </p:nvSpPr>
        <p:spPr>
          <a:xfrm>
            <a:off x="2031999" y="1313955"/>
            <a:ext cx="8128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H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Target: 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Analyze typical design patterns in Java and C++ </a:t>
            </a:r>
            <a:r>
              <a:rPr lang="en-GH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by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</a:t>
            </a:r>
            <a:r>
              <a:rPr lang="en-GH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researching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multiple popular open-source repositories, detect</a:t>
            </a:r>
            <a:r>
              <a:rPr lang="en-GH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ing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common patterns and usage statistics; suggest</a:t>
            </a:r>
            <a:r>
              <a:rPr lang="en-GH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ing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alternatives in E</a:t>
            </a:r>
            <a:r>
              <a:rPr lang="en-GH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o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lang that could replace such patterns which are not supported in </a:t>
            </a:r>
            <a:r>
              <a:rPr lang="en-GH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the 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language</a:t>
            </a:r>
            <a:r>
              <a:rPr lang="en-GH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400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>
            <a:extLst>
              <a:ext uri="{FF2B5EF4-FFF2-40B4-BE49-F238E27FC236}">
                <a16:creationId xmlns:a16="http://schemas.microsoft.com/office/drawing/2014/main" id="{3418363C-034F-454E-AC5A-EB26CB6CAA7F}"/>
              </a:ext>
            </a:extLst>
          </p:cNvPr>
          <p:cNvSpPr/>
          <p:nvPr/>
        </p:nvSpPr>
        <p:spPr>
          <a:xfrm>
            <a:off x="0" y="6565073"/>
            <a:ext cx="12192000" cy="3010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4CE0D63B-07E4-4BC5-997B-99D6F0F86E94}"/>
              </a:ext>
            </a:extLst>
          </p:cNvPr>
          <p:cNvSpPr txBox="1">
            <a:spLocks/>
          </p:cNvSpPr>
          <p:nvPr/>
        </p:nvSpPr>
        <p:spPr>
          <a:xfrm>
            <a:off x="11467890" y="6524528"/>
            <a:ext cx="724110" cy="4381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05DC0-A7C2-4210-841B-9EEC0F619AF9}" type="slidenum">
              <a:rPr lang="ru-RU" sz="1600" smtClean="0">
                <a:solidFill>
                  <a:schemeClr val="bg1"/>
                </a:solidFill>
                <a:latin typeface="Myriad Pro" panose="020B0503030403020204" pitchFamily="34" charset="0"/>
              </a:rPr>
              <a:t>7</a:t>
            </a:fld>
            <a:endParaRPr lang="ru-RU" sz="16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6D443CD1-8C8D-4BF1-B7A2-C6A20B22E183}"/>
              </a:ext>
            </a:extLst>
          </p:cNvPr>
          <p:cNvSpPr/>
          <p:nvPr/>
        </p:nvSpPr>
        <p:spPr>
          <a:xfrm>
            <a:off x="0" y="1"/>
            <a:ext cx="12192000" cy="88940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5320588-D179-4CB0-9A36-B2F7FE865F16}"/>
              </a:ext>
            </a:extLst>
          </p:cNvPr>
          <p:cNvSpPr txBox="1">
            <a:spLocks/>
          </p:cNvSpPr>
          <p:nvPr/>
        </p:nvSpPr>
        <p:spPr>
          <a:xfrm>
            <a:off x="830123" y="29076"/>
            <a:ext cx="10563575" cy="862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H" sz="4000" dirty="0">
                <a:solidFill>
                  <a:schemeClr val="bg1"/>
                </a:solidFill>
                <a:latin typeface="Myriad Pro" panose="020B0503030403020204" pitchFamily="34" charset="0"/>
              </a:rPr>
              <a:t>Stage VI</a:t>
            </a:r>
            <a:endParaRPr lang="ru-RU" sz="40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graphicFrame>
        <p:nvGraphicFramePr>
          <p:cNvPr id="10" name="Объект 19">
            <a:extLst>
              <a:ext uri="{FF2B5EF4-FFF2-40B4-BE49-F238E27FC236}">
                <a16:creationId xmlns:a16="http://schemas.microsoft.com/office/drawing/2014/main" id="{739AF894-ABE4-4383-9F8D-ABB240340C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8" y="7319"/>
          <a:ext cx="807477" cy="889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3250440" imgH="3580920" progId="Photoshop.Image.21">
                  <p:embed/>
                </p:oleObj>
              </mc:Choice>
              <mc:Fallback>
                <p:oleObj name="Image" r:id="rId3" imgW="3250440" imgH="3580920" progId="Photoshop.Image.21">
                  <p:embed/>
                  <p:pic>
                    <p:nvPicPr>
                      <p:cNvPr id="10" name="Объект 19">
                        <a:extLst>
                          <a:ext uri="{FF2B5EF4-FFF2-40B4-BE49-F238E27FC236}">
                            <a16:creationId xmlns:a16="http://schemas.microsoft.com/office/drawing/2014/main" id="{739AF894-ABE4-4383-9F8D-ABB240340C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8" y="7319"/>
                        <a:ext cx="807477" cy="8894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9">
            <a:extLst>
              <a:ext uri="{FF2B5EF4-FFF2-40B4-BE49-F238E27FC236}">
                <a16:creationId xmlns:a16="http://schemas.microsoft.com/office/drawing/2014/main" id="{7FA71F58-6E40-4599-BFFA-C8F968938F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393698" y="7319"/>
          <a:ext cx="807477" cy="889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3250440" imgH="3580920" progId="Photoshop.Image.21">
                  <p:embed/>
                </p:oleObj>
              </mc:Choice>
              <mc:Fallback>
                <p:oleObj name="Image" r:id="rId3" imgW="3250440" imgH="3580920" progId="Photoshop.Image.21">
                  <p:embed/>
                  <p:pic>
                    <p:nvPicPr>
                      <p:cNvPr id="14" name="Объект 19">
                        <a:extLst>
                          <a:ext uri="{FF2B5EF4-FFF2-40B4-BE49-F238E27FC236}">
                            <a16:creationId xmlns:a16="http://schemas.microsoft.com/office/drawing/2014/main" id="{7FA71F58-6E40-4599-BFFA-C8F968938F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393698" y="7319"/>
                        <a:ext cx="807477" cy="8894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FB9428CE-61AA-474B-9BCC-0BF98B82CC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096181"/>
              </p:ext>
            </p:extLst>
          </p:nvPr>
        </p:nvGraphicFramePr>
        <p:xfrm>
          <a:off x="2032000" y="2880976"/>
          <a:ext cx="8128000" cy="2473960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9634756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98887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H" dirty="0"/>
                        <a:t>Expected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H" dirty="0"/>
                        <a:t>Actual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51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</a:t>
                      </a:r>
                      <a:r>
                        <a:rPr lang="en-GH" dirty="0"/>
                        <a:t>training </a:t>
                      </a:r>
                      <a:r>
                        <a:rPr lang="en-US" dirty="0"/>
                        <a:t>plan</a:t>
                      </a:r>
                      <a:r>
                        <a:rPr lang="en-GH" dirty="0"/>
                        <a:t> for Huawei </a:t>
                      </a:r>
                      <a:r>
                        <a:rPr lang="en-US" dirty="0"/>
                        <a:t>developers </a:t>
                      </a:r>
                      <a:r>
                        <a:rPr lang="en-GH" dirty="0"/>
                        <a:t>on </a:t>
                      </a:r>
                      <a:r>
                        <a:rPr lang="en-US" dirty="0"/>
                        <a:t>E</a:t>
                      </a:r>
                      <a:r>
                        <a:rPr lang="en-GH" dirty="0"/>
                        <a:t>o</a:t>
                      </a:r>
                      <a:r>
                        <a:rPr lang="en-US" dirty="0"/>
                        <a:t>lang, the test for evaluation, the report of test for first volunteers.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5"/>
                        </a:rPr>
                        <a:t>Training Docs: </a:t>
                      </a:r>
                      <a:r>
                        <a:rPr lang="en-US" sz="1200" dirty="0">
                          <a:hlinkClick r:id="rId5"/>
                        </a:rPr>
                        <a:t>https://github.com/HSE-Eolang/eo_labs</a:t>
                      </a:r>
                      <a:endParaRPr lang="en-GH" sz="1200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056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H" dirty="0"/>
                        <a:t>A technical 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6"/>
                        </a:rPr>
                        <a:t>Technical report: </a:t>
                      </a:r>
                      <a:r>
                        <a:rPr lang="en-US" sz="1200" dirty="0">
                          <a:hlinkClick r:id="rId6"/>
                        </a:rPr>
                        <a:t>https://github.com/HSE-Eolang/Report-materials/blob/main/Eolang_Technical_Report_Stage_</a:t>
                      </a:r>
                      <a:r>
                        <a:rPr lang="en-GH" sz="1200" dirty="0">
                          <a:hlinkClick r:id="rId6"/>
                        </a:rPr>
                        <a:t>V</a:t>
                      </a:r>
                      <a:r>
                        <a:rPr lang="en-US" sz="1200" dirty="0">
                          <a:hlinkClick r:id="rId6"/>
                        </a:rPr>
                        <a:t>I.pdf</a:t>
                      </a:r>
                      <a:endParaRPr lang="en-GH" sz="1200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90794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D50E718-2FB3-4583-8352-0986605F220B}"/>
              </a:ext>
            </a:extLst>
          </p:cNvPr>
          <p:cNvSpPr txBox="1"/>
          <p:nvPr/>
        </p:nvSpPr>
        <p:spPr>
          <a:xfrm>
            <a:off x="2031999" y="1313955"/>
            <a:ext cx="8128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H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Target: 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Perform at least 10 trainings with Huawei developers on OOP and E</a:t>
            </a:r>
            <a:r>
              <a:rPr lang="en-GH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o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lang usage. Create evaluation criteria and test to verify the knowledge of these developers after trainings.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80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>
            <a:extLst>
              <a:ext uri="{FF2B5EF4-FFF2-40B4-BE49-F238E27FC236}">
                <a16:creationId xmlns:a16="http://schemas.microsoft.com/office/drawing/2014/main" id="{3418363C-034F-454E-AC5A-EB26CB6CAA7F}"/>
              </a:ext>
            </a:extLst>
          </p:cNvPr>
          <p:cNvSpPr/>
          <p:nvPr/>
        </p:nvSpPr>
        <p:spPr>
          <a:xfrm>
            <a:off x="0" y="6565073"/>
            <a:ext cx="12192000" cy="3010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4CE0D63B-07E4-4BC5-997B-99D6F0F86E94}"/>
              </a:ext>
            </a:extLst>
          </p:cNvPr>
          <p:cNvSpPr txBox="1">
            <a:spLocks/>
          </p:cNvSpPr>
          <p:nvPr/>
        </p:nvSpPr>
        <p:spPr>
          <a:xfrm>
            <a:off x="11467890" y="6524528"/>
            <a:ext cx="724110" cy="4381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05DC0-A7C2-4210-841B-9EEC0F619AF9}" type="slidenum">
              <a:rPr lang="ru-RU" sz="1600" smtClean="0">
                <a:solidFill>
                  <a:schemeClr val="bg1"/>
                </a:solidFill>
                <a:latin typeface="Myriad Pro" panose="020B0503030403020204" pitchFamily="34" charset="0"/>
              </a:rPr>
              <a:t>8</a:t>
            </a:fld>
            <a:endParaRPr lang="ru-RU" sz="16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6D443CD1-8C8D-4BF1-B7A2-C6A20B22E183}"/>
              </a:ext>
            </a:extLst>
          </p:cNvPr>
          <p:cNvSpPr/>
          <p:nvPr/>
        </p:nvSpPr>
        <p:spPr>
          <a:xfrm>
            <a:off x="0" y="0"/>
            <a:ext cx="12192000" cy="88940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5320588-D179-4CB0-9A36-B2F7FE865F16}"/>
              </a:ext>
            </a:extLst>
          </p:cNvPr>
          <p:cNvSpPr txBox="1">
            <a:spLocks/>
          </p:cNvSpPr>
          <p:nvPr/>
        </p:nvSpPr>
        <p:spPr>
          <a:xfrm>
            <a:off x="830123" y="29076"/>
            <a:ext cx="10563575" cy="862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H" sz="4000" dirty="0">
                <a:solidFill>
                  <a:schemeClr val="bg1"/>
                </a:solidFill>
                <a:latin typeface="Myriad Pro" panose="020B0503030403020204" pitchFamily="34" charset="0"/>
              </a:rPr>
              <a:t>Stage VII: </a:t>
            </a:r>
            <a:r>
              <a:rPr lang="en-US" sz="4000" dirty="0">
                <a:solidFill>
                  <a:schemeClr val="bg1"/>
                </a:solidFill>
                <a:latin typeface="Myriad Pro" panose="020B0503030403020204" pitchFamily="34" charset="0"/>
              </a:rPr>
              <a:t>Disseminate results to community </a:t>
            </a:r>
            <a:endParaRPr lang="ru-RU" sz="40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graphicFrame>
        <p:nvGraphicFramePr>
          <p:cNvPr id="10" name="Объект 19">
            <a:extLst>
              <a:ext uri="{FF2B5EF4-FFF2-40B4-BE49-F238E27FC236}">
                <a16:creationId xmlns:a16="http://schemas.microsoft.com/office/drawing/2014/main" id="{739AF894-ABE4-4383-9F8D-ABB240340C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8" y="7319"/>
          <a:ext cx="807477" cy="889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3250440" imgH="3580920" progId="Photoshop.Image.21">
                  <p:embed/>
                </p:oleObj>
              </mc:Choice>
              <mc:Fallback>
                <p:oleObj name="Image" r:id="rId3" imgW="3250440" imgH="3580920" progId="Photoshop.Image.21">
                  <p:embed/>
                  <p:pic>
                    <p:nvPicPr>
                      <p:cNvPr id="10" name="Объект 19">
                        <a:extLst>
                          <a:ext uri="{FF2B5EF4-FFF2-40B4-BE49-F238E27FC236}">
                            <a16:creationId xmlns:a16="http://schemas.microsoft.com/office/drawing/2014/main" id="{739AF894-ABE4-4383-9F8D-ABB240340C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8" y="7319"/>
                        <a:ext cx="807477" cy="8894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9">
            <a:extLst>
              <a:ext uri="{FF2B5EF4-FFF2-40B4-BE49-F238E27FC236}">
                <a16:creationId xmlns:a16="http://schemas.microsoft.com/office/drawing/2014/main" id="{7FA71F58-6E40-4599-BFFA-C8F968938F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393698" y="7319"/>
          <a:ext cx="807477" cy="889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3250440" imgH="3580920" progId="Photoshop.Image.21">
                  <p:embed/>
                </p:oleObj>
              </mc:Choice>
              <mc:Fallback>
                <p:oleObj name="Image" r:id="rId3" imgW="3250440" imgH="3580920" progId="Photoshop.Image.21">
                  <p:embed/>
                  <p:pic>
                    <p:nvPicPr>
                      <p:cNvPr id="14" name="Объект 19">
                        <a:extLst>
                          <a:ext uri="{FF2B5EF4-FFF2-40B4-BE49-F238E27FC236}">
                            <a16:creationId xmlns:a16="http://schemas.microsoft.com/office/drawing/2014/main" id="{7FA71F58-6E40-4599-BFFA-C8F968938F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393698" y="7319"/>
                        <a:ext cx="807477" cy="8894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FB9428CE-61AA-474B-9BCC-0BF98B82CC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289472"/>
              </p:ext>
            </p:extLst>
          </p:nvPr>
        </p:nvGraphicFramePr>
        <p:xfrm>
          <a:off x="2032000" y="2456411"/>
          <a:ext cx="8128000" cy="4038600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9634756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98887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H" dirty="0"/>
                        <a:t>Expected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H" dirty="0"/>
                        <a:t>Actual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51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Submit at least one paper for publication in a journal and at least one publication at a conference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H" dirty="0"/>
                        <a:t>Conference Paper</a:t>
                      </a:r>
                      <a:r>
                        <a:rPr lang="en-US" dirty="0"/>
                        <a:t> (</a:t>
                      </a: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Exploring the Eolang-Java Integration and Interoperability</a:t>
                      </a:r>
                      <a:r>
                        <a:rPr lang="en-US" dirty="0"/>
                        <a:t>)</a:t>
                      </a:r>
                      <a:r>
                        <a:rPr lang="en-GH" dirty="0"/>
                        <a:t>: </a:t>
                      </a:r>
                      <a:r>
                        <a:rPr lang="en-US" sz="1200" dirty="0">
                          <a:hlinkClick r:id="rId5"/>
                        </a:rPr>
                        <a:t>https://authors.elsevier.com/tracking/article/details.do?aid=41238&amp;jid=PROCS&amp;surname=SALEH</a:t>
                      </a:r>
                      <a:endParaRPr lang="en-GH" sz="1200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056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H" dirty="0"/>
                        <a:t>Conference Paper</a:t>
                      </a:r>
                      <a:r>
                        <a:rPr lang="en-US" dirty="0"/>
                        <a:t> (</a:t>
                      </a: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Eolang: Toward a New Java-Based Object-Oriented Programming Language</a:t>
                      </a:r>
                      <a:r>
                        <a:rPr lang="en-US" dirty="0"/>
                        <a:t>)</a:t>
                      </a:r>
                      <a:r>
                        <a:rPr lang="en-GH" dirty="0"/>
                        <a:t>: </a:t>
                      </a:r>
                      <a:r>
                        <a:rPr lang="en-US" sz="1200" dirty="0">
                          <a:hlinkClick r:id="rId6"/>
                        </a:rPr>
                        <a:t>https://doi.org/10.1007/978-981-16-2765-1_30</a:t>
                      </a:r>
                      <a:endParaRPr lang="en-GH" sz="1200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907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H" dirty="0"/>
                        <a:t>Journal Paper: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464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51684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D50E718-2FB3-4583-8352-0986605F220B}"/>
              </a:ext>
            </a:extLst>
          </p:cNvPr>
          <p:cNvSpPr txBox="1"/>
          <p:nvPr/>
        </p:nvSpPr>
        <p:spPr>
          <a:xfrm>
            <a:off x="2031999" y="1313955"/>
            <a:ext cx="8128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H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Target: 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Prepare publications based in the research outcomes for presentation at scientific conferences and in scientific journals.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304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>
            <a:extLst>
              <a:ext uri="{FF2B5EF4-FFF2-40B4-BE49-F238E27FC236}">
                <a16:creationId xmlns:a16="http://schemas.microsoft.com/office/drawing/2014/main" id="{3418363C-034F-454E-AC5A-EB26CB6CAA7F}"/>
              </a:ext>
            </a:extLst>
          </p:cNvPr>
          <p:cNvSpPr/>
          <p:nvPr/>
        </p:nvSpPr>
        <p:spPr>
          <a:xfrm>
            <a:off x="0" y="6565073"/>
            <a:ext cx="12192000" cy="3010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4CE0D63B-07E4-4BC5-997B-99D6F0F86E94}"/>
              </a:ext>
            </a:extLst>
          </p:cNvPr>
          <p:cNvSpPr txBox="1">
            <a:spLocks/>
          </p:cNvSpPr>
          <p:nvPr/>
        </p:nvSpPr>
        <p:spPr>
          <a:xfrm>
            <a:off x="11467890" y="6524528"/>
            <a:ext cx="724110" cy="4381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05DC0-A7C2-4210-841B-9EEC0F619AF9}" type="slidenum">
              <a:rPr lang="ru-RU" sz="1600" smtClean="0">
                <a:solidFill>
                  <a:schemeClr val="bg1"/>
                </a:solidFill>
                <a:latin typeface="Myriad Pro" panose="020B0503030403020204" pitchFamily="34" charset="0"/>
              </a:rPr>
              <a:t>9</a:t>
            </a:fld>
            <a:endParaRPr lang="ru-RU" sz="16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6D443CD1-8C8D-4BF1-B7A2-C6A20B22E183}"/>
              </a:ext>
            </a:extLst>
          </p:cNvPr>
          <p:cNvSpPr/>
          <p:nvPr/>
        </p:nvSpPr>
        <p:spPr>
          <a:xfrm>
            <a:off x="0" y="1"/>
            <a:ext cx="12192000" cy="88940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5320588-D179-4CB0-9A36-B2F7FE865F16}"/>
              </a:ext>
            </a:extLst>
          </p:cNvPr>
          <p:cNvSpPr txBox="1">
            <a:spLocks/>
          </p:cNvSpPr>
          <p:nvPr/>
        </p:nvSpPr>
        <p:spPr>
          <a:xfrm>
            <a:off x="830123" y="29076"/>
            <a:ext cx="10563575" cy="862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H" sz="4000" dirty="0">
                <a:solidFill>
                  <a:schemeClr val="bg1"/>
                </a:solidFill>
                <a:latin typeface="Myriad Pro" panose="020B0503030403020204" pitchFamily="34" charset="0"/>
              </a:rPr>
              <a:t>Thank you for your attention</a:t>
            </a:r>
            <a:endParaRPr lang="ru-RU" sz="40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graphicFrame>
        <p:nvGraphicFramePr>
          <p:cNvPr id="10" name="Объект 19">
            <a:extLst>
              <a:ext uri="{FF2B5EF4-FFF2-40B4-BE49-F238E27FC236}">
                <a16:creationId xmlns:a16="http://schemas.microsoft.com/office/drawing/2014/main" id="{739AF894-ABE4-4383-9F8D-ABB240340C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8" y="7319"/>
          <a:ext cx="807477" cy="889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3250440" imgH="3580920" progId="Photoshop.Image.21">
                  <p:embed/>
                </p:oleObj>
              </mc:Choice>
              <mc:Fallback>
                <p:oleObj name="Image" r:id="rId3" imgW="3250440" imgH="3580920" progId="Photoshop.Image.21">
                  <p:embed/>
                  <p:pic>
                    <p:nvPicPr>
                      <p:cNvPr id="10" name="Объект 19">
                        <a:extLst>
                          <a:ext uri="{FF2B5EF4-FFF2-40B4-BE49-F238E27FC236}">
                            <a16:creationId xmlns:a16="http://schemas.microsoft.com/office/drawing/2014/main" id="{739AF894-ABE4-4383-9F8D-ABB240340C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8" y="7319"/>
                        <a:ext cx="807477" cy="8894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9">
            <a:extLst>
              <a:ext uri="{FF2B5EF4-FFF2-40B4-BE49-F238E27FC236}">
                <a16:creationId xmlns:a16="http://schemas.microsoft.com/office/drawing/2014/main" id="{7FA71F58-6E40-4599-BFFA-C8F968938F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393698" y="7319"/>
          <a:ext cx="807477" cy="889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3250440" imgH="3580920" progId="Photoshop.Image.21">
                  <p:embed/>
                </p:oleObj>
              </mc:Choice>
              <mc:Fallback>
                <p:oleObj name="Image" r:id="rId3" imgW="3250440" imgH="3580920" progId="Photoshop.Image.21">
                  <p:embed/>
                  <p:pic>
                    <p:nvPicPr>
                      <p:cNvPr id="14" name="Объект 19">
                        <a:extLst>
                          <a:ext uri="{FF2B5EF4-FFF2-40B4-BE49-F238E27FC236}">
                            <a16:creationId xmlns:a16="http://schemas.microsoft.com/office/drawing/2014/main" id="{7FA71F58-6E40-4599-BFFA-C8F968938F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393698" y="7319"/>
                        <a:ext cx="807477" cy="8894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2">
            <a:extLst>
              <a:ext uri="{FF2B5EF4-FFF2-40B4-BE49-F238E27FC236}">
                <a16:creationId xmlns:a16="http://schemas.microsoft.com/office/drawing/2014/main" id="{0C1B947B-53DC-4C03-808C-9156AD81A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637" y="3577584"/>
            <a:ext cx="2624230" cy="262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71533867-DBA9-4E5F-976E-C93E3164E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477" y="1179288"/>
            <a:ext cx="2964556" cy="2223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D674D31A-5C7D-4836-96C7-68C6B1968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78" y="1268570"/>
            <a:ext cx="2195878" cy="283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7A6CAF1-3121-4757-A2E1-DBA448931DD1}"/>
              </a:ext>
            </a:extLst>
          </p:cNvPr>
          <p:cNvSpPr txBox="1"/>
          <p:nvPr/>
        </p:nvSpPr>
        <p:spPr>
          <a:xfrm>
            <a:off x="4404943" y="2290996"/>
            <a:ext cx="3381617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TC202012080007</a:t>
            </a:r>
            <a:br>
              <a:rPr lang="ru-RU" b="1" dirty="0"/>
            </a:br>
            <a:r>
              <a:rPr lang="en-US" b="1" dirty="0"/>
              <a:t>“Java-based Object-Oriented Programming Language”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80883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48"/>
    </mc:Choice>
    <mc:Fallback xmlns="">
      <p:transition spd="slow" advTm="5448"/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FFFFF"/>
      </a:hlink>
      <a:folHlink>
        <a:srgbClr val="D8D8D8"/>
      </a:folHlink>
    </a:clrScheme>
    <a:fontScheme name="myriad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632AD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0DBAA482A684204793E06FC7E0AFAD14" ma:contentTypeVersion="9" ma:contentTypeDescription="Создание документа." ma:contentTypeScope="" ma:versionID="e7b34e9982abf96bb8efb137528844dc">
  <xsd:schema xmlns:xsd="http://www.w3.org/2001/XMLSchema" xmlns:xs="http://www.w3.org/2001/XMLSchema" xmlns:p="http://schemas.microsoft.com/office/2006/metadata/properties" xmlns:ns3="c866f390-f2b6-40cc-afc1-5d4fd229ae6a" targetNamespace="http://schemas.microsoft.com/office/2006/metadata/properties" ma:root="true" ma:fieldsID="a8c07eaab6c3a10692cfbcac9777ffac" ns3:_="">
    <xsd:import namespace="c866f390-f2b6-40cc-afc1-5d4fd229ae6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66f390-f2b6-40cc-afc1-5d4fd229ae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824AADB-18B9-4764-B35B-04A01898A1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66f390-f2b6-40cc-afc1-5d4fd229ae6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CAD4194-D4EB-4FB9-A15C-38B1D642BA5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642CA4-29D2-430B-98A9-03F36D0A9B33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0479449B-277C-4E15-973B-86BC46B5F3D4}">
  <ds:schemaRefs>
    <ds:schemaRef ds:uri="c866f390-f2b6-40cc-afc1-5d4fd229ae6a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6508</TotalTime>
  <Words>1032</Words>
  <Application>Microsoft Office PowerPoint</Application>
  <PresentationFormat>Widescreen</PresentationFormat>
  <Paragraphs>99</Paragraphs>
  <Slides>9</Slides>
  <Notes>9</Notes>
  <HiddenSlides>0</HiddenSlides>
  <MMClips>0</MMClips>
  <ScaleCrop>false</ScaleCrop>
  <HeadingPairs>
    <vt:vector size="10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  <vt:variant>
        <vt:lpstr>Custom Shows</vt:lpstr>
      </vt:variant>
      <vt:variant>
        <vt:i4>1</vt:i4>
      </vt:variant>
    </vt:vector>
  </HeadingPairs>
  <TitlesOfParts>
    <vt:vector size="15" baseType="lpstr">
      <vt:lpstr>Arial</vt:lpstr>
      <vt:lpstr>Calibri</vt:lpstr>
      <vt:lpstr>Myriad Pro</vt:lpstr>
      <vt:lpstr>Office Theme</vt:lpstr>
      <vt:lpstr>Image</vt:lpstr>
      <vt:lpstr>Eolang  Final Report 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Попов Евгений Михайлович</dc:creator>
  <cp:lastModifiedBy>Joseph Afriyie Attakorah</cp:lastModifiedBy>
  <cp:revision>154</cp:revision>
  <cp:lastPrinted>2021-04-28T12:58:00Z</cp:lastPrinted>
  <dcterms:created xsi:type="dcterms:W3CDTF">2018-03-05T11:24:15Z</dcterms:created>
  <dcterms:modified xsi:type="dcterms:W3CDTF">2021-09-26T14:47:20Z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0x0101000DBAA482A684204793E06FC7E0AFAD14</vt:lpwstr>
  </property>
  <property fmtid="{D5CDD505-2E9C-101B-9397-08002B2CF9AE}" pid="3" name="Tfs.IsStoryboard">
    <vt:bool>true</vt:bool>
  </property>
</Properties>
</file>