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69" r:id="rId4"/>
    <p:sldId id="268" r:id="rId5"/>
    <p:sldId id="271"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27" d="100"/>
          <a:sy n="127" d="100"/>
        </p:scale>
        <p:origin x="101"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DA8F-CCD7-FA2A-1BA4-21F63851E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64140F-D1AD-5622-C999-6CE5028939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B0A57A-61EF-92B4-CFB3-097F8EB4CDD5}"/>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5" name="Footer Placeholder 4">
            <a:extLst>
              <a:ext uri="{FF2B5EF4-FFF2-40B4-BE49-F238E27FC236}">
                <a16:creationId xmlns:a16="http://schemas.microsoft.com/office/drawing/2014/main" id="{6A6708A9-458D-F429-263A-67C5CCBE9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DADBD-FA7B-5DAD-CF8B-835E6D45922D}"/>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8174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2C90-48A6-FF49-22C4-435E0B64E8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A0BB0F-79AF-4F7C-E000-EC2D6370E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409B4-28F6-DBDB-B762-611A19F8653D}"/>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5" name="Footer Placeholder 4">
            <a:extLst>
              <a:ext uri="{FF2B5EF4-FFF2-40B4-BE49-F238E27FC236}">
                <a16:creationId xmlns:a16="http://schemas.microsoft.com/office/drawing/2014/main" id="{81E93A2A-938A-D64A-B1A9-55B7F6C4D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93998-8941-321D-B088-7EC167ED558E}"/>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80079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CB99F3-E980-D120-BE00-F61A6767E9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79E6B6-C94F-9F2D-1DF9-BF91EE1E5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DC924-ACCB-4679-37E6-ACF28451451E}"/>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5" name="Footer Placeholder 4">
            <a:extLst>
              <a:ext uri="{FF2B5EF4-FFF2-40B4-BE49-F238E27FC236}">
                <a16:creationId xmlns:a16="http://schemas.microsoft.com/office/drawing/2014/main" id="{825B1E22-35AB-5A6C-8326-FF24918D9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B1356-A41B-FBCF-E647-3C3BF3EA9839}"/>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258856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F40B-79CF-A394-7703-7A726F93A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2D7AE4-A04D-3410-114F-81229C820B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59B91-832A-403D-7E1B-0567F922F934}"/>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5" name="Footer Placeholder 4">
            <a:extLst>
              <a:ext uri="{FF2B5EF4-FFF2-40B4-BE49-F238E27FC236}">
                <a16:creationId xmlns:a16="http://schemas.microsoft.com/office/drawing/2014/main" id="{AAE6FABE-B583-73E5-8268-679AFE3A9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B489B-0674-71ED-95BE-96FD2A59542D}"/>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137074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2484-4AD4-5A75-323F-454AE6D18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EE667D-24AD-0CBE-5EBB-151D7555CC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8B3E0-4036-530C-4AC6-7CD922DD4F10}"/>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5" name="Footer Placeholder 4">
            <a:extLst>
              <a:ext uri="{FF2B5EF4-FFF2-40B4-BE49-F238E27FC236}">
                <a16:creationId xmlns:a16="http://schemas.microsoft.com/office/drawing/2014/main" id="{B47EA9D2-B177-0CFD-F7B4-525558B04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92F45-9EBC-C3D2-50DD-9C75E97DC2C7}"/>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222134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E5BE-0C32-3000-0EA5-D40C65B69B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00E436-BC27-EC33-DAAE-251A43738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1852AC-E887-5A01-F1C1-434FEF32E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D24EA3-DA20-5A29-D040-E404A3197CCE}"/>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6" name="Footer Placeholder 5">
            <a:extLst>
              <a:ext uri="{FF2B5EF4-FFF2-40B4-BE49-F238E27FC236}">
                <a16:creationId xmlns:a16="http://schemas.microsoft.com/office/drawing/2014/main" id="{D17504DF-4E2C-1E20-FC29-8812E1873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1305E3-FC0F-D939-BF78-EEC3AC09DD3E}"/>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427199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28F6-6031-6ABB-5118-7C4C5CA6C7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8B93C4-34B6-E5B0-D51D-021248C1C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9A146A-783B-CA1D-84BF-C6E658EAD1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D762F-C0A7-1E53-CE5D-8259F78A9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5F610-FC96-10C2-2513-87F2D013C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A0E866-18E3-2377-E85E-042F37EEA8C9}"/>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8" name="Footer Placeholder 7">
            <a:extLst>
              <a:ext uri="{FF2B5EF4-FFF2-40B4-BE49-F238E27FC236}">
                <a16:creationId xmlns:a16="http://schemas.microsoft.com/office/drawing/2014/main" id="{CA32EDD2-FBEC-9D11-A05F-86659FA645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EAC850-7833-C91E-77D8-AD78A19BB7A0}"/>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15024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ED6C-0A90-897D-E8B6-38F096A813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131E64-6B26-2ED4-C154-6F800A67BCFC}"/>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4" name="Footer Placeholder 3">
            <a:extLst>
              <a:ext uri="{FF2B5EF4-FFF2-40B4-BE49-F238E27FC236}">
                <a16:creationId xmlns:a16="http://schemas.microsoft.com/office/drawing/2014/main" id="{B8E7DD1E-2EDC-1813-C3E7-118E1E5413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3507F1-E553-9CCB-BDD9-A5E7DD03732B}"/>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226860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5E0DF-A88A-F5F6-01A5-81F9041517A0}"/>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3" name="Footer Placeholder 2">
            <a:extLst>
              <a:ext uri="{FF2B5EF4-FFF2-40B4-BE49-F238E27FC236}">
                <a16:creationId xmlns:a16="http://schemas.microsoft.com/office/drawing/2014/main" id="{A79D21DF-D7A9-3F63-A85C-05066A8503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ED58DE-0C43-057B-0524-2140EBA5BC91}"/>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378746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A4AF-BAC8-934B-A268-E862EE747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D19825-B718-1109-98BD-5CAC5D582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1023F8-2D44-ED66-B0C4-8F2F33CF7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712AD-EFFE-5FAE-EC93-7A3E0BA40425}"/>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6" name="Footer Placeholder 5">
            <a:extLst>
              <a:ext uri="{FF2B5EF4-FFF2-40B4-BE49-F238E27FC236}">
                <a16:creationId xmlns:a16="http://schemas.microsoft.com/office/drawing/2014/main" id="{0D35CC04-0A04-1187-94F0-6E772AD4F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999203-5437-950C-7D03-9B866EFF11BE}"/>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178316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92FB-51F8-FCE1-4FA4-E99F46F7B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6FCE09-342F-20C1-E078-CB51D94EF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27B6A8-0FEC-D88B-F54D-978A1D5DD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1390F-F737-43E7-8145-65343AA3F2B5}"/>
              </a:ext>
            </a:extLst>
          </p:cNvPr>
          <p:cNvSpPr>
            <a:spLocks noGrp="1"/>
          </p:cNvSpPr>
          <p:nvPr>
            <p:ph type="dt" sz="half" idx="10"/>
          </p:nvPr>
        </p:nvSpPr>
        <p:spPr/>
        <p:txBody>
          <a:bodyPr/>
          <a:lstStyle/>
          <a:p>
            <a:fld id="{48EB2EE0-7BA0-4997-8268-748A6490A96A}" type="datetimeFigureOut">
              <a:rPr lang="en-IN" smtClean="0"/>
              <a:t>08-09-2023</a:t>
            </a:fld>
            <a:endParaRPr lang="en-IN"/>
          </a:p>
        </p:txBody>
      </p:sp>
      <p:sp>
        <p:nvSpPr>
          <p:cNvPr id="6" name="Footer Placeholder 5">
            <a:extLst>
              <a:ext uri="{FF2B5EF4-FFF2-40B4-BE49-F238E27FC236}">
                <a16:creationId xmlns:a16="http://schemas.microsoft.com/office/drawing/2014/main" id="{0F46EB0E-23E5-501E-466F-9D084F379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E1668-9115-198E-6C06-5228814F7084}"/>
              </a:ext>
            </a:extLst>
          </p:cNvPr>
          <p:cNvSpPr>
            <a:spLocks noGrp="1"/>
          </p:cNvSpPr>
          <p:nvPr>
            <p:ph type="sldNum" sz="quarter" idx="12"/>
          </p:nvPr>
        </p:nvSpPr>
        <p:spPr/>
        <p:txBody>
          <a:bodyPr/>
          <a:lstStyle/>
          <a:p>
            <a:fld id="{D89AFC6E-4472-451C-8747-F2927AD4B072}" type="slidenum">
              <a:rPr lang="en-IN" smtClean="0"/>
              <a:t>‹#›</a:t>
            </a:fld>
            <a:endParaRPr lang="en-IN"/>
          </a:p>
        </p:txBody>
      </p:sp>
    </p:spTree>
    <p:extLst>
      <p:ext uri="{BB962C8B-B14F-4D97-AF65-F5344CB8AC3E}">
        <p14:creationId xmlns:p14="http://schemas.microsoft.com/office/powerpoint/2010/main" val="108432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AE0A7-1594-DD28-54CC-F4BFB21FB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7D520-8447-D4DA-8C87-E28EA6BA4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4CE37-C560-D6DF-1EA7-2D388CC4CC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B2EE0-7BA0-4997-8268-748A6490A96A}" type="datetimeFigureOut">
              <a:rPr lang="en-IN" smtClean="0"/>
              <a:t>08-09-2023</a:t>
            </a:fld>
            <a:endParaRPr lang="en-IN"/>
          </a:p>
        </p:txBody>
      </p:sp>
      <p:sp>
        <p:nvSpPr>
          <p:cNvPr id="5" name="Footer Placeholder 4">
            <a:extLst>
              <a:ext uri="{FF2B5EF4-FFF2-40B4-BE49-F238E27FC236}">
                <a16:creationId xmlns:a16="http://schemas.microsoft.com/office/drawing/2014/main" id="{282A788C-D9F5-CC8D-7D63-FEF46E41D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99A78B-A7FB-349D-218D-B5348396A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AFC6E-4472-451C-8747-F2927AD4B072}" type="slidenum">
              <a:rPr lang="en-IN" smtClean="0"/>
              <a:t>‹#›</a:t>
            </a:fld>
            <a:endParaRPr lang="en-IN"/>
          </a:p>
        </p:txBody>
      </p:sp>
    </p:spTree>
    <p:extLst>
      <p:ext uri="{BB962C8B-B14F-4D97-AF65-F5344CB8AC3E}">
        <p14:creationId xmlns:p14="http://schemas.microsoft.com/office/powerpoint/2010/main" val="2648103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adamzachari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27216A-D338-5689-55AD-40512CBA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7495" y="3525935"/>
            <a:ext cx="3085529" cy="2702653"/>
          </a:xfrm>
          <a:prstGeom prst="rect">
            <a:avLst/>
          </a:prstGeom>
        </p:spPr>
      </p:pic>
      <p:pic>
        <p:nvPicPr>
          <p:cNvPr id="1026" name="Picture 2" descr="Focus on lattice QCD - Journal of Physics G: Nuclear and Particle Physics -  IOPscience">
            <a:extLst>
              <a:ext uri="{FF2B5EF4-FFF2-40B4-BE49-F238E27FC236}">
                <a16:creationId xmlns:a16="http://schemas.microsoft.com/office/drawing/2014/main" id="{66E2F294-66F9-D956-B057-37B075D67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580414"/>
            <a:ext cx="4298275" cy="32266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518E33-8E72-02FE-3A8C-68036C128CFD}"/>
              </a:ext>
            </a:extLst>
          </p:cNvPr>
          <p:cNvSpPr txBox="1"/>
          <p:nvPr/>
        </p:nvSpPr>
        <p:spPr>
          <a:xfrm>
            <a:off x="2290512" y="2841276"/>
            <a:ext cx="8628146" cy="769441"/>
          </a:xfrm>
          <a:prstGeom prst="rect">
            <a:avLst/>
          </a:prstGeom>
          <a:noFill/>
        </p:spPr>
        <p:txBody>
          <a:bodyPr wrap="square">
            <a:spAutoFit/>
          </a:bodyPr>
          <a:lstStyle/>
          <a:p>
            <a:r>
              <a:rPr lang="en-IN" sz="4400" b="1" i="0" u="none" strike="noStrike" baseline="0" dirty="0">
                <a:solidFill>
                  <a:schemeClr val="accent6">
                    <a:lumMod val="60000"/>
                    <a:lumOff val="40000"/>
                  </a:schemeClr>
                </a:solidFill>
                <a:latin typeface="Californian FB" panose="0207040306080B030204" pitchFamily="18" charset="0"/>
              </a:rPr>
              <a:t>Correlation Function </a:t>
            </a:r>
            <a:r>
              <a:rPr lang="en-IN" sz="4400" b="1" i="0" u="none" strike="noStrike" baseline="0" dirty="0">
                <a:latin typeface="Californian FB" panose="0207040306080B030204" pitchFamily="18" charset="0"/>
              </a:rPr>
              <a:t>Analysis</a:t>
            </a:r>
            <a:endParaRPr lang="en-IN" sz="4400" b="1" dirty="0">
              <a:latin typeface="Californian FB" panose="0207040306080B030204" pitchFamily="18" charset="0"/>
            </a:endParaRPr>
          </a:p>
        </p:txBody>
      </p:sp>
      <p:sp>
        <p:nvSpPr>
          <p:cNvPr id="5" name="TextBox 4">
            <a:extLst>
              <a:ext uri="{FF2B5EF4-FFF2-40B4-BE49-F238E27FC236}">
                <a16:creationId xmlns:a16="http://schemas.microsoft.com/office/drawing/2014/main" id="{6D1D4492-DC9A-DBA4-F065-F94B1F9B7E3C}"/>
              </a:ext>
            </a:extLst>
          </p:cNvPr>
          <p:cNvSpPr txBox="1"/>
          <p:nvPr/>
        </p:nvSpPr>
        <p:spPr>
          <a:xfrm>
            <a:off x="293270" y="6143806"/>
            <a:ext cx="6097002" cy="577081"/>
          </a:xfrm>
          <a:prstGeom prst="rect">
            <a:avLst/>
          </a:prstGeom>
          <a:noFill/>
        </p:spPr>
        <p:txBody>
          <a:bodyPr wrap="square">
            <a:spAutoFit/>
          </a:bodyPr>
          <a:lstStyle/>
          <a:p>
            <a:r>
              <a:rPr lang="en-IN" sz="1050" b="1" i="0" u="none" strike="noStrike" baseline="0" dirty="0">
                <a:latin typeface="Centaur" panose="02030504050205020304" pitchFamily="18" charset="0"/>
              </a:rPr>
              <a:t>Mentors: </a:t>
            </a:r>
          </a:p>
          <a:p>
            <a:r>
              <a:rPr lang="en-IN" sz="1050" b="0" i="0" u="none" strike="noStrike" baseline="0" dirty="0">
                <a:latin typeface="Centaur" panose="02030504050205020304" pitchFamily="18" charset="0"/>
              </a:rPr>
              <a:t>Brij Kishor </a:t>
            </a:r>
            <a:r>
              <a:rPr lang="en-IN" sz="1050" b="0" i="0" u="none" strike="noStrike" baseline="0" dirty="0" err="1">
                <a:latin typeface="Centaur" panose="02030504050205020304" pitchFamily="18" charset="0"/>
              </a:rPr>
              <a:t>Jashal</a:t>
            </a:r>
            <a:r>
              <a:rPr lang="en-IN" sz="1050" b="0" i="0" u="none" strike="noStrike" baseline="0" dirty="0">
                <a:latin typeface="Centaur" panose="02030504050205020304" pitchFamily="18" charset="0"/>
              </a:rPr>
              <a:t> (TIFR)</a:t>
            </a:r>
            <a:endParaRPr lang="en-IN" sz="1050" dirty="0">
              <a:latin typeface="Centaur" panose="02030504050205020304" pitchFamily="18" charset="0"/>
            </a:endParaRPr>
          </a:p>
          <a:p>
            <a:r>
              <a:rPr lang="en-IN" sz="1050" b="0" i="0" u="none" strike="noStrike" baseline="0" dirty="0">
                <a:latin typeface="Centaur" panose="02030504050205020304" pitchFamily="18" charset="0"/>
              </a:rPr>
              <a:t>Archana Radhakrishnan (TIFR)</a:t>
            </a:r>
          </a:p>
        </p:txBody>
      </p:sp>
      <p:sp>
        <p:nvSpPr>
          <p:cNvPr id="6" name="TextBox 5">
            <a:extLst>
              <a:ext uri="{FF2B5EF4-FFF2-40B4-BE49-F238E27FC236}">
                <a16:creationId xmlns:a16="http://schemas.microsoft.com/office/drawing/2014/main" id="{997E434C-A02D-B9E9-2BB0-2AD741C4A352}"/>
              </a:ext>
            </a:extLst>
          </p:cNvPr>
          <p:cNvSpPr txBox="1"/>
          <p:nvPr/>
        </p:nvSpPr>
        <p:spPr>
          <a:xfrm>
            <a:off x="10816891" y="6432346"/>
            <a:ext cx="1268830" cy="253916"/>
          </a:xfrm>
          <a:prstGeom prst="rect">
            <a:avLst/>
          </a:prstGeom>
          <a:noFill/>
        </p:spPr>
        <p:txBody>
          <a:bodyPr wrap="square">
            <a:spAutoFit/>
          </a:bodyPr>
          <a:lstStyle/>
          <a:p>
            <a:r>
              <a:rPr lang="en-IN" sz="1050" b="0" i="0" u="none" strike="noStrike" baseline="0" dirty="0">
                <a:latin typeface="Centaur" panose="02030504050205020304" pitchFamily="18" charset="0"/>
              </a:rPr>
              <a:t>Adam Zacharia Anil</a:t>
            </a:r>
          </a:p>
        </p:txBody>
      </p:sp>
    </p:spTree>
    <p:extLst>
      <p:ext uri="{BB962C8B-B14F-4D97-AF65-F5344CB8AC3E}">
        <p14:creationId xmlns:p14="http://schemas.microsoft.com/office/powerpoint/2010/main" val="1510747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cus on lattice QCD - Journal of Physics G: Nuclear and Particle Physics -  IOPscience">
            <a:extLst>
              <a:ext uri="{FF2B5EF4-FFF2-40B4-BE49-F238E27FC236}">
                <a16:creationId xmlns:a16="http://schemas.microsoft.com/office/drawing/2014/main" id="{B0B6DBF5-F6A7-D67E-71F3-BE2C6B1C2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DCA8F7-D0B3-06FF-9E86-C512FDAAA5AD}"/>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
        <p:nvSpPr>
          <p:cNvPr id="5" name="TextBox 4">
            <a:extLst>
              <a:ext uri="{FF2B5EF4-FFF2-40B4-BE49-F238E27FC236}">
                <a16:creationId xmlns:a16="http://schemas.microsoft.com/office/drawing/2014/main" id="{F9B589F9-9233-F29E-B17D-3BE81B077BA7}"/>
              </a:ext>
            </a:extLst>
          </p:cNvPr>
          <p:cNvSpPr txBox="1"/>
          <p:nvPr/>
        </p:nvSpPr>
        <p:spPr>
          <a:xfrm>
            <a:off x="445008" y="356489"/>
            <a:ext cx="10180320" cy="5909310"/>
          </a:xfrm>
          <a:prstGeom prst="rect">
            <a:avLst/>
          </a:prstGeom>
          <a:noFill/>
        </p:spPr>
        <p:txBody>
          <a:bodyPr wrap="square">
            <a:spAutoFit/>
          </a:bodyPr>
          <a:lstStyle/>
          <a:p>
            <a:r>
              <a:rPr lang="en-IN" dirty="0"/>
              <a:t>**Advantages of Bootstrap over Jackknife in Lattice QCD:**</a:t>
            </a:r>
          </a:p>
          <a:p>
            <a:endParaRPr lang="en-IN" dirty="0"/>
          </a:p>
          <a:p>
            <a:r>
              <a:rPr lang="en-IN" dirty="0"/>
              <a:t>1. **Robustness with Non-Gaussian Distributions**: Lattice QCD observables can sometimes have non-Gaussian distributions. Bootstrap can be more robust in such cases, providing a more accurate representation of uncertainties.</a:t>
            </a:r>
          </a:p>
          <a:p>
            <a:endParaRPr lang="en-IN" dirty="0"/>
          </a:p>
          <a:p>
            <a:r>
              <a:rPr lang="en-IN" dirty="0"/>
              <a:t>2. **Flexibility with Complex Observables**: When dealing with intricate correlation functions or multi-point functions, the bootstrap might offer a more flexible approach to error estimation.</a:t>
            </a:r>
          </a:p>
          <a:p>
            <a:endParaRPr lang="en-IN" dirty="0"/>
          </a:p>
          <a:p>
            <a:r>
              <a:rPr lang="en-IN" dirty="0"/>
              <a:t>3. **Estimation of Full Distributions**: For some Lattice QCD calculations, it's beneficial to understand the full distribution of an observable, not just its average and variance. Bootstrap can provide this broader view.</a:t>
            </a:r>
          </a:p>
          <a:p>
            <a:endParaRPr lang="en-IN" dirty="0"/>
          </a:p>
          <a:p>
            <a:r>
              <a:rPr lang="en-IN" dirty="0"/>
              <a:t>4. **Better for Smaller Data Sets**: In situations where the number of gauge configurations is limited, bootstrap might give a more accurate estimate of uncertainties as it allows for deeper resampling.</a:t>
            </a:r>
          </a:p>
          <a:p>
            <a:endParaRPr lang="en-IN" dirty="0"/>
          </a:p>
          <a:p>
            <a:r>
              <a:rPr lang="en-IN" dirty="0"/>
              <a:t>5. **Nonlinear Error Propagation**: For observables derived from nonlinear combinations of primary measurements, bootstrap can be more reliable in propagating errors.</a:t>
            </a:r>
          </a:p>
          <a:p>
            <a:endParaRPr lang="en-IN" dirty="0"/>
          </a:p>
          <a:p>
            <a:r>
              <a:rPr lang="en-IN" dirty="0"/>
              <a:t>In the context of Lattice QCD, the choice between jackknife and bootstrap often comes down to the specific nature of the calculation, the size of the dataset, and the type of observables under investigation. Both methods are valuable tools, and their applicability should be evaluated on a case-by-case basis.</a:t>
            </a:r>
          </a:p>
        </p:txBody>
      </p:sp>
    </p:spTree>
    <p:extLst>
      <p:ext uri="{BB962C8B-B14F-4D97-AF65-F5344CB8AC3E}">
        <p14:creationId xmlns:p14="http://schemas.microsoft.com/office/powerpoint/2010/main" val="214884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07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39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5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3A1D78-979C-5F9C-40D7-9DCFFFC0C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399" y="1403501"/>
            <a:ext cx="3799907" cy="4315356"/>
          </a:xfrm>
          <a:prstGeom prst="rect">
            <a:avLst/>
          </a:prstGeom>
          <a:ln>
            <a:noFill/>
          </a:ln>
          <a:effectLst>
            <a:softEdge rad="317500"/>
          </a:effectLst>
        </p:spPr>
      </p:pic>
      <p:pic>
        <p:nvPicPr>
          <p:cNvPr id="1026" name="Picture 2" descr="Focus on lattice QCD - Journal of Physics G: Nuclear and Particle Physics -  IOPscience">
            <a:extLst>
              <a:ext uri="{FF2B5EF4-FFF2-40B4-BE49-F238E27FC236}">
                <a16:creationId xmlns:a16="http://schemas.microsoft.com/office/drawing/2014/main" id="{66E2F294-66F9-D956-B057-37B075D67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518E33-8E72-02FE-3A8C-68036C128CFD}"/>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
        <p:nvSpPr>
          <p:cNvPr id="15" name="TextBox 14">
            <a:extLst>
              <a:ext uri="{FF2B5EF4-FFF2-40B4-BE49-F238E27FC236}">
                <a16:creationId xmlns:a16="http://schemas.microsoft.com/office/drawing/2014/main" id="{96C8150A-DE47-C9D6-5C7D-05C48FB434A3}"/>
              </a:ext>
            </a:extLst>
          </p:cNvPr>
          <p:cNvSpPr txBox="1"/>
          <p:nvPr/>
        </p:nvSpPr>
        <p:spPr>
          <a:xfrm>
            <a:off x="621791" y="697179"/>
            <a:ext cx="4480560" cy="584775"/>
          </a:xfrm>
          <a:prstGeom prst="rect">
            <a:avLst/>
          </a:prstGeom>
          <a:noFill/>
        </p:spPr>
        <p:txBody>
          <a:bodyPr wrap="square" rtlCol="0">
            <a:spAutoFit/>
          </a:bodyPr>
          <a:lstStyle/>
          <a:p>
            <a:r>
              <a:rPr lang="en-IN" sz="3200" dirty="0">
                <a:solidFill>
                  <a:schemeClr val="accent6">
                    <a:lumMod val="60000"/>
                    <a:lumOff val="40000"/>
                  </a:schemeClr>
                </a:solidFill>
                <a:latin typeface="Aharoni" panose="02010803020104030203" pitchFamily="2" charset="-79"/>
                <a:cs typeface="Aharoni" panose="02010803020104030203" pitchFamily="2" charset="-79"/>
              </a:rPr>
              <a:t>Adam Zacharia Anil</a:t>
            </a:r>
          </a:p>
        </p:txBody>
      </p:sp>
      <p:sp>
        <p:nvSpPr>
          <p:cNvPr id="16" name="TextBox 15">
            <a:extLst>
              <a:ext uri="{FF2B5EF4-FFF2-40B4-BE49-F238E27FC236}">
                <a16:creationId xmlns:a16="http://schemas.microsoft.com/office/drawing/2014/main" id="{4EB07E45-E9C6-726D-AF8E-066D43087B4A}"/>
              </a:ext>
            </a:extLst>
          </p:cNvPr>
          <p:cNvSpPr txBox="1"/>
          <p:nvPr/>
        </p:nvSpPr>
        <p:spPr>
          <a:xfrm>
            <a:off x="621791" y="1307198"/>
            <a:ext cx="2103120" cy="369332"/>
          </a:xfrm>
          <a:prstGeom prst="rect">
            <a:avLst/>
          </a:prstGeom>
          <a:noFill/>
        </p:spPr>
        <p:txBody>
          <a:bodyPr wrap="square" rtlCol="0">
            <a:spAutoFit/>
          </a:bodyPr>
          <a:lstStyle/>
          <a:p>
            <a:r>
              <a:rPr lang="en-IN" dirty="0">
                <a:latin typeface="Century" panose="02040604050505020304" pitchFamily="18" charset="0"/>
              </a:rPr>
              <a:t>About me</a:t>
            </a:r>
          </a:p>
        </p:txBody>
      </p:sp>
      <p:grpSp>
        <p:nvGrpSpPr>
          <p:cNvPr id="20" name="Group 19">
            <a:extLst>
              <a:ext uri="{FF2B5EF4-FFF2-40B4-BE49-F238E27FC236}">
                <a16:creationId xmlns:a16="http://schemas.microsoft.com/office/drawing/2014/main" id="{339200BD-9675-5262-4090-9EC7D8B02110}"/>
              </a:ext>
            </a:extLst>
          </p:cNvPr>
          <p:cNvGrpSpPr/>
          <p:nvPr/>
        </p:nvGrpSpPr>
        <p:grpSpPr>
          <a:xfrm>
            <a:off x="621792" y="3593965"/>
            <a:ext cx="1993392" cy="457200"/>
            <a:chOff x="731520" y="3584448"/>
            <a:chExt cx="1993392" cy="457200"/>
          </a:xfrm>
        </p:grpSpPr>
        <p:sp>
          <p:nvSpPr>
            <p:cNvPr id="18" name="Flowchart: Terminator 17">
              <a:extLst>
                <a:ext uri="{FF2B5EF4-FFF2-40B4-BE49-F238E27FC236}">
                  <a16:creationId xmlns:a16="http://schemas.microsoft.com/office/drawing/2014/main" id="{51D07511-265D-E05D-47E1-006FBCF44890}"/>
                </a:ext>
              </a:extLst>
            </p:cNvPr>
            <p:cNvSpPr/>
            <p:nvPr/>
          </p:nvSpPr>
          <p:spPr>
            <a:xfrm>
              <a:off x="731520" y="3584448"/>
              <a:ext cx="1993392" cy="457200"/>
            </a:xfrm>
            <a:prstGeom prst="flowChartTerminator">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9AE93ED-9E0A-1322-2B53-834C8D877379}"/>
                </a:ext>
              </a:extLst>
            </p:cNvPr>
            <p:cNvSpPr txBox="1"/>
            <p:nvPr/>
          </p:nvSpPr>
          <p:spPr>
            <a:xfrm>
              <a:off x="913729" y="3651834"/>
              <a:ext cx="1628972" cy="307777"/>
            </a:xfrm>
            <a:prstGeom prst="rect">
              <a:avLst/>
            </a:prstGeom>
            <a:noFill/>
          </p:spPr>
          <p:txBody>
            <a:bodyPr wrap="none" rtlCol="0">
              <a:spAutoFit/>
            </a:bodyPr>
            <a:lstStyle/>
            <a:p>
              <a:r>
                <a:rPr lang="en-IN" sz="1400" dirty="0">
                  <a:solidFill>
                    <a:schemeClr val="bg1"/>
                  </a:solidFill>
                  <a:latin typeface="Aharoni" panose="02010803020104030203" pitchFamily="2" charset="-79"/>
                  <a:cs typeface="Aharoni" panose="02010803020104030203" pitchFamily="2" charset="-79"/>
                </a:rPr>
                <a:t>Where am I from</a:t>
              </a:r>
            </a:p>
          </p:txBody>
        </p:sp>
      </p:grpSp>
      <p:grpSp>
        <p:nvGrpSpPr>
          <p:cNvPr id="28" name="Group 27">
            <a:extLst>
              <a:ext uri="{FF2B5EF4-FFF2-40B4-BE49-F238E27FC236}">
                <a16:creationId xmlns:a16="http://schemas.microsoft.com/office/drawing/2014/main" id="{C40017B1-2899-7553-0EC7-E5CAD7386CB8}"/>
              </a:ext>
            </a:extLst>
          </p:cNvPr>
          <p:cNvGrpSpPr/>
          <p:nvPr/>
        </p:nvGrpSpPr>
        <p:grpSpPr>
          <a:xfrm>
            <a:off x="622461" y="4679053"/>
            <a:ext cx="1993392" cy="457200"/>
            <a:chOff x="731520" y="3584448"/>
            <a:chExt cx="1993392" cy="457200"/>
          </a:xfrm>
        </p:grpSpPr>
        <p:sp>
          <p:nvSpPr>
            <p:cNvPr id="29" name="Flowchart: Terminator 28">
              <a:extLst>
                <a:ext uri="{FF2B5EF4-FFF2-40B4-BE49-F238E27FC236}">
                  <a16:creationId xmlns:a16="http://schemas.microsoft.com/office/drawing/2014/main" id="{32AC4AE9-55D3-8721-8C75-3FA18FB4D7E3}"/>
                </a:ext>
              </a:extLst>
            </p:cNvPr>
            <p:cNvSpPr/>
            <p:nvPr/>
          </p:nvSpPr>
          <p:spPr>
            <a:xfrm>
              <a:off x="731520" y="3584448"/>
              <a:ext cx="1993392" cy="457200"/>
            </a:xfrm>
            <a:prstGeom prst="flowChartTerminator">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912817A8-E822-7A58-26A0-231669A5B67A}"/>
                </a:ext>
              </a:extLst>
            </p:cNvPr>
            <p:cNvSpPr txBox="1"/>
            <p:nvPr/>
          </p:nvSpPr>
          <p:spPr>
            <a:xfrm>
              <a:off x="913729" y="3651834"/>
              <a:ext cx="1720343" cy="307777"/>
            </a:xfrm>
            <a:prstGeom prst="rect">
              <a:avLst/>
            </a:prstGeom>
            <a:noFill/>
          </p:spPr>
          <p:txBody>
            <a:bodyPr wrap="none" rtlCol="0">
              <a:spAutoFit/>
            </a:bodyPr>
            <a:lstStyle/>
            <a:p>
              <a:r>
                <a:rPr lang="en-IN" sz="1400" dirty="0">
                  <a:solidFill>
                    <a:schemeClr val="bg1"/>
                  </a:solidFill>
                  <a:latin typeface="Aharoni" panose="02010803020104030203" pitchFamily="2" charset="-79"/>
                  <a:cs typeface="Aharoni" panose="02010803020104030203" pitchFamily="2" charset="-79"/>
                </a:rPr>
                <a:t>Research Interests</a:t>
              </a:r>
            </a:p>
          </p:txBody>
        </p:sp>
      </p:grpSp>
      <p:grpSp>
        <p:nvGrpSpPr>
          <p:cNvPr id="31" name="Group 30">
            <a:extLst>
              <a:ext uri="{FF2B5EF4-FFF2-40B4-BE49-F238E27FC236}">
                <a16:creationId xmlns:a16="http://schemas.microsoft.com/office/drawing/2014/main" id="{0007BADB-F75C-F110-CE7D-3F672E7B8225}"/>
              </a:ext>
            </a:extLst>
          </p:cNvPr>
          <p:cNvGrpSpPr/>
          <p:nvPr/>
        </p:nvGrpSpPr>
        <p:grpSpPr>
          <a:xfrm>
            <a:off x="621791" y="5830263"/>
            <a:ext cx="1993392" cy="457200"/>
            <a:chOff x="731520" y="3584448"/>
            <a:chExt cx="1993392" cy="457200"/>
          </a:xfrm>
        </p:grpSpPr>
        <p:sp>
          <p:nvSpPr>
            <p:cNvPr id="32" name="Flowchart: Terminator 31">
              <a:extLst>
                <a:ext uri="{FF2B5EF4-FFF2-40B4-BE49-F238E27FC236}">
                  <a16:creationId xmlns:a16="http://schemas.microsoft.com/office/drawing/2014/main" id="{35831759-7B31-CF1A-2225-151B480602D6}"/>
                </a:ext>
              </a:extLst>
            </p:cNvPr>
            <p:cNvSpPr/>
            <p:nvPr/>
          </p:nvSpPr>
          <p:spPr>
            <a:xfrm>
              <a:off x="731520" y="3584448"/>
              <a:ext cx="1993392" cy="457200"/>
            </a:xfrm>
            <a:prstGeom prst="flowChartTerminator">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7897CA11-05DB-D20C-E61C-9A1718ED3F43}"/>
                </a:ext>
              </a:extLst>
            </p:cNvPr>
            <p:cNvSpPr txBox="1"/>
            <p:nvPr/>
          </p:nvSpPr>
          <p:spPr>
            <a:xfrm>
              <a:off x="1217499" y="3659159"/>
              <a:ext cx="1021433" cy="307777"/>
            </a:xfrm>
            <a:prstGeom prst="rect">
              <a:avLst/>
            </a:prstGeom>
            <a:noFill/>
          </p:spPr>
          <p:txBody>
            <a:bodyPr wrap="none" rtlCol="0">
              <a:spAutoFit/>
            </a:bodyPr>
            <a:lstStyle/>
            <a:p>
              <a:r>
                <a:rPr lang="en-IN" sz="1400" dirty="0">
                  <a:solidFill>
                    <a:schemeClr val="bg1"/>
                  </a:solidFill>
                  <a:latin typeface="Aharoni" panose="02010803020104030203" pitchFamily="2" charset="-79"/>
                  <a:cs typeface="Aharoni" panose="02010803020104030203" pitchFamily="2" charset="-79"/>
                </a:rPr>
                <a:t>More Info</a:t>
              </a:r>
            </a:p>
          </p:txBody>
        </p:sp>
      </p:grpSp>
      <p:sp>
        <p:nvSpPr>
          <p:cNvPr id="35" name="TextBox 34">
            <a:extLst>
              <a:ext uri="{FF2B5EF4-FFF2-40B4-BE49-F238E27FC236}">
                <a16:creationId xmlns:a16="http://schemas.microsoft.com/office/drawing/2014/main" id="{AF0B6CBF-B5F0-743C-B7BE-D5A5A45970F7}"/>
              </a:ext>
            </a:extLst>
          </p:cNvPr>
          <p:cNvSpPr txBox="1"/>
          <p:nvPr/>
        </p:nvSpPr>
        <p:spPr>
          <a:xfrm>
            <a:off x="621791" y="1743916"/>
            <a:ext cx="5380173" cy="1569660"/>
          </a:xfrm>
          <a:prstGeom prst="rect">
            <a:avLst/>
          </a:prstGeom>
          <a:noFill/>
        </p:spPr>
        <p:txBody>
          <a:bodyPr wrap="square">
            <a:spAutoFit/>
          </a:bodyPr>
          <a:lstStyle/>
          <a:p>
            <a:r>
              <a:rPr lang="en-US" sz="1600" b="0" i="0" dirty="0">
                <a:solidFill>
                  <a:schemeClr val="bg1">
                    <a:lumMod val="50000"/>
                  </a:schemeClr>
                </a:solidFill>
                <a:effectLst/>
                <a:latin typeface="Californian FB" panose="0207040306080B030204" pitchFamily="18" charset="0"/>
              </a:rPr>
              <a:t>I am an aspiring astrophysicist currently pursuing a BS-MS dual degree at the Indian Institute of Science Education and Research (IISER), Thiruvananthapuram. With a major in Physics and a minor in Data Science, I am passionate about unlocking the mysteries of the universe through the power of big data analysis and computational methods.</a:t>
            </a:r>
            <a:endParaRPr lang="en-IN" sz="1600" dirty="0">
              <a:solidFill>
                <a:schemeClr val="bg1">
                  <a:lumMod val="50000"/>
                </a:schemeClr>
              </a:solidFill>
              <a:latin typeface="Californian FB" panose="0207040306080B030204" pitchFamily="18" charset="0"/>
            </a:endParaRPr>
          </a:p>
        </p:txBody>
      </p:sp>
      <p:sp>
        <p:nvSpPr>
          <p:cNvPr id="36" name="TextBox 35">
            <a:extLst>
              <a:ext uri="{FF2B5EF4-FFF2-40B4-BE49-F238E27FC236}">
                <a16:creationId xmlns:a16="http://schemas.microsoft.com/office/drawing/2014/main" id="{3C35C9AC-7AD9-412B-E8F3-2D6637E314ED}"/>
              </a:ext>
            </a:extLst>
          </p:cNvPr>
          <p:cNvSpPr txBox="1"/>
          <p:nvPr/>
        </p:nvSpPr>
        <p:spPr>
          <a:xfrm>
            <a:off x="2797393" y="3561179"/>
            <a:ext cx="2103120" cy="276999"/>
          </a:xfrm>
          <a:prstGeom prst="rect">
            <a:avLst/>
          </a:prstGeom>
          <a:noFill/>
        </p:spPr>
        <p:txBody>
          <a:bodyPr wrap="square" rtlCol="0">
            <a:spAutoFit/>
          </a:bodyPr>
          <a:lstStyle/>
          <a:p>
            <a:r>
              <a:rPr lang="en-IN" sz="1200" dirty="0">
                <a:latin typeface="Century" panose="02040604050505020304" pitchFamily="18" charset="0"/>
              </a:rPr>
              <a:t>Kerala, India </a:t>
            </a:r>
          </a:p>
        </p:txBody>
      </p:sp>
      <p:sp>
        <p:nvSpPr>
          <p:cNvPr id="37" name="TextBox 36">
            <a:extLst>
              <a:ext uri="{FF2B5EF4-FFF2-40B4-BE49-F238E27FC236}">
                <a16:creationId xmlns:a16="http://schemas.microsoft.com/office/drawing/2014/main" id="{F8F11CDD-D4A0-10D9-3543-1409CC38C1E7}"/>
              </a:ext>
            </a:extLst>
          </p:cNvPr>
          <p:cNvSpPr txBox="1"/>
          <p:nvPr/>
        </p:nvSpPr>
        <p:spPr>
          <a:xfrm>
            <a:off x="2797392" y="4616380"/>
            <a:ext cx="2695103" cy="276999"/>
          </a:xfrm>
          <a:prstGeom prst="rect">
            <a:avLst/>
          </a:prstGeom>
          <a:noFill/>
        </p:spPr>
        <p:txBody>
          <a:bodyPr wrap="square" rtlCol="0">
            <a:spAutoFit/>
          </a:bodyPr>
          <a:lstStyle/>
          <a:p>
            <a:r>
              <a:rPr lang="en-IN" sz="1200" dirty="0">
                <a:latin typeface="Century" panose="02040604050505020304" pitchFamily="18" charset="0"/>
              </a:rPr>
              <a:t>Astrophysics, Machine Learning</a:t>
            </a:r>
          </a:p>
        </p:txBody>
      </p:sp>
      <p:sp>
        <p:nvSpPr>
          <p:cNvPr id="38" name="TextBox 37">
            <a:extLst>
              <a:ext uri="{FF2B5EF4-FFF2-40B4-BE49-F238E27FC236}">
                <a16:creationId xmlns:a16="http://schemas.microsoft.com/office/drawing/2014/main" id="{214B8C55-D952-3255-DFB6-9C4EDAFE32CC}"/>
              </a:ext>
            </a:extLst>
          </p:cNvPr>
          <p:cNvSpPr txBox="1"/>
          <p:nvPr/>
        </p:nvSpPr>
        <p:spPr>
          <a:xfrm>
            <a:off x="2862071" y="5766474"/>
            <a:ext cx="2103120" cy="276999"/>
          </a:xfrm>
          <a:prstGeom prst="rect">
            <a:avLst/>
          </a:prstGeom>
          <a:noFill/>
        </p:spPr>
        <p:txBody>
          <a:bodyPr wrap="square" rtlCol="0">
            <a:spAutoFit/>
          </a:bodyPr>
          <a:lstStyle/>
          <a:p>
            <a:r>
              <a:rPr lang="en-IN" sz="1200" dirty="0">
                <a:latin typeface="Century" panose="02040604050505020304" pitchFamily="18" charset="0"/>
              </a:rPr>
              <a:t>Website</a:t>
            </a:r>
          </a:p>
        </p:txBody>
      </p:sp>
      <p:sp>
        <p:nvSpPr>
          <p:cNvPr id="39" name="TextBox 38">
            <a:extLst>
              <a:ext uri="{FF2B5EF4-FFF2-40B4-BE49-F238E27FC236}">
                <a16:creationId xmlns:a16="http://schemas.microsoft.com/office/drawing/2014/main" id="{F337C9CE-8F92-BF96-8201-3461CC6E3B2B}"/>
              </a:ext>
            </a:extLst>
          </p:cNvPr>
          <p:cNvSpPr txBox="1"/>
          <p:nvPr/>
        </p:nvSpPr>
        <p:spPr>
          <a:xfrm>
            <a:off x="2802408" y="3789555"/>
            <a:ext cx="5380173" cy="261610"/>
          </a:xfrm>
          <a:prstGeom prst="rect">
            <a:avLst/>
          </a:prstGeom>
          <a:noFill/>
        </p:spPr>
        <p:txBody>
          <a:bodyPr wrap="square">
            <a:spAutoFit/>
          </a:bodyPr>
          <a:lstStyle/>
          <a:p>
            <a:r>
              <a:rPr lang="en-US" sz="1050" b="0" i="0" dirty="0">
                <a:solidFill>
                  <a:schemeClr val="bg1">
                    <a:lumMod val="50000"/>
                  </a:schemeClr>
                </a:solidFill>
                <a:effectLst/>
                <a:latin typeface="Californian FB" panose="0207040306080B030204" pitchFamily="18" charset="0"/>
              </a:rPr>
              <a:t>I am </a:t>
            </a:r>
            <a:r>
              <a:rPr lang="en-US" sz="1050" dirty="0">
                <a:solidFill>
                  <a:schemeClr val="bg1">
                    <a:lumMod val="50000"/>
                  </a:schemeClr>
                </a:solidFill>
                <a:latin typeface="Californian FB" panose="0207040306080B030204" pitchFamily="18" charset="0"/>
              </a:rPr>
              <a:t>from Kollam which is one of the 14 districts in Kerala </a:t>
            </a:r>
            <a:endParaRPr lang="en-IN" sz="1050" dirty="0">
              <a:solidFill>
                <a:schemeClr val="bg1">
                  <a:lumMod val="50000"/>
                </a:schemeClr>
              </a:solidFill>
              <a:latin typeface="Californian FB" panose="0207040306080B030204" pitchFamily="18" charset="0"/>
            </a:endParaRPr>
          </a:p>
        </p:txBody>
      </p:sp>
      <p:sp>
        <p:nvSpPr>
          <p:cNvPr id="40" name="TextBox 39">
            <a:extLst>
              <a:ext uri="{FF2B5EF4-FFF2-40B4-BE49-F238E27FC236}">
                <a16:creationId xmlns:a16="http://schemas.microsoft.com/office/drawing/2014/main" id="{68628D02-98E6-01A7-2D62-A39E5B2EB54B}"/>
              </a:ext>
            </a:extLst>
          </p:cNvPr>
          <p:cNvSpPr txBox="1"/>
          <p:nvPr/>
        </p:nvSpPr>
        <p:spPr>
          <a:xfrm>
            <a:off x="2813084" y="4874643"/>
            <a:ext cx="5380173" cy="415498"/>
          </a:xfrm>
          <a:prstGeom prst="rect">
            <a:avLst/>
          </a:prstGeom>
          <a:noFill/>
        </p:spPr>
        <p:txBody>
          <a:bodyPr wrap="square">
            <a:spAutoFit/>
          </a:bodyPr>
          <a:lstStyle/>
          <a:p>
            <a:r>
              <a:rPr lang="en-US" sz="1050" b="0" i="0" dirty="0">
                <a:solidFill>
                  <a:schemeClr val="bg1">
                    <a:lumMod val="50000"/>
                  </a:schemeClr>
                </a:solidFill>
                <a:effectLst/>
                <a:latin typeface="Californian FB" panose="0207040306080B030204" pitchFamily="18" charset="0"/>
              </a:rPr>
              <a:t>I </a:t>
            </a:r>
            <a:r>
              <a:rPr lang="en-US" sz="1050" dirty="0">
                <a:solidFill>
                  <a:schemeClr val="bg1">
                    <a:lumMod val="50000"/>
                  </a:schemeClr>
                </a:solidFill>
                <a:latin typeface="Californian FB" panose="0207040306080B030204" pitchFamily="18" charset="0"/>
              </a:rPr>
              <a:t>am Interested Gravitational wave, GRBs , </a:t>
            </a:r>
          </a:p>
          <a:p>
            <a:r>
              <a:rPr lang="en-US" sz="1050" dirty="0">
                <a:solidFill>
                  <a:schemeClr val="bg1">
                    <a:lumMod val="50000"/>
                  </a:schemeClr>
                </a:solidFill>
                <a:latin typeface="Californian FB" panose="0207040306080B030204" pitchFamily="18" charset="0"/>
              </a:rPr>
              <a:t>Astro </a:t>
            </a:r>
            <a:r>
              <a:rPr lang="en-US" sz="1050" dirty="0" err="1">
                <a:solidFill>
                  <a:schemeClr val="bg1">
                    <a:lumMod val="50000"/>
                  </a:schemeClr>
                </a:solidFill>
                <a:latin typeface="Californian FB" panose="0207040306080B030204" pitchFamily="18" charset="0"/>
              </a:rPr>
              <a:t>particlephysics</a:t>
            </a:r>
            <a:r>
              <a:rPr lang="en-US" sz="1050" dirty="0">
                <a:solidFill>
                  <a:schemeClr val="bg1">
                    <a:lumMod val="50000"/>
                  </a:schemeClr>
                </a:solidFill>
                <a:latin typeface="Californian FB" panose="0207040306080B030204" pitchFamily="18" charset="0"/>
              </a:rPr>
              <a:t>, </a:t>
            </a:r>
            <a:r>
              <a:rPr lang="en-US" sz="1050" dirty="0" err="1">
                <a:solidFill>
                  <a:schemeClr val="bg1">
                    <a:lumMod val="50000"/>
                  </a:schemeClr>
                </a:solidFill>
                <a:latin typeface="Californian FB" panose="0207040306080B030204" pitchFamily="18" charset="0"/>
              </a:rPr>
              <a:t>Kilonoave</a:t>
            </a:r>
            <a:endParaRPr lang="en-IN" sz="1050" dirty="0">
              <a:solidFill>
                <a:schemeClr val="bg1">
                  <a:lumMod val="50000"/>
                </a:schemeClr>
              </a:solidFill>
              <a:latin typeface="Californian FB" panose="0207040306080B030204" pitchFamily="18" charset="0"/>
            </a:endParaRPr>
          </a:p>
        </p:txBody>
      </p:sp>
      <p:sp>
        <p:nvSpPr>
          <p:cNvPr id="41" name="TextBox 40">
            <a:extLst>
              <a:ext uri="{FF2B5EF4-FFF2-40B4-BE49-F238E27FC236}">
                <a16:creationId xmlns:a16="http://schemas.microsoft.com/office/drawing/2014/main" id="{2C8396DA-E245-AC07-FA72-6CDA61E92D6B}"/>
              </a:ext>
            </a:extLst>
          </p:cNvPr>
          <p:cNvSpPr txBox="1"/>
          <p:nvPr/>
        </p:nvSpPr>
        <p:spPr>
          <a:xfrm>
            <a:off x="2862071" y="6020389"/>
            <a:ext cx="5380173" cy="261610"/>
          </a:xfrm>
          <a:prstGeom prst="rect">
            <a:avLst/>
          </a:prstGeom>
          <a:noFill/>
        </p:spPr>
        <p:txBody>
          <a:bodyPr wrap="square">
            <a:spAutoFit/>
          </a:bodyPr>
          <a:lstStyle/>
          <a:p>
            <a:r>
              <a:rPr lang="en-IN" sz="1050" dirty="0">
                <a:solidFill>
                  <a:schemeClr val="bg1">
                    <a:lumMod val="50000"/>
                  </a:schemeClr>
                </a:solidFill>
                <a:latin typeface="Californian FB" panose="0207040306080B030204" pitchFamily="18" charset="0"/>
                <a:hlinkClick r:id="rId4"/>
              </a:rPr>
              <a:t>https://www.adamzacharia.com/</a:t>
            </a:r>
            <a:endParaRPr lang="en-IN" sz="1050" dirty="0">
              <a:solidFill>
                <a:schemeClr val="bg1">
                  <a:lumMod val="50000"/>
                </a:schemeClr>
              </a:solidFill>
              <a:latin typeface="Californian FB" panose="0207040306080B030204" pitchFamily="18" charset="0"/>
            </a:endParaRPr>
          </a:p>
        </p:txBody>
      </p:sp>
    </p:spTree>
    <p:extLst>
      <p:ext uri="{BB962C8B-B14F-4D97-AF65-F5344CB8AC3E}">
        <p14:creationId xmlns:p14="http://schemas.microsoft.com/office/powerpoint/2010/main" val="871747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cus on lattice QCD - Journal of Physics G: Nuclear and Particle Physics -  IOPscience">
            <a:extLst>
              <a:ext uri="{FF2B5EF4-FFF2-40B4-BE49-F238E27FC236}">
                <a16:creationId xmlns:a16="http://schemas.microsoft.com/office/drawing/2014/main" id="{2E752F95-247F-4D2F-DC28-553E48A29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52C632-3F51-5B13-2822-94F424692D14}"/>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
        <p:nvSpPr>
          <p:cNvPr id="4" name="TextBox 3">
            <a:extLst>
              <a:ext uri="{FF2B5EF4-FFF2-40B4-BE49-F238E27FC236}">
                <a16:creationId xmlns:a16="http://schemas.microsoft.com/office/drawing/2014/main" id="{531A2B78-1679-D85D-B8B0-AFEC269443ED}"/>
              </a:ext>
            </a:extLst>
          </p:cNvPr>
          <p:cNvSpPr txBox="1"/>
          <p:nvPr/>
        </p:nvSpPr>
        <p:spPr>
          <a:xfrm>
            <a:off x="530352" y="749808"/>
            <a:ext cx="4395216" cy="584775"/>
          </a:xfrm>
          <a:prstGeom prst="rect">
            <a:avLst/>
          </a:prstGeom>
          <a:noFill/>
        </p:spPr>
        <p:txBody>
          <a:bodyPr wrap="square" rtlCol="0">
            <a:spAutoFit/>
          </a:bodyPr>
          <a:lstStyle/>
          <a:p>
            <a:r>
              <a:rPr lang="en-IN" sz="3200" dirty="0">
                <a:solidFill>
                  <a:schemeClr val="accent6">
                    <a:lumMod val="60000"/>
                    <a:lumOff val="40000"/>
                  </a:schemeClr>
                </a:solidFill>
                <a:latin typeface="Aharoni" panose="02010803020104030203" pitchFamily="2" charset="-79"/>
                <a:cs typeface="Aharoni" panose="02010803020104030203" pitchFamily="2" charset="-79"/>
              </a:rPr>
              <a:t>What is Lattice QCD ?</a:t>
            </a:r>
          </a:p>
        </p:txBody>
      </p:sp>
      <p:sp>
        <p:nvSpPr>
          <p:cNvPr id="6" name="TextBox 5">
            <a:extLst>
              <a:ext uri="{FF2B5EF4-FFF2-40B4-BE49-F238E27FC236}">
                <a16:creationId xmlns:a16="http://schemas.microsoft.com/office/drawing/2014/main" id="{AEA54145-56A8-EAE6-5C28-529FF3FB0487}"/>
              </a:ext>
            </a:extLst>
          </p:cNvPr>
          <p:cNvSpPr txBox="1"/>
          <p:nvPr/>
        </p:nvSpPr>
        <p:spPr>
          <a:xfrm>
            <a:off x="530352" y="1593563"/>
            <a:ext cx="6315456" cy="4247317"/>
          </a:xfrm>
          <a:prstGeom prst="rect">
            <a:avLst/>
          </a:prstGeom>
          <a:noFill/>
        </p:spPr>
        <p:txBody>
          <a:bodyPr wrap="square">
            <a:spAutoFit/>
          </a:bodyPr>
          <a:lstStyle/>
          <a:p>
            <a:endParaRPr lang="en-IN" dirty="0"/>
          </a:p>
          <a:p>
            <a:r>
              <a:rPr lang="en-IN" dirty="0">
                <a:latin typeface="Californian FB" panose="0207040306080B030204" pitchFamily="18" charset="0"/>
              </a:rPr>
              <a:t>Lattice QCD is a computational method in quantum physics that discretizes spacetime onto a grid or lattice. By doing this, it enables numerical solutions for the non-perturbative regime of Quantum Chromodynamics, which describes the strong force interactions between quarks and gluons.</a:t>
            </a:r>
          </a:p>
          <a:p>
            <a:endParaRPr lang="en-IN" dirty="0">
              <a:latin typeface="Californian FB" panose="0207040306080B030204" pitchFamily="18" charset="0"/>
            </a:endParaRPr>
          </a:p>
          <a:p>
            <a:r>
              <a:rPr lang="en-IN" b="1" dirty="0">
                <a:latin typeface="Californian FB" panose="0207040306080B030204" pitchFamily="18" charset="0"/>
              </a:rPr>
              <a:t>Or in very simple terms </a:t>
            </a:r>
          </a:p>
          <a:p>
            <a:endParaRPr lang="en-IN" dirty="0">
              <a:latin typeface="Californian FB" panose="0207040306080B030204" pitchFamily="18" charset="0"/>
            </a:endParaRPr>
          </a:p>
          <a:p>
            <a:r>
              <a:rPr lang="en-IN" dirty="0">
                <a:latin typeface="Californian FB" panose="0207040306080B030204" pitchFamily="18" charset="0"/>
              </a:rPr>
              <a:t>Imagine you want to understand how the tiny particles inside atoms (quarks and gluons) stick together. Lattice QCD is like a super-detailed Minecraft world for scientists. Instead of continuous land, they use blocks (or grid points) to represent space and time, which makes it easier to run computer simulations and figure out how these particles interact.</a:t>
            </a:r>
          </a:p>
        </p:txBody>
      </p:sp>
      <p:pic>
        <p:nvPicPr>
          <p:cNvPr id="10" name="Picture 9">
            <a:extLst>
              <a:ext uri="{FF2B5EF4-FFF2-40B4-BE49-F238E27FC236}">
                <a16:creationId xmlns:a16="http://schemas.microsoft.com/office/drawing/2014/main" id="{7F17E127-FD32-EACF-2D5D-EF6A81409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124" y="2399100"/>
            <a:ext cx="5399577" cy="2294820"/>
          </a:xfrm>
          <a:prstGeom prst="rect">
            <a:avLst/>
          </a:prstGeom>
        </p:spPr>
      </p:pic>
    </p:spTree>
    <p:extLst>
      <p:ext uri="{BB962C8B-B14F-4D97-AF65-F5344CB8AC3E}">
        <p14:creationId xmlns:p14="http://schemas.microsoft.com/office/powerpoint/2010/main" val="212446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7B400-7A82-D03B-A802-EF01CF127C8F}"/>
              </a:ext>
            </a:extLst>
          </p:cNvPr>
          <p:cNvSpPr txBox="1"/>
          <p:nvPr/>
        </p:nvSpPr>
        <p:spPr>
          <a:xfrm>
            <a:off x="530351" y="749808"/>
            <a:ext cx="5395201" cy="1077218"/>
          </a:xfrm>
          <a:prstGeom prst="rect">
            <a:avLst/>
          </a:prstGeom>
          <a:noFill/>
        </p:spPr>
        <p:txBody>
          <a:bodyPr wrap="square" rtlCol="0">
            <a:spAutoFit/>
          </a:bodyPr>
          <a:lstStyle/>
          <a:p>
            <a:r>
              <a:rPr lang="en-IN" sz="3200" dirty="0">
                <a:solidFill>
                  <a:schemeClr val="accent6">
                    <a:lumMod val="60000"/>
                    <a:lumOff val="40000"/>
                  </a:schemeClr>
                </a:solidFill>
                <a:latin typeface="Aharoni" panose="02010803020104030203" pitchFamily="2" charset="-79"/>
                <a:cs typeface="Aharoni" panose="02010803020104030203" pitchFamily="2" charset="-79"/>
              </a:rPr>
              <a:t>What is Two point Correlation function  ?</a:t>
            </a:r>
          </a:p>
        </p:txBody>
      </p:sp>
      <p:sp>
        <p:nvSpPr>
          <p:cNvPr id="4" name="TextBox 3">
            <a:extLst>
              <a:ext uri="{FF2B5EF4-FFF2-40B4-BE49-F238E27FC236}">
                <a16:creationId xmlns:a16="http://schemas.microsoft.com/office/drawing/2014/main" id="{959E753B-FD11-FFE0-27E3-92AAFDC218D1}"/>
              </a:ext>
            </a:extLst>
          </p:cNvPr>
          <p:cNvSpPr txBox="1"/>
          <p:nvPr/>
        </p:nvSpPr>
        <p:spPr>
          <a:xfrm>
            <a:off x="530351" y="2228110"/>
            <a:ext cx="5565649" cy="3477875"/>
          </a:xfrm>
          <a:prstGeom prst="rect">
            <a:avLst/>
          </a:prstGeom>
          <a:noFill/>
        </p:spPr>
        <p:txBody>
          <a:bodyPr wrap="square">
            <a:spAutoFit/>
          </a:bodyPr>
          <a:lstStyle/>
          <a:p>
            <a:r>
              <a:rPr lang="en-IN" sz="2000" dirty="0">
                <a:latin typeface="Californian FB" panose="0207040306080B030204" pitchFamily="18" charset="0"/>
              </a:rPr>
              <a:t>In Lattice QCD, a two-point correlation function measures the probability amplitude for a quark to propagate from one point in spacetime to another. Mathematically, it represents the expectation value of the product of two field operators, separated in time. By studying how this function decays with time separation, one can extract the mass of the bound state (like a proton or a pion) associated with the quark fields.</a:t>
            </a:r>
          </a:p>
          <a:p>
            <a:endParaRPr lang="en-IN" sz="2000" dirty="0">
              <a:latin typeface="Californian FB" panose="0207040306080B030204" pitchFamily="18" charset="0"/>
            </a:endParaRPr>
          </a:p>
          <a:p>
            <a:endParaRPr lang="en-IN" sz="2000" dirty="0">
              <a:latin typeface="Californian FB" panose="0207040306080B030204" pitchFamily="18" charset="0"/>
            </a:endParaRPr>
          </a:p>
        </p:txBody>
      </p:sp>
      <p:sp>
        <p:nvSpPr>
          <p:cNvPr id="8" name="TextBox 7">
            <a:extLst>
              <a:ext uri="{FF2B5EF4-FFF2-40B4-BE49-F238E27FC236}">
                <a16:creationId xmlns:a16="http://schemas.microsoft.com/office/drawing/2014/main" id="{32D2A7F9-74B2-3A30-836A-3F8782A8A193}"/>
              </a:ext>
            </a:extLst>
          </p:cNvPr>
          <p:cNvSpPr txBox="1"/>
          <p:nvPr/>
        </p:nvSpPr>
        <p:spPr>
          <a:xfrm>
            <a:off x="6096000" y="6472018"/>
            <a:ext cx="6233861" cy="307777"/>
          </a:xfrm>
          <a:prstGeom prst="rect">
            <a:avLst/>
          </a:prstGeom>
          <a:noFill/>
        </p:spPr>
        <p:txBody>
          <a:bodyPr wrap="square">
            <a:spAutoFit/>
          </a:bodyPr>
          <a:lstStyle/>
          <a:p>
            <a:r>
              <a:rPr lang="en-IN" sz="1400" dirty="0">
                <a:latin typeface="Californian FB" panose="0207040306080B030204" pitchFamily="18" charset="0"/>
              </a:rPr>
              <a:t>Okay now lets see how we can simply explain it using an analogy </a:t>
            </a:r>
          </a:p>
        </p:txBody>
      </p:sp>
      <p:sp>
        <p:nvSpPr>
          <p:cNvPr id="9" name="Arrow: Right 8">
            <a:extLst>
              <a:ext uri="{FF2B5EF4-FFF2-40B4-BE49-F238E27FC236}">
                <a16:creationId xmlns:a16="http://schemas.microsoft.com/office/drawing/2014/main" id="{99C94D88-E0E9-5687-1B0D-F96458BD9317}"/>
              </a:ext>
            </a:extLst>
          </p:cNvPr>
          <p:cNvSpPr/>
          <p:nvPr/>
        </p:nvSpPr>
        <p:spPr>
          <a:xfrm>
            <a:off x="10966784" y="6491037"/>
            <a:ext cx="788069" cy="288758"/>
          </a:xfrm>
          <a:prstGeom prst="rightArrow">
            <a:avLst/>
          </a:prstGeom>
          <a:solidFill>
            <a:schemeClr val="accent6">
              <a:lumMod val="60000"/>
              <a:lumOff val="4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5AC69208-84E4-8F31-3B87-9BB710DA9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72" y="1091184"/>
            <a:ext cx="5967892" cy="4767072"/>
          </a:xfrm>
          <a:prstGeom prst="rect">
            <a:avLst/>
          </a:prstGeom>
        </p:spPr>
      </p:pic>
      <p:pic>
        <p:nvPicPr>
          <p:cNvPr id="12" name="Picture 2" descr="Focus on lattice QCD - Journal of Physics G: Nuclear and Particle Physics -  IOPscience">
            <a:extLst>
              <a:ext uri="{FF2B5EF4-FFF2-40B4-BE49-F238E27FC236}">
                <a16:creationId xmlns:a16="http://schemas.microsoft.com/office/drawing/2014/main" id="{79CEC18D-0618-6199-969C-3E922E8C8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AA997A6-85F7-1EA3-A616-B7B6992190D9}"/>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Tree>
    <p:extLst>
      <p:ext uri="{BB962C8B-B14F-4D97-AF65-F5344CB8AC3E}">
        <p14:creationId xmlns:p14="http://schemas.microsoft.com/office/powerpoint/2010/main" val="4035827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7B400-7A82-D03B-A802-EF01CF127C8F}"/>
              </a:ext>
            </a:extLst>
          </p:cNvPr>
          <p:cNvSpPr txBox="1"/>
          <p:nvPr/>
        </p:nvSpPr>
        <p:spPr>
          <a:xfrm>
            <a:off x="530351" y="749808"/>
            <a:ext cx="5395201" cy="1077218"/>
          </a:xfrm>
          <a:prstGeom prst="rect">
            <a:avLst/>
          </a:prstGeom>
          <a:noFill/>
        </p:spPr>
        <p:txBody>
          <a:bodyPr wrap="square" rtlCol="0">
            <a:spAutoFit/>
          </a:bodyPr>
          <a:lstStyle/>
          <a:p>
            <a:r>
              <a:rPr lang="en-IN" sz="3200" dirty="0">
                <a:solidFill>
                  <a:schemeClr val="accent6">
                    <a:lumMod val="60000"/>
                    <a:lumOff val="40000"/>
                  </a:schemeClr>
                </a:solidFill>
                <a:latin typeface="Aharoni" panose="02010803020104030203" pitchFamily="2" charset="-79"/>
                <a:cs typeface="Aharoni" panose="02010803020104030203" pitchFamily="2" charset="-79"/>
              </a:rPr>
              <a:t>What is Two point Correlation function  ?</a:t>
            </a:r>
          </a:p>
        </p:txBody>
      </p:sp>
      <p:sp>
        <p:nvSpPr>
          <p:cNvPr id="6" name="TextBox 5">
            <a:extLst>
              <a:ext uri="{FF2B5EF4-FFF2-40B4-BE49-F238E27FC236}">
                <a16:creationId xmlns:a16="http://schemas.microsoft.com/office/drawing/2014/main" id="{6EEB2701-9C69-033F-DC19-B028661AFE5C}"/>
              </a:ext>
            </a:extLst>
          </p:cNvPr>
          <p:cNvSpPr txBox="1"/>
          <p:nvPr/>
        </p:nvSpPr>
        <p:spPr>
          <a:xfrm>
            <a:off x="530351" y="2095741"/>
            <a:ext cx="4126993" cy="3477875"/>
          </a:xfrm>
          <a:prstGeom prst="rect">
            <a:avLst/>
          </a:prstGeom>
          <a:noFill/>
        </p:spPr>
        <p:txBody>
          <a:bodyPr wrap="square">
            <a:spAutoFit/>
          </a:bodyPr>
          <a:lstStyle/>
          <a:p>
            <a:r>
              <a:rPr lang="en-IN" sz="2000" dirty="0">
                <a:latin typeface="Californian FB" panose="0207040306080B030204" pitchFamily="18" charset="0"/>
              </a:rPr>
              <a:t>Imagine you're dropping a stone into a pond and watching the ripples it creates. A two-point correlation function in Lattice QCD is like watching two specific points on the water to see how they respond over time. By looking at how the ripples at one point relate to the ripples at another point, we can figure out some properties of the tiny particles inside atoms.</a:t>
            </a:r>
          </a:p>
        </p:txBody>
      </p:sp>
      <p:pic>
        <p:nvPicPr>
          <p:cNvPr id="5" name="Picture 4">
            <a:extLst>
              <a:ext uri="{FF2B5EF4-FFF2-40B4-BE49-F238E27FC236}">
                <a16:creationId xmlns:a16="http://schemas.microsoft.com/office/drawing/2014/main" id="{03F90F5D-D71E-CF43-03A9-9CC5B3B62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695" y="475868"/>
            <a:ext cx="6839713" cy="6839713"/>
          </a:xfrm>
          <a:prstGeom prst="rect">
            <a:avLst/>
          </a:prstGeom>
          <a:effectLst>
            <a:softEdge rad="635000"/>
          </a:effectLst>
        </p:spPr>
      </p:pic>
      <p:pic>
        <p:nvPicPr>
          <p:cNvPr id="7" name="Picture 2" descr="Focus on lattice QCD - Journal of Physics G: Nuclear and Particle Physics -  IOPscience">
            <a:extLst>
              <a:ext uri="{FF2B5EF4-FFF2-40B4-BE49-F238E27FC236}">
                <a16:creationId xmlns:a16="http://schemas.microsoft.com/office/drawing/2014/main" id="{FD626412-66F5-AD1E-6584-770AC36D7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81A8BA-45BE-3020-E1D8-F53F0776FA54}"/>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Tree>
    <p:extLst>
      <p:ext uri="{BB962C8B-B14F-4D97-AF65-F5344CB8AC3E}">
        <p14:creationId xmlns:p14="http://schemas.microsoft.com/office/powerpoint/2010/main" val="2817129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cus on lattice QCD - Journal of Physics G: Nuclear and Particle Physics -  IOPscience">
            <a:extLst>
              <a:ext uri="{FF2B5EF4-FFF2-40B4-BE49-F238E27FC236}">
                <a16:creationId xmlns:a16="http://schemas.microsoft.com/office/drawing/2014/main" id="{AD4EA62F-1371-8212-6B59-F12E85EC7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1E5927-6178-69AA-B4BD-7C4B79D0D532}"/>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Tree>
    <p:extLst>
      <p:ext uri="{BB962C8B-B14F-4D97-AF65-F5344CB8AC3E}">
        <p14:creationId xmlns:p14="http://schemas.microsoft.com/office/powerpoint/2010/main" val="378060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cus on lattice QCD - Journal of Physics G: Nuclear and Particle Physics -  IOPscience">
            <a:extLst>
              <a:ext uri="{FF2B5EF4-FFF2-40B4-BE49-F238E27FC236}">
                <a16:creationId xmlns:a16="http://schemas.microsoft.com/office/drawing/2014/main" id="{2CD9F4AE-C000-535B-E242-40240E28A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6F5B02-8442-7C0B-0382-74C49FC68FD9}"/>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
        <p:nvSpPr>
          <p:cNvPr id="6" name="TextBox 5">
            <a:extLst>
              <a:ext uri="{FF2B5EF4-FFF2-40B4-BE49-F238E27FC236}">
                <a16:creationId xmlns:a16="http://schemas.microsoft.com/office/drawing/2014/main" id="{CB34A3E8-E572-3A0B-6D48-09DDD1F0F59E}"/>
              </a:ext>
            </a:extLst>
          </p:cNvPr>
          <p:cNvSpPr txBox="1"/>
          <p:nvPr/>
        </p:nvSpPr>
        <p:spPr>
          <a:xfrm>
            <a:off x="890016" y="1111746"/>
            <a:ext cx="6315456" cy="4524315"/>
          </a:xfrm>
          <a:prstGeom prst="rect">
            <a:avLst/>
          </a:prstGeom>
          <a:noFill/>
        </p:spPr>
        <p:txBody>
          <a:bodyPr wrap="square">
            <a:spAutoFit/>
          </a:bodyPr>
          <a:lstStyle/>
          <a:p>
            <a:r>
              <a:rPr lang="en-IN" dirty="0"/>
              <a:t>The jackknife method involves systematically leaving out one observation at a time from the sample set and calculating the estimate over n-1 observations. By doing this for all observations in the sample and examining the variation among the results, one can estimate the bias and variance of the estimator. It's a resampling technique, similar in spirit to the bootstrap, but with its own strengths and weaknesses.</a:t>
            </a:r>
          </a:p>
          <a:p>
            <a:endParaRPr lang="en-IN" dirty="0"/>
          </a:p>
          <a:p>
            <a:r>
              <a:rPr lang="en-IN" dirty="0"/>
              <a:t>Imagine you have a bag of mixed candies and you want to estimate the average weight of a candy. You might take a handful and average their weights. But, what if, by chance, you grabbed a handful with unusually heavy or light candies? The jackknife method is like weighing the candies in your handful one by one, leaving one out each time, to see if that candy was affecting the average weight a lot. This helps you understand if your average is reliable or if it's being skewed by just one or two candies.</a:t>
            </a:r>
          </a:p>
        </p:txBody>
      </p:sp>
    </p:spTree>
    <p:extLst>
      <p:ext uri="{BB962C8B-B14F-4D97-AF65-F5344CB8AC3E}">
        <p14:creationId xmlns:p14="http://schemas.microsoft.com/office/powerpoint/2010/main" val="357459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cus on lattice QCD - Journal of Physics G: Nuclear and Particle Physics -  IOPscience">
            <a:extLst>
              <a:ext uri="{FF2B5EF4-FFF2-40B4-BE49-F238E27FC236}">
                <a16:creationId xmlns:a16="http://schemas.microsoft.com/office/drawing/2014/main" id="{AFC94482-E22E-1988-2783-BEFEBAB4C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821380-3CDD-0E62-8DE6-C8EB84148CEE}"/>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
        <p:nvSpPr>
          <p:cNvPr id="5" name="TextBox 4">
            <a:extLst>
              <a:ext uri="{FF2B5EF4-FFF2-40B4-BE49-F238E27FC236}">
                <a16:creationId xmlns:a16="http://schemas.microsoft.com/office/drawing/2014/main" id="{A9D11A5C-2440-58C3-7443-88104C87DDE8}"/>
              </a:ext>
            </a:extLst>
          </p:cNvPr>
          <p:cNvSpPr txBox="1"/>
          <p:nvPr/>
        </p:nvSpPr>
        <p:spPr>
          <a:xfrm>
            <a:off x="1615440" y="1009823"/>
            <a:ext cx="6315456" cy="5355312"/>
          </a:xfrm>
          <a:prstGeom prst="rect">
            <a:avLst/>
          </a:prstGeom>
          <a:noFill/>
        </p:spPr>
        <p:txBody>
          <a:bodyPr wrap="square">
            <a:spAutoFit/>
          </a:bodyPr>
          <a:lstStyle/>
          <a:p>
            <a:r>
              <a:rPr lang="en-IN" dirty="0"/>
              <a:t>Bootstrap estimation is a powerful resampling technique used to infer the distribution of a statistic (like the mean or variance) by repeatedly sampling subsets of the observed data with replacement. The key idea is to simulate the process of obtaining new sample sets by drawing from the original dataset. By doing this many times (say thousands or even millions), you can build an empirical distribution of the statistic and estimate its variance, confidence intervals, and more.</a:t>
            </a:r>
          </a:p>
          <a:p>
            <a:endParaRPr lang="en-IN" dirty="0"/>
          </a:p>
          <a:p>
            <a:r>
              <a:rPr lang="en-IN" dirty="0"/>
              <a:t>Imagine you have a bag of mixed candies, and you want to guess the average weight of a candy. To use the bootstrap method, you'd take a handful of candies, record the average weight, then put them back in the bag and mix them up. You'd repeat this process many times. Each time you might get a slightly different average because you're picking candies randomly. After doing this many times, you'd look at all the averages you wrote down. The range and pattern of those averages give you a good idea about the true average weight of the candies in the bag and how sure you are about it!</a:t>
            </a:r>
          </a:p>
        </p:txBody>
      </p:sp>
    </p:spTree>
    <p:extLst>
      <p:ext uri="{BB962C8B-B14F-4D97-AF65-F5344CB8AC3E}">
        <p14:creationId xmlns:p14="http://schemas.microsoft.com/office/powerpoint/2010/main" val="323952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cus on lattice QCD - Journal of Physics G: Nuclear and Particle Physics -  IOPscience">
            <a:extLst>
              <a:ext uri="{FF2B5EF4-FFF2-40B4-BE49-F238E27FC236}">
                <a16:creationId xmlns:a16="http://schemas.microsoft.com/office/drawing/2014/main" id="{82064C9E-A4CD-1EA5-B434-2251676AC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873" y="0"/>
            <a:ext cx="700101" cy="52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259042-16A9-F6E5-3BCC-26A86835AA4F}"/>
              </a:ext>
            </a:extLst>
          </p:cNvPr>
          <p:cNvSpPr txBox="1"/>
          <p:nvPr/>
        </p:nvSpPr>
        <p:spPr>
          <a:xfrm>
            <a:off x="10270938" y="110268"/>
            <a:ext cx="2360736" cy="246221"/>
          </a:xfrm>
          <a:prstGeom prst="rect">
            <a:avLst/>
          </a:prstGeom>
          <a:noFill/>
        </p:spPr>
        <p:txBody>
          <a:bodyPr wrap="square">
            <a:spAutoFit/>
          </a:bodyPr>
          <a:lstStyle/>
          <a:p>
            <a:r>
              <a:rPr lang="en-IN" sz="1000" b="1" i="0" u="none" strike="noStrike" baseline="0" dirty="0">
                <a:latin typeface="Californian FB" panose="0207040306080B030204" pitchFamily="18" charset="0"/>
              </a:rPr>
              <a:t>Correlation Function Analysis</a:t>
            </a:r>
            <a:endParaRPr lang="en-IN" sz="1000" b="1" dirty="0">
              <a:latin typeface="Californian FB" panose="0207040306080B030204" pitchFamily="18" charset="0"/>
            </a:endParaRPr>
          </a:p>
        </p:txBody>
      </p:sp>
      <p:sp>
        <p:nvSpPr>
          <p:cNvPr id="5" name="TextBox 4">
            <a:extLst>
              <a:ext uri="{FF2B5EF4-FFF2-40B4-BE49-F238E27FC236}">
                <a16:creationId xmlns:a16="http://schemas.microsoft.com/office/drawing/2014/main" id="{59945582-93E6-E702-510A-4C745391E89C}"/>
              </a:ext>
            </a:extLst>
          </p:cNvPr>
          <p:cNvSpPr txBox="1"/>
          <p:nvPr/>
        </p:nvSpPr>
        <p:spPr>
          <a:xfrm>
            <a:off x="670560" y="262775"/>
            <a:ext cx="6315456" cy="6186309"/>
          </a:xfrm>
          <a:prstGeom prst="rect">
            <a:avLst/>
          </a:prstGeom>
          <a:noFill/>
        </p:spPr>
        <p:txBody>
          <a:bodyPr wrap="square">
            <a:spAutoFit/>
          </a:bodyPr>
          <a:lstStyle/>
          <a:p>
            <a:endParaRPr lang="en-IN" dirty="0"/>
          </a:p>
          <a:p>
            <a:r>
              <a:rPr lang="en-IN" dirty="0"/>
              <a:t>**Advantages of Jackknife over Bootstrap in Lattice QCD:**</a:t>
            </a:r>
          </a:p>
          <a:p>
            <a:endParaRPr lang="en-IN" dirty="0"/>
          </a:p>
          <a:p>
            <a:r>
              <a:rPr lang="en-IN" dirty="0"/>
              <a:t>1. **Simplicity in Implementation**: For Lattice QCD datasets, which can be computationally intense, the jackknife method can be simpler and quicker because it involves a fixed number of resamples.</a:t>
            </a:r>
          </a:p>
          <a:p>
            <a:endParaRPr lang="en-IN" dirty="0"/>
          </a:p>
          <a:p>
            <a:r>
              <a:rPr lang="en-IN" dirty="0"/>
              <a:t>2. **Deterministic Results**: Each run of a jackknife analysis will yield the same result, which can be advantageous when comparing results between research groups or when trying to track down the source of an inconsistency.</a:t>
            </a:r>
          </a:p>
          <a:p>
            <a:endParaRPr lang="en-IN" dirty="0"/>
          </a:p>
          <a:p>
            <a:r>
              <a:rPr lang="en-IN" dirty="0"/>
              <a:t>3. **Smaller Data Overhead**: Jackknife doesn't require storing multiple resamples, which can be beneficial given the large datasets often encountered in Lattice QCD.</a:t>
            </a:r>
          </a:p>
          <a:p>
            <a:endParaRPr lang="en-IN" dirty="0"/>
          </a:p>
          <a:p>
            <a:r>
              <a:rPr lang="en-IN" dirty="0"/>
              <a:t>4. **Good for Large Data Sets**: When the configurations are numerous (typical in many Lattice QCD calculations), jackknife can provide reliable error estimates without the need for more extensive resampling.</a:t>
            </a:r>
          </a:p>
          <a:p>
            <a:endParaRPr lang="en-IN" dirty="0"/>
          </a:p>
        </p:txBody>
      </p:sp>
    </p:spTree>
    <p:extLst>
      <p:ext uri="{BB962C8B-B14F-4D97-AF65-F5344CB8AC3E}">
        <p14:creationId xmlns:p14="http://schemas.microsoft.com/office/powerpoint/2010/main" val="3376834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1211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Aharoni</vt:lpstr>
      <vt:lpstr>Arial</vt:lpstr>
      <vt:lpstr>Calibri</vt:lpstr>
      <vt:lpstr>Calibri Light</vt:lpstr>
      <vt:lpstr>Californian FB</vt:lpstr>
      <vt:lpstr>Centaur</vt:lpstr>
      <vt:lpstr>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anil</dc:creator>
  <cp:lastModifiedBy>adam anil</cp:lastModifiedBy>
  <cp:revision>1</cp:revision>
  <dcterms:created xsi:type="dcterms:W3CDTF">2023-09-08T17:44:42Z</dcterms:created>
  <dcterms:modified xsi:type="dcterms:W3CDTF">2023-09-08T20:03:55Z</dcterms:modified>
</cp:coreProperties>
</file>