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0" r:id="rId2"/>
    <p:sldId id="272" r:id="rId3"/>
    <p:sldId id="273" r:id="rId4"/>
    <p:sldId id="258" r:id="rId5"/>
    <p:sldId id="268" r:id="rId6"/>
    <p:sldId id="262" r:id="rId7"/>
    <p:sldId id="278" r:id="rId8"/>
    <p:sldId id="277" r:id="rId9"/>
    <p:sldId id="264" r:id="rId10"/>
    <p:sldId id="261" r:id="rId11"/>
    <p:sldId id="276" r:id="rId12"/>
    <p:sldId id="279" r:id="rId13"/>
    <p:sldId id="265" r:id="rId14"/>
    <p:sldId id="282" r:id="rId15"/>
    <p:sldId id="283" r:id="rId16"/>
    <p:sldId id="280" r:id="rId17"/>
    <p:sldId id="281" r:id="rId1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245" autoAdjust="0"/>
  </p:normalViewPr>
  <p:slideViewPr>
    <p:cSldViewPr>
      <p:cViewPr varScale="1">
        <p:scale>
          <a:sx n="101" d="100"/>
          <a:sy n="101" d="100"/>
        </p:scale>
        <p:origin x="-18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CEE4A-5AA5-4CC2-A15D-A0A61F1A7F73}" type="datetimeFigureOut">
              <a:rPr lang="ko-KR" altLang="en-US" smtClean="0"/>
              <a:pPr/>
              <a:t>2018-03-14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0AABE-0485-44E3-8A0D-55BB2BB55F18}" type="slidenum">
              <a:rPr lang="ko-KR" altLang="en-US" smtClean="0"/>
              <a:pPr/>
              <a:t>‹#›</a:t>
            </a:fld>
            <a:endParaRPr lang="ko-KR" altLang="en-US"/>
          </a:p>
        </p:txBody>
      </p:sp>
    </p:spTree>
    <p:extLst>
      <p:ext uri="{BB962C8B-B14F-4D97-AF65-F5344CB8AC3E}">
        <p14:creationId xmlns:p14="http://schemas.microsoft.com/office/powerpoint/2010/main" val="35349191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en.wikipedia.org/wiki/Daniel_Gabriel_Fahrenheit" TargetMode="External"/><Relationship Id="rId4" Type="http://schemas.openxmlformats.org/officeDocument/2006/relationships/hyperlink" Target="http://en.wikipedia.org/wiki/Anders_Celsiu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Boyle's_law" TargetMode="External"/><Relationship Id="rId13" Type="http://schemas.openxmlformats.org/officeDocument/2006/relationships/hyperlink" Target="http://en.wikipedia.org/wiki/Balloon" TargetMode="External"/><Relationship Id="rId18" Type="http://schemas.openxmlformats.org/officeDocument/2006/relationships/hyperlink" Target="http://en.wikipedia.org/wiki/Conservatoire_des_Arts_et_M%C3%A9tiers" TargetMode="External"/><Relationship Id="rId3" Type="http://schemas.openxmlformats.org/officeDocument/2006/relationships/hyperlink" Target="http://en.wikipedia.org/wiki/Natural_philosopher" TargetMode="External"/><Relationship Id="rId7" Type="http://schemas.openxmlformats.org/officeDocument/2006/relationships/hyperlink" Target="http://en.wikipedia.org/wiki/Theology" TargetMode="External"/><Relationship Id="rId12" Type="http://schemas.openxmlformats.org/officeDocument/2006/relationships/hyperlink" Target="http://en.wikipedia.org/wiki/Robert_brothers" TargetMode="External"/><Relationship Id="rId17" Type="http://schemas.openxmlformats.org/officeDocument/2006/relationships/hyperlink" Target="http://en.wikipedia.org/wiki/Acad%C3%A9mie_des_Sciences" TargetMode="External"/><Relationship Id="rId2" Type="http://schemas.openxmlformats.org/officeDocument/2006/relationships/slide" Target="../slides/slide6.xml"/><Relationship Id="rId16" Type="http://schemas.openxmlformats.org/officeDocument/2006/relationships/hyperlink" Target="http://en.wikipedia.org/wiki/Joseph_Louis_Gay-Lussac" TargetMode="External"/><Relationship Id="rId1" Type="http://schemas.openxmlformats.org/officeDocument/2006/relationships/notesMaster" Target="../notesMasters/notesMaster1.xml"/><Relationship Id="rId6" Type="http://schemas.openxmlformats.org/officeDocument/2006/relationships/hyperlink" Target="http://en.wikipedia.org/wiki/Inventor" TargetMode="External"/><Relationship Id="rId11" Type="http://schemas.openxmlformats.org/officeDocument/2006/relationships/hyperlink" Target="http://en.wikipedia.org/wiki/Loiret" TargetMode="External"/><Relationship Id="rId5" Type="http://schemas.openxmlformats.org/officeDocument/2006/relationships/hyperlink" Target="http://en.wikipedia.org/wiki/Physicist" TargetMode="External"/><Relationship Id="rId15" Type="http://schemas.openxmlformats.org/officeDocument/2006/relationships/hyperlink" Target="http://en.wikipedia.org/wiki/Charles's_law" TargetMode="External"/><Relationship Id="rId10" Type="http://schemas.openxmlformats.org/officeDocument/2006/relationships/hyperlink" Target="http://en.wikipedia.org/wiki/Beaugency" TargetMode="External"/><Relationship Id="rId4" Type="http://schemas.openxmlformats.org/officeDocument/2006/relationships/hyperlink" Target="http://en.wikipedia.org/wiki/Chemist" TargetMode="External"/><Relationship Id="rId9" Type="http://schemas.openxmlformats.org/officeDocument/2006/relationships/hyperlink" Target="http://en.wikipedia.org/wiki/The_Sceptical_Chymist" TargetMode="External"/><Relationship Id="rId14" Type="http://schemas.openxmlformats.org/officeDocument/2006/relationships/hyperlink" Target="http://en.wikipedia.org/wiki/Montgolfi%C3%A8r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Heat_engine" TargetMode="External"/><Relationship Id="rId13" Type="http://schemas.openxmlformats.org/officeDocument/2006/relationships/hyperlink" Target="http://en.wikipedia.org/wiki/Chart" TargetMode="External"/><Relationship Id="rId3" Type="http://schemas.openxmlformats.org/officeDocument/2006/relationships/hyperlink" Target="http://en.wikipedia.org/wiki/France" TargetMode="External"/><Relationship Id="rId7" Type="http://schemas.openxmlformats.org/officeDocument/2006/relationships/hyperlink" Target="http://en.wikipedia.org/wiki/Nicolas_L%C3%A9onard_Sadi_Carnot" TargetMode="External"/><Relationship Id="rId12" Type="http://schemas.openxmlformats.org/officeDocument/2006/relationships/hyperlink" Target="http://en.wikipedia.org/wiki/Indicator_diagram" TargetMode="External"/><Relationship Id="rId17" Type="http://schemas.openxmlformats.org/officeDocument/2006/relationships/hyperlink" Target="http://en.wikipedia.org/wiki/Second_law_of_thermodynamics" TargetMode="External"/><Relationship Id="rId2" Type="http://schemas.openxmlformats.org/officeDocument/2006/relationships/slide" Target="../slides/slide9.xml"/><Relationship Id="rId16" Type="http://schemas.openxmlformats.org/officeDocument/2006/relationships/hyperlink" Target="http://en.wikipedia.org/wiki/Reversible_process" TargetMode="External"/><Relationship Id="rId1" Type="http://schemas.openxmlformats.org/officeDocument/2006/relationships/notesMaster" Target="../notesMasters/notesMaster1.xml"/><Relationship Id="rId6" Type="http://schemas.openxmlformats.org/officeDocument/2006/relationships/hyperlink" Target="http://en.wikipedia.org/wiki/Thermodynamics" TargetMode="External"/><Relationship Id="rId11" Type="http://schemas.openxmlformats.org/officeDocument/2006/relationships/hyperlink" Target="http://en.wikipedia.org/wiki/Curve" TargetMode="External"/><Relationship Id="rId5" Type="http://schemas.openxmlformats.org/officeDocument/2006/relationships/hyperlink" Target="http://en.wikipedia.org/wiki/Physicist" TargetMode="External"/><Relationship Id="rId15" Type="http://schemas.openxmlformats.org/officeDocument/2006/relationships/hyperlink" Target="http://en.wikipedia.org/wiki/Volume" TargetMode="External"/><Relationship Id="rId10" Type="http://schemas.openxmlformats.org/officeDocument/2006/relationships/hyperlink" Target="http://en.wikipedia.org/wiki/Carnot_cycle" TargetMode="External"/><Relationship Id="rId4" Type="http://schemas.openxmlformats.org/officeDocument/2006/relationships/hyperlink" Target="http://en.wikipedia.org/wiki/Engineer" TargetMode="External"/><Relationship Id="rId9" Type="http://schemas.openxmlformats.org/officeDocument/2006/relationships/hyperlink" Target="http://en.wikipedia.org/wiki/Caloric_theory" TargetMode="External"/><Relationship Id="rId14" Type="http://schemas.openxmlformats.org/officeDocument/2006/relationships/hyperlink" Target="http://en.wikipedia.org/wiki/Pressur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Lancashire" TargetMode="External"/><Relationship Id="rId13" Type="http://schemas.openxmlformats.org/officeDocument/2006/relationships/hyperlink" Target="http://en.wikipedia.org/wiki/First_law_of_thermodynamics" TargetMode="External"/><Relationship Id="rId18" Type="http://schemas.openxmlformats.org/officeDocument/2006/relationships/hyperlink" Target="http://en.wikipedia.org/wiki/Magnetostriction" TargetMode="External"/><Relationship Id="rId3" Type="http://schemas.openxmlformats.org/officeDocument/2006/relationships/hyperlink" Target="http://en.wikipedia.org/wiki/Fellow_of_the_Royal_Society" TargetMode="External"/><Relationship Id="rId21" Type="http://schemas.openxmlformats.org/officeDocument/2006/relationships/hyperlink" Target="http://en.wikipedia.org/wiki/Joule's_law" TargetMode="External"/><Relationship Id="rId7" Type="http://schemas.openxmlformats.org/officeDocument/2006/relationships/hyperlink" Target="http://en.wikipedia.org/wiki/Salford,_Greater_Manchester" TargetMode="External"/><Relationship Id="rId12" Type="http://schemas.openxmlformats.org/officeDocument/2006/relationships/hyperlink" Target="http://en.wikipedia.org/wiki/Conservation_of_energy" TargetMode="External"/><Relationship Id="rId17" Type="http://schemas.openxmlformats.org/officeDocument/2006/relationships/hyperlink" Target="http://en.wikipedia.org/wiki/Temperature" TargetMode="External"/><Relationship Id="rId2" Type="http://schemas.openxmlformats.org/officeDocument/2006/relationships/slide" Target="../slides/slide13.xml"/><Relationship Id="rId16" Type="http://schemas.openxmlformats.org/officeDocument/2006/relationships/hyperlink" Target="http://en.wikipedia.org/wiki/William_Thomson,_1st_Baron_Kelvin" TargetMode="External"/><Relationship Id="rId20" Type="http://schemas.openxmlformats.org/officeDocument/2006/relationships/hyperlink" Target="http://en.wikipedia.org/wiki/Resistor" TargetMode="External"/><Relationship Id="rId1" Type="http://schemas.openxmlformats.org/officeDocument/2006/relationships/notesMaster" Target="../notesMasters/notesMaster1.xml"/><Relationship Id="rId6" Type="http://schemas.openxmlformats.org/officeDocument/2006/relationships/hyperlink" Target="http://en.wikipedia.org/wiki/Brewing_(beer)" TargetMode="External"/><Relationship Id="rId11" Type="http://schemas.openxmlformats.org/officeDocument/2006/relationships/hyperlink" Target="http://en.wikipedia.org/wiki/Energy" TargetMode="External"/><Relationship Id="rId5" Type="http://schemas.openxmlformats.org/officeDocument/2006/relationships/hyperlink" Target="http://en.wikipedia.org/wiki/Physicist" TargetMode="External"/><Relationship Id="rId15" Type="http://schemas.openxmlformats.org/officeDocument/2006/relationships/hyperlink" Target="http://en.wikipedia.org/wiki/Joule" TargetMode="External"/><Relationship Id="rId10" Type="http://schemas.openxmlformats.org/officeDocument/2006/relationships/hyperlink" Target="http://en.wikipedia.org/wiki/Mechanical_work" TargetMode="External"/><Relationship Id="rId19" Type="http://schemas.openxmlformats.org/officeDocument/2006/relationships/hyperlink" Target="http://en.wikipedia.org/wiki/Electric_current" TargetMode="External"/><Relationship Id="rId4" Type="http://schemas.openxmlformats.org/officeDocument/2006/relationships/hyperlink" Target="http://en.wikipedia.org/wiki/Wikipedia:IPA_for_English" TargetMode="External"/><Relationship Id="rId9" Type="http://schemas.openxmlformats.org/officeDocument/2006/relationships/hyperlink" Target="http://en.wikipedia.org/wiki/Heat" TargetMode="External"/><Relationship Id="rId14" Type="http://schemas.openxmlformats.org/officeDocument/2006/relationships/hyperlink" Target="http://en.wikipedia.org/wiki/SI_derived_un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4</a:t>
            </a:fld>
            <a:endParaRPr lang="en-US" altLang="ko-KR" dirty="0"/>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r>
              <a:rPr lang="en-US" altLang="ko-KR" b="1" dirty="0"/>
              <a:t>Celsius</a:t>
            </a:r>
            <a:r>
              <a:rPr lang="en-US" altLang="ko-KR" dirty="0"/>
              <a:t> (also known historically as </a:t>
            </a:r>
            <a:r>
              <a:rPr lang="en-US" altLang="ko-KR" b="1" dirty="0"/>
              <a:t>centigrade</a:t>
            </a:r>
            <a:r>
              <a:rPr lang="en-US" altLang="ko-KR" dirty="0"/>
              <a:t>) is a </a:t>
            </a:r>
            <a:r>
              <a:rPr lang="en-US" altLang="ko-KR" dirty="0">
                <a:hlinkClick r:id="rId3" action="ppaction://hlinkfile" tooltip="Temperature"/>
              </a:rPr>
              <a:t>temperature</a:t>
            </a:r>
            <a:r>
              <a:rPr lang="en-US" altLang="ko-KR" dirty="0"/>
              <a:t> scale that is named after the Swedish astronomer </a:t>
            </a:r>
            <a:r>
              <a:rPr lang="en-US" altLang="ko-KR" dirty="0">
                <a:hlinkClick r:id="rId4" action="ppaction://hlinkfile" tooltip="Anders Celsius"/>
              </a:rPr>
              <a:t>Anders Celsius</a:t>
            </a:r>
            <a:r>
              <a:rPr lang="en-US" altLang="ko-KR" dirty="0"/>
              <a:t> (1701–1744), who developed a similar temperature scale two years before his death. </a:t>
            </a:r>
          </a:p>
          <a:p>
            <a:r>
              <a:rPr lang="en-US" altLang="ko-KR" b="1" dirty="0"/>
              <a:t>Fahrenheit</a:t>
            </a:r>
            <a:r>
              <a:rPr lang="en-US" altLang="ko-KR" dirty="0"/>
              <a:t> is the </a:t>
            </a:r>
            <a:r>
              <a:rPr lang="en-US" altLang="ko-KR" dirty="0">
                <a:hlinkClick r:id="rId3" action="ppaction://hlinkfile" tooltip="Temperature"/>
              </a:rPr>
              <a:t>temperature</a:t>
            </a:r>
            <a:r>
              <a:rPr lang="en-US" altLang="ko-KR" dirty="0"/>
              <a:t> scale proposed in 1724 by, and named after, the German physicist </a:t>
            </a:r>
            <a:r>
              <a:rPr lang="en-US" altLang="ko-KR" dirty="0">
                <a:hlinkClick r:id="rId5" action="ppaction://hlinkfile" tooltip="Daniel Gabriel Fahrenheit"/>
              </a:rPr>
              <a:t>Daniel Gabriel Fahrenheit</a:t>
            </a:r>
            <a:r>
              <a:rPr lang="en-US" altLang="ko-KR" dirty="0"/>
              <a:t> (1686–1736).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5</a:t>
            </a:fld>
            <a:endParaRPr lang="en-US" altLang="ko-KR" dirty="0"/>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6</a:t>
            </a:fld>
            <a:endParaRPr lang="en-US" altLang="ko-KR" dirty="0"/>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r>
              <a:rPr lang="en-US" altLang="ko-KR" b="1" dirty="0"/>
              <a:t>Robert Boyle</a:t>
            </a:r>
            <a:r>
              <a:rPr lang="en-US" altLang="ko-KR" dirty="0"/>
              <a:t> (25 January 1627 – 31 December 1691) was an Irish </a:t>
            </a:r>
            <a:r>
              <a:rPr lang="en-US" altLang="ko-KR" dirty="0">
                <a:hlinkClick r:id="rId3" action="ppaction://hlinkfile" tooltip="Natural philosopher"/>
              </a:rPr>
              <a:t>natural philosopher</a:t>
            </a:r>
            <a:r>
              <a:rPr lang="en-US" altLang="ko-KR" dirty="0"/>
              <a:t>, </a:t>
            </a:r>
            <a:r>
              <a:rPr lang="en-US" altLang="ko-KR" dirty="0">
                <a:hlinkClick r:id="rId4" action="ppaction://hlinkfile" tooltip="Chemist"/>
              </a:rPr>
              <a:t>chemist</a:t>
            </a:r>
            <a:r>
              <a:rPr lang="en-US" altLang="ko-KR" dirty="0"/>
              <a:t>, </a:t>
            </a:r>
            <a:r>
              <a:rPr lang="en-US" altLang="ko-KR" dirty="0">
                <a:hlinkClick r:id="rId5" action="ppaction://hlinkfile" tooltip="Physicist"/>
              </a:rPr>
              <a:t>physicist</a:t>
            </a:r>
            <a:r>
              <a:rPr lang="en-US" altLang="ko-KR" dirty="0"/>
              <a:t>, and </a:t>
            </a:r>
            <a:r>
              <a:rPr lang="en-US" altLang="ko-KR" dirty="0">
                <a:hlinkClick r:id="rId6" action="ppaction://hlinkfile" tooltip="Inventor"/>
              </a:rPr>
              <a:t>inventor</a:t>
            </a:r>
            <a:r>
              <a:rPr lang="en-US" altLang="ko-KR" dirty="0"/>
              <a:t>, also noted for his writings in </a:t>
            </a:r>
            <a:r>
              <a:rPr lang="en-US" altLang="ko-KR" dirty="0">
                <a:hlinkClick r:id="rId7" action="ppaction://hlinkfile" tooltip="Theology"/>
              </a:rPr>
              <a:t>theology</a:t>
            </a:r>
            <a:r>
              <a:rPr lang="en-US" altLang="ko-KR" dirty="0"/>
              <a:t>. He is best known for </a:t>
            </a:r>
            <a:r>
              <a:rPr lang="en-US" altLang="ko-KR" dirty="0">
                <a:hlinkClick r:id="rId8" action="ppaction://hlinkfile" tooltip="Boyle's law"/>
              </a:rPr>
              <a:t>Boyle's law</a:t>
            </a:r>
            <a:r>
              <a:rPr lang="en-US" altLang="ko-KR" dirty="0"/>
              <a:t>. Although his research and personal philosophy clearly has its roots in the alchemical tradition, he is largely regarded today as the first modern chemist, and therefore one of the founders of modern chemistry. Among his works, </a:t>
            </a:r>
            <a:r>
              <a:rPr lang="en-US" altLang="ko-KR" i="1" dirty="0">
                <a:hlinkClick r:id="rId9" action="ppaction://hlinkfile" tooltip="The Sceptical Chymist"/>
              </a:rPr>
              <a:t>The </a:t>
            </a:r>
            <a:r>
              <a:rPr lang="en-US" altLang="ko-KR" i="1" dirty="0" err="1">
                <a:hlinkClick r:id="rId9" action="ppaction://hlinkfile" tooltip="The Sceptical Chymist"/>
              </a:rPr>
              <a:t>Sceptical</a:t>
            </a:r>
            <a:r>
              <a:rPr lang="en-US" altLang="ko-KR" i="1" dirty="0">
                <a:hlinkClick r:id="rId9" action="ppaction://hlinkfile" tooltip="The Sceptical Chymist"/>
              </a:rPr>
              <a:t> </a:t>
            </a:r>
            <a:r>
              <a:rPr lang="en-US" altLang="ko-KR" i="1" dirty="0" err="1">
                <a:hlinkClick r:id="rId9" action="ppaction://hlinkfile" tooltip="The Sceptical Chymist"/>
              </a:rPr>
              <a:t>Chymist</a:t>
            </a:r>
            <a:r>
              <a:rPr lang="en-US" altLang="ko-KR" dirty="0"/>
              <a:t> is seen as a cornerstone book in the field of chemistry.</a:t>
            </a:r>
          </a:p>
          <a:p>
            <a:r>
              <a:rPr lang="en-US" altLang="ko-KR" b="1" dirty="0"/>
              <a:t>Jacques </a:t>
            </a:r>
            <a:r>
              <a:rPr lang="en-US" altLang="ko-KR" b="1" dirty="0" err="1"/>
              <a:t>Alexandre</a:t>
            </a:r>
            <a:r>
              <a:rPr lang="en-US" altLang="ko-KR" b="1" dirty="0"/>
              <a:t> César Charles</a:t>
            </a:r>
            <a:r>
              <a:rPr lang="en-US" altLang="ko-KR" dirty="0"/>
              <a:t> (November 12, 1746, </a:t>
            </a:r>
            <a:r>
              <a:rPr lang="en-US" altLang="ko-KR" dirty="0" err="1">
                <a:hlinkClick r:id="rId10" action="ppaction://hlinkfile" tooltip="Beaugency"/>
              </a:rPr>
              <a:t>Beaugency</a:t>
            </a:r>
            <a:r>
              <a:rPr lang="en-US" altLang="ko-KR" dirty="0"/>
              <a:t>, </a:t>
            </a:r>
            <a:r>
              <a:rPr lang="en-US" altLang="ko-KR" dirty="0" err="1">
                <a:hlinkClick r:id="rId11" action="ppaction://hlinkfile" tooltip="Loiret"/>
              </a:rPr>
              <a:t>Loiret</a:t>
            </a:r>
            <a:r>
              <a:rPr lang="en-US" altLang="ko-KR" dirty="0"/>
              <a:t> – April 7, 1823) was a French inventor, scientist, mathematician, and balloonist. Charles and the </a:t>
            </a:r>
            <a:r>
              <a:rPr lang="en-US" altLang="ko-KR" dirty="0">
                <a:hlinkClick r:id="rId12" action="ppaction://hlinkfile" tooltip="Robert brothers"/>
              </a:rPr>
              <a:t>Robert brothers</a:t>
            </a:r>
            <a:r>
              <a:rPr lang="en-US" altLang="ko-KR" dirty="0"/>
              <a:t> launched the world's first (unmanned) hydrogen-filled </a:t>
            </a:r>
            <a:r>
              <a:rPr lang="en-US" altLang="ko-KR" dirty="0">
                <a:hlinkClick r:id="rId13" action="ppaction://hlinkfile" tooltip="Balloon"/>
              </a:rPr>
              <a:t>balloon</a:t>
            </a:r>
            <a:r>
              <a:rPr lang="en-US" altLang="ko-KR" dirty="0"/>
              <a:t> in August 1783, then in December 1783, Charles and his co-pilot </a:t>
            </a:r>
            <a:r>
              <a:rPr lang="en-US" altLang="ko-KR" dirty="0">
                <a:hlinkClick r:id="rId12" action="ppaction://hlinkfile" tooltip="Robert brothers"/>
              </a:rPr>
              <a:t>Nicolas-Louis Robert</a:t>
            </a:r>
            <a:r>
              <a:rPr lang="en-US" altLang="ko-KR" dirty="0"/>
              <a:t> ascended to a height of about 1,800 feet (550 m) in a manned balloon. Their pioneering use of hydrogen for lift led to this type of balloon being named a </a:t>
            </a:r>
            <a:r>
              <a:rPr lang="en-US" altLang="ko-KR" i="1" dirty="0" err="1"/>
              <a:t>Charlière</a:t>
            </a:r>
            <a:r>
              <a:rPr lang="en-US" altLang="ko-KR" dirty="0"/>
              <a:t> (as opposed to a </a:t>
            </a:r>
            <a:r>
              <a:rPr lang="en-US" altLang="ko-KR" dirty="0" err="1">
                <a:hlinkClick r:id="rId14" action="ppaction://hlinkfile" tooltip="Montgolfière"/>
              </a:rPr>
              <a:t>Montgolfière</a:t>
            </a:r>
            <a:r>
              <a:rPr lang="en-US" altLang="ko-KR" dirty="0"/>
              <a:t> which used hot air).</a:t>
            </a:r>
          </a:p>
          <a:p>
            <a:r>
              <a:rPr lang="en-US" altLang="ko-KR" dirty="0">
                <a:hlinkClick r:id="rId15" action="ppaction://hlinkfile" tooltip="Charles's law"/>
              </a:rPr>
              <a:t>Charles's law</a:t>
            </a:r>
            <a:r>
              <a:rPr lang="en-US" altLang="ko-KR" dirty="0"/>
              <a:t>, describing how gases tend to expand when heated, was formulated by </a:t>
            </a:r>
            <a:r>
              <a:rPr lang="en-US" altLang="ko-KR" dirty="0">
                <a:hlinkClick r:id="rId16" action="ppaction://hlinkfile" tooltip="Joseph Louis Gay-Lussac"/>
              </a:rPr>
              <a:t>Joseph Louis Gay-Lussac</a:t>
            </a:r>
            <a:r>
              <a:rPr lang="en-US" altLang="ko-KR" dirty="0"/>
              <a:t> in 1802, but he credited it to unpublished work by Jacques Charles. Charles was elected to the </a:t>
            </a:r>
            <a:r>
              <a:rPr lang="en-US" altLang="ko-KR" dirty="0" err="1">
                <a:hlinkClick r:id="rId17" action="ppaction://hlinkfile" tooltip="Académie des Sciences"/>
              </a:rPr>
              <a:t>Académie</a:t>
            </a:r>
            <a:r>
              <a:rPr lang="en-US" altLang="ko-KR" dirty="0">
                <a:hlinkClick r:id="rId17" action="ppaction://hlinkfile" tooltip="Académie des Sciences"/>
              </a:rPr>
              <a:t> des Sciences</a:t>
            </a:r>
            <a:r>
              <a:rPr lang="en-US" altLang="ko-KR" dirty="0"/>
              <a:t>, in 1793, and subsequently became professor of physics at the </a:t>
            </a:r>
            <a:r>
              <a:rPr lang="en-US" altLang="ko-KR" dirty="0">
                <a:hlinkClick r:id="rId18" action="ppaction://hlinkfile" tooltip="Conservatoire des Arts et Métiers"/>
              </a:rPr>
              <a:t>Conservatoire des Arts et Métiers</a:t>
            </a:r>
            <a:r>
              <a:rPr lang="en-US" altLang="ko-KR" dirty="0"/>
              <a:t>.</a:t>
            </a:r>
          </a:p>
          <a:p>
            <a:endParaRPr lang="en-US" altLang="ko-K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7</a:t>
            </a:fld>
            <a:endParaRPr lang="en-US" altLang="ko-KR"/>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8</a:t>
            </a:fld>
            <a:endParaRPr lang="en-US" altLang="ko-KR"/>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b="1" dirty="0"/>
              <a:t>Ludwig Eduard Boltzmann</a:t>
            </a:r>
            <a:r>
              <a:rPr lang="en-US" altLang="ko-KR" dirty="0"/>
              <a:t> (February 20, 1844 – September 5, 1906) was an Austrian physicist famous for his founding contributions in the fields of statistical mechanics and statistical thermodynamics. He was one of the most important advocates for atomic theory when that scientific model was still highly controversial.</a:t>
            </a:r>
          </a:p>
          <a:p>
            <a:r>
              <a:rPr lang="en-US" altLang="ko-KR" b="1" dirty="0"/>
              <a:t>Lorenzo Romano </a:t>
            </a:r>
            <a:r>
              <a:rPr lang="en-US" altLang="ko-KR" b="1" dirty="0" err="1"/>
              <a:t>Amedeo</a:t>
            </a:r>
            <a:r>
              <a:rPr lang="en-US" altLang="ko-KR" b="1" dirty="0"/>
              <a:t> Carlo Avogadro </a:t>
            </a:r>
            <a:r>
              <a:rPr lang="en-US" altLang="ko-KR" b="1" dirty="0" err="1"/>
              <a:t>di</a:t>
            </a:r>
            <a:r>
              <a:rPr lang="en-US" altLang="ko-KR" b="1" dirty="0"/>
              <a:t> </a:t>
            </a:r>
            <a:r>
              <a:rPr lang="en-US" altLang="ko-KR" b="1" dirty="0" err="1"/>
              <a:t>Quaregna</a:t>
            </a:r>
            <a:r>
              <a:rPr lang="en-US" altLang="ko-KR" b="1" dirty="0"/>
              <a:t> e </a:t>
            </a:r>
            <a:r>
              <a:rPr lang="en-US" altLang="ko-KR" b="1" dirty="0" err="1"/>
              <a:t>di</a:t>
            </a:r>
            <a:r>
              <a:rPr lang="en-US" altLang="ko-KR" b="1" dirty="0"/>
              <a:t> </a:t>
            </a:r>
            <a:r>
              <a:rPr lang="en-US" altLang="ko-KR" b="1" dirty="0" err="1"/>
              <a:t>Cerreto</a:t>
            </a:r>
            <a:r>
              <a:rPr lang="en-US" altLang="ko-KR" dirty="0"/>
              <a:t>, Count of </a:t>
            </a:r>
            <a:r>
              <a:rPr lang="en-US" altLang="ko-KR" dirty="0" err="1"/>
              <a:t>Quaregna</a:t>
            </a:r>
            <a:r>
              <a:rPr lang="en-US" altLang="ko-KR" dirty="0"/>
              <a:t> and </a:t>
            </a:r>
            <a:r>
              <a:rPr lang="en-US" altLang="ko-KR" dirty="0" err="1"/>
              <a:t>Cerreto</a:t>
            </a:r>
            <a:r>
              <a:rPr lang="en-US" altLang="ko-KR" dirty="0"/>
              <a:t> (9 August 1776 – 9 July 1856) was an Italian savant. He is most noted for his contributions to molecular theory, including what is known as Avogadro’s law. In tribute to him, the number of elementary entities (atoms, molecules, ions or other particles) in 1 mole of a substance, 6.02214179(30)×10</a:t>
            </a:r>
            <a:r>
              <a:rPr lang="en-US" altLang="ko-KR" baseline="30000" dirty="0"/>
              <a:t>23</a:t>
            </a:r>
            <a:r>
              <a:rPr lang="en-US" altLang="ko-KR" dirty="0"/>
              <a:t>, is known as the Avogadro constant.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9</a:t>
            </a:fld>
            <a:endParaRPr lang="en-US" altLang="ko-KR"/>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r>
              <a:rPr lang="en-US" altLang="ko-KR" b="1" dirty="0" err="1"/>
              <a:t>Benoît</a:t>
            </a:r>
            <a:r>
              <a:rPr lang="en-US" altLang="ko-KR" b="1" dirty="0"/>
              <a:t> Paul </a:t>
            </a:r>
            <a:r>
              <a:rPr lang="en-US" altLang="ko-KR" b="1" dirty="0" err="1"/>
              <a:t>Émile</a:t>
            </a:r>
            <a:r>
              <a:rPr lang="en-US" altLang="ko-KR" b="1" dirty="0"/>
              <a:t> Clapeyron</a:t>
            </a:r>
            <a:r>
              <a:rPr lang="en-US" altLang="ko-KR" dirty="0"/>
              <a:t> (26 February 1799 – 28 January 1864) was a </a:t>
            </a:r>
            <a:r>
              <a:rPr lang="en-US" altLang="ko-KR" dirty="0">
                <a:hlinkClick r:id="rId3" action="ppaction://hlinkfile" tooltip="France"/>
              </a:rPr>
              <a:t>French</a:t>
            </a:r>
            <a:r>
              <a:rPr lang="en-US" altLang="ko-KR" dirty="0"/>
              <a:t> </a:t>
            </a:r>
            <a:r>
              <a:rPr lang="en-US" altLang="ko-KR" dirty="0">
                <a:hlinkClick r:id="rId4" action="ppaction://hlinkfile" tooltip="Engineer"/>
              </a:rPr>
              <a:t>engineer</a:t>
            </a:r>
            <a:r>
              <a:rPr lang="en-US" altLang="ko-KR" dirty="0"/>
              <a:t> and </a:t>
            </a:r>
            <a:r>
              <a:rPr lang="en-US" altLang="ko-KR" dirty="0">
                <a:hlinkClick r:id="rId5" action="ppaction://hlinkfile" tooltip="Physicist"/>
              </a:rPr>
              <a:t>physicist</a:t>
            </a:r>
            <a:r>
              <a:rPr lang="en-US" altLang="ko-KR" dirty="0"/>
              <a:t>, one of the founders of </a:t>
            </a:r>
            <a:r>
              <a:rPr lang="en-US" altLang="ko-KR" dirty="0">
                <a:hlinkClick r:id="rId6" action="ppaction://hlinkfile" tooltip="Thermodynamics"/>
              </a:rPr>
              <a:t>thermodynamics</a:t>
            </a:r>
            <a:r>
              <a:rPr lang="en-US" altLang="ko-KR" dirty="0"/>
              <a:t>. In 1834, he made his first contribution to the creation of modern thermodynamics by publishing a report entitled the </a:t>
            </a:r>
            <a:r>
              <a:rPr lang="en-US" altLang="ko-KR" i="1" dirty="0"/>
              <a:t>Driving force of the heat</a:t>
            </a:r>
            <a:r>
              <a:rPr lang="en-US" altLang="ko-KR" dirty="0"/>
              <a:t> (</a:t>
            </a:r>
            <a:r>
              <a:rPr lang="en-US" altLang="ko-KR" i="1" dirty="0"/>
              <a:t>Puissance </a:t>
            </a:r>
            <a:r>
              <a:rPr lang="en-US" altLang="ko-KR" i="1" dirty="0" err="1"/>
              <a:t>motrice</a:t>
            </a:r>
            <a:r>
              <a:rPr lang="en-US" altLang="ko-KR" i="1" dirty="0"/>
              <a:t> de la </a:t>
            </a:r>
            <a:r>
              <a:rPr lang="en-US" altLang="ko-KR" i="1" dirty="0" err="1"/>
              <a:t>chaleur</a:t>
            </a:r>
            <a:r>
              <a:rPr lang="en-US" altLang="ko-KR" dirty="0"/>
              <a:t>), in which it developed the work of the physicist </a:t>
            </a:r>
            <a:r>
              <a:rPr lang="en-US" altLang="ko-KR" dirty="0">
                <a:hlinkClick r:id="rId7" action="ppaction://hlinkfile" tooltip="Nicolas Léonard Sadi Carnot"/>
              </a:rPr>
              <a:t>Nicolas </a:t>
            </a:r>
            <a:r>
              <a:rPr lang="en-US" altLang="ko-KR" dirty="0" err="1">
                <a:hlinkClick r:id="rId7" action="ppaction://hlinkfile" tooltip="Nicolas Léonard Sadi Carnot"/>
              </a:rPr>
              <a:t>Léonard</a:t>
            </a:r>
            <a:r>
              <a:rPr lang="en-US" altLang="ko-KR" dirty="0">
                <a:hlinkClick r:id="rId7" action="ppaction://hlinkfile" tooltip="Nicolas Léonard Sadi Carnot"/>
              </a:rPr>
              <a:t> </a:t>
            </a:r>
            <a:r>
              <a:rPr lang="en-US" altLang="ko-KR" dirty="0" err="1">
                <a:hlinkClick r:id="rId7" action="ppaction://hlinkfile" tooltip="Nicolas Léonard Sadi Carnot"/>
              </a:rPr>
              <a:t>Sadi</a:t>
            </a:r>
            <a:r>
              <a:rPr lang="en-US" altLang="ko-KR" dirty="0">
                <a:hlinkClick r:id="rId7" action="ppaction://hlinkfile" tooltip="Nicolas Léonard Sadi Carnot"/>
              </a:rPr>
              <a:t> Carnot</a:t>
            </a:r>
            <a:r>
              <a:rPr lang="en-US" altLang="ko-KR" dirty="0"/>
              <a:t>, deceased two years before. Though Carnot had developed a compelling analysis of a </a:t>
            </a:r>
            <a:r>
              <a:rPr lang="en-US" altLang="ko-KR" dirty="0" err="1"/>
              <a:t>generalised</a:t>
            </a:r>
            <a:r>
              <a:rPr lang="en-US" altLang="ko-KR" dirty="0"/>
              <a:t> </a:t>
            </a:r>
            <a:r>
              <a:rPr lang="en-US" altLang="ko-KR" dirty="0">
                <a:hlinkClick r:id="rId8" action="ppaction://hlinkfile" tooltip="Heat engine"/>
              </a:rPr>
              <a:t>heat engine</a:t>
            </a:r>
            <a:r>
              <a:rPr lang="en-US" altLang="ko-KR" dirty="0"/>
              <a:t>, he had employed the clumsy and already unfashionable </a:t>
            </a:r>
            <a:r>
              <a:rPr lang="en-US" altLang="ko-KR" dirty="0">
                <a:hlinkClick r:id="rId9" action="ppaction://hlinkfile" tooltip="Caloric theory"/>
              </a:rPr>
              <a:t>caloric theory</a:t>
            </a:r>
            <a:r>
              <a:rPr lang="en-US" altLang="ko-KR" dirty="0"/>
              <a:t>. Clapeyron, in his memoire, presented Carnot's work in a more accessible and analytic graphical form, showing the </a:t>
            </a:r>
            <a:r>
              <a:rPr lang="en-US" altLang="ko-KR" dirty="0">
                <a:hlinkClick r:id="rId10" action="ppaction://hlinkfile" tooltip="Carnot cycle"/>
              </a:rPr>
              <a:t>Carnot cycle</a:t>
            </a:r>
            <a:r>
              <a:rPr lang="en-US" altLang="ko-KR" dirty="0"/>
              <a:t> as a closed </a:t>
            </a:r>
            <a:r>
              <a:rPr lang="en-US" altLang="ko-KR" dirty="0">
                <a:hlinkClick r:id="rId11" action="ppaction://hlinkfile" tooltip="Curve"/>
              </a:rPr>
              <a:t>curve</a:t>
            </a:r>
            <a:r>
              <a:rPr lang="en-US" altLang="ko-KR" dirty="0"/>
              <a:t> on an </a:t>
            </a:r>
            <a:r>
              <a:rPr lang="en-US" altLang="ko-KR" dirty="0">
                <a:hlinkClick r:id="rId12" action="ppaction://hlinkfile" tooltip="Indicator diagram"/>
              </a:rPr>
              <a:t>indicator diagram</a:t>
            </a:r>
            <a:r>
              <a:rPr lang="en-US" altLang="ko-KR" dirty="0"/>
              <a:t>, a </a:t>
            </a:r>
            <a:r>
              <a:rPr lang="en-US" altLang="ko-KR" dirty="0">
                <a:hlinkClick r:id="rId13" action="ppaction://hlinkfile" tooltip="Chart"/>
              </a:rPr>
              <a:t>chart</a:t>
            </a:r>
            <a:r>
              <a:rPr lang="en-US" altLang="ko-KR" dirty="0"/>
              <a:t> of </a:t>
            </a:r>
            <a:r>
              <a:rPr lang="en-US" altLang="ko-KR" dirty="0">
                <a:hlinkClick r:id="rId14" action="ppaction://hlinkfile" tooltip="Pressure"/>
              </a:rPr>
              <a:t>pressure</a:t>
            </a:r>
            <a:r>
              <a:rPr lang="en-US" altLang="ko-KR" dirty="0"/>
              <a:t> against </a:t>
            </a:r>
            <a:r>
              <a:rPr lang="en-US" altLang="ko-KR" dirty="0">
                <a:hlinkClick r:id="rId15" action="ppaction://hlinkfile" tooltip="Volume"/>
              </a:rPr>
              <a:t>volume</a:t>
            </a:r>
            <a:r>
              <a:rPr lang="en-US" altLang="ko-KR" dirty="0"/>
              <a:t> (named in his honor </a:t>
            </a:r>
            <a:r>
              <a:rPr lang="en-US" altLang="ko-KR" dirty="0" err="1"/>
              <a:t>Clapeyron's</a:t>
            </a:r>
            <a:r>
              <a:rPr lang="en-US" altLang="ko-KR" dirty="0"/>
              <a:t> graph). In 1843, Clapeyron further developed the idea of a </a:t>
            </a:r>
            <a:r>
              <a:rPr lang="en-US" altLang="ko-KR" dirty="0">
                <a:hlinkClick r:id="rId16" action="ppaction://hlinkfile" tooltip="Reversible process"/>
              </a:rPr>
              <a:t>reversible process</a:t>
            </a:r>
            <a:r>
              <a:rPr lang="en-US" altLang="ko-KR" dirty="0"/>
              <a:t>, already suggested by Carnot and made a definitive statement of </a:t>
            </a:r>
            <a:r>
              <a:rPr lang="en-US" altLang="ko-KR" i="1" dirty="0"/>
              <a:t>Carnot's principle</a:t>
            </a:r>
            <a:r>
              <a:rPr lang="en-US" altLang="ko-KR" dirty="0"/>
              <a:t>, what is now known as the </a:t>
            </a:r>
            <a:r>
              <a:rPr lang="en-US" altLang="ko-KR" dirty="0">
                <a:hlinkClick r:id="rId17" action="ppaction://hlinkfile" tooltip="Second law of thermodynamics"/>
              </a:rPr>
              <a:t>second law of thermodynamics</a:t>
            </a:r>
            <a:r>
              <a:rPr lang="en-US" altLang="ko-KR" dirty="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10</a:t>
            </a:fld>
            <a:endParaRPr lang="en-US" altLang="ko-KR"/>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r>
              <a:rPr lang="en-US" altLang="ko-KR" dirty="0"/>
              <a:t>Atom &amp; molecule, Ideal gas, absolute temperature, heat and work, entropy</a:t>
            </a:r>
            <a:r>
              <a:rPr lang="en-US" altLang="ko-KR" baseline="0" dirty="0"/>
              <a:t> are the essential concepts.  </a:t>
            </a:r>
            <a:endParaRPr lang="en-US" altLang="ko-K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11</a:t>
            </a:fld>
            <a:endParaRPr lang="en-US" altLang="ko-KR"/>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ltLang="ko-K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88A1C-4738-4448-8375-5892579846A8}" type="slidenum">
              <a:rPr lang="en-US" altLang="ko-KR"/>
              <a:pPr/>
              <a:t>13</a:t>
            </a:fld>
            <a:endParaRPr lang="en-US" altLang="ko-KR"/>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normAutofit fontScale="92500"/>
          </a:bodyPr>
          <a:lstStyle/>
          <a:p>
            <a:r>
              <a:rPr lang="en-US" altLang="ko-KR" b="1" dirty="0"/>
              <a:t>James Prescott Joule</a:t>
            </a:r>
            <a:r>
              <a:rPr lang="en-US" altLang="ko-KR" dirty="0"/>
              <a:t> </a:t>
            </a:r>
            <a:r>
              <a:rPr lang="en-US" altLang="ko-KR" dirty="0">
                <a:hlinkClick r:id="rId3" action="ppaction://hlinkfile" tooltip="Fellow of the Royal Society"/>
              </a:rPr>
              <a:t>FRS</a:t>
            </a:r>
            <a:r>
              <a:rPr lang="en-US" altLang="ko-KR" dirty="0"/>
              <a:t> (pronounced </a:t>
            </a:r>
            <a:r>
              <a:rPr lang="en-US" altLang="ko-KR" sz="1200" kern="1200" dirty="0">
                <a:solidFill>
                  <a:schemeClr val="tx1"/>
                </a:solidFill>
                <a:latin typeface="+mn-lt"/>
                <a:ea typeface="+mn-ea"/>
                <a:cs typeface="+mn-cs"/>
                <a:hlinkClick r:id="rId4" action="ppaction://hlinkfile" tooltip="Wikipedia:IPA for English"/>
              </a:rPr>
              <a:t>/ˈ</a:t>
            </a:r>
            <a:r>
              <a:rPr lang="en-US" altLang="ko-KR" sz="1200" kern="1200" dirty="0" err="1">
                <a:solidFill>
                  <a:schemeClr val="tx1"/>
                </a:solidFill>
                <a:latin typeface="+mn-lt"/>
                <a:ea typeface="+mn-ea"/>
                <a:cs typeface="+mn-cs"/>
                <a:hlinkClick r:id="rId4" action="ppaction://hlinkfile" tooltip="Wikipedia:IPA for English"/>
              </a:rPr>
              <a:t>dʒuːl</a:t>
            </a:r>
            <a:r>
              <a:rPr lang="en-US" altLang="ko-KR" sz="1200" kern="1200" dirty="0">
                <a:solidFill>
                  <a:schemeClr val="tx1"/>
                </a:solidFill>
                <a:latin typeface="+mn-lt"/>
                <a:ea typeface="+mn-ea"/>
                <a:cs typeface="+mn-cs"/>
                <a:hlinkClick r:id="rId4" action="ppaction://hlinkfile" tooltip="Wikipedia:IPA for English"/>
              </a:rPr>
              <a:t>/</a:t>
            </a:r>
            <a:r>
              <a:rPr lang="en-US" altLang="ko-KR" dirty="0"/>
              <a:t>; 24 December 1818 – 11 October 1889) was an English </a:t>
            </a:r>
            <a:r>
              <a:rPr lang="en-US" altLang="ko-KR" dirty="0">
                <a:hlinkClick r:id="rId5" action="ppaction://hlinkfile" tooltip="Physicist"/>
              </a:rPr>
              <a:t>physicist</a:t>
            </a:r>
            <a:r>
              <a:rPr lang="en-US" altLang="ko-KR" dirty="0"/>
              <a:t> and </a:t>
            </a:r>
            <a:r>
              <a:rPr lang="en-US" altLang="ko-KR" dirty="0">
                <a:hlinkClick r:id="rId6" action="ppaction://hlinkfile" tooltip="Brewing (beer)"/>
              </a:rPr>
              <a:t>brewer</a:t>
            </a:r>
            <a:r>
              <a:rPr lang="en-US" altLang="ko-KR" dirty="0"/>
              <a:t>, born in </a:t>
            </a:r>
            <a:r>
              <a:rPr lang="en-US" altLang="ko-KR" dirty="0">
                <a:hlinkClick r:id="rId7" action="ppaction://hlinkfile" tooltip="Salford, Greater Manchester"/>
              </a:rPr>
              <a:t>Salford</a:t>
            </a:r>
            <a:r>
              <a:rPr lang="en-US" altLang="ko-KR" dirty="0"/>
              <a:t>, </a:t>
            </a:r>
            <a:r>
              <a:rPr lang="en-US" altLang="ko-KR" dirty="0">
                <a:hlinkClick r:id="rId8" action="ppaction://hlinkfile" tooltip="Lancashire"/>
              </a:rPr>
              <a:t>Lancashire</a:t>
            </a:r>
            <a:r>
              <a:rPr lang="en-US" altLang="ko-KR" dirty="0"/>
              <a:t>. Joule studied the nature of </a:t>
            </a:r>
            <a:r>
              <a:rPr lang="en-US" altLang="ko-KR" dirty="0">
                <a:hlinkClick r:id="rId9" action="ppaction://hlinkfile" tooltip="Heat"/>
              </a:rPr>
              <a:t>heat</a:t>
            </a:r>
            <a:r>
              <a:rPr lang="en-US" altLang="ko-KR" dirty="0"/>
              <a:t>, and discovered its relationship to </a:t>
            </a:r>
            <a:r>
              <a:rPr lang="en-US" altLang="ko-KR" dirty="0">
                <a:hlinkClick r:id="rId10" action="ppaction://hlinkfile" tooltip="Mechanical work"/>
              </a:rPr>
              <a:t>mechanical work</a:t>
            </a:r>
            <a:r>
              <a:rPr lang="en-US" altLang="ko-KR" dirty="0"/>
              <a:t> (see </a:t>
            </a:r>
            <a:r>
              <a:rPr lang="en-US" altLang="ko-KR" dirty="0">
                <a:hlinkClick r:id="rId11" action="ppaction://hlinkfile" tooltip="Energy"/>
              </a:rPr>
              <a:t>energy</a:t>
            </a:r>
            <a:r>
              <a:rPr lang="en-US" altLang="ko-KR" dirty="0"/>
              <a:t>). This led to the theory of </a:t>
            </a:r>
            <a:r>
              <a:rPr lang="en-US" altLang="ko-KR" dirty="0">
                <a:hlinkClick r:id="rId12" action="ppaction://hlinkfile" tooltip="Conservation of energy"/>
              </a:rPr>
              <a:t>conservation of energy</a:t>
            </a:r>
            <a:r>
              <a:rPr lang="en-US" altLang="ko-KR" dirty="0"/>
              <a:t>, which led to the development of the </a:t>
            </a:r>
            <a:r>
              <a:rPr lang="en-US" altLang="ko-KR" dirty="0">
                <a:hlinkClick r:id="rId13" action="ppaction://hlinkfile" tooltip="First law of thermodynamics"/>
              </a:rPr>
              <a:t>first law of thermodynamics</a:t>
            </a:r>
            <a:r>
              <a:rPr lang="en-US" altLang="ko-KR" dirty="0"/>
              <a:t>. The </a:t>
            </a:r>
            <a:r>
              <a:rPr lang="en-US" altLang="ko-KR" dirty="0">
                <a:hlinkClick r:id="rId14" action="ppaction://hlinkfile" tooltip="SI derived unit"/>
              </a:rPr>
              <a:t>SI derived unit</a:t>
            </a:r>
            <a:r>
              <a:rPr lang="en-US" altLang="ko-KR" dirty="0"/>
              <a:t> of energy, the </a:t>
            </a:r>
            <a:r>
              <a:rPr lang="en-US" altLang="ko-KR" dirty="0">
                <a:hlinkClick r:id="rId15" action="ppaction://hlinkfile" tooltip="Joule"/>
              </a:rPr>
              <a:t>joule</a:t>
            </a:r>
            <a:r>
              <a:rPr lang="en-US" altLang="ko-KR" dirty="0"/>
              <a:t>, is named after him. He worked with </a:t>
            </a:r>
            <a:r>
              <a:rPr lang="en-US" altLang="ko-KR" dirty="0">
                <a:hlinkClick r:id="rId16" action="ppaction://hlinkfile" tooltip="William Thomson, 1st Baron Kelvin"/>
              </a:rPr>
              <a:t>Lord Kelvin</a:t>
            </a:r>
            <a:r>
              <a:rPr lang="en-US" altLang="ko-KR" dirty="0"/>
              <a:t> to develop the absolute scale of </a:t>
            </a:r>
            <a:r>
              <a:rPr lang="en-US" altLang="ko-KR" dirty="0">
                <a:hlinkClick r:id="rId17" action="ppaction://hlinkfile" tooltip="Temperature"/>
              </a:rPr>
              <a:t>temperature</a:t>
            </a:r>
            <a:r>
              <a:rPr lang="en-US" altLang="ko-KR" dirty="0"/>
              <a:t>, made observations on </a:t>
            </a:r>
            <a:r>
              <a:rPr lang="en-US" altLang="ko-KR" dirty="0" err="1">
                <a:hlinkClick r:id="rId18" action="ppaction://hlinkfile" tooltip="Magnetostriction"/>
              </a:rPr>
              <a:t>magnetostriction</a:t>
            </a:r>
            <a:r>
              <a:rPr lang="en-US" altLang="ko-KR" dirty="0"/>
              <a:t>, and found the relationship between the </a:t>
            </a:r>
            <a:r>
              <a:rPr lang="en-US" altLang="ko-KR" dirty="0">
                <a:hlinkClick r:id="rId19" action="ppaction://hlinkfile" tooltip="Electric current"/>
              </a:rPr>
              <a:t>current</a:t>
            </a:r>
            <a:r>
              <a:rPr lang="en-US" altLang="ko-KR" dirty="0"/>
              <a:t> through a </a:t>
            </a:r>
            <a:r>
              <a:rPr lang="en-US" altLang="ko-KR" dirty="0">
                <a:hlinkClick r:id="rId20" action="ppaction://hlinkfile" tooltip="Resistor"/>
              </a:rPr>
              <a:t>resistance</a:t>
            </a:r>
            <a:r>
              <a:rPr lang="en-US" altLang="ko-KR" dirty="0"/>
              <a:t> and the heat dissipated, now called </a:t>
            </a:r>
            <a:r>
              <a:rPr lang="en-US" altLang="ko-KR" dirty="0">
                <a:hlinkClick r:id="rId21" action="ppaction://hlinkfile" tooltip="Joule's law"/>
              </a:rPr>
              <a:t>Joule's law</a:t>
            </a:r>
            <a:r>
              <a:rPr lang="en-US" altLang="ko-KR" dirty="0"/>
              <a:t>.</a:t>
            </a:r>
          </a:p>
          <a:p>
            <a:r>
              <a:rPr lang="en-US" altLang="ko-KR" dirty="0"/>
              <a:t>In 1845, Joule read his paper </a:t>
            </a:r>
            <a:r>
              <a:rPr lang="en-US" altLang="ko-KR" i="1" dirty="0"/>
              <a:t>On the mechanical equivalent of heat</a:t>
            </a:r>
            <a:r>
              <a:rPr lang="en-US" altLang="ko-KR" dirty="0"/>
              <a:t> to the British Association meeting in Cambridge. In this work, he reported his best-known experiment, involving the use of a falling weight to spin a paddle-wheel in an insulated barrel of water, whose increased temperature he measured. He now estimated a mechanical equivalent of 819 </a:t>
            </a:r>
            <a:r>
              <a:rPr lang="en-US" altLang="ko-KR" dirty="0" err="1"/>
              <a:t>ft·lbf</a:t>
            </a:r>
            <a:r>
              <a:rPr lang="en-US" altLang="ko-KR" dirty="0"/>
              <a:t>/Btu (4.41 J/cal).</a:t>
            </a:r>
          </a:p>
          <a:p>
            <a:r>
              <a:rPr lang="en-US" altLang="ko-KR" dirty="0"/>
              <a:t>The son of Benjamin Joule (1784–1858), a wealthy brewer, Joule was tutored at home in </a:t>
            </a:r>
            <a:r>
              <a:rPr lang="en-US" altLang="ko-KR" dirty="0" err="1"/>
              <a:t>Salford</a:t>
            </a:r>
            <a:r>
              <a:rPr lang="en-US" altLang="ko-KR" dirty="0"/>
              <a:t> until 1834 when he was sent, with his elder brother Benjamin, to study with John Dalton at the Manchester Literary and Philosophical Society. The pair only received two years' education in arithmetic and geometry before Dalton was forced to retire owing to a stroke. However, Dalton's influence made a lasting impression as did that of his associates, chemist William Henry and Manchester engineers Peter </a:t>
            </a:r>
            <a:r>
              <a:rPr lang="en-US" altLang="ko-KR" dirty="0" err="1"/>
              <a:t>Ewart</a:t>
            </a:r>
            <a:r>
              <a:rPr lang="en-US" altLang="ko-KR" dirty="0"/>
              <a:t> and Eaton </a:t>
            </a:r>
            <a:r>
              <a:rPr lang="en-US" altLang="ko-KR" dirty="0" err="1"/>
              <a:t>Hodgkinson</a:t>
            </a:r>
            <a:r>
              <a:rPr lang="en-US" altLang="ko-KR" dirty="0"/>
              <a:t>. Joule was subsequently tutored by John Davies. Fascinated by electricity, he and his brother experimented by giving electric shocks to each other and to the family's servants.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2018-03-14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pPr/>
              <a:t>2018-03-14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oleObject" Target="../embeddings/oleObject12.bin"/><Relationship Id="rId3" Type="http://schemas.openxmlformats.org/officeDocument/2006/relationships/notesSlide" Target="../notesSlides/notesSlide8.xml"/><Relationship Id="rId21" Type="http://schemas.openxmlformats.org/officeDocument/2006/relationships/oleObject" Target="../embeddings/oleObject10.bin"/><Relationship Id="rId7" Type="http://schemas.openxmlformats.org/officeDocument/2006/relationships/image" Target="../media/image18.jpeg"/><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image" Target="../media/image22.jpeg"/><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5.vml"/><Relationship Id="rId6" Type="http://schemas.openxmlformats.org/officeDocument/2006/relationships/image" Target="../media/image17.jpeg"/><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image" Target="../media/image16.jpeg"/><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21.jpeg"/><Relationship Id="rId19" Type="http://schemas.openxmlformats.org/officeDocument/2006/relationships/oleObject" Target="../embeddings/oleObject9.bin"/><Relationship Id="rId4" Type="http://schemas.openxmlformats.org/officeDocument/2006/relationships/image" Target="../media/image15.jpeg"/><Relationship Id="rId9" Type="http://schemas.openxmlformats.org/officeDocument/2006/relationships/image" Target="../media/image20.jpeg"/><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개체 1"/>
          <p:cNvGraphicFramePr>
            <a:graphicFrameLocks noChangeAspect="1"/>
          </p:cNvGraphicFramePr>
          <p:nvPr>
            <p:extLst>
              <p:ext uri="{D42A27DB-BD31-4B8C-83A1-F6EECF244321}">
                <p14:modId xmlns:p14="http://schemas.microsoft.com/office/powerpoint/2010/main" val="3519122909"/>
              </p:ext>
            </p:extLst>
          </p:nvPr>
        </p:nvGraphicFramePr>
        <p:xfrm>
          <a:off x="1641475" y="1803400"/>
          <a:ext cx="5848350" cy="3302000"/>
        </p:xfrm>
        <a:graphic>
          <a:graphicData uri="http://schemas.openxmlformats.org/presentationml/2006/ole">
            <mc:AlternateContent xmlns:mc="http://schemas.openxmlformats.org/markup-compatibility/2006">
              <mc:Choice xmlns:v="urn:schemas-microsoft-com:vml" Requires="v">
                <p:oleObj spid="_x0000_s41000" name="Equation" r:id="rId3" imgW="2425680" imgH="1371600" progId="Equation.DSMT4">
                  <p:embed/>
                </p:oleObj>
              </mc:Choice>
              <mc:Fallback>
                <p:oleObj name="Equation" r:id="rId3" imgW="2425680" imgH="1371600" progId="Equation.DSMT4">
                  <p:embed/>
                  <p:pic>
                    <p:nvPicPr>
                      <p:cNvPr id="0" name="Picture 13"/>
                      <p:cNvPicPr>
                        <a:picLocks noChangeAspect="1" noChangeArrowheads="1"/>
                      </p:cNvPicPr>
                      <p:nvPr/>
                    </p:nvPicPr>
                    <p:blipFill>
                      <a:blip r:embed="rId4"/>
                      <a:srcRect/>
                      <a:stretch>
                        <a:fillRect/>
                      </a:stretch>
                    </p:blipFill>
                    <p:spPr bwMode="auto">
                      <a:xfrm>
                        <a:off x="1641475" y="1803400"/>
                        <a:ext cx="5848350"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876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971600" y="1340768"/>
            <a:ext cx="7920880" cy="4945752"/>
          </a:xfrm>
          <a:noFill/>
        </p:spPr>
        <p:txBody>
          <a:bodyPr lIns="90000">
            <a:normAutofit fontScale="62500" lnSpcReduction="20000"/>
          </a:bodyPr>
          <a:lstStyle/>
          <a:p>
            <a:pPr marL="514350" indent="-514350">
              <a:buNone/>
            </a:pPr>
            <a:r>
              <a:rPr lang="en-US" altLang="ko-KR" u="heavy" dirty="0"/>
              <a:t>Important findings</a:t>
            </a:r>
            <a:r>
              <a:rPr lang="en-US" altLang="ko-KR" dirty="0"/>
              <a:t>:  </a:t>
            </a:r>
          </a:p>
          <a:p>
            <a:pPr marL="514350" indent="-514350">
              <a:buNone/>
            </a:pPr>
            <a:r>
              <a:rPr lang="en-US" altLang="ko-KR" dirty="0"/>
              <a:t>   </a:t>
            </a:r>
          </a:p>
          <a:p>
            <a:pPr marL="514350" indent="-514350">
              <a:buNone/>
            </a:pPr>
            <a:r>
              <a:rPr lang="en-US" altLang="ko-KR" dirty="0"/>
              <a:t>   </a:t>
            </a:r>
            <a:r>
              <a:rPr lang="en-US" altLang="ko-KR" dirty="0">
                <a:solidFill>
                  <a:srgbClr val="7030A0"/>
                </a:solidFill>
              </a:rPr>
              <a:t>Boyle</a:t>
            </a:r>
            <a:r>
              <a:rPr lang="en-US" altLang="ko-KR" dirty="0"/>
              <a:t>; 1627-1691, Ireland, 1662, Gas law I, ‘temperature’</a:t>
            </a:r>
          </a:p>
          <a:p>
            <a:pPr marL="514350" indent="-514350">
              <a:buNone/>
            </a:pPr>
            <a:r>
              <a:rPr lang="en-US" altLang="ko-KR" dirty="0"/>
              <a:t>   </a:t>
            </a:r>
            <a:r>
              <a:rPr lang="en-US" altLang="ko-KR" dirty="0">
                <a:solidFill>
                  <a:srgbClr val="7030A0"/>
                </a:solidFill>
              </a:rPr>
              <a:t>Fahrenheit</a:t>
            </a:r>
            <a:r>
              <a:rPr lang="en-US" altLang="ko-KR" dirty="0"/>
              <a:t>(</a:t>
            </a:r>
            <a:r>
              <a:rPr lang="ko-KR" altLang="en-US" b="1" dirty="0"/>
              <a:t>華氏</a:t>
            </a:r>
            <a:r>
              <a:rPr lang="en-US" altLang="ko-KR" dirty="0"/>
              <a:t>); 1686-1736, Germany, 1724</a:t>
            </a:r>
          </a:p>
          <a:p>
            <a:pPr marL="514350" indent="-514350">
              <a:buNone/>
            </a:pPr>
            <a:r>
              <a:rPr lang="en-US" altLang="ko-KR" dirty="0"/>
              <a:t>   </a:t>
            </a:r>
            <a:r>
              <a:rPr lang="en-US" altLang="ko-KR" dirty="0">
                <a:solidFill>
                  <a:srgbClr val="7030A0"/>
                </a:solidFill>
              </a:rPr>
              <a:t>Celsius</a:t>
            </a:r>
            <a:r>
              <a:rPr lang="en-US" altLang="ko-KR" dirty="0"/>
              <a:t>(</a:t>
            </a:r>
            <a:r>
              <a:rPr lang="ko-KR" altLang="en-US" b="1" dirty="0"/>
              <a:t>攝氏</a:t>
            </a:r>
            <a:r>
              <a:rPr lang="en-US" altLang="ko-KR" dirty="0"/>
              <a:t>); 1701-1744, Sweden, 1742 </a:t>
            </a:r>
          </a:p>
          <a:p>
            <a:pPr marL="360363" indent="-360363">
              <a:buNone/>
            </a:pPr>
            <a:r>
              <a:rPr lang="en-US" altLang="ko-KR" dirty="0"/>
              <a:t>   </a:t>
            </a:r>
            <a:r>
              <a:rPr lang="en-US" altLang="ko-KR" dirty="0">
                <a:solidFill>
                  <a:srgbClr val="7030A0"/>
                </a:solidFill>
              </a:rPr>
              <a:t>Charles</a:t>
            </a:r>
            <a:r>
              <a:rPr lang="en-US" altLang="ko-KR" dirty="0"/>
              <a:t>; 1746-1823, France, 1787, Gas law II</a:t>
            </a:r>
          </a:p>
          <a:p>
            <a:pPr marL="360363" indent="-360363">
              <a:buNone/>
            </a:pPr>
            <a:r>
              <a:rPr lang="en-US" altLang="ko-KR" dirty="0">
                <a:solidFill>
                  <a:srgbClr val="FF0000"/>
                </a:solidFill>
              </a:rPr>
              <a:t>   </a:t>
            </a:r>
            <a:r>
              <a:rPr lang="en-US" altLang="ko-KR" dirty="0">
                <a:solidFill>
                  <a:srgbClr val="7030A0"/>
                </a:solidFill>
              </a:rPr>
              <a:t>Watt</a:t>
            </a:r>
            <a:r>
              <a:rPr lang="en-US" altLang="ko-KR" dirty="0"/>
              <a:t>; 1736-1819, UK, 1787,</a:t>
            </a:r>
            <a:r>
              <a:rPr lang="en-US" altLang="ko-KR" dirty="0">
                <a:solidFill>
                  <a:srgbClr val="FF0000"/>
                </a:solidFill>
              </a:rPr>
              <a:t> Steam engine</a:t>
            </a:r>
          </a:p>
          <a:p>
            <a:pPr marL="360363" indent="-360363">
              <a:buNone/>
            </a:pPr>
            <a:r>
              <a:rPr lang="en-US" altLang="ko-KR" dirty="0">
                <a:solidFill>
                  <a:srgbClr val="FF0000"/>
                </a:solidFill>
              </a:rPr>
              <a:t>   </a:t>
            </a:r>
            <a:r>
              <a:rPr lang="en-US" altLang="ko-KR" dirty="0">
                <a:solidFill>
                  <a:srgbClr val="7030A0"/>
                </a:solidFill>
              </a:rPr>
              <a:t>Dalton</a:t>
            </a:r>
            <a:r>
              <a:rPr lang="en-US" altLang="ko-KR" dirty="0"/>
              <a:t>; 1766-1844, UK, 1808,</a:t>
            </a:r>
            <a:r>
              <a:rPr lang="en-US" altLang="ko-KR" dirty="0">
                <a:solidFill>
                  <a:srgbClr val="FF0000"/>
                </a:solidFill>
              </a:rPr>
              <a:t> Atomic theory</a:t>
            </a:r>
          </a:p>
          <a:p>
            <a:pPr marL="360363" indent="-360363">
              <a:buNone/>
            </a:pPr>
            <a:r>
              <a:rPr lang="en-US" altLang="ko-KR" dirty="0"/>
              <a:t>   </a:t>
            </a:r>
            <a:r>
              <a:rPr lang="en-US" altLang="ko-KR" dirty="0">
                <a:solidFill>
                  <a:srgbClr val="7030A0"/>
                </a:solidFill>
              </a:rPr>
              <a:t>Avogadro</a:t>
            </a:r>
            <a:r>
              <a:rPr lang="en-US" altLang="ko-KR" dirty="0"/>
              <a:t>; 1776-1856, Italy, 1811, # of molecules per </a:t>
            </a:r>
            <a:r>
              <a:rPr lang="en-US" altLang="ko-KR" dirty="0" err="1"/>
              <a:t>mol</a:t>
            </a:r>
            <a:r>
              <a:rPr lang="en-US" altLang="ko-KR" dirty="0"/>
              <a:t> </a:t>
            </a:r>
          </a:p>
          <a:p>
            <a:pPr marL="514350" indent="-514350">
              <a:buNone/>
            </a:pPr>
            <a:r>
              <a:rPr lang="en-US" altLang="ko-KR" dirty="0"/>
              <a:t>   </a:t>
            </a:r>
            <a:r>
              <a:rPr lang="en-US" altLang="ko-KR" dirty="0">
                <a:solidFill>
                  <a:srgbClr val="7030A0"/>
                </a:solidFill>
              </a:rPr>
              <a:t>Clapeyron</a:t>
            </a:r>
            <a:r>
              <a:rPr lang="en-US" altLang="ko-KR" dirty="0"/>
              <a:t>; 1799-1864, France, 1834, </a:t>
            </a:r>
            <a:r>
              <a:rPr lang="en-US" altLang="ko-KR" dirty="0">
                <a:solidFill>
                  <a:srgbClr val="FF0000"/>
                </a:solidFill>
              </a:rPr>
              <a:t>Ideal gas law</a:t>
            </a:r>
            <a:r>
              <a:rPr lang="en-US" altLang="ko-KR" dirty="0"/>
              <a:t>         </a:t>
            </a:r>
          </a:p>
          <a:p>
            <a:pPr marL="514350" indent="-514350">
              <a:buNone/>
            </a:pPr>
            <a:r>
              <a:rPr lang="en-US" altLang="ko-KR" dirty="0"/>
              <a:t>   </a:t>
            </a:r>
            <a:r>
              <a:rPr lang="en-US" altLang="ko-KR" dirty="0">
                <a:solidFill>
                  <a:srgbClr val="7030A0"/>
                </a:solidFill>
              </a:rPr>
              <a:t>Joule</a:t>
            </a:r>
            <a:r>
              <a:rPr lang="en-US" altLang="ko-KR" dirty="0"/>
              <a:t>; 1818-1889, UK, 1845,</a:t>
            </a:r>
            <a:r>
              <a:rPr lang="en-US" altLang="ko-KR" dirty="0">
                <a:solidFill>
                  <a:srgbClr val="FF0000"/>
                </a:solidFill>
              </a:rPr>
              <a:t> heat-work equivalence</a:t>
            </a:r>
          </a:p>
          <a:p>
            <a:pPr marL="514350" indent="-514350">
              <a:buNone/>
            </a:pPr>
            <a:r>
              <a:rPr lang="en-US" altLang="ko-KR" dirty="0"/>
              <a:t>   </a:t>
            </a:r>
            <a:r>
              <a:rPr lang="en-US" altLang="ko-KR" dirty="0">
                <a:solidFill>
                  <a:srgbClr val="7030A0"/>
                </a:solidFill>
              </a:rPr>
              <a:t>Lord Kelvin</a:t>
            </a:r>
            <a:r>
              <a:rPr lang="en-US" altLang="ko-KR" dirty="0"/>
              <a:t>; 1824-1907, UK, 1848</a:t>
            </a:r>
            <a:r>
              <a:rPr lang="en-US" altLang="ko-KR" dirty="0">
                <a:solidFill>
                  <a:srgbClr val="FF0000"/>
                </a:solidFill>
              </a:rPr>
              <a:t> absolute temperature </a:t>
            </a:r>
          </a:p>
          <a:p>
            <a:pPr marL="514350" indent="-514350">
              <a:buNone/>
            </a:pPr>
            <a:r>
              <a:rPr lang="en-US" altLang="ko-KR" dirty="0"/>
              <a:t>   </a:t>
            </a:r>
            <a:r>
              <a:rPr lang="en-US" altLang="ko-KR" dirty="0">
                <a:solidFill>
                  <a:srgbClr val="7030A0"/>
                </a:solidFill>
              </a:rPr>
              <a:t>Rankine</a:t>
            </a:r>
            <a:r>
              <a:rPr lang="en-US" altLang="ko-KR" dirty="0"/>
              <a:t>; 1820-1872, UK, 1859, </a:t>
            </a:r>
            <a:r>
              <a:rPr lang="en-US" altLang="ko-KR" dirty="0">
                <a:solidFill>
                  <a:srgbClr val="FF0000"/>
                </a:solidFill>
              </a:rPr>
              <a:t>1st</a:t>
            </a:r>
            <a:r>
              <a:rPr lang="ko-KR" altLang="en-US" dirty="0">
                <a:solidFill>
                  <a:srgbClr val="FF0000"/>
                </a:solidFill>
              </a:rPr>
              <a:t> </a:t>
            </a:r>
            <a:r>
              <a:rPr lang="en-US" altLang="ko-KR" dirty="0">
                <a:solidFill>
                  <a:srgbClr val="FF0000"/>
                </a:solidFill>
              </a:rPr>
              <a:t>textbook on thermodynamics</a:t>
            </a:r>
            <a:r>
              <a:rPr lang="en-US" altLang="ko-KR" dirty="0"/>
              <a:t> </a:t>
            </a:r>
          </a:p>
          <a:p>
            <a:pPr marL="360363" indent="-360363">
              <a:buNone/>
            </a:pPr>
            <a:r>
              <a:rPr lang="en-US" altLang="ko-KR" dirty="0"/>
              <a:t>   </a:t>
            </a:r>
            <a:r>
              <a:rPr lang="en-US" altLang="ko-KR" dirty="0">
                <a:solidFill>
                  <a:srgbClr val="7030A0"/>
                </a:solidFill>
              </a:rPr>
              <a:t>Clausius</a:t>
            </a:r>
            <a:r>
              <a:rPr lang="en-US" altLang="ko-KR" dirty="0"/>
              <a:t>; 1822-1888, Germany, 1865,</a:t>
            </a:r>
            <a:r>
              <a:rPr lang="en-US" altLang="ko-KR" dirty="0">
                <a:solidFill>
                  <a:srgbClr val="FF0000"/>
                </a:solidFill>
              </a:rPr>
              <a:t> entropy </a:t>
            </a:r>
          </a:p>
          <a:p>
            <a:pPr marL="360363" indent="-360363">
              <a:buNone/>
            </a:pPr>
            <a:r>
              <a:rPr lang="en-US" altLang="ko-KR" dirty="0">
                <a:solidFill>
                  <a:srgbClr val="FF0000"/>
                </a:solidFill>
              </a:rPr>
              <a:t>   </a:t>
            </a:r>
            <a:r>
              <a:rPr lang="en-US" altLang="ko-KR" dirty="0">
                <a:solidFill>
                  <a:srgbClr val="7030A0"/>
                </a:solidFill>
              </a:rPr>
              <a:t>Boltzmann</a:t>
            </a:r>
            <a:r>
              <a:rPr lang="en-US" altLang="ko-KR" dirty="0"/>
              <a:t>; 1844-1906, Austria, 1870, </a:t>
            </a:r>
            <a:r>
              <a:rPr lang="en-US" altLang="ko-KR" dirty="0">
                <a:solidFill>
                  <a:srgbClr val="FF0000"/>
                </a:solidFill>
              </a:rPr>
              <a:t>kinetic theory  </a:t>
            </a:r>
          </a:p>
          <a:p>
            <a:pPr marL="360363" indent="-360363">
              <a:buNone/>
            </a:pPr>
            <a:r>
              <a:rPr lang="en-US" altLang="ko-KR" dirty="0">
                <a:solidFill>
                  <a:srgbClr val="FF0000"/>
                </a:solidFill>
              </a:rPr>
              <a:t>                           </a:t>
            </a:r>
            <a:r>
              <a:rPr lang="en-US" altLang="ko-KR" dirty="0">
                <a:solidFill>
                  <a:srgbClr val="FF00FF"/>
                </a:solidFill>
              </a:rPr>
              <a:t>see next</a:t>
            </a:r>
          </a:p>
        </p:txBody>
      </p:sp>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Introduction-6</a:t>
            </a:r>
            <a:endParaRPr lang="ko-KR"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214282" y="500042"/>
            <a:ext cx="8786874" cy="6000792"/>
          </a:xfrm>
          <a:noFill/>
        </p:spPr>
        <p:txBody>
          <a:bodyPr lIns="90000">
            <a:normAutofit/>
          </a:bodyPr>
          <a:lstStyle/>
          <a:p>
            <a:pPr marL="514350" indent="-514350">
              <a:buNone/>
            </a:pPr>
            <a:endParaRPr lang="en-US" altLang="ko-KR" dirty="0"/>
          </a:p>
          <a:p>
            <a:pPr marL="514350" indent="-514350">
              <a:buNone/>
            </a:pPr>
            <a:endParaRPr lang="en-US" altLang="ko-KR" dirty="0"/>
          </a:p>
        </p:txBody>
      </p:sp>
      <p:pic>
        <p:nvPicPr>
          <p:cNvPr id="19458" name="Picture 2" descr="C:\Documents and Settings\이승준\My Documents\교재저술\열역학\강의\Lord_Kelvin_photograph.jpg"/>
          <p:cNvPicPr>
            <a:picLocks noChangeAspect="1" noChangeArrowheads="1"/>
          </p:cNvPicPr>
          <p:nvPr/>
        </p:nvPicPr>
        <p:blipFill>
          <a:blip r:embed="rId4" cstate="print"/>
          <a:srcRect/>
          <a:stretch>
            <a:fillRect/>
          </a:stretch>
        </p:blipFill>
        <p:spPr bwMode="auto">
          <a:xfrm>
            <a:off x="2435997" y="3792634"/>
            <a:ext cx="2166269" cy="2707837"/>
          </a:xfrm>
          <a:prstGeom prst="rect">
            <a:avLst/>
          </a:prstGeom>
          <a:noFill/>
        </p:spPr>
      </p:pic>
      <p:pic>
        <p:nvPicPr>
          <p:cNvPr id="19459" name="Picture 3" descr="C:\Documents and Settings\이승준\My Documents\교재저술\열역학\강의\Rankine_William_signature.jpg"/>
          <p:cNvPicPr>
            <a:picLocks noChangeAspect="1" noChangeArrowheads="1"/>
          </p:cNvPicPr>
          <p:nvPr/>
        </p:nvPicPr>
        <p:blipFill>
          <a:blip r:embed="rId5" cstate="print"/>
          <a:srcRect/>
          <a:stretch>
            <a:fillRect/>
          </a:stretch>
        </p:blipFill>
        <p:spPr bwMode="auto">
          <a:xfrm>
            <a:off x="4775928" y="3652889"/>
            <a:ext cx="1884304" cy="2863028"/>
          </a:xfrm>
          <a:prstGeom prst="rect">
            <a:avLst/>
          </a:prstGeom>
          <a:noFill/>
        </p:spPr>
      </p:pic>
      <p:pic>
        <p:nvPicPr>
          <p:cNvPr id="19460" name="Picture 4" descr="C:\Documents and Settings\이승준\My Documents\교재저술\열역학\강의\Boltzmann2.jpg"/>
          <p:cNvPicPr>
            <a:picLocks noChangeAspect="1" noChangeArrowheads="1"/>
          </p:cNvPicPr>
          <p:nvPr/>
        </p:nvPicPr>
        <p:blipFill>
          <a:blip r:embed="rId6" cstate="print"/>
          <a:srcRect/>
          <a:stretch>
            <a:fillRect/>
          </a:stretch>
        </p:blipFill>
        <p:spPr bwMode="auto">
          <a:xfrm>
            <a:off x="6767984" y="3842002"/>
            <a:ext cx="2133044" cy="2611334"/>
          </a:xfrm>
          <a:prstGeom prst="rect">
            <a:avLst/>
          </a:prstGeom>
          <a:noFill/>
        </p:spPr>
      </p:pic>
      <p:pic>
        <p:nvPicPr>
          <p:cNvPr id="19461" name="Picture 5" descr="C:\Documents and Settings\이승준\My Documents\교재저술\열역학\강의\Robert_Boyle_0001.jpg"/>
          <p:cNvPicPr>
            <a:picLocks noChangeAspect="1" noChangeArrowheads="1"/>
          </p:cNvPicPr>
          <p:nvPr/>
        </p:nvPicPr>
        <p:blipFill>
          <a:blip r:embed="rId7" cstate="print"/>
          <a:srcRect/>
          <a:stretch>
            <a:fillRect/>
          </a:stretch>
        </p:blipFill>
        <p:spPr bwMode="auto">
          <a:xfrm>
            <a:off x="357158" y="1223873"/>
            <a:ext cx="2023503" cy="2565167"/>
          </a:xfrm>
          <a:prstGeom prst="rect">
            <a:avLst/>
          </a:prstGeom>
          <a:noFill/>
        </p:spPr>
      </p:pic>
      <p:pic>
        <p:nvPicPr>
          <p:cNvPr id="19462" name="Picture 6" descr="C:\Documents and Settings\이승준\My Documents\교재저술\열역학\강의\JACQUE~1.JPG"/>
          <p:cNvPicPr>
            <a:picLocks noChangeAspect="1" noChangeArrowheads="1"/>
          </p:cNvPicPr>
          <p:nvPr/>
        </p:nvPicPr>
        <p:blipFill>
          <a:blip r:embed="rId8" cstate="print"/>
          <a:srcRect/>
          <a:stretch>
            <a:fillRect/>
          </a:stretch>
        </p:blipFill>
        <p:spPr bwMode="auto">
          <a:xfrm>
            <a:off x="2559993" y="1149473"/>
            <a:ext cx="1928256" cy="2639567"/>
          </a:xfrm>
          <a:prstGeom prst="rect">
            <a:avLst/>
          </a:prstGeom>
          <a:noFill/>
        </p:spPr>
      </p:pic>
      <p:pic>
        <p:nvPicPr>
          <p:cNvPr id="19463" name="Picture 7" descr="C:\Documents and Settings\이승준\My Documents\교재저술\열역학\강의\Avogadro_Amedeo.jpg"/>
          <p:cNvPicPr>
            <a:picLocks noChangeAspect="1" noChangeArrowheads="1"/>
          </p:cNvPicPr>
          <p:nvPr/>
        </p:nvPicPr>
        <p:blipFill>
          <a:blip r:embed="rId9" cstate="print"/>
          <a:srcRect/>
          <a:stretch>
            <a:fillRect/>
          </a:stretch>
        </p:blipFill>
        <p:spPr bwMode="auto">
          <a:xfrm>
            <a:off x="4714876" y="1030119"/>
            <a:ext cx="1945356" cy="2686913"/>
          </a:xfrm>
          <a:prstGeom prst="rect">
            <a:avLst/>
          </a:prstGeom>
          <a:noFill/>
        </p:spPr>
      </p:pic>
      <p:pic>
        <p:nvPicPr>
          <p:cNvPr id="19464" name="Picture 8" descr="C:\Documents and Settings\이승준\My Documents\교재저술\열역학\강의\Clapeyron-reading.jpg"/>
          <p:cNvPicPr>
            <a:picLocks noChangeAspect="1" noChangeArrowheads="1"/>
          </p:cNvPicPr>
          <p:nvPr/>
        </p:nvPicPr>
        <p:blipFill>
          <a:blip r:embed="rId10" cstate="print"/>
          <a:srcRect/>
          <a:stretch>
            <a:fillRect/>
          </a:stretch>
        </p:blipFill>
        <p:spPr bwMode="auto">
          <a:xfrm>
            <a:off x="6767983" y="1095143"/>
            <a:ext cx="2096221" cy="2549881"/>
          </a:xfrm>
          <a:prstGeom prst="rect">
            <a:avLst/>
          </a:prstGeom>
          <a:noFill/>
        </p:spPr>
      </p:pic>
      <p:graphicFrame>
        <p:nvGraphicFramePr>
          <p:cNvPr id="19465" name="Object 9"/>
          <p:cNvGraphicFramePr>
            <a:graphicFrameLocks noChangeAspect="1"/>
          </p:cNvGraphicFramePr>
          <p:nvPr>
            <p:extLst>
              <p:ext uri="{D42A27DB-BD31-4B8C-83A1-F6EECF244321}">
                <p14:modId xmlns:p14="http://schemas.microsoft.com/office/powerpoint/2010/main" val="4027971695"/>
              </p:ext>
            </p:extLst>
          </p:nvPr>
        </p:nvGraphicFramePr>
        <p:xfrm>
          <a:off x="2714606" y="6527624"/>
          <a:ext cx="1500198" cy="285752"/>
        </p:xfrm>
        <a:graphic>
          <a:graphicData uri="http://schemas.openxmlformats.org/presentationml/2006/ole">
            <mc:AlternateContent xmlns:mc="http://schemas.openxmlformats.org/markup-compatibility/2006">
              <mc:Choice xmlns:v="urn:schemas-microsoft-com:vml" Requires="v">
                <p:oleObj spid="_x0000_s42282" name="Equation" r:id="rId11" imgW="1066680" imgH="203040" progId="Equation.DSMT4">
                  <p:embed/>
                </p:oleObj>
              </mc:Choice>
              <mc:Fallback>
                <p:oleObj name="Equation" r:id="rId11" imgW="1066680" imgH="203040" progId="Equation.DSMT4">
                  <p:embed/>
                  <p:pic>
                    <p:nvPicPr>
                      <p:cNvPr id="0" name="Picture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606" y="6527624"/>
                        <a:ext cx="1500198" cy="285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6" name="Object 10"/>
          <p:cNvGraphicFramePr>
            <a:graphicFrameLocks noChangeAspect="1"/>
          </p:cNvGraphicFramePr>
          <p:nvPr>
            <p:extLst>
              <p:ext uri="{D42A27DB-BD31-4B8C-83A1-F6EECF244321}">
                <p14:modId xmlns:p14="http://schemas.microsoft.com/office/powerpoint/2010/main" val="3025378168"/>
              </p:ext>
            </p:extLst>
          </p:nvPr>
        </p:nvGraphicFramePr>
        <p:xfrm>
          <a:off x="4924425" y="6481617"/>
          <a:ext cx="1643063" cy="285750"/>
        </p:xfrm>
        <a:graphic>
          <a:graphicData uri="http://schemas.openxmlformats.org/presentationml/2006/ole">
            <mc:AlternateContent xmlns:mc="http://schemas.openxmlformats.org/markup-compatibility/2006">
              <mc:Choice xmlns:v="urn:schemas-microsoft-com:vml" Requires="v">
                <p:oleObj spid="_x0000_s42283" name="Equation" r:id="rId13" imgW="1168200" imgH="203040" progId="Equation.DSMT4">
                  <p:embed/>
                </p:oleObj>
              </mc:Choice>
              <mc:Fallback>
                <p:oleObj name="Equation" r:id="rId13" imgW="1168200" imgH="203040" progId="Equation.DSMT4">
                  <p:embed/>
                  <p:pic>
                    <p:nvPicPr>
                      <p:cNvPr id="0" name="Picture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24425" y="6481617"/>
                        <a:ext cx="164306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7" name="Object 11"/>
          <p:cNvGraphicFramePr>
            <a:graphicFrameLocks noChangeAspect="1"/>
          </p:cNvGraphicFramePr>
          <p:nvPr>
            <p:extLst>
              <p:ext uri="{D42A27DB-BD31-4B8C-83A1-F6EECF244321}">
                <p14:modId xmlns:p14="http://schemas.microsoft.com/office/powerpoint/2010/main" val="3370015831"/>
              </p:ext>
            </p:extLst>
          </p:nvPr>
        </p:nvGraphicFramePr>
        <p:xfrm>
          <a:off x="6966986" y="6455616"/>
          <a:ext cx="1857388" cy="285752"/>
        </p:xfrm>
        <a:graphic>
          <a:graphicData uri="http://schemas.openxmlformats.org/presentationml/2006/ole">
            <mc:AlternateContent xmlns:mc="http://schemas.openxmlformats.org/markup-compatibility/2006">
              <mc:Choice xmlns:v="urn:schemas-microsoft-com:vml" Requires="v">
                <p:oleObj spid="_x0000_s42284" name="Equation" r:id="rId15" imgW="1320480" imgH="203040" progId="Equation.DSMT4">
                  <p:embed/>
                </p:oleObj>
              </mc:Choice>
              <mc:Fallback>
                <p:oleObj name="Equation" r:id="rId15" imgW="1320480" imgH="203040" progId="Equation.DSMT4">
                  <p:embed/>
                  <p:pic>
                    <p:nvPicPr>
                      <p:cNvPr id="0" name="Picture 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66986" y="6455616"/>
                        <a:ext cx="1857388" cy="285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8" name="Object 12"/>
          <p:cNvGraphicFramePr>
            <a:graphicFrameLocks noChangeAspect="1"/>
          </p:cNvGraphicFramePr>
          <p:nvPr>
            <p:extLst>
              <p:ext uri="{D42A27DB-BD31-4B8C-83A1-F6EECF244321}">
                <p14:modId xmlns:p14="http://schemas.microsoft.com/office/powerpoint/2010/main" val="2269658564"/>
              </p:ext>
            </p:extLst>
          </p:nvPr>
        </p:nvGraphicFramePr>
        <p:xfrm>
          <a:off x="654533" y="887244"/>
          <a:ext cx="1428750" cy="285750"/>
        </p:xfrm>
        <a:graphic>
          <a:graphicData uri="http://schemas.openxmlformats.org/presentationml/2006/ole">
            <mc:AlternateContent xmlns:mc="http://schemas.openxmlformats.org/markup-compatibility/2006">
              <mc:Choice xmlns:v="urn:schemas-microsoft-com:vml" Requires="v">
                <p:oleObj spid="_x0000_s42285" name="Equation" r:id="rId17" imgW="1015920" imgH="203040" progId="Equation.DSMT4">
                  <p:embed/>
                </p:oleObj>
              </mc:Choice>
              <mc:Fallback>
                <p:oleObj name="Equation" r:id="rId17" imgW="1015920" imgH="203040" progId="Equation.DSMT4">
                  <p:embed/>
                  <p:pic>
                    <p:nvPicPr>
                      <p:cNvPr id="0" name="Picture 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4533" y="887244"/>
                        <a:ext cx="14287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9" name="Object 13"/>
          <p:cNvGraphicFramePr>
            <a:graphicFrameLocks noChangeAspect="1"/>
          </p:cNvGraphicFramePr>
          <p:nvPr>
            <p:extLst>
              <p:ext uri="{D42A27DB-BD31-4B8C-83A1-F6EECF244321}">
                <p14:modId xmlns:p14="http://schemas.microsoft.com/office/powerpoint/2010/main" val="170084380"/>
              </p:ext>
            </p:extLst>
          </p:nvPr>
        </p:nvGraphicFramePr>
        <p:xfrm>
          <a:off x="2641914" y="868620"/>
          <a:ext cx="1571625" cy="285750"/>
        </p:xfrm>
        <a:graphic>
          <a:graphicData uri="http://schemas.openxmlformats.org/presentationml/2006/ole">
            <mc:AlternateContent xmlns:mc="http://schemas.openxmlformats.org/markup-compatibility/2006">
              <mc:Choice xmlns:v="urn:schemas-microsoft-com:vml" Requires="v">
                <p:oleObj spid="_x0000_s42286" name="Equation" r:id="rId19" imgW="1117440" imgH="203040" progId="Equation.DSMT4">
                  <p:embed/>
                </p:oleObj>
              </mc:Choice>
              <mc:Fallback>
                <p:oleObj name="Equation" r:id="rId19" imgW="1117440" imgH="203040" progId="Equation.DSMT4">
                  <p:embed/>
                  <p:pic>
                    <p:nvPicPr>
                      <p:cNvPr id="0" name="Picture 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41914" y="868620"/>
                        <a:ext cx="15716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70" name="Object 14"/>
          <p:cNvGraphicFramePr>
            <a:graphicFrameLocks noChangeAspect="1"/>
          </p:cNvGraphicFramePr>
          <p:nvPr>
            <p:extLst>
              <p:ext uri="{D42A27DB-BD31-4B8C-83A1-F6EECF244321}">
                <p14:modId xmlns:p14="http://schemas.microsoft.com/office/powerpoint/2010/main" val="4235350355"/>
              </p:ext>
            </p:extLst>
          </p:nvPr>
        </p:nvGraphicFramePr>
        <p:xfrm>
          <a:off x="4789823" y="789585"/>
          <a:ext cx="1768475" cy="285750"/>
        </p:xfrm>
        <a:graphic>
          <a:graphicData uri="http://schemas.openxmlformats.org/presentationml/2006/ole">
            <mc:AlternateContent xmlns:mc="http://schemas.openxmlformats.org/markup-compatibility/2006">
              <mc:Choice xmlns:v="urn:schemas-microsoft-com:vml" Requires="v">
                <p:oleObj spid="_x0000_s42287" name="Equation" r:id="rId21" imgW="1257120" imgH="203040" progId="Equation.DSMT4">
                  <p:embed/>
                </p:oleObj>
              </mc:Choice>
              <mc:Fallback>
                <p:oleObj name="Equation" r:id="rId21" imgW="1257120" imgH="203040" progId="Equation.DSMT4">
                  <p:embed/>
                  <p:pic>
                    <p:nvPicPr>
                      <p:cNvPr id="0" name="Picture 8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89823" y="789585"/>
                        <a:ext cx="17684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71" name="Object 15"/>
          <p:cNvGraphicFramePr>
            <a:graphicFrameLocks noChangeAspect="1"/>
          </p:cNvGraphicFramePr>
          <p:nvPr>
            <p:extLst>
              <p:ext uri="{D42A27DB-BD31-4B8C-83A1-F6EECF244321}">
                <p14:modId xmlns:p14="http://schemas.microsoft.com/office/powerpoint/2010/main" val="3287144471"/>
              </p:ext>
            </p:extLst>
          </p:nvPr>
        </p:nvGraphicFramePr>
        <p:xfrm>
          <a:off x="6877233" y="761895"/>
          <a:ext cx="1804988" cy="285750"/>
        </p:xfrm>
        <a:graphic>
          <a:graphicData uri="http://schemas.openxmlformats.org/presentationml/2006/ole">
            <mc:AlternateContent xmlns:mc="http://schemas.openxmlformats.org/markup-compatibility/2006">
              <mc:Choice xmlns:v="urn:schemas-microsoft-com:vml" Requires="v">
                <p:oleObj spid="_x0000_s42288" name="Equation" r:id="rId23" imgW="1282680" imgH="203040" progId="Equation.DSMT4">
                  <p:embed/>
                </p:oleObj>
              </mc:Choice>
              <mc:Fallback>
                <p:oleObj name="Equation" r:id="rId23" imgW="1282680" imgH="203040" progId="Equation.DSMT4">
                  <p:embed/>
                  <p:pic>
                    <p:nvPicPr>
                      <p:cNvPr id="0" name="Picture 8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77233" y="761895"/>
                        <a:ext cx="1804988"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3" descr="C:\Documents and Settings\이승준\My Documents\교재저술\열역학\강의\Joule_James_sitting.jpg"/>
          <p:cNvPicPr>
            <a:picLocks noChangeAspect="1" noChangeArrowheads="1"/>
          </p:cNvPicPr>
          <p:nvPr/>
        </p:nvPicPr>
        <p:blipFill>
          <a:blip r:embed="rId25" cstate="print"/>
          <a:srcRect/>
          <a:stretch>
            <a:fillRect/>
          </a:stretch>
        </p:blipFill>
        <p:spPr bwMode="auto">
          <a:xfrm>
            <a:off x="357157" y="3817507"/>
            <a:ext cx="2023503" cy="2707837"/>
          </a:xfrm>
          <a:prstGeom prst="rect">
            <a:avLst/>
          </a:prstGeom>
          <a:noFill/>
        </p:spPr>
      </p:pic>
      <p:graphicFrame>
        <p:nvGraphicFramePr>
          <p:cNvPr id="19472" name="Object 16"/>
          <p:cNvGraphicFramePr>
            <a:graphicFrameLocks noChangeAspect="1"/>
          </p:cNvGraphicFramePr>
          <p:nvPr>
            <p:extLst>
              <p:ext uri="{D42A27DB-BD31-4B8C-83A1-F6EECF244321}">
                <p14:modId xmlns:p14="http://schemas.microsoft.com/office/powerpoint/2010/main" val="1465455384"/>
              </p:ext>
            </p:extLst>
          </p:nvPr>
        </p:nvGraphicFramePr>
        <p:xfrm>
          <a:off x="681521" y="6527626"/>
          <a:ext cx="1374775" cy="285750"/>
        </p:xfrm>
        <a:graphic>
          <a:graphicData uri="http://schemas.openxmlformats.org/presentationml/2006/ole">
            <mc:AlternateContent xmlns:mc="http://schemas.openxmlformats.org/markup-compatibility/2006">
              <mc:Choice xmlns:v="urn:schemas-microsoft-com:vml" Requires="v">
                <p:oleObj spid="_x0000_s42289" name="Equation" r:id="rId26" imgW="977760" imgH="203040" progId="Equation.DSMT4">
                  <p:embed/>
                </p:oleObj>
              </mc:Choice>
              <mc:Fallback>
                <p:oleObj name="Equation" r:id="rId26" imgW="977760" imgH="203040" progId="Equation.DSMT4">
                  <p:embed/>
                  <p:pic>
                    <p:nvPicPr>
                      <p:cNvPr id="0" name="Picture 8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1521" y="6527626"/>
                        <a:ext cx="137477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971600" y="332656"/>
            <a:ext cx="5760640" cy="369332"/>
          </a:xfrm>
          <a:prstGeom prst="rect">
            <a:avLst/>
          </a:prstGeom>
          <a:noFill/>
        </p:spPr>
        <p:txBody>
          <a:bodyPr wrap="square" rtlCol="0">
            <a:spAutoFit/>
          </a:bodyPr>
          <a:lstStyle/>
          <a:p>
            <a:r>
              <a:rPr lang="en-US" altLang="ko-KR" dirty="0"/>
              <a:t>Ch. 0 Introduction-6a</a:t>
            </a:r>
            <a:endParaRPr lang="ko-KR" altLang="en-US" dirty="0"/>
          </a:p>
        </p:txBody>
      </p:sp>
    </p:spTree>
    <p:extLst>
      <p:ext uri="{BB962C8B-B14F-4D97-AF65-F5344CB8AC3E}">
        <p14:creationId xmlns:p14="http://schemas.microsoft.com/office/powerpoint/2010/main" val="1965534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extLst>
              <p:ext uri="{D42A27DB-BD31-4B8C-83A1-F6EECF244321}">
                <p14:modId xmlns:p14="http://schemas.microsoft.com/office/powerpoint/2010/main" val="1963939463"/>
              </p:ext>
            </p:extLst>
          </p:nvPr>
        </p:nvGraphicFramePr>
        <p:xfrm>
          <a:off x="746125" y="1268760"/>
          <a:ext cx="7697788" cy="5241925"/>
        </p:xfrm>
        <a:graphic>
          <a:graphicData uri="http://schemas.openxmlformats.org/presentationml/2006/ole">
            <mc:AlternateContent xmlns:mc="http://schemas.openxmlformats.org/markup-compatibility/2006">
              <mc:Choice xmlns:v="urn:schemas-microsoft-com:vml" Requires="v">
                <p:oleObj spid="_x0000_s76830" name="Equation" r:id="rId3" imgW="4736880" imgH="3225600" progId="Equation.DSMT4">
                  <p:embed/>
                </p:oleObj>
              </mc:Choice>
              <mc:Fallback>
                <p:oleObj name="Equation" r:id="rId3" imgW="4736880" imgH="3225600" progId="Equation.DSMT4">
                  <p:embed/>
                  <p:pic>
                    <p:nvPicPr>
                      <p:cNvPr id="0" name="Picture 2"/>
                      <p:cNvPicPr>
                        <a:picLocks noChangeAspect="1" noChangeArrowheads="1"/>
                      </p:cNvPicPr>
                      <p:nvPr/>
                    </p:nvPicPr>
                    <p:blipFill>
                      <a:blip r:embed="rId4"/>
                      <a:srcRect/>
                      <a:stretch>
                        <a:fillRect/>
                      </a:stretch>
                    </p:blipFill>
                    <p:spPr bwMode="auto">
                      <a:xfrm>
                        <a:off x="746125" y="1268760"/>
                        <a:ext cx="7697788" cy="524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Introduction-7</a:t>
            </a:r>
            <a:endParaRPr lang="ko-KR"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descr="C:\Documents and Settings\이승준\My Documents\교재저술\열역학\강의\Joule's_Apparatus_(Harper's_Scan).png"/>
          <p:cNvPicPr>
            <a:picLocks noChangeAspect="1" noChangeArrowheads="1"/>
          </p:cNvPicPr>
          <p:nvPr/>
        </p:nvPicPr>
        <p:blipFill>
          <a:blip r:embed="rId3" cstate="print"/>
          <a:srcRect/>
          <a:stretch>
            <a:fillRect/>
          </a:stretch>
        </p:blipFill>
        <p:spPr bwMode="auto">
          <a:xfrm>
            <a:off x="500034" y="1628800"/>
            <a:ext cx="4397524" cy="3622450"/>
          </a:xfrm>
          <a:prstGeom prst="rect">
            <a:avLst/>
          </a:prstGeom>
          <a:noFill/>
        </p:spPr>
      </p:pic>
      <p:sp>
        <p:nvSpPr>
          <p:cNvPr id="6" name="TextBox 5"/>
          <p:cNvSpPr txBox="1"/>
          <p:nvPr/>
        </p:nvSpPr>
        <p:spPr>
          <a:xfrm>
            <a:off x="714348" y="971436"/>
            <a:ext cx="7786742" cy="369332"/>
          </a:xfrm>
          <a:prstGeom prst="rect">
            <a:avLst/>
          </a:prstGeom>
          <a:noFill/>
        </p:spPr>
        <p:txBody>
          <a:bodyPr wrap="square" rtlCol="0">
            <a:spAutoFit/>
          </a:bodyPr>
          <a:lstStyle/>
          <a:p>
            <a:r>
              <a:rPr lang="en-US" altLang="ko-KR" dirty="0">
                <a:solidFill>
                  <a:srgbClr val="7030A0"/>
                </a:solidFill>
              </a:rPr>
              <a:t>Joule's</a:t>
            </a:r>
            <a:r>
              <a:rPr lang="en-US" altLang="ko-KR" dirty="0"/>
              <a:t> apparatus for measuring the mechanical equivalent of heat(1845)</a:t>
            </a:r>
            <a:endParaRPr lang="ko-KR" altLang="en-US" dirty="0"/>
          </a:p>
        </p:txBody>
      </p:sp>
      <p:sp>
        <p:nvSpPr>
          <p:cNvPr id="4" name="TextBox 3"/>
          <p:cNvSpPr txBox="1"/>
          <p:nvPr/>
        </p:nvSpPr>
        <p:spPr>
          <a:xfrm>
            <a:off x="71422" y="5541039"/>
            <a:ext cx="9001156" cy="1200329"/>
          </a:xfrm>
          <a:prstGeom prst="rect">
            <a:avLst/>
          </a:prstGeom>
          <a:noFill/>
        </p:spPr>
        <p:txBody>
          <a:bodyPr wrap="square" rtlCol="0">
            <a:spAutoFit/>
          </a:bodyPr>
          <a:lstStyle/>
          <a:p>
            <a:r>
              <a:rPr lang="en-US" altLang="ko-KR" b="1" dirty="0">
                <a:solidFill>
                  <a:srgbClr val="7030A0"/>
                </a:solidFill>
              </a:rPr>
              <a:t>James Prescott Joule </a:t>
            </a:r>
            <a:r>
              <a:rPr lang="en-US" altLang="ko-KR" b="1" dirty="0"/>
              <a:t>(</a:t>
            </a:r>
            <a:r>
              <a:rPr lang="en-US" altLang="ko-KR" dirty="0"/>
              <a:t>1818 -1889) was an English physicist &amp; brewer, born in Salford, Lancashire. </a:t>
            </a:r>
            <a:r>
              <a:rPr lang="en-US" altLang="ko-KR" dirty="0">
                <a:solidFill>
                  <a:srgbClr val="7030A0"/>
                </a:solidFill>
              </a:rPr>
              <a:t>Joule</a:t>
            </a:r>
            <a:r>
              <a:rPr lang="en-US" altLang="ko-KR" dirty="0"/>
              <a:t> studied the nature of heat, and discovered its relationship to mechanical work(=energy). This led to the theory of energy conservation, and eventually led to the development of the 1</a:t>
            </a:r>
            <a:r>
              <a:rPr lang="en-US" altLang="ko-KR" baseline="30000" dirty="0"/>
              <a:t>st</a:t>
            </a:r>
            <a:r>
              <a:rPr lang="en-US" altLang="ko-KR" dirty="0"/>
              <a:t> law of thermodynamics.</a:t>
            </a:r>
            <a:endParaRPr lang="ko-KR" altLang="en-US" dirty="0"/>
          </a:p>
        </p:txBody>
      </p:sp>
      <p:pic>
        <p:nvPicPr>
          <p:cNvPr id="8" name="Picture 2" descr="C:\Documents and Settings\이승준\My Documents\교재저술\열역학\강의\Joule's_heat_apparatus.jpg"/>
          <p:cNvPicPr>
            <a:picLocks noChangeAspect="1" noChangeArrowheads="1"/>
          </p:cNvPicPr>
          <p:nvPr/>
        </p:nvPicPr>
        <p:blipFill>
          <a:blip r:embed="rId4" cstate="print"/>
          <a:srcRect/>
          <a:stretch>
            <a:fillRect/>
          </a:stretch>
        </p:blipFill>
        <p:spPr bwMode="auto">
          <a:xfrm>
            <a:off x="5500694" y="1410903"/>
            <a:ext cx="2714644" cy="4106329"/>
          </a:xfrm>
          <a:prstGeom prst="rect">
            <a:avLst/>
          </a:prstGeom>
          <a:noFill/>
        </p:spPr>
      </p:pic>
      <p:sp>
        <p:nvSpPr>
          <p:cNvPr id="7" name="TextBox 6"/>
          <p:cNvSpPr txBox="1"/>
          <p:nvPr/>
        </p:nvSpPr>
        <p:spPr>
          <a:xfrm>
            <a:off x="971600" y="548680"/>
            <a:ext cx="5760640" cy="369332"/>
          </a:xfrm>
          <a:prstGeom prst="rect">
            <a:avLst/>
          </a:prstGeom>
          <a:noFill/>
        </p:spPr>
        <p:txBody>
          <a:bodyPr wrap="square" rtlCol="0">
            <a:spAutoFit/>
          </a:bodyPr>
          <a:lstStyle/>
          <a:p>
            <a:r>
              <a:rPr lang="en-US" altLang="ko-KR" dirty="0"/>
              <a:t>Ch. 0 Introduction-7a</a:t>
            </a:r>
            <a:endParaRPr lang="ko-KR"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pPr/>
              <a:t>14</a:t>
            </a:fld>
            <a:endParaRPr lang="ko-KR"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9" y="18307"/>
            <a:ext cx="4573682" cy="679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9405" y="14962"/>
            <a:ext cx="4584595" cy="6804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개체 2"/>
          <p:cNvGraphicFramePr>
            <a:graphicFrameLocks noChangeAspect="1"/>
          </p:cNvGraphicFramePr>
          <p:nvPr>
            <p:extLst/>
          </p:nvPr>
        </p:nvGraphicFramePr>
        <p:xfrm>
          <a:off x="107504" y="188640"/>
          <a:ext cx="1620837" cy="341312"/>
        </p:xfrm>
        <a:graphic>
          <a:graphicData uri="http://schemas.openxmlformats.org/presentationml/2006/ole">
            <mc:AlternateContent xmlns:mc="http://schemas.openxmlformats.org/markup-compatibility/2006">
              <mc:Choice xmlns:v="urn:schemas-microsoft-com:vml" Requires="v">
                <p:oleObj spid="_x0000_s79887" name="Equation" r:id="rId5" imgW="965160" imgH="203040" progId="Equation.DSMT4">
                  <p:embed/>
                </p:oleObj>
              </mc:Choice>
              <mc:Fallback>
                <p:oleObj name="Equation" r:id="rId5" imgW="965160" imgH="203040" progId="Equation.DSMT4">
                  <p:embed/>
                  <p:pic>
                    <p:nvPicPr>
                      <p:cNvPr id="3" name="개체 2"/>
                      <p:cNvPicPr>
                        <a:picLocks noChangeAspect="1" noChangeArrowheads="1"/>
                      </p:cNvPicPr>
                      <p:nvPr/>
                    </p:nvPicPr>
                    <p:blipFill>
                      <a:blip r:embed="rId6"/>
                      <a:srcRect/>
                      <a:stretch>
                        <a:fillRect/>
                      </a:stretch>
                    </p:blipFill>
                    <p:spPr bwMode="auto">
                      <a:xfrm>
                        <a:off x="107504" y="188640"/>
                        <a:ext cx="162083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82729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xmlns="" id="{9CEECC7F-F2BE-4506-9CC2-7C2A99C32F41}"/>
              </a:ext>
            </a:extLst>
          </p:cNvPr>
          <p:cNvPicPr>
            <a:picLocks noChangeAspect="1"/>
          </p:cNvPicPr>
          <p:nvPr/>
        </p:nvPicPr>
        <p:blipFill>
          <a:blip r:embed="rId2"/>
          <a:stretch>
            <a:fillRect/>
          </a:stretch>
        </p:blipFill>
        <p:spPr>
          <a:xfrm>
            <a:off x="2445" y="2060849"/>
            <a:ext cx="9141555" cy="2446040"/>
          </a:xfrm>
          <a:prstGeom prst="rect">
            <a:avLst/>
          </a:prstGeom>
        </p:spPr>
      </p:pic>
    </p:spTree>
    <p:extLst>
      <p:ext uri="{BB962C8B-B14F-4D97-AF65-F5344CB8AC3E}">
        <p14:creationId xmlns:p14="http://schemas.microsoft.com/office/powerpoint/2010/main" val="1803133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extLst>
              <p:ext uri="{D42A27DB-BD31-4B8C-83A1-F6EECF244321}">
                <p14:modId xmlns:p14="http://schemas.microsoft.com/office/powerpoint/2010/main" val="2887146055"/>
              </p:ext>
            </p:extLst>
          </p:nvPr>
        </p:nvGraphicFramePr>
        <p:xfrm>
          <a:off x="949325" y="1268413"/>
          <a:ext cx="6892925" cy="5138737"/>
        </p:xfrm>
        <a:graphic>
          <a:graphicData uri="http://schemas.openxmlformats.org/presentationml/2006/ole">
            <mc:AlternateContent xmlns:mc="http://schemas.openxmlformats.org/markup-compatibility/2006">
              <mc:Choice xmlns:v="urn:schemas-microsoft-com:vml" Requires="v">
                <p:oleObj spid="_x0000_s77853" name="Equation" r:id="rId3" imgW="4241520" imgH="3162240" progId="Equation.DSMT4">
                  <p:embed/>
                </p:oleObj>
              </mc:Choice>
              <mc:Fallback>
                <p:oleObj name="Equation" r:id="rId3" imgW="4241520" imgH="3162240" progId="Equation.DSMT4">
                  <p:embed/>
                  <p:pic>
                    <p:nvPicPr>
                      <p:cNvPr id="0" name="Picture 2"/>
                      <p:cNvPicPr>
                        <a:picLocks noChangeAspect="1" noChangeArrowheads="1"/>
                      </p:cNvPicPr>
                      <p:nvPr/>
                    </p:nvPicPr>
                    <p:blipFill>
                      <a:blip r:embed="rId4"/>
                      <a:srcRect/>
                      <a:stretch>
                        <a:fillRect/>
                      </a:stretch>
                    </p:blipFill>
                    <p:spPr bwMode="auto">
                      <a:xfrm>
                        <a:off x="949325" y="1268413"/>
                        <a:ext cx="6892925" cy="5138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Introduction-8</a:t>
            </a:r>
            <a:endParaRPr lang="ko-KR"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2" name="Object 2"/>
          <p:cNvGraphicFramePr>
            <a:graphicFrameLocks noChangeAspect="1"/>
          </p:cNvGraphicFramePr>
          <p:nvPr>
            <p:extLst>
              <p:ext uri="{D42A27DB-BD31-4B8C-83A1-F6EECF244321}">
                <p14:modId xmlns:p14="http://schemas.microsoft.com/office/powerpoint/2010/main" val="2546615464"/>
              </p:ext>
            </p:extLst>
          </p:nvPr>
        </p:nvGraphicFramePr>
        <p:xfrm>
          <a:off x="971600" y="1276893"/>
          <a:ext cx="6542088" cy="4581525"/>
        </p:xfrm>
        <a:graphic>
          <a:graphicData uri="http://schemas.openxmlformats.org/presentationml/2006/ole">
            <mc:AlternateContent xmlns:mc="http://schemas.openxmlformats.org/markup-compatibility/2006">
              <mc:Choice xmlns:v="urn:schemas-microsoft-com:vml" Requires="v">
                <p:oleObj spid="_x0000_s78877" name="Equation" r:id="rId3" imgW="4025880" imgH="2819160" progId="Equation.DSMT4">
                  <p:embed/>
                </p:oleObj>
              </mc:Choice>
              <mc:Fallback>
                <p:oleObj name="Equation" r:id="rId3" imgW="4025880" imgH="2819160" progId="Equation.DSMT4">
                  <p:embed/>
                  <p:pic>
                    <p:nvPicPr>
                      <p:cNvPr id="0" name="Picture 2"/>
                      <p:cNvPicPr>
                        <a:picLocks noChangeAspect="1" noChangeArrowheads="1"/>
                      </p:cNvPicPr>
                      <p:nvPr/>
                    </p:nvPicPr>
                    <p:blipFill>
                      <a:blip r:embed="rId4"/>
                      <a:srcRect/>
                      <a:stretch>
                        <a:fillRect/>
                      </a:stretch>
                    </p:blipFill>
                    <p:spPr bwMode="auto">
                      <a:xfrm>
                        <a:off x="971600" y="1276893"/>
                        <a:ext cx="6542088" cy="458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Introduction-9</a:t>
            </a:r>
            <a:endParaRPr lang="ko-KR"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9984" y="1133128"/>
            <a:ext cx="7704856" cy="3416320"/>
          </a:xfrm>
          <a:prstGeom prst="rect">
            <a:avLst/>
          </a:prstGeom>
          <a:noFill/>
        </p:spPr>
        <p:txBody>
          <a:bodyPr wrap="square" rtlCol="0">
            <a:spAutoFit/>
          </a:bodyPr>
          <a:lstStyle/>
          <a:p>
            <a:r>
              <a:rPr lang="en-US" altLang="ko-KR" dirty="0">
                <a:solidFill>
                  <a:srgbClr val="FF0000"/>
                </a:solidFill>
              </a:rPr>
              <a:t>Text &amp; references</a:t>
            </a:r>
            <a:r>
              <a:rPr lang="en-US" altLang="ko-KR" dirty="0"/>
              <a:t>:</a:t>
            </a:r>
          </a:p>
          <a:p>
            <a:endParaRPr lang="en-US" altLang="ko-KR" dirty="0"/>
          </a:p>
          <a:p>
            <a:r>
              <a:rPr lang="en-US" altLang="ko-KR" dirty="0"/>
              <a:t>0. Fundamentals of thermal-fluid sciences, 5</a:t>
            </a:r>
            <a:r>
              <a:rPr lang="en-US" altLang="ko-KR" baseline="30000" dirty="0"/>
              <a:t>th</a:t>
            </a:r>
            <a:r>
              <a:rPr lang="en-US" altLang="ko-KR" dirty="0"/>
              <a:t> Ed., Yunus A. Cengel, et al. McGraw-Hill, 2017.</a:t>
            </a:r>
          </a:p>
          <a:p>
            <a:r>
              <a:rPr lang="en-US" altLang="ko-KR" dirty="0"/>
              <a:t>1. Understanding Thermodynamics, H. C. Van Ness, Dover, 1983.</a:t>
            </a:r>
          </a:p>
          <a:p>
            <a:r>
              <a:rPr lang="en-US" altLang="ko-KR" dirty="0"/>
              <a:t>2. Understanding Energy, R. S. Berry, World Scientific, 1991.</a:t>
            </a:r>
          </a:p>
          <a:p>
            <a:r>
              <a:rPr lang="en-US" altLang="ko-KR" dirty="0"/>
              <a:t>3. Thermodynamics, E. Fermi, Dover, 1956.</a:t>
            </a:r>
          </a:p>
          <a:p>
            <a:r>
              <a:rPr lang="en-US" altLang="ko-KR" dirty="0"/>
              <a:t>4. From Watt to Clausius, D. S. L. Cardwell, Iowa State University Press, 1989.</a:t>
            </a:r>
          </a:p>
          <a:p>
            <a:endParaRPr lang="en-US" altLang="ko-KR" dirty="0"/>
          </a:p>
          <a:p>
            <a:r>
              <a:rPr lang="ko-KR" altLang="en-US" dirty="0">
                <a:solidFill>
                  <a:srgbClr val="FF0000"/>
                </a:solidFill>
              </a:rPr>
              <a:t>절대평가와 상대평가의 혼합형</a:t>
            </a:r>
          </a:p>
          <a:p>
            <a:r>
              <a:rPr lang="ko-KR" altLang="en-US" dirty="0"/>
              <a:t>수시시험</a:t>
            </a:r>
            <a:r>
              <a:rPr lang="en-US" altLang="ko-KR" dirty="0"/>
              <a:t>(30%), </a:t>
            </a:r>
            <a:r>
              <a:rPr lang="ko-KR" altLang="en-US" dirty="0"/>
              <a:t>기말시험</a:t>
            </a:r>
            <a:r>
              <a:rPr lang="en-US" altLang="ko-KR" dirty="0"/>
              <a:t>(30%), </a:t>
            </a:r>
            <a:r>
              <a:rPr lang="ko-KR" altLang="en-US" dirty="0"/>
              <a:t>과제물</a:t>
            </a:r>
            <a:r>
              <a:rPr lang="en-US" altLang="ko-KR" dirty="0"/>
              <a:t>(40%, 8</a:t>
            </a:r>
            <a:r>
              <a:rPr lang="ko-KR" altLang="en-US" dirty="0"/>
              <a:t>회 각 </a:t>
            </a:r>
            <a:r>
              <a:rPr lang="en-US" altLang="ko-KR" dirty="0"/>
              <a:t>5%)</a:t>
            </a:r>
            <a:endParaRPr lang="ko-KR" altLang="en-US" dirty="0"/>
          </a:p>
        </p:txBody>
      </p:sp>
    </p:spTree>
    <p:extLst>
      <p:ext uri="{BB962C8B-B14F-4D97-AF65-F5344CB8AC3E}">
        <p14:creationId xmlns:p14="http://schemas.microsoft.com/office/powerpoint/2010/main" val="3225787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878121" y="1052736"/>
            <a:ext cx="7488832" cy="4247317"/>
          </a:xfrm>
          <a:prstGeom prst="rect">
            <a:avLst/>
          </a:prstGeom>
        </p:spPr>
        <p:txBody>
          <a:bodyPr wrap="square">
            <a:spAutoFit/>
          </a:bodyPr>
          <a:lstStyle/>
          <a:p>
            <a:r>
              <a:rPr lang="en-US" altLang="ko-KR" dirty="0">
                <a:solidFill>
                  <a:srgbClr val="FF0000"/>
                </a:solidFill>
              </a:rPr>
              <a:t>W01. </a:t>
            </a:r>
            <a:r>
              <a:rPr lang="ko-KR" altLang="en-US" dirty="0"/>
              <a:t>열역학 입문</a:t>
            </a:r>
            <a:r>
              <a:rPr lang="en-US" altLang="ko-KR" dirty="0"/>
              <a:t>; </a:t>
            </a:r>
            <a:r>
              <a:rPr lang="ko-KR" altLang="en-US" dirty="0"/>
              <a:t>온도</a:t>
            </a:r>
            <a:r>
              <a:rPr lang="en-US" altLang="ko-KR" dirty="0"/>
              <a:t>, </a:t>
            </a:r>
            <a:r>
              <a:rPr lang="ko-KR" altLang="en-US" dirty="0"/>
              <a:t>에너지</a:t>
            </a:r>
            <a:r>
              <a:rPr lang="en-US" altLang="ko-KR" dirty="0"/>
              <a:t>, </a:t>
            </a:r>
            <a:r>
              <a:rPr lang="ko-KR" altLang="en-US" dirty="0"/>
              <a:t>효율</a:t>
            </a:r>
          </a:p>
          <a:p>
            <a:r>
              <a:rPr lang="en-US" altLang="ko-KR" dirty="0">
                <a:solidFill>
                  <a:srgbClr val="FF0000"/>
                </a:solidFill>
              </a:rPr>
              <a:t>W02. </a:t>
            </a:r>
            <a:r>
              <a:rPr lang="ko-KR" altLang="en-US" dirty="0"/>
              <a:t>미시적 및 거시적 기술</a:t>
            </a:r>
            <a:r>
              <a:rPr lang="en-US" altLang="ko-KR" dirty="0"/>
              <a:t>, </a:t>
            </a:r>
            <a:r>
              <a:rPr lang="ko-KR" altLang="en-US" dirty="0"/>
              <a:t>차원과 단위</a:t>
            </a:r>
            <a:r>
              <a:rPr lang="en-US" altLang="ko-KR" dirty="0"/>
              <a:t>(</a:t>
            </a:r>
            <a:r>
              <a:rPr lang="ko-KR" altLang="en-US" dirty="0"/>
              <a:t>과제 </a:t>
            </a:r>
            <a:r>
              <a:rPr lang="en-US" altLang="ko-KR" dirty="0"/>
              <a:t>1)</a:t>
            </a:r>
          </a:p>
          <a:p>
            <a:r>
              <a:rPr lang="en-US" altLang="ko-KR" dirty="0">
                <a:solidFill>
                  <a:srgbClr val="FF0000"/>
                </a:solidFill>
              </a:rPr>
              <a:t>W03. </a:t>
            </a:r>
            <a:r>
              <a:rPr lang="ko-KR" altLang="en-US" dirty="0"/>
              <a:t>기본적인 개념들</a:t>
            </a:r>
            <a:r>
              <a:rPr lang="en-US" altLang="ko-KR" dirty="0"/>
              <a:t>, </a:t>
            </a:r>
            <a:r>
              <a:rPr lang="ko-KR" altLang="en-US" dirty="0"/>
              <a:t>상태</a:t>
            </a:r>
            <a:r>
              <a:rPr lang="en-US" altLang="ko-KR" dirty="0"/>
              <a:t>, </a:t>
            </a:r>
            <a:r>
              <a:rPr lang="ko-KR" altLang="en-US" dirty="0"/>
              <a:t>성질</a:t>
            </a:r>
            <a:r>
              <a:rPr lang="en-US" altLang="ko-KR" dirty="0"/>
              <a:t> </a:t>
            </a:r>
          </a:p>
          <a:p>
            <a:r>
              <a:rPr lang="en-US" altLang="ko-KR" dirty="0">
                <a:solidFill>
                  <a:srgbClr val="FF0000"/>
                </a:solidFill>
              </a:rPr>
              <a:t>W04. </a:t>
            </a:r>
            <a:r>
              <a:rPr lang="ko-KR" altLang="en-US" dirty="0"/>
              <a:t>상태의 기술에 대한 가정</a:t>
            </a:r>
            <a:r>
              <a:rPr lang="en-US" altLang="ko-KR" dirty="0"/>
              <a:t>, </a:t>
            </a:r>
            <a:r>
              <a:rPr lang="ko-KR" altLang="en-US" dirty="0"/>
              <a:t>열역학 제</a:t>
            </a:r>
            <a:r>
              <a:rPr lang="en-US" altLang="ko-KR" dirty="0"/>
              <a:t>0 </a:t>
            </a:r>
            <a:r>
              <a:rPr lang="ko-KR" altLang="en-US" dirty="0"/>
              <a:t>법칙</a:t>
            </a:r>
            <a:r>
              <a:rPr lang="en-US" altLang="ko-KR" dirty="0"/>
              <a:t>(</a:t>
            </a:r>
            <a:r>
              <a:rPr lang="ko-KR" altLang="en-US" dirty="0"/>
              <a:t>과제 </a:t>
            </a:r>
            <a:r>
              <a:rPr lang="en-US" altLang="ko-KR" dirty="0"/>
              <a:t>2)</a:t>
            </a:r>
            <a:endParaRPr lang="ko-KR" altLang="en-US" dirty="0"/>
          </a:p>
          <a:p>
            <a:r>
              <a:rPr lang="en-US" altLang="ko-KR" dirty="0">
                <a:solidFill>
                  <a:srgbClr val="FF0000"/>
                </a:solidFill>
              </a:rPr>
              <a:t>W05.</a:t>
            </a:r>
            <a:r>
              <a:rPr lang="en-US" altLang="ko-KR" dirty="0"/>
              <a:t> </a:t>
            </a:r>
            <a:r>
              <a:rPr lang="ko-KR" altLang="en-US" dirty="0"/>
              <a:t>열역학 제</a:t>
            </a:r>
            <a:r>
              <a:rPr lang="en-US" altLang="ko-KR" dirty="0"/>
              <a:t>1 </a:t>
            </a:r>
            <a:r>
              <a:rPr lang="ko-KR" altLang="en-US" dirty="0"/>
              <a:t>법칙</a:t>
            </a:r>
            <a:r>
              <a:rPr lang="en-US" altLang="ko-KR" dirty="0"/>
              <a:t>; </a:t>
            </a:r>
            <a:r>
              <a:rPr lang="ko-KR" altLang="en-US" dirty="0"/>
              <a:t>에너지 보존 법칙</a:t>
            </a:r>
            <a:r>
              <a:rPr lang="en-US" altLang="ko-KR" dirty="0"/>
              <a:t>(</a:t>
            </a:r>
            <a:r>
              <a:rPr lang="ko-KR" altLang="en-US" dirty="0"/>
              <a:t>과제</a:t>
            </a:r>
            <a:r>
              <a:rPr lang="en-US" altLang="ko-KR" dirty="0"/>
              <a:t>3)</a:t>
            </a:r>
            <a:endParaRPr lang="ko-KR" altLang="en-US" dirty="0"/>
          </a:p>
          <a:p>
            <a:r>
              <a:rPr lang="en-US" altLang="ko-KR" dirty="0">
                <a:solidFill>
                  <a:srgbClr val="FF0000"/>
                </a:solidFill>
              </a:rPr>
              <a:t>W06. </a:t>
            </a:r>
            <a:r>
              <a:rPr lang="ko-KR" altLang="en-US" dirty="0"/>
              <a:t>순수 물질의 성질</a:t>
            </a:r>
            <a:endParaRPr lang="en-US" altLang="ko-KR" dirty="0"/>
          </a:p>
          <a:p>
            <a:r>
              <a:rPr lang="en-US" altLang="ko-KR" dirty="0">
                <a:solidFill>
                  <a:srgbClr val="FF0000"/>
                </a:solidFill>
              </a:rPr>
              <a:t>W07. </a:t>
            </a:r>
            <a:r>
              <a:rPr lang="ko-KR" altLang="en-US" dirty="0"/>
              <a:t>상태 평면과 포화 상태</a:t>
            </a:r>
            <a:r>
              <a:rPr lang="en-US" altLang="ko-KR" dirty="0"/>
              <a:t>(</a:t>
            </a:r>
            <a:r>
              <a:rPr lang="ko-KR" altLang="en-US" dirty="0"/>
              <a:t>과제 </a:t>
            </a:r>
            <a:r>
              <a:rPr lang="en-US" altLang="ko-KR" dirty="0"/>
              <a:t>4)</a:t>
            </a:r>
          </a:p>
          <a:p>
            <a:r>
              <a:rPr lang="en-US" altLang="ko-KR" dirty="0">
                <a:solidFill>
                  <a:srgbClr val="FF0000"/>
                </a:solidFill>
              </a:rPr>
              <a:t>W08. </a:t>
            </a:r>
            <a:r>
              <a:rPr lang="ko-KR" altLang="en-US" dirty="0"/>
              <a:t>닫힌 계의 에너지 해석</a:t>
            </a:r>
            <a:r>
              <a:rPr lang="en-US" altLang="ko-KR" dirty="0"/>
              <a:t>(</a:t>
            </a:r>
            <a:r>
              <a:rPr lang="ko-KR" altLang="en-US" dirty="0"/>
              <a:t>과제 </a:t>
            </a:r>
            <a:r>
              <a:rPr lang="en-US" altLang="ko-KR" dirty="0"/>
              <a:t>5)</a:t>
            </a:r>
            <a:endParaRPr lang="ko-KR" altLang="en-US" dirty="0"/>
          </a:p>
          <a:p>
            <a:r>
              <a:rPr lang="en-US" altLang="ko-KR" dirty="0">
                <a:solidFill>
                  <a:srgbClr val="FF0000"/>
                </a:solidFill>
              </a:rPr>
              <a:t>W09.</a:t>
            </a:r>
            <a:r>
              <a:rPr lang="en-US" altLang="ko-KR" dirty="0"/>
              <a:t> </a:t>
            </a:r>
            <a:r>
              <a:rPr lang="ko-KR" altLang="en-US" dirty="0"/>
              <a:t>유동이 있는 계의 에너지 해석</a:t>
            </a:r>
            <a:r>
              <a:rPr lang="en-US" altLang="ko-KR" dirty="0"/>
              <a:t>(</a:t>
            </a:r>
            <a:r>
              <a:rPr lang="ko-KR" altLang="en-US" dirty="0"/>
              <a:t>과제 </a:t>
            </a:r>
            <a:r>
              <a:rPr lang="en-US" altLang="ko-KR" dirty="0"/>
              <a:t>6)</a:t>
            </a:r>
            <a:endParaRPr lang="ko-KR" altLang="en-US" dirty="0"/>
          </a:p>
          <a:p>
            <a:r>
              <a:rPr lang="en-US" altLang="ko-KR" dirty="0">
                <a:solidFill>
                  <a:srgbClr val="FF0000"/>
                </a:solidFill>
              </a:rPr>
              <a:t>W10.</a:t>
            </a:r>
            <a:r>
              <a:rPr lang="ko-KR" altLang="en-US" dirty="0"/>
              <a:t> 열역학 제</a:t>
            </a:r>
            <a:r>
              <a:rPr lang="en-US" altLang="ko-KR" dirty="0"/>
              <a:t>2 </a:t>
            </a:r>
            <a:r>
              <a:rPr lang="ko-KR" altLang="en-US" dirty="0"/>
              <a:t>법칙</a:t>
            </a:r>
            <a:endParaRPr lang="en-US" altLang="ko-KR" dirty="0"/>
          </a:p>
          <a:p>
            <a:r>
              <a:rPr lang="en-US" altLang="ko-KR" dirty="0">
                <a:solidFill>
                  <a:srgbClr val="FF0000"/>
                </a:solidFill>
              </a:rPr>
              <a:t>W11. </a:t>
            </a:r>
            <a:r>
              <a:rPr lang="ko-KR" altLang="en-US" dirty="0"/>
              <a:t>엔트로피</a:t>
            </a:r>
            <a:r>
              <a:rPr lang="en-US" altLang="ko-KR" dirty="0"/>
              <a:t>,</a:t>
            </a:r>
            <a:r>
              <a:rPr lang="ko-KR" altLang="en-US" dirty="0"/>
              <a:t> </a:t>
            </a:r>
            <a:r>
              <a:rPr lang="en-US" altLang="ko-KR" dirty="0"/>
              <a:t>Carnot </a:t>
            </a:r>
            <a:r>
              <a:rPr lang="ko-KR" altLang="en-US" dirty="0"/>
              <a:t>사이클</a:t>
            </a:r>
            <a:endParaRPr lang="en-US" altLang="ko-KR" dirty="0"/>
          </a:p>
          <a:p>
            <a:r>
              <a:rPr lang="en-US" altLang="ko-KR" dirty="0">
                <a:solidFill>
                  <a:srgbClr val="FF0000"/>
                </a:solidFill>
              </a:rPr>
              <a:t>W12. </a:t>
            </a:r>
            <a:r>
              <a:rPr lang="ko-KR" altLang="en-US" dirty="0"/>
              <a:t>이상기체의 엔트로피 변화</a:t>
            </a:r>
            <a:r>
              <a:rPr lang="en-US" altLang="ko-KR" dirty="0"/>
              <a:t>(</a:t>
            </a:r>
            <a:r>
              <a:rPr lang="ko-KR" altLang="en-US" dirty="0"/>
              <a:t>과제 </a:t>
            </a:r>
            <a:r>
              <a:rPr lang="en-US" altLang="ko-KR" dirty="0"/>
              <a:t>7)</a:t>
            </a:r>
          </a:p>
          <a:p>
            <a:r>
              <a:rPr lang="en-US" altLang="ko-KR" dirty="0">
                <a:solidFill>
                  <a:srgbClr val="FF0000"/>
                </a:solidFill>
              </a:rPr>
              <a:t>W13.</a:t>
            </a:r>
            <a:r>
              <a:rPr lang="en-US" altLang="ko-KR" dirty="0"/>
              <a:t> Otto </a:t>
            </a:r>
            <a:r>
              <a:rPr lang="ko-KR" altLang="en-US" dirty="0"/>
              <a:t>사이클</a:t>
            </a:r>
            <a:r>
              <a:rPr lang="en-US" altLang="ko-KR" dirty="0"/>
              <a:t>, </a:t>
            </a:r>
            <a:r>
              <a:rPr lang="ko-KR" altLang="en-US" dirty="0"/>
              <a:t>디젤 사이클</a:t>
            </a:r>
          </a:p>
          <a:p>
            <a:r>
              <a:rPr lang="en-US" altLang="ko-KR" dirty="0">
                <a:solidFill>
                  <a:srgbClr val="FF0000"/>
                </a:solidFill>
              </a:rPr>
              <a:t>W14. </a:t>
            </a:r>
            <a:r>
              <a:rPr lang="en-US" altLang="ko-KR" dirty="0"/>
              <a:t>Rankine </a:t>
            </a:r>
            <a:r>
              <a:rPr lang="ko-KR" altLang="en-US" dirty="0"/>
              <a:t>사이클</a:t>
            </a:r>
            <a:r>
              <a:rPr lang="en-US" altLang="ko-KR" dirty="0"/>
              <a:t>(</a:t>
            </a:r>
            <a:r>
              <a:rPr lang="ko-KR" altLang="en-US" dirty="0"/>
              <a:t>과제 </a:t>
            </a:r>
            <a:r>
              <a:rPr lang="en-US" altLang="ko-KR" dirty="0"/>
              <a:t>8)</a:t>
            </a:r>
          </a:p>
          <a:p>
            <a:r>
              <a:rPr lang="en-US" altLang="ko-KR" dirty="0">
                <a:solidFill>
                  <a:srgbClr val="FF0000"/>
                </a:solidFill>
              </a:rPr>
              <a:t>W15. </a:t>
            </a:r>
            <a:r>
              <a:rPr lang="ko-KR" altLang="en-US" dirty="0"/>
              <a:t>냉동 사이클과 열 펌프</a:t>
            </a:r>
          </a:p>
        </p:txBody>
      </p:sp>
    </p:spTree>
    <p:extLst>
      <p:ext uri="{BB962C8B-B14F-4D97-AF65-F5344CB8AC3E}">
        <p14:creationId xmlns:p14="http://schemas.microsoft.com/office/powerpoint/2010/main" val="1775674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971600" y="1268760"/>
            <a:ext cx="7715200" cy="5161776"/>
          </a:xfrm>
          <a:noFill/>
        </p:spPr>
        <p:txBody>
          <a:bodyPr lIns="90000">
            <a:normAutofit fontScale="77500" lnSpcReduction="20000"/>
          </a:bodyPr>
          <a:lstStyle/>
          <a:p>
            <a:pPr marL="514350" indent="-514350">
              <a:buFontTx/>
              <a:buAutoNum type="arabicPeriod"/>
            </a:pPr>
            <a:r>
              <a:rPr lang="en-US" altLang="ko-KR" dirty="0"/>
              <a:t>What is temperature?</a:t>
            </a:r>
          </a:p>
          <a:p>
            <a:pPr marL="514350" indent="-514350">
              <a:buNone/>
            </a:pPr>
            <a:endParaRPr lang="en-US" altLang="ko-KR" dirty="0"/>
          </a:p>
          <a:p>
            <a:pPr marL="514350" indent="-514350">
              <a:buNone/>
            </a:pPr>
            <a:r>
              <a:rPr lang="en-US" altLang="ko-KR" dirty="0"/>
              <a:t>   </a:t>
            </a:r>
            <a:r>
              <a:rPr lang="en-US" altLang="ko-KR" dirty="0">
                <a:solidFill>
                  <a:srgbClr val="7030A0"/>
                </a:solidFill>
              </a:rPr>
              <a:t>Celsius</a:t>
            </a:r>
            <a:r>
              <a:rPr lang="en-US" altLang="ko-KR" dirty="0"/>
              <a:t>(</a:t>
            </a:r>
            <a:r>
              <a:rPr lang="ko-KR" altLang="en-US" b="1" dirty="0"/>
              <a:t>攝氏</a:t>
            </a:r>
            <a:r>
              <a:rPr lang="en-US" altLang="ko-KR" dirty="0"/>
              <a:t>), </a:t>
            </a:r>
            <a:r>
              <a:rPr lang="en-US" altLang="ko-KR" dirty="0">
                <a:solidFill>
                  <a:srgbClr val="7030A0"/>
                </a:solidFill>
              </a:rPr>
              <a:t>Fahrenheit</a:t>
            </a:r>
            <a:r>
              <a:rPr lang="en-US" altLang="ko-KR" dirty="0"/>
              <a:t>(</a:t>
            </a:r>
            <a:r>
              <a:rPr lang="ko-KR" altLang="en-US" b="1" dirty="0"/>
              <a:t>華氏</a:t>
            </a:r>
            <a:r>
              <a:rPr lang="en-US" altLang="ko-KR" dirty="0"/>
              <a:t>)</a:t>
            </a:r>
          </a:p>
          <a:p>
            <a:endParaRPr lang="en-US" altLang="ko-KR" b="1" dirty="0"/>
          </a:p>
          <a:p>
            <a:r>
              <a:rPr lang="en-US" altLang="ko-KR" b="1" dirty="0">
                <a:solidFill>
                  <a:srgbClr val="7030A0"/>
                </a:solidFill>
              </a:rPr>
              <a:t>Celsius</a:t>
            </a:r>
            <a:r>
              <a:rPr lang="en-US" altLang="ko-KR" dirty="0"/>
              <a:t> (also known historically as </a:t>
            </a:r>
            <a:r>
              <a:rPr lang="en-US" altLang="ko-KR" b="1" dirty="0"/>
              <a:t>centigrade</a:t>
            </a:r>
            <a:r>
              <a:rPr lang="en-US" altLang="ko-KR" dirty="0"/>
              <a:t>) is a temperature scale that is named after the Swedish astronomer </a:t>
            </a:r>
            <a:r>
              <a:rPr lang="en-US" altLang="ko-KR" dirty="0">
                <a:solidFill>
                  <a:srgbClr val="7030A0"/>
                </a:solidFill>
              </a:rPr>
              <a:t>Anders Celsius</a:t>
            </a:r>
            <a:r>
              <a:rPr lang="en-US" altLang="ko-KR" dirty="0"/>
              <a:t>(1701–1744), who developed a similar temperature scale two years before his death, in 1742. </a:t>
            </a:r>
          </a:p>
          <a:p>
            <a:endParaRPr lang="en-US" altLang="ko-KR" b="1" dirty="0"/>
          </a:p>
          <a:p>
            <a:r>
              <a:rPr lang="en-US" altLang="ko-KR" b="1" dirty="0">
                <a:solidFill>
                  <a:srgbClr val="7030A0"/>
                </a:solidFill>
              </a:rPr>
              <a:t>Fahrenheit</a:t>
            </a:r>
            <a:r>
              <a:rPr lang="en-US" altLang="ko-KR" dirty="0"/>
              <a:t> is the temperature scale proposed in 1724 by, and named after, the German physicist </a:t>
            </a:r>
            <a:r>
              <a:rPr lang="en-US" altLang="ko-KR" dirty="0">
                <a:solidFill>
                  <a:srgbClr val="7030A0"/>
                </a:solidFill>
              </a:rPr>
              <a:t>Daniel Gabriel Fahrenheit</a:t>
            </a:r>
            <a:r>
              <a:rPr lang="en-US" altLang="ko-KR" dirty="0"/>
              <a:t>(1686–1736). </a:t>
            </a:r>
            <a:endParaRPr lang="ko-KR" altLang="en-US" dirty="0"/>
          </a:p>
        </p:txBody>
      </p:sp>
      <p:sp>
        <p:nvSpPr>
          <p:cNvPr id="2" name="TextBox 1"/>
          <p:cNvSpPr txBox="1"/>
          <p:nvPr/>
        </p:nvSpPr>
        <p:spPr>
          <a:xfrm>
            <a:off x="971600" y="548680"/>
            <a:ext cx="5760640" cy="369332"/>
          </a:xfrm>
          <a:prstGeom prst="rect">
            <a:avLst/>
          </a:prstGeom>
          <a:noFill/>
        </p:spPr>
        <p:txBody>
          <a:bodyPr wrap="square" rtlCol="0">
            <a:spAutoFit/>
          </a:bodyPr>
          <a:lstStyle/>
          <a:p>
            <a:r>
              <a:rPr lang="en-US" altLang="ko-KR" dirty="0"/>
              <a:t>Ch. 0 Introduction-1</a:t>
            </a:r>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971600" y="1268760"/>
            <a:ext cx="7848872" cy="4824536"/>
          </a:xfrm>
          <a:noFill/>
        </p:spPr>
        <p:txBody>
          <a:bodyPr lIns="90000">
            <a:normAutofit fontScale="55000" lnSpcReduction="20000"/>
          </a:bodyPr>
          <a:lstStyle/>
          <a:p>
            <a:pPr marL="514350" indent="-514350">
              <a:buNone/>
            </a:pPr>
            <a:r>
              <a:rPr lang="en-US" altLang="ko-KR" dirty="0"/>
              <a:t> </a:t>
            </a:r>
            <a:r>
              <a:rPr lang="en-US" altLang="ko-KR" sz="4500" b="1" dirty="0">
                <a:solidFill>
                  <a:srgbClr val="7030A0"/>
                </a:solidFill>
              </a:rPr>
              <a:t>Kelvin</a:t>
            </a:r>
            <a:r>
              <a:rPr lang="en-US" altLang="ko-KR" sz="4500" b="1" dirty="0"/>
              <a:t>(1848), </a:t>
            </a:r>
            <a:r>
              <a:rPr lang="en-US" altLang="ko-KR" sz="4500" b="1" dirty="0">
                <a:solidFill>
                  <a:srgbClr val="7030A0"/>
                </a:solidFill>
              </a:rPr>
              <a:t>Rankine</a:t>
            </a:r>
            <a:r>
              <a:rPr lang="en-US" altLang="ko-KR" sz="4500" b="1" dirty="0"/>
              <a:t>(1859); </a:t>
            </a:r>
          </a:p>
          <a:p>
            <a:pPr marL="514350" indent="-514350">
              <a:buNone/>
            </a:pPr>
            <a:r>
              <a:rPr lang="en-US" altLang="ko-KR" sz="4500" b="1" dirty="0"/>
              <a:t>                 absolute temperature</a:t>
            </a:r>
          </a:p>
          <a:p>
            <a:pPr marL="0" indent="0">
              <a:spcBef>
                <a:spcPts val="0"/>
              </a:spcBef>
              <a:buNone/>
              <a:defRPr/>
            </a:pPr>
            <a:endParaRPr lang="en-US" altLang="ko-KR" b="1" dirty="0"/>
          </a:p>
          <a:p>
            <a:pPr marL="0" indent="0">
              <a:spcBef>
                <a:spcPts val="0"/>
              </a:spcBef>
              <a:buNone/>
              <a:defRPr/>
            </a:pPr>
            <a:r>
              <a:rPr lang="en-US" altLang="ko-KR" b="1" dirty="0">
                <a:solidFill>
                  <a:srgbClr val="7030A0"/>
                </a:solidFill>
              </a:rPr>
              <a:t>William Thomson, 1st Baron Kelvin</a:t>
            </a:r>
            <a:r>
              <a:rPr lang="en-US" altLang="ko-KR" dirty="0">
                <a:solidFill>
                  <a:srgbClr val="7030A0"/>
                </a:solidFill>
              </a:rPr>
              <a:t> </a:t>
            </a:r>
            <a:r>
              <a:rPr lang="en-US" altLang="ko-KR" dirty="0"/>
              <a:t>(or </a:t>
            </a:r>
            <a:r>
              <a:rPr lang="en-US" altLang="ko-KR" b="1" dirty="0">
                <a:solidFill>
                  <a:srgbClr val="7030A0"/>
                </a:solidFill>
              </a:rPr>
              <a:t>Lord Kelvin</a:t>
            </a:r>
            <a:r>
              <a:rPr lang="en-US" altLang="ko-KR" dirty="0"/>
              <a:t>)(26 June 1824 – 17 December 1907) was a Belfast(Northern Ireland)-born mathematical physicist and engineer. At the University of Glasgow he did important work in the mathematical analysis of electricity and formulation of the first and second Laws of Thermodynamics, and did much to unify the emerging discipline of physics in its modern form. </a:t>
            </a:r>
            <a:r>
              <a:rPr lang="en-US" altLang="ko-KR" dirty="0">
                <a:solidFill>
                  <a:srgbClr val="7030A0"/>
                </a:solidFill>
              </a:rPr>
              <a:t>Lord Kelvin </a:t>
            </a:r>
            <a:r>
              <a:rPr lang="en-US" altLang="ko-KR" dirty="0"/>
              <a:t>is widely known for developing the basis of Absolute Zero, and for this reason a unit of temperature measure is named after him. </a:t>
            </a:r>
          </a:p>
          <a:p>
            <a:pPr marL="0" indent="0">
              <a:spcBef>
                <a:spcPts val="0"/>
              </a:spcBef>
              <a:buNone/>
              <a:defRPr/>
            </a:pPr>
            <a:endParaRPr lang="en-US" altLang="ko-KR" b="1" dirty="0"/>
          </a:p>
          <a:p>
            <a:pPr marL="0" indent="0">
              <a:spcBef>
                <a:spcPts val="0"/>
              </a:spcBef>
              <a:buNone/>
              <a:defRPr/>
            </a:pPr>
            <a:r>
              <a:rPr lang="en-US" altLang="ko-KR" b="1" dirty="0">
                <a:solidFill>
                  <a:srgbClr val="7030A0"/>
                </a:solidFill>
              </a:rPr>
              <a:t>William John Macquorn Rankine</a:t>
            </a:r>
            <a:r>
              <a:rPr lang="en-US" altLang="ko-KR" dirty="0"/>
              <a:t>(5 July 1820 – 24 December 1872) was a Scottish engineer and physicist. He was a founding contributor, with </a:t>
            </a:r>
            <a:r>
              <a:rPr lang="en-US" altLang="ko-KR" dirty="0">
                <a:solidFill>
                  <a:srgbClr val="7030A0"/>
                </a:solidFill>
              </a:rPr>
              <a:t>Rudolf Clausius </a:t>
            </a:r>
            <a:r>
              <a:rPr lang="en-US" altLang="ko-KR" dirty="0"/>
              <a:t>and </a:t>
            </a:r>
            <a:r>
              <a:rPr lang="en-US" altLang="ko-KR" dirty="0">
                <a:solidFill>
                  <a:srgbClr val="7030A0"/>
                </a:solidFill>
              </a:rPr>
              <a:t>William Thomson(1st Baron Kelvin</a:t>
            </a:r>
            <a:r>
              <a:rPr lang="en-US" altLang="ko-KR" dirty="0"/>
              <a:t>), to the science of thermodynamics. </a:t>
            </a:r>
            <a:r>
              <a:rPr lang="en-US" altLang="ko-KR" dirty="0">
                <a:solidFill>
                  <a:srgbClr val="7030A0"/>
                </a:solidFill>
              </a:rPr>
              <a:t>Rankine</a:t>
            </a:r>
            <a:r>
              <a:rPr lang="en-US" altLang="ko-KR" dirty="0"/>
              <a:t> developed a complete theory of the steam engine and indeed of all heat engines. His manuals of engineering science and practice were used for many decades after their publication in the 1850s and 1860s. He was born in Edinburgh and died in Glasgow, a bachelor.</a:t>
            </a:r>
          </a:p>
        </p:txBody>
      </p:sp>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Introduction-2</a:t>
            </a:r>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6" name="Object 4"/>
          <p:cNvGraphicFramePr>
            <a:graphicFrameLocks noChangeAspect="1"/>
          </p:cNvGraphicFramePr>
          <p:nvPr>
            <p:extLst>
              <p:ext uri="{D42A27DB-BD31-4B8C-83A1-F6EECF244321}">
                <p14:modId xmlns:p14="http://schemas.microsoft.com/office/powerpoint/2010/main" val="1516395316"/>
              </p:ext>
            </p:extLst>
          </p:nvPr>
        </p:nvGraphicFramePr>
        <p:xfrm>
          <a:off x="990016" y="1268413"/>
          <a:ext cx="6783387" cy="4776787"/>
        </p:xfrm>
        <a:graphic>
          <a:graphicData uri="http://schemas.openxmlformats.org/presentationml/2006/ole">
            <mc:AlternateContent xmlns:mc="http://schemas.openxmlformats.org/markup-compatibility/2006">
              <mc:Choice xmlns:v="urn:schemas-microsoft-com:vml" Requires="v">
                <p:oleObj spid="_x0000_s18503" name="Equation" r:id="rId4" imgW="4317840" imgH="3047760" progId="Equation.DSMT4">
                  <p:embed/>
                </p:oleObj>
              </mc:Choice>
              <mc:Fallback>
                <p:oleObj name="Equation" r:id="rId4" imgW="4317840" imgH="3047760" progId="Equation.DSMT4">
                  <p:embed/>
                  <p:pic>
                    <p:nvPicPr>
                      <p:cNvPr id="0" name="Picture 44"/>
                      <p:cNvPicPr>
                        <a:picLocks noChangeAspect="1" noChangeArrowheads="1"/>
                      </p:cNvPicPr>
                      <p:nvPr/>
                    </p:nvPicPr>
                    <p:blipFill>
                      <a:blip r:embed="rId5"/>
                      <a:srcRect/>
                      <a:stretch>
                        <a:fillRect/>
                      </a:stretch>
                    </p:blipFill>
                    <p:spPr bwMode="auto">
                      <a:xfrm>
                        <a:off x="990016" y="1268413"/>
                        <a:ext cx="6783387" cy="4776787"/>
                      </a:xfrm>
                      <a:prstGeom prst="rect">
                        <a:avLst/>
                      </a:prstGeom>
                      <a:noFill/>
                      <a:extLst/>
                    </p:spPr>
                  </p:pic>
                </p:oleObj>
              </mc:Fallback>
            </mc:AlternateContent>
          </a:graphicData>
        </a:graphic>
      </p:graphicFrame>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Introduction-3</a:t>
            </a:r>
            <a:endParaRPr lang="ko-KR"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C:\Documents and Settings\이승준\My Documents\교재저술\열역학\강의\Dalton_John_desk.jpg"/>
          <p:cNvPicPr>
            <a:picLocks noChangeAspect="1" noChangeArrowheads="1"/>
          </p:cNvPicPr>
          <p:nvPr/>
        </p:nvPicPr>
        <p:blipFill>
          <a:blip r:embed="rId3" cstate="print"/>
          <a:srcRect/>
          <a:stretch>
            <a:fillRect/>
          </a:stretch>
        </p:blipFill>
        <p:spPr bwMode="auto">
          <a:xfrm>
            <a:off x="705228" y="811726"/>
            <a:ext cx="2714644" cy="3625386"/>
          </a:xfrm>
          <a:prstGeom prst="rect">
            <a:avLst/>
          </a:prstGeom>
          <a:noFill/>
        </p:spPr>
      </p:pic>
      <p:sp>
        <p:nvSpPr>
          <p:cNvPr id="7" name="TextBox 6"/>
          <p:cNvSpPr txBox="1"/>
          <p:nvPr/>
        </p:nvSpPr>
        <p:spPr>
          <a:xfrm>
            <a:off x="748385" y="4457413"/>
            <a:ext cx="2643206" cy="369332"/>
          </a:xfrm>
          <a:prstGeom prst="rect">
            <a:avLst/>
          </a:prstGeom>
          <a:noFill/>
        </p:spPr>
        <p:txBody>
          <a:bodyPr wrap="square" rtlCol="0">
            <a:spAutoFit/>
          </a:bodyPr>
          <a:lstStyle/>
          <a:p>
            <a:r>
              <a:rPr lang="en-US" altLang="ko-KR" dirty="0">
                <a:solidFill>
                  <a:srgbClr val="7030A0"/>
                </a:solidFill>
              </a:rPr>
              <a:t>Dalton</a:t>
            </a:r>
            <a:r>
              <a:rPr lang="en-US" altLang="ko-KR" dirty="0"/>
              <a:t> (1766-1844, UK)</a:t>
            </a:r>
            <a:endParaRPr lang="ko-KR" altLang="en-US" dirty="0"/>
          </a:p>
        </p:txBody>
      </p:sp>
      <p:sp>
        <p:nvSpPr>
          <p:cNvPr id="8" name="TextBox 7"/>
          <p:cNvSpPr txBox="1"/>
          <p:nvPr/>
        </p:nvSpPr>
        <p:spPr>
          <a:xfrm>
            <a:off x="323528" y="4798465"/>
            <a:ext cx="3744416" cy="2031325"/>
          </a:xfrm>
          <a:prstGeom prst="rect">
            <a:avLst/>
          </a:prstGeom>
          <a:noFill/>
        </p:spPr>
        <p:txBody>
          <a:bodyPr wrap="square" rtlCol="0">
            <a:spAutoFit/>
          </a:bodyPr>
          <a:lstStyle/>
          <a:p>
            <a:r>
              <a:rPr lang="en-US" altLang="ko-KR" b="1" dirty="0">
                <a:solidFill>
                  <a:srgbClr val="7030A0"/>
                </a:solidFill>
              </a:rPr>
              <a:t>John Dalton</a:t>
            </a:r>
            <a:r>
              <a:rPr lang="en-US" altLang="ko-KR" dirty="0">
                <a:solidFill>
                  <a:srgbClr val="7030A0"/>
                </a:solidFill>
              </a:rPr>
              <a:t> </a:t>
            </a:r>
            <a:r>
              <a:rPr lang="en-US" altLang="ko-KR" dirty="0"/>
              <a:t>was an English chemist, meteorologist and physicist, and is best known for his pioneering work in the development of modern atomic theory, and his research into color blindness. </a:t>
            </a:r>
            <a:endParaRPr lang="ko-KR" altLang="en-US" dirty="0"/>
          </a:p>
        </p:txBody>
      </p:sp>
      <p:pic>
        <p:nvPicPr>
          <p:cNvPr id="34817" name="Picture 1" descr="C:\Documents and Settings\이승준\My Documents\교재저술\열역학\강의\A_New_System_of_Chemical_Philosophy_fp.jpg"/>
          <p:cNvPicPr>
            <a:picLocks noChangeAspect="1" noChangeArrowheads="1"/>
          </p:cNvPicPr>
          <p:nvPr/>
        </p:nvPicPr>
        <p:blipFill>
          <a:blip r:embed="rId4" cstate="print"/>
          <a:srcRect/>
          <a:stretch>
            <a:fillRect/>
          </a:stretch>
        </p:blipFill>
        <p:spPr bwMode="auto">
          <a:xfrm>
            <a:off x="5143504" y="555848"/>
            <a:ext cx="2857500" cy="5105400"/>
          </a:xfrm>
          <a:prstGeom prst="rect">
            <a:avLst/>
          </a:prstGeom>
          <a:noFill/>
        </p:spPr>
      </p:pic>
      <p:sp>
        <p:nvSpPr>
          <p:cNvPr id="10" name="TextBox 9"/>
          <p:cNvSpPr txBox="1"/>
          <p:nvPr/>
        </p:nvSpPr>
        <p:spPr>
          <a:xfrm>
            <a:off x="4214810" y="5674022"/>
            <a:ext cx="4786314" cy="923330"/>
          </a:xfrm>
          <a:prstGeom prst="rect">
            <a:avLst/>
          </a:prstGeom>
          <a:noFill/>
        </p:spPr>
        <p:txBody>
          <a:bodyPr wrap="square" rtlCol="0">
            <a:spAutoFit/>
          </a:bodyPr>
          <a:lstStyle/>
          <a:p>
            <a:r>
              <a:rPr lang="en-US" altLang="ko-KR" dirty="0"/>
              <a:t>Various atoms and molecules as depicted in John </a:t>
            </a:r>
            <a:r>
              <a:rPr lang="en-US" altLang="ko-KR" dirty="0">
                <a:solidFill>
                  <a:srgbClr val="7030A0"/>
                </a:solidFill>
              </a:rPr>
              <a:t>Dalton</a:t>
            </a:r>
            <a:r>
              <a:rPr lang="en-US" altLang="ko-KR" dirty="0"/>
              <a:t>‘s(</a:t>
            </a:r>
            <a:r>
              <a:rPr lang="en-US" altLang="ko-KR" dirty="0">
                <a:solidFill>
                  <a:srgbClr val="FF0000"/>
                </a:solidFill>
              </a:rPr>
              <a:t>1808</a:t>
            </a:r>
            <a:r>
              <a:rPr lang="en-US" altLang="ko-KR" dirty="0"/>
              <a:t>)</a:t>
            </a:r>
          </a:p>
          <a:p>
            <a:r>
              <a:rPr lang="en-US" altLang="ko-KR" i="1" dirty="0"/>
              <a:t>A New System of Chemical Philosophy.</a:t>
            </a:r>
            <a:endParaRPr lang="ko-KR" altLang="en-US" dirty="0"/>
          </a:p>
        </p:txBody>
      </p:sp>
      <p:sp>
        <p:nvSpPr>
          <p:cNvPr id="9" name="TextBox 8"/>
          <p:cNvSpPr txBox="1"/>
          <p:nvPr/>
        </p:nvSpPr>
        <p:spPr>
          <a:xfrm>
            <a:off x="971600" y="332656"/>
            <a:ext cx="5760640" cy="369332"/>
          </a:xfrm>
          <a:prstGeom prst="rect">
            <a:avLst/>
          </a:prstGeom>
          <a:noFill/>
        </p:spPr>
        <p:txBody>
          <a:bodyPr wrap="square" rtlCol="0">
            <a:spAutoFit/>
          </a:bodyPr>
          <a:lstStyle/>
          <a:p>
            <a:r>
              <a:rPr lang="en-US" altLang="ko-KR" dirty="0"/>
              <a:t>Ch. 0 Introduction-3a</a:t>
            </a:r>
            <a:endParaRPr lang="ko-KR"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 name="Object 3"/>
          <p:cNvGraphicFramePr>
            <a:graphicFrameLocks noChangeAspect="1"/>
          </p:cNvGraphicFramePr>
          <p:nvPr>
            <p:extLst>
              <p:ext uri="{D42A27DB-BD31-4B8C-83A1-F6EECF244321}">
                <p14:modId xmlns:p14="http://schemas.microsoft.com/office/powerpoint/2010/main" val="2567823415"/>
              </p:ext>
            </p:extLst>
          </p:nvPr>
        </p:nvGraphicFramePr>
        <p:xfrm>
          <a:off x="974725" y="1268760"/>
          <a:ext cx="5668963" cy="4867275"/>
        </p:xfrm>
        <a:graphic>
          <a:graphicData uri="http://schemas.openxmlformats.org/presentationml/2006/ole">
            <mc:AlternateContent xmlns:mc="http://schemas.openxmlformats.org/markup-compatibility/2006">
              <mc:Choice xmlns:v="urn:schemas-microsoft-com:vml" Requires="v">
                <p:oleObj spid="_x0000_s43052" name="Equation" r:id="rId4" imgW="3429000" imgH="2946240" progId="Equation.DSMT4">
                  <p:embed/>
                </p:oleObj>
              </mc:Choice>
              <mc:Fallback>
                <p:oleObj name="Equation" r:id="rId4" imgW="3429000" imgH="2946240" progId="Equation.DSMT4">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725" y="1268760"/>
                        <a:ext cx="5668963" cy="486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Introduction-4</a:t>
            </a:r>
            <a:endParaRPr lang="ko-KR" altLang="en-US" dirty="0"/>
          </a:p>
        </p:txBody>
      </p:sp>
    </p:spTree>
    <p:extLst>
      <p:ext uri="{BB962C8B-B14F-4D97-AF65-F5344CB8AC3E}">
        <p14:creationId xmlns:p14="http://schemas.microsoft.com/office/powerpoint/2010/main" val="4197817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개체 3"/>
          <p:cNvGraphicFramePr>
            <a:graphicFrameLocks noChangeAspect="1"/>
          </p:cNvGraphicFramePr>
          <p:nvPr>
            <p:extLst>
              <p:ext uri="{D42A27DB-BD31-4B8C-83A1-F6EECF244321}">
                <p14:modId xmlns:p14="http://schemas.microsoft.com/office/powerpoint/2010/main" val="2513148283"/>
              </p:ext>
            </p:extLst>
          </p:nvPr>
        </p:nvGraphicFramePr>
        <p:xfrm>
          <a:off x="971600" y="969710"/>
          <a:ext cx="6499872" cy="5339609"/>
        </p:xfrm>
        <a:graphic>
          <a:graphicData uri="http://schemas.openxmlformats.org/presentationml/2006/ole">
            <mc:AlternateContent xmlns:mc="http://schemas.openxmlformats.org/markup-compatibility/2006">
              <mc:Choice xmlns:v="urn:schemas-microsoft-com:vml" Requires="v">
                <p:oleObj spid="_x0000_s26687" name="Equation" r:id="rId4" imgW="4330440" imgH="3708360" progId="Equation.DSMT4">
                  <p:embed/>
                </p:oleObj>
              </mc:Choice>
              <mc:Fallback>
                <p:oleObj name="Equation" r:id="rId4" imgW="4330440" imgH="3708360" progId="Equation.DSMT4">
                  <p:embed/>
                  <p:pic>
                    <p:nvPicPr>
                      <p:cNvPr id="0" name="Picture 36"/>
                      <p:cNvPicPr>
                        <a:picLocks noChangeAspect="1" noChangeArrowheads="1"/>
                      </p:cNvPicPr>
                      <p:nvPr/>
                    </p:nvPicPr>
                    <p:blipFill>
                      <a:blip r:embed="rId5"/>
                      <a:srcRect/>
                      <a:stretch>
                        <a:fillRect/>
                      </a:stretch>
                    </p:blipFill>
                    <p:spPr bwMode="auto">
                      <a:xfrm>
                        <a:off x="971600" y="969710"/>
                        <a:ext cx="6499872" cy="5339609"/>
                      </a:xfrm>
                      <a:prstGeom prst="rect">
                        <a:avLst/>
                      </a:prstGeom>
                      <a:noFill/>
                      <a:extLst/>
                    </p:spPr>
                  </p:pic>
                </p:oleObj>
              </mc:Fallback>
            </mc:AlternateContent>
          </a:graphicData>
        </a:graphic>
      </p:graphicFrame>
      <p:sp>
        <p:nvSpPr>
          <p:cNvPr id="3" name="TextBox 2"/>
          <p:cNvSpPr txBox="1"/>
          <p:nvPr/>
        </p:nvSpPr>
        <p:spPr>
          <a:xfrm>
            <a:off x="971600" y="548680"/>
            <a:ext cx="5760640" cy="369332"/>
          </a:xfrm>
          <a:prstGeom prst="rect">
            <a:avLst/>
          </a:prstGeom>
          <a:noFill/>
        </p:spPr>
        <p:txBody>
          <a:bodyPr wrap="square" rtlCol="0">
            <a:spAutoFit/>
          </a:bodyPr>
          <a:lstStyle/>
          <a:p>
            <a:r>
              <a:rPr lang="en-US" altLang="ko-KR" dirty="0"/>
              <a:t>Ch. 0 Introduction-5</a:t>
            </a:r>
            <a:endParaRPr lang="ko-KR"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1415</TotalTime>
  <Words>1708</Words>
  <Application>Microsoft Office PowerPoint</Application>
  <PresentationFormat>화면 슬라이드 쇼(4:3)</PresentationFormat>
  <Paragraphs>94</Paragraphs>
  <Slides>17</Slides>
  <Notes>9</Notes>
  <HiddenSlides>0</HiddenSlides>
  <MMClips>0</MMClips>
  <ScaleCrop>false</ScaleCrop>
  <HeadingPairs>
    <vt:vector size="6" baseType="variant">
      <vt:variant>
        <vt:lpstr>테마</vt:lpstr>
      </vt:variant>
      <vt:variant>
        <vt:i4>1</vt:i4>
      </vt:variant>
      <vt:variant>
        <vt:lpstr>포함된 OLE 서버</vt:lpstr>
      </vt:variant>
      <vt:variant>
        <vt:i4>2</vt:i4>
      </vt:variant>
      <vt:variant>
        <vt:lpstr>슬라이드 제목</vt:lpstr>
      </vt:variant>
      <vt:variant>
        <vt:i4>17</vt:i4>
      </vt:variant>
    </vt:vector>
  </HeadingPairs>
  <TitlesOfParts>
    <vt:vector size="20" baseType="lpstr">
      <vt:lpstr>Office 테마</vt:lpstr>
      <vt:lpstr>Equation</vt:lpstr>
      <vt:lpstr>MathType 6.0 Equation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Introduction;</dc:title>
  <dc:creator>Microsoft Corporation</dc:creator>
  <cp:lastModifiedBy>WAVE</cp:lastModifiedBy>
  <cp:revision>124</cp:revision>
  <dcterms:created xsi:type="dcterms:W3CDTF">2006-10-05T04:04:58Z</dcterms:created>
  <dcterms:modified xsi:type="dcterms:W3CDTF">2018-03-14T07:21:16Z</dcterms:modified>
</cp:coreProperties>
</file>