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325" r:id="rId3"/>
    <p:sldId id="323" r:id="rId4"/>
    <p:sldId id="320" r:id="rId5"/>
    <p:sldId id="321" r:id="rId6"/>
    <p:sldId id="322" r:id="rId7"/>
    <p:sldId id="273" r:id="rId8"/>
    <p:sldId id="319" r:id="rId9"/>
    <p:sldId id="263" r:id="rId10"/>
    <p:sldId id="324" r:id="rId11"/>
    <p:sldId id="282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CEE4A-5AA5-4CC2-A15D-A0A61F1A7F73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0AABE-0485-44E3-8A0D-55BB2BB55F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71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42142"/>
              </p:ext>
            </p:extLst>
          </p:nvPr>
        </p:nvGraphicFramePr>
        <p:xfrm>
          <a:off x="1644650" y="1814513"/>
          <a:ext cx="5851525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3" imgW="2425680" imgH="1371600" progId="Equation.DSMT4">
                  <p:embed/>
                </p:oleObj>
              </mc:Choice>
              <mc:Fallback>
                <p:oleObj name="Equation" r:id="rId3" imgW="2425680" imgH="1371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814513"/>
                        <a:ext cx="5851525" cy="330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02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3E8D82-87F1-49B8-B62F-16765957E3F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28600"/>
            <a:ext cx="3571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100" y="228600"/>
            <a:ext cx="35433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82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978856"/>
              </p:ext>
            </p:extLst>
          </p:nvPr>
        </p:nvGraphicFramePr>
        <p:xfrm>
          <a:off x="971600" y="559697"/>
          <a:ext cx="6781800" cy="464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3" imgW="3962160" imgH="2717640" progId="Equation.DSMT4">
                  <p:embed/>
                </p:oleObj>
              </mc:Choice>
              <mc:Fallback>
                <p:oleObj name="Equation" r:id="rId3" imgW="396216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559697"/>
                        <a:ext cx="6781800" cy="464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68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76325"/>
            <a:ext cx="84391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91827"/>
              </p:ext>
            </p:extLst>
          </p:nvPr>
        </p:nvGraphicFramePr>
        <p:xfrm>
          <a:off x="7324579" y="1938338"/>
          <a:ext cx="10636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4" imgW="634680" imgH="203040" progId="Equation.DSMT4">
                  <p:embed/>
                </p:oleObj>
              </mc:Choice>
              <mc:Fallback>
                <p:oleObj name="Equation" r:id="rId4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4579" y="1938338"/>
                        <a:ext cx="1063625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22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59" y="1556792"/>
            <a:ext cx="600848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4314612"/>
            <a:ext cx="720080" cy="41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4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4486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93998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C0000"/>
                </a:solidFill>
              </a:rPr>
              <a:t>HW: Ch. 1; 11, 12, 13, 17, 18, 19, 20</a:t>
            </a:r>
            <a:r>
              <a:rPr lang="en-US" altLang="ko-KR">
                <a:solidFill>
                  <a:srgbClr val="CC0000"/>
                </a:solidFill>
              </a:rPr>
              <a:t>,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79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984" y="113312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Text &amp; references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0. Fundamentals of thermal-fluid sciences, 5</a:t>
            </a:r>
            <a:r>
              <a:rPr lang="en-US" altLang="ko-KR" baseline="30000" dirty="0"/>
              <a:t>th</a:t>
            </a:r>
            <a:r>
              <a:rPr lang="en-US" altLang="ko-KR" dirty="0"/>
              <a:t> Ed., Yunus A. Cengel, et al. McGraw-Hill, 2017.</a:t>
            </a:r>
          </a:p>
          <a:p>
            <a:r>
              <a:rPr lang="en-US" altLang="ko-KR" dirty="0"/>
              <a:t>1. Understanding Thermodynamics, H. C. Van Ness, Dover, 1983.</a:t>
            </a:r>
          </a:p>
          <a:p>
            <a:r>
              <a:rPr lang="en-US" altLang="ko-KR" dirty="0"/>
              <a:t>2. Understanding Energy, R. S. Berry, World Scientific, 1991.</a:t>
            </a:r>
          </a:p>
          <a:p>
            <a:r>
              <a:rPr lang="en-US" altLang="ko-KR" dirty="0"/>
              <a:t>3. Thermodynamics, E. Fermi, Dover, 1956.</a:t>
            </a:r>
          </a:p>
          <a:p>
            <a:r>
              <a:rPr lang="en-US" altLang="ko-KR" dirty="0"/>
              <a:t>4. From Watt to Clausius, D. S. L. Cardwell, Iowa State University Press, 1989.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절대평가와 상대평가의 혼합형</a:t>
            </a:r>
          </a:p>
          <a:p>
            <a:r>
              <a:rPr lang="ko-KR" altLang="en-US" dirty="0"/>
              <a:t>수시시험</a:t>
            </a:r>
            <a:r>
              <a:rPr lang="en-US" altLang="ko-KR" dirty="0"/>
              <a:t>(30%), </a:t>
            </a:r>
            <a:r>
              <a:rPr lang="ko-KR" altLang="en-US" dirty="0"/>
              <a:t>기말시험</a:t>
            </a:r>
            <a:r>
              <a:rPr lang="en-US" altLang="ko-KR" dirty="0"/>
              <a:t>(30%), </a:t>
            </a:r>
            <a:r>
              <a:rPr lang="ko-KR" altLang="en-US" dirty="0"/>
              <a:t>과제물</a:t>
            </a:r>
            <a:r>
              <a:rPr lang="en-US" altLang="ko-KR" dirty="0"/>
              <a:t>(40%, 8</a:t>
            </a:r>
            <a:r>
              <a:rPr lang="ko-KR" altLang="en-US" dirty="0"/>
              <a:t>회 각 </a:t>
            </a:r>
            <a:r>
              <a:rPr lang="en-US" altLang="ko-KR" dirty="0"/>
              <a:t>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78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8121" y="1052736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W01. </a:t>
            </a:r>
            <a:r>
              <a:rPr lang="ko-KR" altLang="en-US" dirty="0"/>
              <a:t>열역학 입문</a:t>
            </a:r>
            <a:r>
              <a:rPr lang="en-US" altLang="ko-KR" dirty="0"/>
              <a:t>;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ko-KR" altLang="en-US" dirty="0"/>
              <a:t>효율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W02. </a:t>
            </a:r>
            <a:r>
              <a:rPr lang="ko-KR" altLang="en-US" dirty="0"/>
              <a:t>미시적 및 거시적 기술</a:t>
            </a:r>
            <a:r>
              <a:rPr lang="en-US" altLang="ko-KR" dirty="0"/>
              <a:t>, </a:t>
            </a:r>
            <a:r>
              <a:rPr lang="ko-KR" altLang="en-US" dirty="0"/>
              <a:t>차원과 단위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W03. </a:t>
            </a:r>
            <a:r>
              <a:rPr lang="ko-KR" altLang="en-US" dirty="0"/>
              <a:t>기본적인 개념들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성질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W04. </a:t>
            </a:r>
            <a:r>
              <a:rPr lang="ko-KR" altLang="en-US" dirty="0"/>
              <a:t>상태의 기술에 대한 가정</a:t>
            </a:r>
            <a:r>
              <a:rPr lang="en-US" altLang="ko-KR" dirty="0"/>
              <a:t>, </a:t>
            </a:r>
            <a:r>
              <a:rPr lang="ko-KR" altLang="en-US" dirty="0"/>
              <a:t>열역학 제</a:t>
            </a:r>
            <a:r>
              <a:rPr lang="en-US" altLang="ko-KR" dirty="0"/>
              <a:t>0 </a:t>
            </a:r>
            <a:r>
              <a:rPr lang="ko-KR" altLang="en-US" dirty="0"/>
              <a:t>법칙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2)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W05.</a:t>
            </a:r>
            <a:r>
              <a:rPr lang="en-US" altLang="ko-KR" dirty="0"/>
              <a:t> </a:t>
            </a:r>
            <a:r>
              <a:rPr lang="ko-KR" altLang="en-US" dirty="0"/>
              <a:t>열역학 제</a:t>
            </a:r>
            <a:r>
              <a:rPr lang="en-US" altLang="ko-KR" dirty="0"/>
              <a:t>1 </a:t>
            </a:r>
            <a:r>
              <a:rPr lang="ko-KR" altLang="en-US" dirty="0"/>
              <a:t>법칙</a:t>
            </a:r>
            <a:r>
              <a:rPr lang="en-US" altLang="ko-KR" dirty="0"/>
              <a:t>; </a:t>
            </a:r>
            <a:r>
              <a:rPr lang="ko-KR" altLang="en-US" dirty="0"/>
              <a:t>에너지 보존 법칙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3)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W06. </a:t>
            </a:r>
            <a:r>
              <a:rPr lang="ko-KR" altLang="en-US" dirty="0"/>
              <a:t>순수 물질의 성질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W07. </a:t>
            </a:r>
            <a:r>
              <a:rPr lang="ko-KR" altLang="en-US" dirty="0"/>
              <a:t>상태 평면과 포화 상태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4)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W08. </a:t>
            </a:r>
            <a:r>
              <a:rPr lang="ko-KR" altLang="en-US" dirty="0"/>
              <a:t>닫힌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5)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W09.</a:t>
            </a:r>
            <a:r>
              <a:rPr lang="en-US" altLang="ko-KR" dirty="0"/>
              <a:t> </a:t>
            </a:r>
            <a:r>
              <a:rPr lang="ko-KR" altLang="en-US" dirty="0"/>
              <a:t>유동이 있는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6)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W10.</a:t>
            </a:r>
            <a:r>
              <a:rPr lang="ko-KR" altLang="en-US" dirty="0"/>
              <a:t> 열역학 제</a:t>
            </a:r>
            <a:r>
              <a:rPr lang="en-US" altLang="ko-KR" dirty="0"/>
              <a:t>2 </a:t>
            </a:r>
            <a:r>
              <a:rPr lang="ko-KR" altLang="en-US" dirty="0"/>
              <a:t>법칙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W11. </a:t>
            </a:r>
            <a:r>
              <a:rPr lang="ko-KR" altLang="en-US" dirty="0"/>
              <a:t>엔트로피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Carnot </a:t>
            </a:r>
            <a:r>
              <a:rPr lang="ko-KR" altLang="en-US" dirty="0"/>
              <a:t>사이클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W12. </a:t>
            </a:r>
            <a:r>
              <a:rPr lang="ko-KR" altLang="en-US" dirty="0"/>
              <a:t>이상기체의 엔트로피 변화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W13.</a:t>
            </a:r>
            <a:r>
              <a:rPr lang="en-US" altLang="ko-KR" dirty="0"/>
              <a:t> Otto </a:t>
            </a:r>
            <a:r>
              <a:rPr lang="ko-KR" altLang="en-US" dirty="0"/>
              <a:t>사이클</a:t>
            </a:r>
            <a:r>
              <a:rPr lang="en-US" altLang="ko-KR" dirty="0"/>
              <a:t>, </a:t>
            </a:r>
            <a:r>
              <a:rPr lang="ko-KR" altLang="en-US" dirty="0"/>
              <a:t>디젤 사이클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W14. </a:t>
            </a:r>
            <a:r>
              <a:rPr lang="en-US" altLang="ko-KR" dirty="0"/>
              <a:t>Rankine </a:t>
            </a:r>
            <a:r>
              <a:rPr lang="ko-KR" altLang="en-US" dirty="0"/>
              <a:t>사이클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8)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W15. </a:t>
            </a:r>
            <a:r>
              <a:rPr lang="ko-KR" altLang="en-US" dirty="0"/>
              <a:t>냉동 사이클과 열 펌프</a:t>
            </a:r>
          </a:p>
        </p:txBody>
      </p:sp>
    </p:spTree>
    <p:extLst>
      <p:ext uri="{BB962C8B-B14F-4D97-AF65-F5344CB8AC3E}">
        <p14:creationId xmlns:p14="http://schemas.microsoft.com/office/powerpoint/2010/main" val="177567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278937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1 introduction and overview-0A</a:t>
            </a:r>
          </a:p>
          <a:p>
            <a:endParaRPr lang="en-US" altLang="ko-KR" dirty="0"/>
          </a:p>
          <a:p>
            <a:r>
              <a:rPr lang="en-US" altLang="ko-KR" dirty="0"/>
              <a:t>Many engineering systems </a:t>
            </a:r>
            <a:r>
              <a:rPr lang="en-US" altLang="ko-KR" dirty="0">
                <a:solidFill>
                  <a:srgbClr val="FF0000"/>
                </a:solidFill>
              </a:rPr>
              <a:t>involve</a:t>
            </a:r>
            <a:r>
              <a:rPr lang="en-US" altLang="ko-KR" dirty="0"/>
              <a:t> the transfer, transport, and conversion of energy, and the sciences that </a:t>
            </a:r>
            <a:r>
              <a:rPr lang="en-US" altLang="ko-KR" dirty="0">
                <a:solidFill>
                  <a:srgbClr val="FF0000"/>
                </a:solidFill>
              </a:rPr>
              <a:t>deal with </a:t>
            </a:r>
            <a:r>
              <a:rPr lang="en-US" altLang="ko-KR" dirty="0"/>
              <a:t>these subjects </a:t>
            </a:r>
            <a:r>
              <a:rPr lang="en-US" altLang="ko-KR" dirty="0">
                <a:solidFill>
                  <a:srgbClr val="FF0000"/>
                </a:solidFill>
              </a:rPr>
              <a:t>are</a:t>
            </a:r>
            <a:r>
              <a:rPr lang="en-US" altLang="ko-KR" dirty="0"/>
              <a:t> broadly </a:t>
            </a:r>
            <a:r>
              <a:rPr lang="en-US" altLang="ko-KR" dirty="0">
                <a:solidFill>
                  <a:srgbClr val="FF0000"/>
                </a:solidFill>
              </a:rPr>
              <a:t>referred to </a:t>
            </a:r>
            <a:r>
              <a:rPr lang="en-US" altLang="ko-KR" dirty="0"/>
              <a:t>as thermal-fluid sciences. Thermal-fluid sciences </a:t>
            </a:r>
            <a:r>
              <a:rPr lang="en-US" altLang="ko-KR" dirty="0">
                <a:solidFill>
                  <a:srgbClr val="FF0000"/>
                </a:solidFill>
              </a:rPr>
              <a:t>are</a:t>
            </a:r>
            <a:r>
              <a:rPr lang="en-US" altLang="ko-KR" dirty="0"/>
              <a:t> usually </a:t>
            </a:r>
            <a:r>
              <a:rPr lang="en-US" altLang="ko-KR" dirty="0">
                <a:solidFill>
                  <a:srgbClr val="FF0000"/>
                </a:solidFill>
              </a:rPr>
              <a:t>studied</a:t>
            </a:r>
            <a:r>
              <a:rPr lang="en-US" altLang="ko-KR" dirty="0"/>
              <a:t> under the subcategories of thermodynamics, heat transfer, and fluid mechanics. We </a:t>
            </a:r>
            <a:r>
              <a:rPr lang="en-US" altLang="ko-KR" dirty="0">
                <a:solidFill>
                  <a:srgbClr val="FF0000"/>
                </a:solidFill>
              </a:rPr>
              <a:t>start</a:t>
            </a:r>
            <a:r>
              <a:rPr lang="en-US" altLang="ko-KR" dirty="0"/>
              <a:t> 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an overview of these sciences, and </a:t>
            </a:r>
            <a:r>
              <a:rPr lang="en-US" altLang="ko-KR" dirty="0">
                <a:solidFill>
                  <a:srgbClr val="FF0000"/>
                </a:solidFill>
              </a:rPr>
              <a:t>give</a:t>
            </a:r>
            <a:r>
              <a:rPr lang="en-US" altLang="ko-KR" dirty="0"/>
              <a:t> some historical background. Then we </a:t>
            </a:r>
            <a:r>
              <a:rPr lang="en-US" altLang="ko-KR" dirty="0">
                <a:solidFill>
                  <a:srgbClr val="FF0000"/>
                </a:solidFill>
              </a:rPr>
              <a:t>review</a:t>
            </a:r>
            <a:r>
              <a:rPr lang="en-US" altLang="ko-KR" dirty="0"/>
              <a:t> the unit systems that</a:t>
            </a:r>
            <a:r>
              <a:rPr lang="ko-KR" altLang="en-US" dirty="0"/>
              <a:t> </a:t>
            </a:r>
            <a:r>
              <a:rPr lang="en-US" altLang="ko-KR" dirty="0"/>
              <a:t>will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be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used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dimensional homogeneity. We then </a:t>
            </a:r>
            <a:r>
              <a:rPr lang="en-US" altLang="ko-KR" dirty="0">
                <a:solidFill>
                  <a:srgbClr val="FF0000"/>
                </a:solidFill>
              </a:rPr>
              <a:t>present</a:t>
            </a:r>
            <a:r>
              <a:rPr lang="en-US" altLang="ko-KR" dirty="0"/>
              <a:t> an intuitive systematic problem-solving technique that can</a:t>
            </a:r>
            <a:r>
              <a:rPr lang="en-US" altLang="ko-KR" dirty="0">
                <a:solidFill>
                  <a:srgbClr val="FF0000"/>
                </a:solidFill>
              </a:rPr>
              <a:t> be used </a:t>
            </a:r>
            <a:r>
              <a:rPr lang="en-US" altLang="ko-KR" dirty="0"/>
              <a:t>as a model in solving engineering problems, </a:t>
            </a:r>
            <a:r>
              <a:rPr lang="en-US" altLang="ko-KR" dirty="0">
                <a:solidFill>
                  <a:srgbClr val="FF0000"/>
                </a:solidFill>
              </a:rPr>
              <a:t>followed by </a:t>
            </a:r>
            <a:r>
              <a:rPr lang="en-US" altLang="ko-KR" dirty="0"/>
              <a:t>a discussion of the proper place of software packages in engineering. Finally, we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accuracy and significant digits in engineering measurements and calculations.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8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11043"/>
            <a:ext cx="87129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 1 Introduction and overview-0B</a:t>
            </a:r>
          </a:p>
          <a:p>
            <a:r>
              <a:rPr lang="en-US" altLang="ko-KR" dirty="0"/>
              <a:t>Many engineering systems </a:t>
            </a:r>
            <a:r>
              <a:rPr lang="en-US" altLang="ko-KR" dirty="0">
                <a:solidFill>
                  <a:srgbClr val="FF0000"/>
                </a:solidFill>
              </a:rPr>
              <a:t>involve</a:t>
            </a:r>
            <a:r>
              <a:rPr lang="en-US" altLang="ko-KR" dirty="0"/>
              <a:t> the transfer, transport, and conversion of </a:t>
            </a:r>
          </a:p>
          <a:p>
            <a:r>
              <a:rPr lang="ko-KR" altLang="en-US" dirty="0"/>
              <a:t>많은</a:t>
            </a:r>
            <a:r>
              <a:rPr lang="en-US" altLang="ko-KR" dirty="0"/>
              <a:t>      </a:t>
            </a:r>
            <a:r>
              <a:rPr lang="ko-KR" altLang="en-US" dirty="0"/>
              <a:t>공학         계는  포함한다    전달</a:t>
            </a:r>
            <a:r>
              <a:rPr lang="en-US" altLang="ko-KR" dirty="0"/>
              <a:t>,      </a:t>
            </a:r>
            <a:r>
              <a:rPr lang="ko-KR" altLang="en-US" dirty="0"/>
              <a:t>이송</a:t>
            </a:r>
            <a:r>
              <a:rPr lang="en-US" altLang="ko-KR" dirty="0"/>
              <a:t>,            </a:t>
            </a:r>
            <a:r>
              <a:rPr lang="ko-KR" altLang="en-US" dirty="0"/>
              <a:t>변환                </a:t>
            </a:r>
            <a:endParaRPr lang="en-US" altLang="ko-KR" dirty="0"/>
          </a:p>
          <a:p>
            <a:r>
              <a:rPr lang="en-US" altLang="ko-KR" dirty="0"/>
              <a:t>energy, and the sciences that </a:t>
            </a:r>
            <a:r>
              <a:rPr lang="en-US" altLang="ko-KR" dirty="0">
                <a:solidFill>
                  <a:srgbClr val="FF0000"/>
                </a:solidFill>
              </a:rPr>
              <a:t>deal with </a:t>
            </a:r>
            <a:r>
              <a:rPr lang="en-US" altLang="ko-KR" dirty="0"/>
              <a:t>these subjects </a:t>
            </a:r>
            <a:r>
              <a:rPr lang="en-US" altLang="ko-KR" dirty="0">
                <a:solidFill>
                  <a:srgbClr val="FF0000"/>
                </a:solidFill>
              </a:rPr>
              <a:t>are</a:t>
            </a:r>
            <a:r>
              <a:rPr lang="en-US" altLang="ko-KR" dirty="0"/>
              <a:t> broadly </a:t>
            </a:r>
            <a:r>
              <a:rPr lang="en-US" altLang="ko-KR" dirty="0">
                <a:solidFill>
                  <a:srgbClr val="FF0000"/>
                </a:solidFill>
              </a:rPr>
              <a:t>referred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to</a:t>
            </a:r>
            <a:r>
              <a:rPr lang="en-US" altLang="ko-KR" dirty="0"/>
              <a:t> as</a:t>
            </a:r>
          </a:p>
          <a:p>
            <a:r>
              <a:rPr lang="ko-KR" altLang="en-US" dirty="0"/>
              <a:t>에너지의  그리고 과학은       이러한 주제를 다루는       넓은 의미로 불린다</a:t>
            </a:r>
            <a:endParaRPr lang="en-US" altLang="ko-KR" dirty="0"/>
          </a:p>
          <a:p>
            <a:r>
              <a:rPr lang="en-US" altLang="ko-KR" dirty="0"/>
              <a:t>thermal-fluid sciences. Thermal-fluid sciences </a:t>
            </a:r>
            <a:r>
              <a:rPr lang="en-US" altLang="ko-KR" dirty="0">
                <a:solidFill>
                  <a:srgbClr val="FF0000"/>
                </a:solidFill>
              </a:rPr>
              <a:t>are</a:t>
            </a:r>
            <a:r>
              <a:rPr lang="en-US" altLang="ko-KR" dirty="0"/>
              <a:t> usually </a:t>
            </a:r>
            <a:r>
              <a:rPr lang="en-US" altLang="ko-KR" dirty="0">
                <a:solidFill>
                  <a:srgbClr val="FF0000"/>
                </a:solidFill>
              </a:rPr>
              <a:t>studied</a:t>
            </a:r>
            <a:r>
              <a:rPr lang="en-US" altLang="ko-KR" dirty="0"/>
              <a:t> under the </a:t>
            </a:r>
          </a:p>
          <a:p>
            <a:r>
              <a:rPr lang="ko-KR" altLang="en-US" dirty="0"/>
              <a:t>  열</a:t>
            </a:r>
            <a:r>
              <a:rPr lang="en-US" altLang="ko-KR" dirty="0"/>
              <a:t>-</a:t>
            </a:r>
            <a:r>
              <a:rPr lang="ko-KR" altLang="en-US" dirty="0"/>
              <a:t>유체 과학이라고       열</a:t>
            </a:r>
            <a:r>
              <a:rPr lang="en-US" altLang="ko-KR" dirty="0"/>
              <a:t>-</a:t>
            </a:r>
            <a:r>
              <a:rPr lang="ko-KR" altLang="en-US" dirty="0"/>
              <a:t>유체 과학은              보통    공부된다</a:t>
            </a:r>
            <a:endParaRPr lang="en-US" altLang="ko-KR" dirty="0"/>
          </a:p>
          <a:p>
            <a:r>
              <a:rPr lang="en-US" altLang="ko-KR" dirty="0"/>
              <a:t>subcategories of thermodynamics, heat transfer, and fluid mechanics. We </a:t>
            </a:r>
            <a:r>
              <a:rPr lang="en-US" altLang="ko-KR" dirty="0">
                <a:solidFill>
                  <a:srgbClr val="FF0000"/>
                </a:solidFill>
              </a:rPr>
              <a:t>start</a:t>
            </a:r>
          </a:p>
          <a:p>
            <a:r>
              <a:rPr lang="ko-KR" altLang="en-US" dirty="0"/>
              <a:t>  제목 하에             열역학            열전달              유체역학의     시작한다 </a:t>
            </a:r>
            <a:endParaRPr lang="en-US" altLang="ko-KR" dirty="0"/>
          </a:p>
          <a:p>
            <a:r>
              <a:rPr lang="en-US" altLang="ko-KR" dirty="0"/>
              <a:t>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an overview of these sciences, and </a:t>
            </a:r>
            <a:r>
              <a:rPr lang="en-US" altLang="ko-KR" dirty="0">
                <a:solidFill>
                  <a:srgbClr val="FF0000"/>
                </a:solidFill>
              </a:rPr>
              <a:t>give</a:t>
            </a:r>
            <a:r>
              <a:rPr lang="en-US" altLang="ko-KR" dirty="0"/>
              <a:t> some historical </a:t>
            </a:r>
          </a:p>
          <a:p>
            <a:r>
              <a:rPr lang="ko-KR" altLang="en-US" dirty="0"/>
              <a:t>      이장을              개괄로       이들 과학의        제공한다     역사적</a:t>
            </a:r>
            <a:endParaRPr lang="en-US" altLang="ko-KR" dirty="0"/>
          </a:p>
          <a:p>
            <a:r>
              <a:rPr lang="en-US" altLang="ko-KR" dirty="0"/>
              <a:t>background. Then we </a:t>
            </a:r>
            <a:r>
              <a:rPr lang="en-US" altLang="ko-KR" dirty="0">
                <a:solidFill>
                  <a:srgbClr val="FF0000"/>
                </a:solidFill>
              </a:rPr>
              <a:t>review</a:t>
            </a:r>
            <a:r>
              <a:rPr lang="en-US" altLang="ko-KR" dirty="0"/>
              <a:t> the unit systems that will </a:t>
            </a:r>
            <a:r>
              <a:rPr lang="en-US" altLang="ko-KR" dirty="0">
                <a:solidFill>
                  <a:srgbClr val="FF0000"/>
                </a:solidFill>
              </a:rPr>
              <a:t>be used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</a:p>
          <a:p>
            <a:r>
              <a:rPr lang="ko-KR" altLang="en-US" dirty="0"/>
              <a:t>  배경을</a:t>
            </a:r>
            <a:r>
              <a:rPr lang="en-US" altLang="ko-KR" dirty="0"/>
              <a:t>     </a:t>
            </a:r>
            <a:r>
              <a:rPr lang="ko-KR" altLang="en-US" dirty="0"/>
              <a:t>다음에 복습한다</a:t>
            </a:r>
            <a:r>
              <a:rPr lang="en-US" altLang="ko-KR" dirty="0"/>
              <a:t>      </a:t>
            </a:r>
            <a:r>
              <a:rPr lang="ko-KR" altLang="en-US" dirty="0"/>
              <a:t>단위 계를         사용될            또 논의한다</a:t>
            </a:r>
            <a:endParaRPr lang="en-US" altLang="ko-KR" dirty="0"/>
          </a:p>
          <a:p>
            <a:r>
              <a:rPr lang="en-US" altLang="ko-KR" dirty="0"/>
              <a:t>dimensional homogeneity. We then </a:t>
            </a:r>
            <a:r>
              <a:rPr lang="en-US" altLang="ko-KR" dirty="0">
                <a:solidFill>
                  <a:srgbClr val="FF0000"/>
                </a:solidFill>
              </a:rPr>
              <a:t>present</a:t>
            </a:r>
            <a:r>
              <a:rPr lang="en-US" altLang="ko-KR" dirty="0"/>
              <a:t> an intuitive systematic problem-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차원적 동차성을           다음에 제시한다   직관적이고 체계적인 문제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solving technique that can </a:t>
            </a:r>
            <a:r>
              <a:rPr lang="en-US" altLang="ko-KR" dirty="0">
                <a:solidFill>
                  <a:srgbClr val="FF0000"/>
                </a:solidFill>
              </a:rPr>
              <a:t>be used </a:t>
            </a:r>
            <a:r>
              <a:rPr lang="en-US" altLang="ko-KR" dirty="0"/>
              <a:t>as a model in solving engineering problems, </a:t>
            </a:r>
          </a:p>
          <a:p>
            <a:r>
              <a:rPr lang="ko-KR" altLang="en-US" dirty="0"/>
              <a:t> 풀이 기법을             사용될 수 있는    모델로         공학 문제를 푸는데                </a:t>
            </a:r>
            <a:r>
              <a:rPr lang="en-US" altLang="ko-KR" dirty="0">
                <a:solidFill>
                  <a:srgbClr val="FF0000"/>
                </a:solidFill>
              </a:rPr>
              <a:t>followed by </a:t>
            </a:r>
            <a:r>
              <a:rPr lang="en-US" altLang="ko-KR" dirty="0"/>
              <a:t>a discussion of the proper place of software packages in engineering. </a:t>
            </a:r>
          </a:p>
          <a:p>
            <a:r>
              <a:rPr lang="ko-KR" altLang="en-US" dirty="0"/>
              <a:t>다음에는      논의가          적절한   위치        소프트웨어의         공학에서의    </a:t>
            </a:r>
            <a:r>
              <a:rPr lang="en-US" altLang="ko-KR" dirty="0"/>
              <a:t>Finally, we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accuracy and significant digits in engineering measurements </a:t>
            </a:r>
            <a:r>
              <a:rPr lang="ko-KR" altLang="en-US" dirty="0"/>
              <a:t>마지막으로 논의한다 정확성과     유효 숫자          공학적 계측과</a:t>
            </a:r>
            <a:endParaRPr lang="en-US" altLang="ko-KR" dirty="0"/>
          </a:p>
          <a:p>
            <a:r>
              <a:rPr lang="en-US" altLang="ko-KR" dirty="0"/>
              <a:t>and calculations.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계산에서의</a:t>
            </a:r>
            <a:r>
              <a:rPr lang="en-US" altLang="ko-KR" dirty="0"/>
              <a:t>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11043"/>
            <a:ext cx="84249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 1 Introduction and overview-0C</a:t>
            </a:r>
          </a:p>
          <a:p>
            <a:r>
              <a:rPr lang="en-US" altLang="ko-KR" dirty="0"/>
              <a:t>Many engineering systems </a:t>
            </a:r>
            <a:r>
              <a:rPr lang="en-US" altLang="ko-KR" dirty="0">
                <a:solidFill>
                  <a:srgbClr val="FF0000"/>
                </a:solidFill>
              </a:rPr>
              <a:t>involve</a:t>
            </a:r>
            <a:r>
              <a:rPr lang="en-US" altLang="ko-KR" dirty="0"/>
              <a:t> the transfer, transport, and conversion</a:t>
            </a:r>
          </a:p>
          <a:p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많은 공학 계는 에너지의 전달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이송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변환을 포함한다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dirty="0"/>
              <a:t>of energy, and the sciences that </a:t>
            </a:r>
            <a:r>
              <a:rPr lang="en-US" altLang="ko-KR" dirty="0">
                <a:solidFill>
                  <a:srgbClr val="FF0000"/>
                </a:solidFill>
              </a:rPr>
              <a:t>deal with </a:t>
            </a:r>
            <a:r>
              <a:rPr lang="en-US" altLang="ko-KR" dirty="0"/>
              <a:t>these subjects </a:t>
            </a:r>
            <a:r>
              <a:rPr lang="en-US" altLang="ko-KR" dirty="0">
                <a:solidFill>
                  <a:srgbClr val="FF0000"/>
                </a:solidFill>
              </a:rPr>
              <a:t>are </a:t>
            </a:r>
            <a:r>
              <a:rPr lang="en-US" altLang="ko-KR" dirty="0"/>
              <a:t>broadly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그리고 이러한 주제를 다루는 과학은 넓은 의미로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referred to </a:t>
            </a:r>
            <a:r>
              <a:rPr lang="en-US" altLang="ko-KR" dirty="0"/>
              <a:t>as thermal-fluid sciences. Thermal-fluid sciences </a:t>
            </a:r>
            <a:r>
              <a:rPr lang="en-US" altLang="ko-KR" dirty="0">
                <a:solidFill>
                  <a:srgbClr val="FF0000"/>
                </a:solidFill>
              </a:rPr>
              <a:t>are</a:t>
            </a:r>
            <a:r>
              <a:rPr lang="en-US" altLang="ko-KR" dirty="0"/>
              <a:t> usually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열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유체 과학이라고 불린다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              열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유체 과학은 보통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studied</a:t>
            </a:r>
            <a:r>
              <a:rPr lang="en-US" altLang="ko-KR" dirty="0"/>
              <a:t> under the subcategories of thermodynamics, heat transfer, and fluid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열역학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열전달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유체역학의 제목 하에 공부된다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mechanics. We </a:t>
            </a:r>
            <a:r>
              <a:rPr lang="en-US" altLang="ko-KR" dirty="0">
                <a:solidFill>
                  <a:srgbClr val="FF0000"/>
                </a:solidFill>
              </a:rPr>
              <a:t>start</a:t>
            </a:r>
            <a:r>
              <a:rPr lang="en-US" altLang="ko-KR" dirty="0"/>
              <a:t> 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an overview of these sciences, and </a:t>
            </a:r>
            <a:r>
              <a:rPr lang="en-US" altLang="ko-KR" dirty="0">
                <a:solidFill>
                  <a:srgbClr val="FF0000"/>
                </a:solidFill>
              </a:rPr>
              <a:t>give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이장을 이들 과학의 개괄로 시작하며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some historical background. Then we </a:t>
            </a:r>
            <a:r>
              <a:rPr lang="en-US" altLang="ko-KR" dirty="0">
                <a:solidFill>
                  <a:srgbClr val="FF0000"/>
                </a:solidFill>
              </a:rPr>
              <a:t>review</a:t>
            </a:r>
            <a:r>
              <a:rPr lang="en-US" altLang="ko-KR" dirty="0"/>
              <a:t> the unit systems that will </a:t>
            </a:r>
            <a:r>
              <a:rPr lang="en-US" altLang="ko-KR" dirty="0">
                <a:solidFill>
                  <a:srgbClr val="FF0000"/>
                </a:solidFill>
              </a:rPr>
              <a:t>be used</a:t>
            </a:r>
            <a:r>
              <a:rPr lang="en-US" altLang="ko-KR" dirty="0"/>
              <a:t>,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또 역사적 배경을 제공한다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   다음에 사용될 단위 계를 복습하고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discuss </a:t>
            </a:r>
            <a:r>
              <a:rPr lang="en-US" altLang="ko-KR" dirty="0"/>
              <a:t>dimensional homogeneity. We then </a:t>
            </a:r>
            <a:r>
              <a:rPr lang="en-US" altLang="ko-KR" dirty="0">
                <a:solidFill>
                  <a:srgbClr val="FF0000"/>
                </a:solidFill>
              </a:rPr>
              <a:t>present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  차원적 동차성을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논의한다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  다음에 공학 문제를 푸는데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an intuitive systematic problem-solving technique that can </a:t>
            </a:r>
            <a:r>
              <a:rPr lang="en-US" altLang="ko-KR" dirty="0">
                <a:solidFill>
                  <a:srgbClr val="FF0000"/>
                </a:solidFill>
              </a:rPr>
              <a:t>be used </a:t>
            </a:r>
            <a:r>
              <a:rPr lang="en-US" altLang="ko-KR" dirty="0"/>
              <a:t>as a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모델로 사용될 수 있는 직관적이고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체계적인 문제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풀이 기법을 제공한다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/>
              <a:t>model in solving engineering problems, </a:t>
            </a:r>
            <a:r>
              <a:rPr lang="en-US" altLang="ko-KR" dirty="0">
                <a:solidFill>
                  <a:srgbClr val="FF0000"/>
                </a:solidFill>
              </a:rPr>
              <a:t>followed by </a:t>
            </a:r>
            <a:r>
              <a:rPr lang="en-US" altLang="ko-KR" dirty="0"/>
              <a:t>a discussion of the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                                                다음으로는 공학에서의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proper place of software packages in engineering. Finally, we </a:t>
            </a:r>
            <a:r>
              <a:rPr lang="en-US" altLang="ko-KR" dirty="0">
                <a:solidFill>
                  <a:srgbClr val="FF0000"/>
                </a:solidFill>
              </a:rPr>
              <a:t>discuss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소프트웨어의 적절한 위치에 대한 논의를</a:t>
            </a:r>
            <a:r>
              <a:rPr lang="en-US" altLang="ko-KR" dirty="0">
                <a:solidFill>
                  <a:srgbClr val="0070C0"/>
                </a:solidFill>
              </a:rPr>
              <a:t>.            </a:t>
            </a:r>
            <a:r>
              <a:rPr lang="ko-KR" altLang="en-US" dirty="0">
                <a:solidFill>
                  <a:srgbClr val="0070C0"/>
                </a:solidFill>
              </a:rPr>
              <a:t>마지막으로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accuracy and significant digits in engineering measurements and calculations.  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공학적 계측과 계산에서의 정확성과 유효 숫자에 대해 논의한다</a:t>
            </a:r>
            <a:r>
              <a:rPr lang="en-US" altLang="ko-KR" dirty="0">
                <a:solidFill>
                  <a:srgbClr val="0070C0"/>
                </a:solidFill>
              </a:rPr>
              <a:t>.           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79296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Ch.1 Introduction and Overview-1</a:t>
            </a:r>
          </a:p>
          <a:p>
            <a:endParaRPr lang="en-US" altLang="ko-KR" dirty="0"/>
          </a:p>
          <a:p>
            <a:r>
              <a:rPr lang="en-US" altLang="ko-KR" dirty="0"/>
              <a:t>1-1 Thermodynamics and energy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>
                <a:latin typeface="Forte" pitchFamily="66" charset="0"/>
              </a:rPr>
              <a:t> therme</a:t>
            </a:r>
            <a:r>
              <a:rPr lang="en-US" altLang="ko-KR" dirty="0"/>
              <a:t> + </a:t>
            </a:r>
            <a:r>
              <a:rPr lang="en-US" altLang="ko-KR" dirty="0">
                <a:latin typeface="Forte" pitchFamily="66" charset="0"/>
              </a:rPr>
              <a:t>dynamics</a:t>
            </a:r>
            <a:r>
              <a:rPr lang="en-US" altLang="ko-KR" dirty="0"/>
              <a:t> (Greek); named by Lord </a:t>
            </a:r>
            <a:r>
              <a:rPr lang="en-US" altLang="ko-KR" dirty="0">
                <a:solidFill>
                  <a:srgbClr val="7030A0"/>
                </a:solidFill>
              </a:rPr>
              <a:t>Kelvin</a:t>
            </a:r>
            <a:r>
              <a:rPr lang="en-US" altLang="ko-KR" dirty="0"/>
              <a:t> in 1849</a:t>
            </a:r>
          </a:p>
          <a:p>
            <a:r>
              <a:rPr lang="en-US" altLang="ko-KR" dirty="0"/>
              <a:t>  heat        power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1</a:t>
            </a:r>
            <a:r>
              <a:rPr lang="en-US" altLang="ko-KR" baseline="30000" dirty="0"/>
              <a:t>st</a:t>
            </a:r>
            <a:r>
              <a:rPr lang="en-US" altLang="ko-KR" dirty="0"/>
              <a:t> textbook on thermodynamics; written by </a:t>
            </a:r>
            <a:r>
              <a:rPr lang="en-US" altLang="ko-KR" dirty="0">
                <a:solidFill>
                  <a:srgbClr val="7030A0"/>
                </a:solidFill>
              </a:rPr>
              <a:t>Rankine</a:t>
            </a:r>
            <a:r>
              <a:rPr lang="en-US" altLang="ko-KR" dirty="0"/>
              <a:t> in 1859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Classical vs. Statistical; macro vs. micro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Application area; (</a:t>
            </a:r>
            <a:r>
              <a:rPr lang="en-US" altLang="ko-KR" dirty="0">
                <a:solidFill>
                  <a:srgbClr val="FF00FF"/>
                </a:solidFill>
              </a:rPr>
              <a:t>see next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refrigeration systems, ships, aircrafts,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power plants, human body, cars,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wind turbines, air-conditioning systems, industrial applications, etc.</a:t>
            </a:r>
          </a:p>
        </p:txBody>
      </p:sp>
    </p:spTree>
    <p:extLst>
      <p:ext uri="{BB962C8B-B14F-4D97-AF65-F5344CB8AC3E}">
        <p14:creationId xmlns:p14="http://schemas.microsoft.com/office/powerpoint/2010/main" val="21222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A7F8810-9217-45F8-942B-6578524FE2DC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579438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Application Areas of Therm</a:t>
            </a:r>
            <a:r>
              <a:rPr lang="tr-TR" altLang="ko-KR" sz="2800"/>
              <a:t>al-Fluid Sciences</a:t>
            </a:r>
            <a:endParaRPr lang="en-US" altLang="ko-KR" sz="2800" b="0">
              <a:ea typeface="굴림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25D4AF-7CF0-494E-B231-051BBD66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756040"/>
            <a:ext cx="7067550" cy="597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7929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Ch.1 Basic concepts of THD-2</a:t>
            </a:r>
          </a:p>
          <a:p>
            <a:endParaRPr lang="en-US" altLang="ko-KR" dirty="0"/>
          </a:p>
          <a:p>
            <a:r>
              <a:rPr lang="en-US" altLang="ko-KR" dirty="0"/>
              <a:t>1-5 Dimensions and units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7 primary dimensions; Table 1-1(</a:t>
            </a:r>
            <a:r>
              <a:rPr lang="en-US" altLang="ko-KR" dirty="0">
                <a:solidFill>
                  <a:srgbClr val="FF00FF"/>
                </a:solidFill>
              </a:rPr>
              <a:t>see next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M, L, t, T  ie mass, length, time, temperature</a:t>
            </a:r>
          </a:p>
          <a:p>
            <a:r>
              <a:rPr lang="en-US" altLang="ko-KR" dirty="0"/>
              <a:t>      electric current, amount of light, amount of matter</a:t>
            </a:r>
          </a:p>
          <a:p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en-US" altLang="ko-KR" dirty="0"/>
              <a:t> Unit; SI (from Le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ysteme </a:t>
            </a: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/>
              <a:t>nternational d’Unites)</a:t>
            </a:r>
          </a:p>
          <a:p>
            <a:r>
              <a:rPr lang="en-US" altLang="ko-KR" dirty="0"/>
              <a:t>              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SI prefixes; Table 1-2(</a:t>
            </a:r>
            <a:r>
              <a:rPr lang="en-US" altLang="ko-KR" dirty="0">
                <a:solidFill>
                  <a:srgbClr val="FF00FF"/>
                </a:solidFill>
              </a:rPr>
              <a:t>see next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deca, hecto, kilo, mega,  giga, tera,   peta,  exa,  zetta, yotta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deci,  centi, milli, micro, nano, pico, femto, atto, zepto, yocto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dirty="0"/>
              <a:t> Derived units; Figure</a:t>
            </a:r>
          </a:p>
          <a:p>
            <a:r>
              <a:rPr lang="en-US" altLang="ko-KR" dirty="0"/>
              <a:t>                ie newton, joule, watt    </a:t>
            </a:r>
          </a:p>
          <a:p>
            <a:r>
              <a:rPr lang="en-US" altLang="ko-KR" dirty="0"/>
              <a:t>                 </a:t>
            </a:r>
          </a:p>
          <a:p>
            <a:pPr>
              <a:buFontTx/>
              <a:buChar char="-"/>
            </a:pPr>
            <a:r>
              <a:rPr lang="en-US" altLang="ko-KR" dirty="0"/>
              <a:t> Dimensional homogeniety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Ex. 1-1, 1-2</a:t>
            </a:r>
            <a:r>
              <a:rPr lang="en-US" altLang="ko-KR" dirty="0"/>
              <a:t>     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928662" y="3071810"/>
          <a:ext cx="2656601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511300" imgH="203200" progId="Equation.DSMT4">
                  <p:embed/>
                </p:oleObj>
              </mc:Choice>
              <mc:Fallback>
                <p:oleObj name="Equation" r:id="rId3" imgW="1511300" imgH="203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071810"/>
                        <a:ext cx="2656601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857224" y="4929198"/>
          <a:ext cx="857256" cy="29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596641" imgH="203112" progId="Equation.DSMT4">
                  <p:embed/>
                </p:oleObj>
              </mc:Choice>
              <mc:Fallback>
                <p:oleObj name="Equation" r:id="rId5" imgW="596641" imgH="203112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929198"/>
                        <a:ext cx="857256" cy="291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1089</Words>
  <Application>Microsoft Office PowerPoint</Application>
  <PresentationFormat>화면 슬라이드 쇼(4:3)</PresentationFormat>
  <Paragraphs>113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Forte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Application Areas of Thermal-Fluid Sciences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Introduction;</dc:title>
  <dc:creator>Microsoft Corporation</dc:creator>
  <cp:lastModifiedBy>Seung-Joon Lee</cp:lastModifiedBy>
  <cp:revision>85</cp:revision>
  <dcterms:created xsi:type="dcterms:W3CDTF">2006-10-05T04:04:58Z</dcterms:created>
  <dcterms:modified xsi:type="dcterms:W3CDTF">2018-03-19T01:56:42Z</dcterms:modified>
</cp:coreProperties>
</file>