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313" r:id="rId2"/>
    <p:sldId id="339" r:id="rId3"/>
    <p:sldId id="338" r:id="rId4"/>
    <p:sldId id="340" r:id="rId5"/>
    <p:sldId id="341" r:id="rId6"/>
    <p:sldId id="262" r:id="rId7"/>
    <p:sldId id="342" r:id="rId8"/>
    <p:sldId id="343" r:id="rId9"/>
    <p:sldId id="318" r:id="rId10"/>
    <p:sldId id="319" r:id="rId11"/>
    <p:sldId id="286" r:id="rId12"/>
    <p:sldId id="287" r:id="rId13"/>
    <p:sldId id="288" r:id="rId14"/>
    <p:sldId id="289" r:id="rId15"/>
    <p:sldId id="290" r:id="rId16"/>
    <p:sldId id="267" r:id="rId17"/>
    <p:sldId id="295" r:id="rId18"/>
    <p:sldId id="296" r:id="rId19"/>
    <p:sldId id="297" r:id="rId20"/>
    <p:sldId id="320" r:id="rId21"/>
    <p:sldId id="321" r:id="rId22"/>
    <p:sldId id="322" r:id="rId23"/>
    <p:sldId id="329" r:id="rId24"/>
    <p:sldId id="330" r:id="rId25"/>
    <p:sldId id="269" r:id="rId26"/>
    <p:sldId id="301" r:id="rId27"/>
    <p:sldId id="302" r:id="rId28"/>
    <p:sldId id="303" r:id="rId29"/>
    <p:sldId id="304" r:id="rId30"/>
    <p:sldId id="331" r:id="rId31"/>
    <p:sldId id="332" r:id="rId32"/>
    <p:sldId id="333" r:id="rId33"/>
    <p:sldId id="334" r:id="rId34"/>
    <p:sldId id="337" r:id="rId35"/>
    <p:sldId id="271" r:id="rId36"/>
    <p:sldId id="336" r:id="rId37"/>
    <p:sldId id="335" r:id="rId38"/>
    <p:sldId id="307" r:id="rId39"/>
    <p:sldId id="308" r:id="rId40"/>
    <p:sldId id="30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1A8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15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EE4A-5AA5-4CC2-A15D-A0A61F1A7F73}" type="datetimeFigureOut">
              <a:rPr lang="ko-KR" altLang="en-US" smtClean="0"/>
              <a:pPr/>
              <a:t>2018-03-26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0AABE-0485-44E3-8A0D-55BB2BB55F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1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E93E-8D2A-4B00-9A5A-96169C21878D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BB3-CC3F-4FB3-91E2-DCCCDAECDE2C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CD7-035D-49E0-8C07-C499B8190E92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2CD1-309C-4923-8A39-C3463A699684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591D-84D1-430B-988E-4B8A27BBF4BC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4F1B-E14E-4DF7-9591-76A1100805A7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085-A280-4E43-9006-7E7CC2500D7D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50E1-F9BA-44B6-9D2F-B4491D2FD7DF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D117-5790-4EB3-B939-3F97B461A58C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671-EF65-4933-A19C-8C5DF13AA01E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5789-0823-47E2-87E6-1CC94DB01DF7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65C4-5EC5-4130-BA58-B2E1EEBEB9F7}" type="datetime1">
              <a:rPr lang="ko-KR" altLang="en-US" smtClean="0"/>
              <a:t>2018-03-26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54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96356"/>
              </p:ext>
            </p:extLst>
          </p:nvPr>
        </p:nvGraphicFramePr>
        <p:xfrm>
          <a:off x="1644650" y="1814513"/>
          <a:ext cx="5851525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3" imgW="2425680" imgH="1371600" progId="Equation.DSMT4">
                  <p:embed/>
                </p:oleObj>
              </mc:Choice>
              <mc:Fallback>
                <p:oleObj name="Equation" r:id="rId3" imgW="242568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14513"/>
                        <a:ext cx="5851525" cy="330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2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334" y="557442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2-1 Systems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System</a:t>
            </a:r>
            <a:r>
              <a:rPr lang="en-US" altLang="ko-KR" dirty="0"/>
              <a:t> vs. surroundings; separated by boundary, </a:t>
            </a:r>
            <a:r>
              <a:rPr lang="en-US" altLang="ko-KR" dirty="0">
                <a:solidFill>
                  <a:srgbClr val="FF0000"/>
                </a:solidFill>
              </a:rPr>
              <a:t>Fig. 2-1</a:t>
            </a:r>
            <a:endParaRPr lang="en-US" altLang="ko-KR" dirty="0"/>
          </a:p>
          <a:p>
            <a:r>
              <a:rPr lang="en-US" altLang="ko-KR" dirty="0"/>
              <a:t>      quantity of matter or region of space for study, </a:t>
            </a:r>
          </a:p>
          <a:p>
            <a:r>
              <a:rPr lang="en-US" altLang="ko-KR" dirty="0"/>
              <a:t>      </a:t>
            </a:r>
          </a:p>
          <a:p>
            <a:pPr>
              <a:buFontTx/>
              <a:buChar char="-"/>
            </a:pPr>
            <a:r>
              <a:rPr lang="en-US" altLang="ko-KR" dirty="0"/>
              <a:t> Closed vs. open; mass vs. volume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Fig. 2-2, 2-3, 2-4, 2-5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0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2A0D02-CF08-4011-9B48-7D0DD560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1786" y="1522700"/>
            <a:ext cx="4437222" cy="33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990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092C812-A70A-4B0C-AA81-D02F367A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7640" y="1474725"/>
            <a:ext cx="4229767" cy="411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50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433A970-B8C4-4C16-A51A-81B2A020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031" y="1276758"/>
            <a:ext cx="4079939" cy="479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90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5B65114-065B-4A08-BB9D-CFDCCFB0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01" y="1039655"/>
            <a:ext cx="8160937" cy="442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C3060-875C-45D4-A571-FC00DEE90493}"/>
              </a:ext>
            </a:extLst>
          </p:cNvPr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thermodynamics(THD)-1c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D83C572-4719-4445-AB2E-928F4A13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32486"/>
              </p:ext>
            </p:extLst>
          </p:nvPr>
        </p:nvGraphicFramePr>
        <p:xfrm>
          <a:off x="1730933" y="5583704"/>
          <a:ext cx="5671413" cy="85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4" imgW="2869920" imgH="431640" progId="Equation.DSMT4">
                  <p:embed/>
                </p:oleObj>
              </mc:Choice>
              <mc:Fallback>
                <p:oleObj name="Equation" r:id="rId4" imgW="286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0933" y="5583704"/>
                        <a:ext cx="5671413" cy="85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42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thermodynamics(THD)-1e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ECF45-160A-4111-9CA3-1A2F4D40E825}"/>
              </a:ext>
            </a:extLst>
          </p:cNvPr>
          <p:cNvSpPr/>
          <p:nvPr/>
        </p:nvSpPr>
        <p:spPr>
          <a:xfrm>
            <a:off x="6096671" y="-3699792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791E2A-CFFC-41C4-86AA-6E50F40DACC4}"/>
              </a:ext>
            </a:extLst>
          </p:cNvPr>
          <p:cNvGrpSpPr/>
          <p:nvPr/>
        </p:nvGrpSpPr>
        <p:grpSpPr>
          <a:xfrm>
            <a:off x="1831279" y="908720"/>
            <a:ext cx="6092281" cy="5811917"/>
            <a:chOff x="1831279" y="908720"/>
            <a:chExt cx="6092281" cy="5811917"/>
          </a:xfrm>
        </p:grpSpPr>
        <p:grpSp>
          <p:nvGrpSpPr>
            <p:cNvPr id="6" name="그룹 5"/>
            <p:cNvGrpSpPr/>
            <p:nvPr/>
          </p:nvGrpSpPr>
          <p:grpSpPr>
            <a:xfrm>
              <a:off x="5182839" y="918012"/>
              <a:ext cx="2740721" cy="5801786"/>
              <a:chOff x="3370136" y="980728"/>
              <a:chExt cx="2740721" cy="5801786"/>
            </a:xfrm>
          </p:grpSpPr>
          <p:pic>
            <p:nvPicPr>
              <p:cNvPr id="389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0136" y="980728"/>
                <a:ext cx="2740721" cy="5801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3995936" y="5949280"/>
                <a:ext cx="57606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CEAEEDE-1E43-45D4-AA8F-4F12F2BBC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1279" y="908720"/>
              <a:ext cx="2740721" cy="5806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1E000-B299-4956-8983-8F7465C5ADED}"/>
                </a:ext>
              </a:extLst>
            </p:cNvPr>
            <p:cNvSpPr/>
            <p:nvPr/>
          </p:nvSpPr>
          <p:spPr>
            <a:xfrm>
              <a:off x="5098082" y="5806237"/>
              <a:ext cx="2498254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3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thermodynamics(THD)-2</a:t>
            </a:r>
          </a:p>
          <a:p>
            <a:endParaRPr lang="en-US" altLang="ko-KR" dirty="0"/>
          </a:p>
          <a:p>
            <a:r>
              <a:rPr lang="en-US" altLang="ko-KR" dirty="0"/>
              <a:t>2-2 Properties</a:t>
            </a:r>
            <a:r>
              <a:rPr lang="ko-KR" altLang="en-US" dirty="0"/>
              <a:t> </a:t>
            </a:r>
            <a:r>
              <a:rPr lang="en-US" altLang="ko-KR" dirty="0"/>
              <a:t>of a system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Property; characteristic of a system  </a:t>
            </a:r>
          </a:p>
          <a:p>
            <a:r>
              <a:rPr lang="en-US" altLang="ko-KR" dirty="0"/>
              <a:t>     ex. pressure, volume, temperature, mass, viscosity, </a:t>
            </a:r>
          </a:p>
          <a:p>
            <a:r>
              <a:rPr lang="en-US" altLang="ko-KR" dirty="0"/>
              <a:t>         density, specific gravity, specific volume, etc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Intensive vs. extensive properties, </a:t>
            </a:r>
            <a:r>
              <a:rPr lang="en-US" altLang="ko-KR" dirty="0">
                <a:solidFill>
                  <a:srgbClr val="FF0000"/>
                </a:solidFill>
              </a:rPr>
              <a:t>Fig. 2-6+</a:t>
            </a:r>
          </a:p>
          <a:p>
            <a:r>
              <a:rPr lang="en-US" altLang="ko-KR" dirty="0"/>
              <a:t>        intensive; independent of the size of the system,             </a:t>
            </a:r>
          </a:p>
          <a:p>
            <a:r>
              <a:rPr lang="en-US" altLang="ko-KR" dirty="0"/>
              <a:t>        extensive;  </a:t>
            </a:r>
          </a:p>
          <a:p>
            <a:r>
              <a:rPr lang="en-US" altLang="ko-KR" dirty="0"/>
              <a:t>      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specific</a:t>
            </a:r>
            <a:r>
              <a:rPr lang="en-US" altLang="ko-KR" dirty="0"/>
              <a:t>; properties per unit mass; </a:t>
            </a:r>
            <a:r>
              <a:rPr lang="en-US" altLang="ko-KR" dirty="0">
                <a:solidFill>
                  <a:srgbClr val="FF0000"/>
                </a:solidFill>
              </a:rPr>
              <a:t>Table2-1</a:t>
            </a:r>
          </a:p>
          <a:p>
            <a:r>
              <a:rPr lang="en-US" altLang="ko-KR" dirty="0"/>
              <a:t>     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8445"/>
              </p:ext>
            </p:extLst>
          </p:nvPr>
        </p:nvGraphicFramePr>
        <p:xfrm>
          <a:off x="6286512" y="3056358"/>
          <a:ext cx="923208" cy="28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" imgW="533160" imgH="164880" progId="Equation.DSMT4">
                  <p:embed/>
                </p:oleObj>
              </mc:Choice>
              <mc:Fallback>
                <p:oleObj name="Equation" r:id="rId3" imgW="533160" imgH="164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056358"/>
                        <a:ext cx="923208" cy="285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80391"/>
              </p:ext>
            </p:extLst>
          </p:nvPr>
        </p:nvGraphicFramePr>
        <p:xfrm>
          <a:off x="2285984" y="3335161"/>
          <a:ext cx="12112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647419" imgH="203112" progId="Equation.DSMT4">
                  <p:embed/>
                </p:oleObj>
              </mc:Choice>
              <mc:Fallback>
                <p:oleObj name="Equation" r:id="rId5" imgW="647419" imgH="203112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335161"/>
                        <a:ext cx="1211262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thermodynamics(THD)-2a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13FA95-29D8-445C-9890-DA8C8410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1" y="1021894"/>
            <a:ext cx="3962399" cy="54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348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thermodynamics(THD)-2b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6601A25-83C3-4069-A927-6DD3AA56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5998" y="1196752"/>
            <a:ext cx="3686176" cy="497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11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thermodynamics(THD)-2c</a:t>
            </a: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0CCF3B9-02DB-449A-8B10-262035D7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1340767"/>
            <a:ext cx="4176464" cy="505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687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84" y="113312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Text &amp; references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0. Fundamentals of thermal-fluid sciences, 5</a:t>
            </a:r>
            <a:r>
              <a:rPr lang="en-US" altLang="ko-KR" baseline="30000" dirty="0"/>
              <a:t>th</a:t>
            </a:r>
            <a:r>
              <a:rPr lang="en-US" altLang="ko-KR" dirty="0"/>
              <a:t> Ed., Yunus A. Cengel, et al. McGraw-Hill, 2017.</a:t>
            </a:r>
          </a:p>
          <a:p>
            <a:r>
              <a:rPr lang="en-US" altLang="ko-KR" dirty="0"/>
              <a:t>1. Understanding Thermodynamics, H. C. Van Ness, Dover, 1983.</a:t>
            </a:r>
          </a:p>
          <a:p>
            <a:r>
              <a:rPr lang="en-US" altLang="ko-KR" dirty="0"/>
              <a:t>2. Understanding Energy, R. S. Berry, World Scientific, 1991.</a:t>
            </a:r>
          </a:p>
          <a:p>
            <a:r>
              <a:rPr lang="en-US" altLang="ko-KR" dirty="0"/>
              <a:t>3. Thermodynamics, E. Fermi, Dover, 1956.</a:t>
            </a:r>
          </a:p>
          <a:p>
            <a:r>
              <a:rPr lang="en-US" altLang="ko-KR" dirty="0"/>
              <a:t>4. From Watt to Clausius, D. S. L. Cardwell, Iowa State University Press, 1989.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절대평가와 상대평가의 혼합형</a:t>
            </a:r>
          </a:p>
          <a:p>
            <a:r>
              <a:rPr lang="ko-KR" altLang="en-US" dirty="0"/>
              <a:t>수시시험</a:t>
            </a:r>
            <a:r>
              <a:rPr lang="en-US" altLang="ko-KR" dirty="0"/>
              <a:t>(30%), </a:t>
            </a:r>
            <a:r>
              <a:rPr lang="ko-KR" altLang="en-US" dirty="0"/>
              <a:t>기말시험</a:t>
            </a:r>
            <a:r>
              <a:rPr lang="en-US" altLang="ko-KR" dirty="0"/>
              <a:t>(30%), </a:t>
            </a:r>
            <a:r>
              <a:rPr lang="ko-KR" altLang="en-US" dirty="0"/>
              <a:t>과제물</a:t>
            </a:r>
            <a:r>
              <a:rPr lang="en-US" altLang="ko-KR" dirty="0"/>
              <a:t>(40%, 8</a:t>
            </a:r>
            <a:r>
              <a:rPr lang="ko-KR" altLang="en-US" dirty="0"/>
              <a:t>회 각 </a:t>
            </a:r>
            <a:r>
              <a:rPr lang="en-US" altLang="ko-KR" dirty="0"/>
              <a:t>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78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1334" y="550003"/>
            <a:ext cx="7929618" cy="3139321"/>
            <a:chOff x="981334" y="550003"/>
            <a:chExt cx="792961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981334" y="550003"/>
              <a:ext cx="792961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Ch.2 Basic concepts of thermodynamics(THD)-3</a:t>
              </a:r>
            </a:p>
            <a:p>
              <a:endParaRPr lang="en-US" altLang="ko-KR" dirty="0"/>
            </a:p>
            <a:p>
              <a:r>
                <a:rPr lang="en-US" altLang="ko-KR" dirty="0"/>
                <a:t>2-4 State &amp; equilibrium</a:t>
              </a:r>
            </a:p>
            <a:p>
              <a:endParaRPr lang="en-US" altLang="ko-KR" dirty="0"/>
            </a:p>
            <a:p>
              <a:pPr>
                <a:buFontTx/>
                <a:buChar char="-"/>
              </a:pPr>
              <a:r>
                <a:rPr lang="en-US" altLang="ko-KR" dirty="0"/>
                <a:t> Complete description of a system; state  </a:t>
              </a:r>
            </a:p>
            <a:p>
              <a:r>
                <a:rPr lang="en-US" altLang="ko-KR" dirty="0"/>
                <a:t>     all the properties have fixed values </a:t>
              </a:r>
              <a:r>
                <a:rPr lang="en-US" altLang="ko-KR" dirty="0">
                  <a:solidFill>
                    <a:srgbClr val="FF0000"/>
                  </a:solidFill>
                </a:rPr>
                <a:t>Fig. 2-9 </a:t>
              </a:r>
            </a:p>
            <a:p>
              <a:r>
                <a:rPr lang="en-US" altLang="ko-KR" dirty="0"/>
                <a:t>     </a:t>
              </a:r>
            </a:p>
            <a:p>
              <a:pPr>
                <a:buFontTx/>
                <a:buChar char="-"/>
              </a:pPr>
              <a:r>
                <a:rPr lang="en-US" altLang="ko-KR" dirty="0"/>
                <a:t> Equilibrium state; </a:t>
              </a:r>
              <a:r>
                <a:rPr lang="en-US" altLang="ko-KR" dirty="0">
                  <a:solidFill>
                    <a:srgbClr val="FF0000"/>
                  </a:solidFill>
                </a:rPr>
                <a:t>Fig. 2-10</a:t>
              </a:r>
            </a:p>
            <a:p>
              <a:r>
                <a:rPr lang="en-US" altLang="ko-KR" dirty="0"/>
                <a:t>    thermodynamic(   ), mechanical(   ), phase, and chemical equilibrium </a:t>
              </a:r>
            </a:p>
            <a:p>
              <a:pPr>
                <a:buFontTx/>
                <a:buChar char="-"/>
              </a:pPr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/>
            </a:p>
          </p:txBody>
        </p:sp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821243"/>
                </p:ext>
              </p:extLst>
            </p:nvPr>
          </p:nvGraphicFramePr>
          <p:xfrm>
            <a:off x="3106074" y="2783208"/>
            <a:ext cx="241790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8" name="Equation" r:id="rId3" imgW="139579" imgH="164957" progId="Equation.DSMT4">
                    <p:embed/>
                  </p:oleObj>
                </mc:Choice>
                <mc:Fallback>
                  <p:oleObj name="Equation" r:id="rId3" imgW="139579" imgH="164957" progId="Equation.DSMT4">
                    <p:embed/>
                    <p:pic>
                      <p:nvPicPr>
                        <p:cNvPr id="5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074" y="2783208"/>
                          <a:ext cx="241790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395671"/>
                </p:ext>
              </p:extLst>
            </p:nvPr>
          </p:nvGraphicFramePr>
          <p:xfrm>
            <a:off x="4749759" y="2845982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9" name="Equation" r:id="rId5" imgW="152268" imgH="164957" progId="Equation.DSMT4">
                    <p:embed/>
                  </p:oleObj>
                </mc:Choice>
                <mc:Fallback>
                  <p:oleObj name="Equation" r:id="rId5" imgW="152268" imgH="164957" progId="Equation.DSMT4">
                    <p:embed/>
                    <p:pic>
                      <p:nvPicPr>
                        <p:cNvPr id="194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759" y="2845982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9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thermodynamics(THD)-3a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925999-950D-4370-8561-FFE8E8B5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412776"/>
            <a:ext cx="445596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846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thermodynamics(THD)-3b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FEF0D1E-E582-4D53-BD9B-D8B80FD5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711" y="1484784"/>
            <a:ext cx="49268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219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334" y="557274"/>
            <a:ext cx="792961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thermodynamics(THD)-4</a:t>
            </a:r>
          </a:p>
          <a:p>
            <a:endParaRPr lang="en-US" altLang="ko-KR" dirty="0"/>
          </a:p>
          <a:p>
            <a:r>
              <a:rPr lang="en-US" altLang="ko-KR" dirty="0"/>
              <a:t>2-4a The state postulate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Number of properties to fix the state of a system; </a:t>
            </a:r>
            <a:r>
              <a:rPr lang="en-US" altLang="ko-KR" dirty="0">
                <a:solidFill>
                  <a:srgbClr val="FF0000"/>
                </a:solidFill>
              </a:rPr>
              <a:t>Fig. 2-11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002060"/>
                </a:solidFill>
                <a:ea typeface="궁서" pitchFamily="18" charset="-127"/>
              </a:rPr>
              <a:t>The state of a simple compressible system is completely</a:t>
            </a:r>
          </a:p>
          <a:p>
            <a:r>
              <a:rPr lang="en-US" altLang="ko-KR" dirty="0">
                <a:solidFill>
                  <a:srgbClr val="002060"/>
                </a:solidFill>
                <a:ea typeface="궁서" pitchFamily="18" charset="-127"/>
              </a:rPr>
              <a:t>     specified by </a:t>
            </a:r>
            <a:r>
              <a:rPr lang="en-US" altLang="ko-KR" u="sng" dirty="0">
                <a:solidFill>
                  <a:srgbClr val="FF0000"/>
                </a:solidFill>
                <a:ea typeface="궁서" pitchFamily="18" charset="-127"/>
              </a:rPr>
              <a:t>two</a:t>
            </a:r>
            <a:r>
              <a:rPr lang="en-US" altLang="ko-KR" dirty="0">
                <a:solidFill>
                  <a:srgbClr val="FF0000"/>
                </a:solidFill>
                <a:ea typeface="궁서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ea typeface="궁서" pitchFamily="18" charset="-127"/>
              </a:rPr>
              <a:t>independent, intensive, properties</a:t>
            </a:r>
          </a:p>
          <a:p>
            <a:endParaRPr lang="en-US" altLang="ko-KR" dirty="0">
              <a:solidFill>
                <a:srgbClr val="FF0000"/>
              </a:solidFill>
              <a:ea typeface="궁서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궁서" pitchFamily="18" charset="-127"/>
              </a:rPr>
              <a:t>     </a:t>
            </a:r>
            <a:r>
              <a:rPr lang="en-US" altLang="ko-KR" dirty="0">
                <a:ea typeface="궁서" pitchFamily="18" charset="-127"/>
              </a:rPr>
              <a:t>---suggested by </a:t>
            </a:r>
            <a:r>
              <a:rPr lang="en-US" altLang="ko-KR" dirty="0">
                <a:solidFill>
                  <a:srgbClr val="00B0F0"/>
                </a:solidFill>
                <a:ea typeface="궁서" pitchFamily="18" charset="-127"/>
              </a:rPr>
              <a:t>the equation of state for ideal gas</a:t>
            </a:r>
          </a:p>
          <a:p>
            <a:endParaRPr lang="en-US" altLang="ko-KR" dirty="0">
              <a:solidFill>
                <a:srgbClr val="FF0000"/>
              </a:solidFill>
              <a:ea typeface="궁서" pitchFamily="18" charset="-127"/>
            </a:endParaRPr>
          </a:p>
          <a:p>
            <a:pPr>
              <a:buFontTx/>
              <a:buChar char="-"/>
            </a:pPr>
            <a:r>
              <a:rPr lang="en-US" altLang="ko-KR" dirty="0"/>
              <a:t> Electric, magnetic, gravitational, motion, surface tension, </a:t>
            </a:r>
          </a:p>
          <a:p>
            <a:r>
              <a:rPr lang="en-US" altLang="ko-KR" dirty="0"/>
              <a:t>  and multi-phase effects should be considered separately.</a:t>
            </a:r>
          </a:p>
          <a:p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thermodynamics(THD)-4a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5173" y="6348277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5D28F4-3923-49BE-B23C-785FC24A9E93}"/>
              </a:ext>
            </a:extLst>
          </p:cNvPr>
          <p:cNvGrpSpPr/>
          <p:nvPr/>
        </p:nvGrpSpPr>
        <p:grpSpPr>
          <a:xfrm>
            <a:off x="2234693" y="1274666"/>
            <a:ext cx="4680520" cy="4589733"/>
            <a:chOff x="2234693" y="1274666"/>
            <a:chExt cx="4680520" cy="458973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305BC1A-E5DB-48A3-AA10-226D43BC5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34693" y="1274666"/>
              <a:ext cx="4680520" cy="458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6D7C4A-70B4-4725-92CA-A64A89269AFC}"/>
                </a:ext>
              </a:extLst>
            </p:cNvPr>
            <p:cNvSpPr/>
            <p:nvPr/>
          </p:nvSpPr>
          <p:spPr>
            <a:xfrm>
              <a:off x="2555776" y="3772158"/>
              <a:ext cx="232810" cy="3049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97A628AD-55FA-4A36-8F1E-5A21D63155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60897"/>
                </p:ext>
              </p:extLst>
            </p:nvPr>
          </p:nvGraphicFramePr>
          <p:xfrm>
            <a:off x="2523505" y="3811991"/>
            <a:ext cx="265081" cy="265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0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3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505" y="3811991"/>
                          <a:ext cx="265081" cy="2650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60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6204" y="555227"/>
            <a:ext cx="7286676" cy="5078313"/>
            <a:chOff x="976204" y="555227"/>
            <a:chExt cx="7286676" cy="5078313"/>
          </a:xfrm>
        </p:grpSpPr>
        <p:sp>
          <p:nvSpPr>
            <p:cNvPr id="2" name="TextBox 1"/>
            <p:cNvSpPr txBox="1"/>
            <p:nvPr/>
          </p:nvSpPr>
          <p:spPr>
            <a:xfrm>
              <a:off x="976204" y="555227"/>
              <a:ext cx="7286676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Ch.2 Basic concepts of thermodynamics(THD)-5</a:t>
              </a:r>
            </a:p>
            <a:p>
              <a:endParaRPr lang="en-US" altLang="ko-KR" dirty="0"/>
            </a:p>
            <a:p>
              <a:r>
                <a:rPr lang="en-US" altLang="ko-KR" dirty="0"/>
                <a:t>2-5 Processes &amp; cycles</a:t>
              </a:r>
            </a:p>
            <a:p>
              <a:endParaRPr lang="en-US" altLang="ko-KR" dirty="0"/>
            </a:p>
            <a:p>
              <a:pPr>
                <a:buFontTx/>
                <a:buChar char="-"/>
              </a:pPr>
              <a:r>
                <a:rPr lang="en-US" altLang="ko-KR" dirty="0"/>
                <a:t> Process and path; </a:t>
              </a:r>
              <a:r>
                <a:rPr lang="en-US" altLang="ko-KR" dirty="0">
                  <a:solidFill>
                    <a:srgbClr val="FF0000"/>
                  </a:solidFill>
                </a:rPr>
                <a:t>Fig.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2-12</a:t>
              </a:r>
            </a:p>
            <a:p>
              <a:r>
                <a:rPr lang="en-US" altLang="ko-KR" dirty="0"/>
                <a:t>  change that a system undergoes from a state to another, </a:t>
              </a:r>
            </a:p>
            <a:p>
              <a:r>
                <a:rPr lang="en-US" altLang="ko-KR" dirty="0"/>
                <a:t>  series of states for a process </a:t>
              </a:r>
            </a:p>
            <a:p>
              <a:endParaRPr lang="en-US" altLang="ko-KR" dirty="0"/>
            </a:p>
            <a:p>
              <a:r>
                <a:rPr lang="en-US" altLang="ko-KR" dirty="0"/>
                <a:t>- Quasi-equilibrium process; ideal like w/o ‘friction’, </a:t>
              </a:r>
              <a:r>
                <a:rPr lang="en-US" altLang="ko-KR" dirty="0">
                  <a:solidFill>
                    <a:srgbClr val="FF0000"/>
                  </a:solidFill>
                </a:rPr>
                <a:t>Fig. 2-13</a:t>
              </a:r>
            </a:p>
            <a:p>
              <a:pPr algn="ctr"/>
              <a:endParaRPr lang="en-US" altLang="ko-KR" dirty="0"/>
            </a:p>
            <a:p>
              <a:pPr>
                <a:buFontTx/>
                <a:buChar char="-"/>
              </a:pPr>
              <a:r>
                <a:rPr lang="en-US" altLang="ko-KR" dirty="0"/>
                <a:t> Process diagrams;                    etc  </a:t>
              </a:r>
              <a:r>
                <a:rPr lang="en-US" altLang="ko-KR" dirty="0">
                  <a:solidFill>
                    <a:srgbClr val="FF0000"/>
                  </a:solidFill>
                </a:rPr>
                <a:t>Fig. 2-14</a:t>
              </a:r>
            </a:p>
            <a:p>
              <a:pPr>
                <a:buFontTx/>
                <a:buChar char="-"/>
              </a:pPr>
              <a:endParaRPr lang="en-US" altLang="ko-KR" dirty="0"/>
            </a:p>
            <a:p>
              <a:pPr>
                <a:buFontTx/>
                <a:buChar char="-"/>
              </a:pPr>
              <a:r>
                <a:rPr lang="en-US" altLang="ko-KR" dirty="0"/>
                <a:t> Isothermal(   ), isobaric(   ), isometric(   ) process</a:t>
              </a:r>
            </a:p>
            <a:p>
              <a:pPr>
                <a:buFontTx/>
                <a:buChar char="-"/>
              </a:pPr>
              <a:endParaRPr lang="en-US" altLang="ko-KR" dirty="0"/>
            </a:p>
            <a:p>
              <a:pPr>
                <a:buFontTx/>
                <a:buChar char="-"/>
              </a:pPr>
              <a:r>
                <a:rPr lang="en-US" altLang="ko-KR" dirty="0"/>
                <a:t> Cycle; </a:t>
              </a:r>
            </a:p>
            <a:p>
              <a:r>
                <a:rPr lang="en-US" altLang="ko-KR" dirty="0"/>
                <a:t>  process for which the initial and the final states are the same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Fig. 2-15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graphicFrame>
          <p:nvGraphicFramePr>
            <p:cNvPr id="2048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170573"/>
                </p:ext>
              </p:extLst>
            </p:nvPr>
          </p:nvGraphicFramePr>
          <p:xfrm>
            <a:off x="3116544" y="3320048"/>
            <a:ext cx="15367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0" name="Equation" r:id="rId3" imgW="888614" imgH="203112" progId="Equation.DSMT4">
                    <p:embed/>
                  </p:oleObj>
                </mc:Choice>
                <mc:Fallback>
                  <p:oleObj name="Equation" r:id="rId3" imgW="888614" imgH="203112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544" y="3320048"/>
                          <a:ext cx="15367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258460"/>
                </p:ext>
              </p:extLst>
            </p:nvPr>
          </p:nvGraphicFramePr>
          <p:xfrm>
            <a:off x="2421548" y="3894572"/>
            <a:ext cx="2413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1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548" y="3894572"/>
                          <a:ext cx="2413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695333"/>
                </p:ext>
              </p:extLst>
            </p:nvPr>
          </p:nvGraphicFramePr>
          <p:xfrm>
            <a:off x="3678875" y="3956774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2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875" y="3956774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361636"/>
                </p:ext>
              </p:extLst>
            </p:nvPr>
          </p:nvGraphicFramePr>
          <p:xfrm>
            <a:off x="5184775" y="3968559"/>
            <a:ext cx="217488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3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775" y="3968559"/>
                          <a:ext cx="217488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thermodynamics(THD)-5a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001DDA-FF8E-4A76-B055-B27064B9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340768"/>
            <a:ext cx="447633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899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thermodynamics(THD)-5b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C44F948-9AEA-451E-A5E0-F7181941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826" y="1340768"/>
            <a:ext cx="4069432" cy="492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65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thermodynamics(THD)-5c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522C2-E1E6-4A90-90DF-B8295AFBFCC6}"/>
              </a:ext>
            </a:extLst>
          </p:cNvPr>
          <p:cNvGrpSpPr/>
          <p:nvPr/>
        </p:nvGrpSpPr>
        <p:grpSpPr>
          <a:xfrm>
            <a:off x="2439700" y="1196751"/>
            <a:ext cx="4004508" cy="5350479"/>
            <a:chOff x="2439700" y="1196751"/>
            <a:chExt cx="4004508" cy="5350479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207DB4EB-3C9F-40B9-9B60-6FA2A98DC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9792" y="1196751"/>
              <a:ext cx="3744416" cy="5350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3164AD-770B-459F-B8C0-142C0F256625}"/>
                </a:ext>
              </a:extLst>
            </p:cNvPr>
            <p:cNvSpPr/>
            <p:nvPr/>
          </p:nvSpPr>
          <p:spPr>
            <a:xfrm>
              <a:off x="2439700" y="1285683"/>
              <a:ext cx="4823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B46B247C-EA8F-452D-BAD5-22DABA712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080267"/>
                </p:ext>
              </p:extLst>
            </p:nvPr>
          </p:nvGraphicFramePr>
          <p:xfrm>
            <a:off x="2638609" y="1301377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1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194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609" y="1301377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39D5ED-C0A6-44C5-98F7-75660CDA245D}"/>
                </a:ext>
              </a:extLst>
            </p:cNvPr>
            <p:cNvSpPr/>
            <p:nvPr/>
          </p:nvSpPr>
          <p:spPr>
            <a:xfrm>
              <a:off x="3586645" y="5971314"/>
              <a:ext cx="392771" cy="246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FC027F49-AAA3-4C3F-9D0C-A7E3806F96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619268"/>
                </p:ext>
              </p:extLst>
            </p:nvPr>
          </p:nvGraphicFramePr>
          <p:xfrm>
            <a:off x="3476625" y="5973763"/>
            <a:ext cx="5492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2" name="Equation" r:id="rId6" imgW="317160" imgH="203040" progId="Equation.DSMT4">
                    <p:embed/>
                  </p:oleObj>
                </mc:Choice>
                <mc:Fallback>
                  <p:oleObj name="Equation" r:id="rId6" imgW="317160" imgH="203040" progId="Equation.DSMT4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B46B247C-EA8F-452D-BAD5-22DABA712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25" y="5973763"/>
                          <a:ext cx="54927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9262DB-8537-436D-A2B2-ADBB844E18CD}"/>
                </a:ext>
              </a:extLst>
            </p:cNvPr>
            <p:cNvSpPr/>
            <p:nvPr/>
          </p:nvSpPr>
          <p:spPr>
            <a:xfrm>
              <a:off x="5868144" y="3734634"/>
              <a:ext cx="346720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4E60D1D1-CBE1-4283-A1FB-E0E04D644D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971816"/>
                </p:ext>
              </p:extLst>
            </p:nvPr>
          </p:nvGraphicFramePr>
          <p:xfrm>
            <a:off x="5949950" y="3733800"/>
            <a:ext cx="265113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3" name="Equation" r:id="rId8" imgW="152280" imgH="177480" progId="Equation.DSMT4">
                    <p:embed/>
                  </p:oleObj>
                </mc:Choice>
                <mc:Fallback>
                  <p:oleObj name="Equation" r:id="rId8" imgW="152280" imgH="177480" progId="Equation.DSMT4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B46B247C-EA8F-452D-BAD5-22DABA712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9950" y="3733800"/>
                          <a:ext cx="265113" cy="309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372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07704" y="1500368"/>
            <a:ext cx="5008686" cy="4880960"/>
            <a:chOff x="1907704" y="1500368"/>
            <a:chExt cx="5008686" cy="4880960"/>
          </a:xfrm>
        </p:grpSpPr>
        <p:grpSp>
          <p:nvGrpSpPr>
            <p:cNvPr id="22" name="그룹 21"/>
            <p:cNvGrpSpPr/>
            <p:nvPr/>
          </p:nvGrpSpPr>
          <p:grpSpPr>
            <a:xfrm>
              <a:off x="1907704" y="1500368"/>
              <a:ext cx="5008686" cy="4232888"/>
              <a:chOff x="1907704" y="1178750"/>
              <a:chExt cx="5008686" cy="4232888"/>
            </a:xfrm>
          </p:grpSpPr>
          <p:cxnSp>
            <p:nvCxnSpPr>
              <p:cNvPr id="3" name="직선 화살표 연결선 2"/>
              <p:cNvCxnSpPr/>
              <p:nvPr/>
            </p:nvCxnSpPr>
            <p:spPr>
              <a:xfrm>
                <a:off x="2411760" y="4869160"/>
                <a:ext cx="432048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/>
              <p:cNvCxnSpPr/>
              <p:nvPr/>
            </p:nvCxnSpPr>
            <p:spPr>
              <a:xfrm flipV="1">
                <a:off x="2411760" y="1268760"/>
                <a:ext cx="0" cy="360040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 rot="1272676">
                <a:off x="3707904" y="2420888"/>
                <a:ext cx="1584176" cy="10801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flipH="1" flipV="1">
                <a:off x="4177276" y="3401375"/>
                <a:ext cx="164642" cy="53714"/>
              </a:xfrm>
              <a:prstGeom prst="straightConnector1">
                <a:avLst/>
              </a:prstGeom>
              <a:ln w="539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endCxn id="7" idx="0"/>
              </p:cNvCxnSpPr>
              <p:nvPr/>
            </p:nvCxnSpPr>
            <p:spPr>
              <a:xfrm>
                <a:off x="4572000" y="2420888"/>
                <a:ext cx="123390" cy="36588"/>
              </a:xfrm>
              <a:prstGeom prst="straightConnector1">
                <a:avLst/>
              </a:prstGeom>
              <a:ln w="539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" name="개체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9585842"/>
                  </p:ext>
                </p:extLst>
              </p:nvPr>
            </p:nvGraphicFramePr>
            <p:xfrm>
              <a:off x="1907704" y="1178750"/>
              <a:ext cx="368424" cy="399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1" name="Equation" r:id="rId3" imgW="152280" imgH="164880" progId="Equation.DSMT4">
                      <p:embed/>
                    </p:oleObj>
                  </mc:Choice>
                  <mc:Fallback>
                    <p:oleObj name="Equation" r:id="rId3" imgW="152280" imgH="164880" progId="Equation.DSMT4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7704" y="1178750"/>
                            <a:ext cx="368424" cy="399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개체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8727931"/>
                  </p:ext>
                </p:extLst>
              </p:nvPr>
            </p:nvGraphicFramePr>
            <p:xfrm>
              <a:off x="6548090" y="5013176"/>
              <a:ext cx="368300" cy="39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2"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8090" y="5013176"/>
                            <a:ext cx="368300" cy="3984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개체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5048536"/>
                  </p:ext>
                </p:extLst>
              </p:nvPr>
            </p:nvGraphicFramePr>
            <p:xfrm>
              <a:off x="5335637" y="3240969"/>
              <a:ext cx="2444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3" name="Equation" r:id="rId7" imgW="101520" imgH="164880" progId="Equation.DSMT4">
                      <p:embed/>
                    </p:oleObj>
                  </mc:Choice>
                  <mc:Fallback>
                    <p:oleObj name="Equation" r:id="rId7" imgW="101520" imgH="164880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5637" y="3240969"/>
                            <a:ext cx="2444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개체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6724740"/>
                  </p:ext>
                </p:extLst>
              </p:nvPr>
            </p:nvGraphicFramePr>
            <p:xfrm>
              <a:off x="3347864" y="2258244"/>
              <a:ext cx="304800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44" name="Equation" r:id="rId9" imgW="126720" imgH="164880" progId="Equation.DSMT4">
                      <p:embed/>
                    </p:oleObj>
                  </mc:Choice>
                  <mc:Fallback>
                    <p:oleObj name="Equation" r:id="rId9" imgW="126720" imgH="164880" progId="Equation.DSMT4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2258244"/>
                            <a:ext cx="304800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곱셈 기호 19"/>
              <p:cNvSpPr/>
              <p:nvPr/>
            </p:nvSpPr>
            <p:spPr>
              <a:xfrm>
                <a:off x="5122711" y="3128997"/>
                <a:ext cx="213745" cy="216024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3670580" y="2532124"/>
                <a:ext cx="213745" cy="216024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50006"/>
                </p:ext>
              </p:extLst>
            </p:nvPr>
          </p:nvGraphicFramePr>
          <p:xfrm>
            <a:off x="3284538" y="5605041"/>
            <a:ext cx="2732087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5" name="Equation" r:id="rId11" imgW="1523880" imgH="431640" progId="Equation.DSMT4">
                    <p:embed/>
                  </p:oleObj>
                </mc:Choice>
                <mc:Fallback>
                  <p:oleObj name="Equation" r:id="rId11" imgW="1523880" imgH="43164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538" y="5605041"/>
                          <a:ext cx="2732087" cy="776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thermodynamics(THD)-5d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8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8121" y="1052736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W01. </a:t>
            </a:r>
            <a:r>
              <a:rPr lang="ko-KR" altLang="en-US" dirty="0"/>
              <a:t>열역학 입문</a:t>
            </a:r>
            <a:r>
              <a:rPr lang="en-US" altLang="ko-KR" dirty="0"/>
              <a:t>;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W02. </a:t>
            </a:r>
            <a:r>
              <a:rPr lang="ko-KR" altLang="en-US" dirty="0"/>
              <a:t>미시적 및 거시적 기술</a:t>
            </a:r>
            <a:r>
              <a:rPr lang="en-US" altLang="ko-KR" dirty="0"/>
              <a:t>, </a:t>
            </a:r>
            <a:r>
              <a:rPr lang="ko-KR" altLang="en-US" dirty="0"/>
              <a:t>차원과 단위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W03. </a:t>
            </a:r>
            <a:r>
              <a:rPr lang="ko-KR" altLang="en-US" dirty="0"/>
              <a:t>기본적인 개념들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성질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W04. </a:t>
            </a:r>
            <a:r>
              <a:rPr lang="ko-KR" altLang="en-US" dirty="0"/>
              <a:t>상태의 기술에 대한 가정</a:t>
            </a:r>
            <a:r>
              <a:rPr lang="en-US" altLang="ko-KR" dirty="0"/>
              <a:t>, </a:t>
            </a:r>
            <a:r>
              <a:rPr lang="ko-KR" altLang="en-US" dirty="0"/>
              <a:t>열역학 제</a:t>
            </a:r>
            <a:r>
              <a:rPr lang="en-US" altLang="ko-KR" dirty="0"/>
              <a:t>0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2)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W05.</a:t>
            </a:r>
            <a:r>
              <a:rPr lang="en-US" altLang="ko-KR" dirty="0"/>
              <a:t> </a:t>
            </a:r>
            <a:r>
              <a:rPr lang="ko-KR" altLang="en-US" dirty="0"/>
              <a:t>열역학 제</a:t>
            </a:r>
            <a:r>
              <a:rPr lang="en-US" altLang="ko-KR" dirty="0"/>
              <a:t>1 </a:t>
            </a:r>
            <a:r>
              <a:rPr lang="ko-KR" altLang="en-US" dirty="0"/>
              <a:t>법칙</a:t>
            </a:r>
            <a:r>
              <a:rPr lang="en-US" altLang="ko-KR" dirty="0"/>
              <a:t>; </a:t>
            </a:r>
            <a:r>
              <a:rPr lang="ko-KR" altLang="en-US" dirty="0"/>
              <a:t>에너지 보존 법칙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W06. </a:t>
            </a:r>
            <a:r>
              <a:rPr lang="ko-KR" altLang="en-US" dirty="0"/>
              <a:t>순수 물질의 성질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W07. </a:t>
            </a:r>
            <a:r>
              <a:rPr lang="ko-KR" altLang="en-US" dirty="0"/>
              <a:t>상태 평면과 포화 상태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W08. </a:t>
            </a:r>
            <a:r>
              <a:rPr lang="ko-KR" altLang="en-US" dirty="0"/>
              <a:t>닫힌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5)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W09.</a:t>
            </a:r>
            <a:r>
              <a:rPr lang="en-US" altLang="ko-KR" dirty="0"/>
              <a:t> </a:t>
            </a:r>
            <a:r>
              <a:rPr lang="ko-KR" altLang="en-US" dirty="0"/>
              <a:t>유동이 있는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6)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W10.</a:t>
            </a:r>
            <a:r>
              <a:rPr lang="ko-KR" altLang="en-US" dirty="0"/>
              <a:t> 열역학 제</a:t>
            </a:r>
            <a:r>
              <a:rPr lang="en-US" altLang="ko-KR" dirty="0"/>
              <a:t>2 </a:t>
            </a:r>
            <a:r>
              <a:rPr lang="ko-KR" altLang="en-US" dirty="0"/>
              <a:t>법칙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W11. </a:t>
            </a:r>
            <a:r>
              <a:rPr lang="ko-KR" altLang="en-US" dirty="0"/>
              <a:t>엔트로피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Carnot </a:t>
            </a:r>
            <a:r>
              <a:rPr lang="ko-KR" altLang="en-US" dirty="0"/>
              <a:t>사이클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W12. </a:t>
            </a:r>
            <a:r>
              <a:rPr lang="ko-KR" altLang="en-US" dirty="0"/>
              <a:t>이상기체의 엔트로피 변화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W13.</a:t>
            </a:r>
            <a:r>
              <a:rPr lang="en-US" altLang="ko-KR" dirty="0"/>
              <a:t> Otto </a:t>
            </a:r>
            <a:r>
              <a:rPr lang="ko-KR" altLang="en-US" dirty="0"/>
              <a:t>사이클</a:t>
            </a:r>
            <a:r>
              <a:rPr lang="en-US" altLang="ko-KR" dirty="0"/>
              <a:t>, </a:t>
            </a:r>
            <a:r>
              <a:rPr lang="ko-KR" altLang="en-US" dirty="0"/>
              <a:t>디젤 사이클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W14. </a:t>
            </a:r>
            <a:r>
              <a:rPr lang="en-US" altLang="ko-KR" dirty="0"/>
              <a:t>Rankine </a:t>
            </a:r>
            <a:r>
              <a:rPr lang="ko-KR" altLang="en-US" dirty="0"/>
              <a:t>사이클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W15. </a:t>
            </a:r>
            <a:r>
              <a:rPr lang="ko-KR" altLang="en-US" dirty="0"/>
              <a:t>냉동 사이클과 열 펌프</a:t>
            </a:r>
          </a:p>
        </p:txBody>
      </p:sp>
    </p:spTree>
    <p:extLst>
      <p:ext uri="{BB962C8B-B14F-4D97-AF65-F5344CB8AC3E}">
        <p14:creationId xmlns:p14="http://schemas.microsoft.com/office/powerpoint/2010/main" val="177567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1334" y="555459"/>
            <a:ext cx="7929618" cy="6186309"/>
            <a:chOff x="981334" y="555459"/>
            <a:chExt cx="7929618" cy="6186309"/>
          </a:xfrm>
        </p:grpSpPr>
        <p:sp>
          <p:nvSpPr>
            <p:cNvPr id="4" name="TextBox 3"/>
            <p:cNvSpPr txBox="1"/>
            <p:nvPr/>
          </p:nvSpPr>
          <p:spPr>
            <a:xfrm>
              <a:off x="981334" y="555459"/>
              <a:ext cx="792961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Ch.2 Basic concepts of thermodynamics(THD)-6</a:t>
              </a:r>
            </a:p>
            <a:p>
              <a:endParaRPr lang="en-US" altLang="ko-KR" dirty="0"/>
            </a:p>
            <a:p>
              <a:r>
                <a:rPr lang="en-US" altLang="ko-KR" dirty="0"/>
                <a:t>2-6 Temperature and the zeroth law of thermodynamics</a:t>
              </a:r>
            </a:p>
            <a:p>
              <a:endParaRPr lang="en-US" altLang="ko-KR" dirty="0"/>
            </a:p>
            <a:p>
              <a:r>
                <a:rPr lang="en-US" altLang="ko-KR" dirty="0"/>
                <a:t>- Temperature; zeroth law of THD; </a:t>
              </a:r>
              <a:r>
                <a:rPr lang="en-US" altLang="ko-KR" dirty="0">
                  <a:solidFill>
                    <a:srgbClr val="FF0000"/>
                  </a:solidFill>
                </a:rPr>
                <a:t>Fig. 2-17   </a:t>
              </a:r>
            </a:p>
            <a:p>
              <a:r>
                <a:rPr lang="en-US" altLang="ko-KR" dirty="0"/>
                <a:t>    </a:t>
              </a:r>
            </a:p>
            <a:p>
              <a:r>
                <a:rPr lang="en-US" altLang="ko-KR" dirty="0"/>
                <a:t>     </a:t>
              </a:r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Two bodies are in thermal equilibrium if both have the same reading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    even if they are not in contact</a:t>
              </a:r>
            </a:p>
            <a:p>
              <a:r>
                <a:rPr lang="en-US" altLang="ko-KR" dirty="0"/>
                <a:t>     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ko-KR" dirty="0"/>
                <a:t>- Temperature scales</a:t>
              </a:r>
            </a:p>
            <a:p>
              <a:r>
                <a:rPr lang="en-US" altLang="ko-KR" dirty="0"/>
                <a:t>    </a:t>
              </a:r>
              <a:r>
                <a:rPr lang="en-US" altLang="ko-KR" dirty="0">
                  <a:solidFill>
                    <a:srgbClr val="7030A0"/>
                  </a:solidFill>
                </a:rPr>
                <a:t>Celsius</a:t>
              </a:r>
              <a:r>
                <a:rPr lang="en-US" altLang="ko-KR" dirty="0"/>
                <a:t>, </a:t>
              </a:r>
              <a:r>
                <a:rPr lang="en-US" altLang="ko-KR" dirty="0">
                  <a:solidFill>
                    <a:srgbClr val="7030A0"/>
                  </a:solidFill>
                </a:rPr>
                <a:t>Fahrenheit</a:t>
              </a:r>
              <a:r>
                <a:rPr lang="en-US" altLang="ko-KR" dirty="0"/>
                <a:t>, </a:t>
              </a:r>
              <a:r>
                <a:rPr lang="en-US" altLang="ko-KR" dirty="0">
                  <a:solidFill>
                    <a:srgbClr val="7030A0"/>
                  </a:solidFill>
                </a:rPr>
                <a:t>Kelvin</a:t>
              </a:r>
              <a:r>
                <a:rPr lang="en-US" altLang="ko-KR" dirty="0"/>
                <a:t>(thermodynamic), </a:t>
              </a:r>
              <a:r>
                <a:rPr lang="en-US" altLang="ko-KR" dirty="0">
                  <a:solidFill>
                    <a:srgbClr val="7030A0"/>
                  </a:solidFill>
                </a:rPr>
                <a:t>Rankine</a:t>
              </a:r>
              <a:r>
                <a:rPr lang="en-US" altLang="ko-KR" dirty="0"/>
                <a:t>, and </a:t>
              </a:r>
            </a:p>
            <a:p>
              <a:r>
                <a:rPr lang="en-US" altLang="ko-KR" dirty="0"/>
                <a:t>    ideal gas temperature;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        at low pressures, the temperature of a gas is proportional to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        its pressure at constant volume</a:t>
              </a:r>
            </a:p>
            <a:p>
              <a:endParaRPr lang="en-US" altLang="ko-KR" dirty="0">
                <a:solidFill>
                  <a:srgbClr val="FF0000"/>
                </a:solidFill>
                <a:ea typeface="궁서" pitchFamily="18" charset="-127"/>
              </a:endParaRPr>
            </a:p>
            <a:p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                                 Fig. 2-18</a:t>
              </a:r>
            </a:p>
            <a:p>
              <a:endParaRPr lang="en-US" altLang="ko-KR" dirty="0">
                <a:solidFill>
                  <a:srgbClr val="FF0000"/>
                </a:solidFill>
                <a:ea typeface="궁서" pitchFamily="18" charset="-127"/>
              </a:endParaRPr>
            </a:p>
            <a:p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   Making the scale so that          </a:t>
              </a:r>
              <a:r>
                <a:rPr lang="en-US" altLang="ko-KR" dirty="0">
                  <a:ea typeface="궁서" pitchFamily="18" charset="-127"/>
                </a:rPr>
                <a:t>,</a:t>
              </a:r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  <a:sym typeface="Wingdings" pitchFamily="2" charset="2"/>
                </a:rPr>
                <a:t> absolute gas temperature scale</a:t>
              </a:r>
              <a:r>
                <a:rPr lang="en-US" altLang="ko-KR" dirty="0">
                  <a:solidFill>
                    <a:srgbClr val="FF0000"/>
                  </a:solidFill>
                  <a:ea typeface="궁서" pitchFamily="18" charset="-127"/>
                </a:rPr>
                <a:t> </a:t>
              </a:r>
              <a:endParaRPr lang="en-US" altLang="ko-KR" dirty="0"/>
            </a:p>
            <a:p>
              <a:pPr>
                <a:buFontTx/>
                <a:buChar char="-"/>
              </a:pPr>
              <a:endParaRPr lang="en-US" altLang="ko-KR" dirty="0"/>
            </a:p>
            <a:p>
              <a:r>
                <a:rPr lang="en-US" altLang="ko-KR" dirty="0"/>
                <a:t>- Absolute gas temperature scale = thermodynamic temperature scale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 Ex. 2-1</a:t>
              </a:r>
              <a:endParaRPr lang="en-US" altLang="ko-KR" dirty="0"/>
            </a:p>
            <a:p>
              <a:endParaRPr lang="en-US" altLang="ko-KR" dirty="0"/>
            </a:p>
          </p:txBody>
        </p:sp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064780"/>
                </p:ext>
              </p:extLst>
            </p:nvPr>
          </p:nvGraphicFramePr>
          <p:xfrm>
            <a:off x="2327275" y="4700588"/>
            <a:ext cx="11430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2" name="Equation" r:id="rId3" imgW="660240" imgH="203040" progId="Equation.DSMT4">
                    <p:embed/>
                  </p:oleObj>
                </mc:Choice>
                <mc:Fallback>
                  <p:oleObj name="Equation" r:id="rId3" imgW="660240" imgH="203040" progId="Equation.DSMT4">
                    <p:embed/>
                    <p:pic>
                      <p:nvPicPr>
                        <p:cNvPr id="5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275" y="4700588"/>
                          <a:ext cx="11430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830832"/>
                </p:ext>
              </p:extLst>
            </p:nvPr>
          </p:nvGraphicFramePr>
          <p:xfrm>
            <a:off x="4127481" y="5270366"/>
            <a:ext cx="614363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3" name="Equation" r:id="rId5" imgW="355138" imgH="177569" progId="Equation.DSMT4">
                    <p:embed/>
                  </p:oleObj>
                </mc:Choice>
                <mc:Fallback>
                  <p:oleObj name="Equation" r:id="rId5" imgW="355138" imgH="177569" progId="Equation.DSMT4">
                    <p:embed/>
                    <p:pic>
                      <p:nvPicPr>
                        <p:cNvPr id="235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481" y="5270366"/>
                          <a:ext cx="614363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05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thermodynamics(THD)-6a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95B8263-8772-4695-AC66-3F657C55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956" y="1714761"/>
            <a:ext cx="4845282" cy="437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895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thermodynamics(THD)-6b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70D718-F924-425D-9C19-5A4A53A26BA4}"/>
              </a:ext>
            </a:extLst>
          </p:cNvPr>
          <p:cNvGrpSpPr/>
          <p:nvPr/>
        </p:nvGrpSpPr>
        <p:grpSpPr>
          <a:xfrm>
            <a:off x="2477482" y="1027919"/>
            <a:ext cx="4088708" cy="5505450"/>
            <a:chOff x="2477482" y="1027919"/>
            <a:chExt cx="4088708" cy="550545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2732398-44F6-401C-B4F3-F412DFED9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4740" y="1027919"/>
              <a:ext cx="3981450" cy="550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5CA3ED-9118-44F9-A8DF-01C5C1498F7E}"/>
                </a:ext>
              </a:extLst>
            </p:cNvPr>
            <p:cNvSpPr/>
            <p:nvPr/>
          </p:nvSpPr>
          <p:spPr>
            <a:xfrm>
              <a:off x="3914281" y="1185735"/>
              <a:ext cx="346720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F3718145-6272-41D0-9878-563DF79661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4769762"/>
                </p:ext>
              </p:extLst>
            </p:nvPr>
          </p:nvGraphicFramePr>
          <p:xfrm>
            <a:off x="3997476" y="1180216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0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B46B247C-EA8F-452D-BAD5-22DABA712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476" y="1180216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F674A1-3DC6-4E68-BE82-43AFC351DE3D}"/>
                </a:ext>
              </a:extLst>
            </p:cNvPr>
            <p:cNvSpPr/>
            <p:nvPr/>
          </p:nvSpPr>
          <p:spPr>
            <a:xfrm>
              <a:off x="2477482" y="5301208"/>
              <a:ext cx="346720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79724C43-A941-4AE6-856A-DBF1AAC128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473727"/>
                </p:ext>
              </p:extLst>
            </p:nvPr>
          </p:nvGraphicFramePr>
          <p:xfrm>
            <a:off x="2624687" y="5308456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1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F3718145-6272-41D0-9878-563DF79661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687" y="5308456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2389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1268760"/>
            <a:ext cx="6650509" cy="4985178"/>
            <a:chOff x="1305867" y="1468158"/>
            <a:chExt cx="6650509" cy="4985178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67" y="1468158"/>
              <a:ext cx="6650509" cy="4985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475656" y="1556792"/>
              <a:ext cx="1224136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821506"/>
                </p:ext>
              </p:extLst>
            </p:nvPr>
          </p:nvGraphicFramePr>
          <p:xfrm>
            <a:off x="1403648" y="1556792"/>
            <a:ext cx="1449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2" name="Equation" r:id="rId4" imgW="888840" imgH="203040" progId="Equation.DSMT4">
                    <p:embed/>
                  </p:oleObj>
                </mc:Choice>
                <mc:Fallback>
                  <p:oleObj name="Equation" r:id="rId4" imgW="888840" imgH="203040" progId="Equation.DSMT4">
                    <p:embed/>
                    <p:pic>
                      <p:nvPicPr>
                        <p:cNvPr id="3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1556792"/>
                          <a:ext cx="1449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thermodynamics(THD)-6c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33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98D888-028A-4AC8-A68A-D18C586F4A6F}" type="slidenum">
              <a:rPr lang="en-US" altLang="ko-KR"/>
              <a:pPr eaLnBrk="1" hangingPunct="1"/>
              <a:t>34</a:t>
            </a:fld>
            <a:endParaRPr lang="en-US" altLang="ko-KR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04800" y="228600"/>
            <a:ext cx="83058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500" b="1" dirty="0">
                <a:solidFill>
                  <a:srgbClr val="FF3300"/>
                </a:solidFill>
                <a:ea typeface="굴림" panose="020B0600000101010101" pitchFamily="50" charset="-127"/>
              </a:rPr>
              <a:t>The International Temperature</a:t>
            </a:r>
            <a:r>
              <a:rPr lang="tr-TR" altLang="ko-KR" sz="2500" b="1" dirty="0">
                <a:solidFill>
                  <a:srgbClr val="FF3300"/>
                </a:solidFill>
              </a:rPr>
              <a:t> </a:t>
            </a:r>
            <a:r>
              <a:rPr lang="en-US" altLang="ko-KR" sz="2500" b="1" dirty="0">
                <a:solidFill>
                  <a:srgbClr val="FF3300"/>
                </a:solidFill>
                <a:ea typeface="굴림" panose="020B0600000101010101" pitchFamily="50" charset="-127"/>
              </a:rPr>
              <a:t>Scale of 1990 (ITS-90)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04800" y="762000"/>
            <a:ext cx="83058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i="1" dirty="0">
                <a:ea typeface="굴림" panose="020B0600000101010101" pitchFamily="50" charset="-127"/>
              </a:rPr>
              <a:t>International Temperature Scale of 1990 </a:t>
            </a:r>
            <a:r>
              <a:rPr lang="en-US" altLang="ko-KR" dirty="0">
                <a:ea typeface="굴림" panose="020B0600000101010101" pitchFamily="50" charset="-127"/>
              </a:rPr>
              <a:t>supersedes the International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Practical Temperature Scale of 1968 (</a:t>
            </a:r>
            <a:r>
              <a:rPr lang="en-US" altLang="ko-KR" b="1" dirty="0">
                <a:solidFill>
                  <a:srgbClr val="CC00CC"/>
                </a:solidFill>
                <a:ea typeface="굴림" panose="020B0600000101010101" pitchFamily="50" charset="-127"/>
              </a:rPr>
              <a:t>IPTS-68</a:t>
            </a:r>
            <a:r>
              <a:rPr lang="en-US" altLang="ko-KR" dirty="0">
                <a:ea typeface="굴림" panose="020B0600000101010101" pitchFamily="50" charset="-127"/>
              </a:rPr>
              <a:t>), 1948 (</a:t>
            </a:r>
            <a:r>
              <a:rPr lang="en-US" altLang="ko-KR" b="1" dirty="0">
                <a:solidFill>
                  <a:srgbClr val="CC00CC"/>
                </a:solidFill>
                <a:ea typeface="굴림" panose="020B0600000101010101" pitchFamily="50" charset="-127"/>
              </a:rPr>
              <a:t>ITPS-48</a:t>
            </a:r>
            <a:r>
              <a:rPr lang="en-US" altLang="ko-KR" dirty="0">
                <a:ea typeface="굴림" panose="020B0600000101010101" pitchFamily="50" charset="-127"/>
              </a:rPr>
              <a:t>), and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1927 (</a:t>
            </a:r>
            <a:r>
              <a:rPr lang="en-US" altLang="ko-KR" b="1" dirty="0">
                <a:solidFill>
                  <a:srgbClr val="CC00CC"/>
                </a:solidFill>
                <a:ea typeface="굴림" panose="020B0600000101010101" pitchFamily="50" charset="-127"/>
              </a:rPr>
              <a:t>ITS-27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tr-TR" altLang="ko-KR" dirty="0"/>
              <a:t>.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endParaRPr lang="tr-TR" altLang="ko-KR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The ITS-90 is similar to its predecessors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except that it is more refined with updated values of fixed temperatures,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has an extended range, and conforms more closely to the thermodynamic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temperature scale. </a:t>
            </a:r>
            <a:endParaRPr lang="tr-TR" altLang="ko-KR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ko-KR" dirty="0">
                <a:ea typeface="굴림" panose="020B0600000101010101" pitchFamily="50" charset="-127"/>
              </a:rPr>
              <a:t>On this scale, the unit of thermodynamic temperature </a:t>
            </a:r>
            <a:r>
              <a:rPr lang="en-US" altLang="ko-KR" i="1" dirty="0">
                <a:ea typeface="굴림" panose="020B0600000101010101" pitchFamily="50" charset="-127"/>
              </a:rPr>
              <a:t>T </a:t>
            </a:r>
            <a:r>
              <a:rPr lang="en-US" altLang="ko-KR" dirty="0">
                <a:ea typeface="굴림" panose="020B0600000101010101" pitchFamily="50" charset="-127"/>
              </a:rPr>
              <a:t>is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again the kelvin (K), defined as the fraction 1/273.16 of the thermodynamic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temperature of the triple point of water, which is sole defining fixed point of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both the ITS-90 and the Kelvin scale and is the most important thermometric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fixed point used in the calibration of thermometers to ITS-90.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The unit of Celsius temperature is the degree Celsius (°C)</a:t>
            </a:r>
            <a:r>
              <a:rPr lang="tr-TR" altLang="ko-KR" dirty="0"/>
              <a:t>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The ice point remains the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same at 0°C (273.15</a:t>
            </a:r>
            <a:r>
              <a:rPr lang="tr-TR" altLang="ko-KR" dirty="0">
                <a:solidFill>
                  <a:srgbClr val="0000FF"/>
                </a:solidFill>
              </a:rPr>
              <a:t> K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) in both ITS-90 and ITPS-68, but the steam point is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99.975°C in ITS-90 whereas it was</a:t>
            </a:r>
            <a:r>
              <a:rPr lang="tr-T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100.000°C in IPTS-68.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endParaRPr lang="tr-TR" altLang="ko-KR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ko-KR" dirty="0">
                <a:ea typeface="굴림" panose="020B0600000101010101" pitchFamily="50" charset="-127"/>
              </a:rPr>
              <a:t>The change is due to precise measurements made by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gas thermometry by paying particular attention to the effect of sorption (the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impurities in a gas absorbed by the walls of the bulb at the reference temperature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being desorbed at higher temperatures, causing the measured gas</a:t>
            </a:r>
            <a:r>
              <a:rPr lang="tr-T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pressure to increase).</a:t>
            </a:r>
          </a:p>
        </p:txBody>
      </p:sp>
    </p:spTree>
    <p:extLst>
      <p:ext uri="{BB962C8B-B14F-4D97-AF65-F5344CB8AC3E}">
        <p14:creationId xmlns:p14="http://schemas.microsoft.com/office/powerpoint/2010/main" val="3488783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551465"/>
            <a:ext cx="7929618" cy="5355312"/>
            <a:chOff x="971600" y="551465"/>
            <a:chExt cx="7929618" cy="5355312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551465"/>
              <a:ext cx="7929618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Ch.2 Basic concepts of thermodynamics(THD)-7</a:t>
              </a:r>
            </a:p>
            <a:p>
              <a:endParaRPr lang="en-US" altLang="ko-KR" dirty="0"/>
            </a:p>
            <a:p>
              <a:r>
                <a:rPr lang="en-US" altLang="ko-KR" dirty="0"/>
                <a:t>2-7 Pressure</a:t>
              </a:r>
            </a:p>
            <a:p>
              <a:endParaRPr lang="en-US" altLang="ko-KR" dirty="0"/>
            </a:p>
            <a:p>
              <a:r>
                <a:rPr lang="en-US" altLang="ko-KR" dirty="0"/>
                <a:t>- pressure; force per unit area  </a:t>
              </a:r>
            </a:p>
            <a:p>
              <a:r>
                <a:rPr lang="en-US" altLang="ko-KR" dirty="0"/>
                <a:t>           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ko-KR" dirty="0"/>
                <a:t>                           </a:t>
              </a:r>
            </a:p>
            <a:p>
              <a:r>
                <a:rPr lang="en-US" altLang="ko-KR" dirty="0"/>
                <a:t>    </a:t>
              </a:r>
            </a:p>
            <a:p>
              <a:r>
                <a:rPr lang="en-US" altLang="ko-KR" dirty="0"/>
                <a:t>- Absolute pressure and gage pressure</a:t>
              </a:r>
            </a:p>
            <a:p>
              <a:r>
                <a:rPr lang="en-US" altLang="ko-KR" dirty="0"/>
                <a:t>    gage; relative to atmospheric pressure(standard,                ) </a:t>
              </a:r>
            </a:p>
            <a:p>
              <a:r>
                <a:rPr lang="en-US" altLang="ko-KR" dirty="0"/>
                <a:t>    vacuum; below atmospheric pressure</a:t>
              </a:r>
            </a:p>
            <a:p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en-US" altLang="ko-KR" dirty="0">
                  <a:solidFill>
                    <a:srgbClr val="7030A0"/>
                  </a:solidFill>
                </a:rPr>
                <a:t>Pascal</a:t>
              </a:r>
              <a:r>
                <a:rPr lang="en-US" altLang="ko-KR" dirty="0"/>
                <a:t>’s law; </a:t>
              </a:r>
              <a:r>
                <a:rPr lang="en-US" altLang="ko-KR" dirty="0">
                  <a:solidFill>
                    <a:srgbClr val="FF0000"/>
                  </a:solidFill>
                </a:rPr>
                <a:t>Fig. 2-30</a:t>
              </a:r>
            </a:p>
            <a:p>
              <a:endParaRPr lang="en-US" altLang="ko-KR" dirty="0"/>
            </a:p>
            <a:p>
              <a:r>
                <a:rPr lang="en-US" altLang="ko-KR" dirty="0"/>
                <a:t>- Barometer; </a:t>
              </a:r>
              <a:r>
                <a:rPr lang="en-US" altLang="ko-KR" dirty="0">
                  <a:solidFill>
                    <a:srgbClr val="FF0000"/>
                  </a:solidFill>
                </a:rPr>
                <a:t>Fig. 2-31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- Manometer; </a:t>
              </a:r>
              <a:r>
                <a:rPr lang="en-US" altLang="ko-KR" dirty="0">
                  <a:solidFill>
                    <a:srgbClr val="FF0000"/>
                  </a:solidFill>
                </a:rPr>
                <a:t>Fig. 2-37, 38</a:t>
              </a:r>
              <a:r>
                <a:rPr lang="en-US" altLang="ko-KR" dirty="0"/>
                <a:t>, </a:t>
              </a:r>
              <a:r>
                <a:rPr lang="en-US" altLang="ko-KR" dirty="0">
                  <a:solidFill>
                    <a:srgbClr val="FF0000"/>
                  </a:solidFill>
                </a:rPr>
                <a:t>Ex. 2-6</a:t>
              </a:r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CC0000"/>
                  </a:solidFill>
                </a:rPr>
                <a:t>HW: Ch. 2; 30, 38, 48, 50, 68, 69, 72, 74, 76, 78</a:t>
              </a:r>
            </a:p>
          </p:txBody>
        </p:sp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676296"/>
                </p:ext>
              </p:extLst>
            </p:nvPr>
          </p:nvGraphicFramePr>
          <p:xfrm>
            <a:off x="1357290" y="2071678"/>
            <a:ext cx="131762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7" name="Equation" r:id="rId3" imgW="761669" imgH="203112" progId="Equation.DSMT4">
                    <p:embed/>
                  </p:oleObj>
                </mc:Choice>
                <mc:Fallback>
                  <p:oleObj name="Equation" r:id="rId3" imgW="761669" imgH="203112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071678"/>
                          <a:ext cx="1317625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315893"/>
                </p:ext>
              </p:extLst>
            </p:nvPr>
          </p:nvGraphicFramePr>
          <p:xfrm>
            <a:off x="2928926" y="2071678"/>
            <a:ext cx="276701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" name="Equation" r:id="rId5" imgW="1600200" imgH="228600" progId="Equation.DSMT4">
                    <p:embed/>
                  </p:oleObj>
                </mc:Choice>
                <mc:Fallback>
                  <p:oleObj name="Equation" r:id="rId5" imgW="1600200" imgH="228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2071678"/>
                          <a:ext cx="2767012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185909"/>
                </p:ext>
              </p:extLst>
            </p:nvPr>
          </p:nvGraphicFramePr>
          <p:xfrm>
            <a:off x="6506980" y="3107754"/>
            <a:ext cx="1139374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name="Equation" r:id="rId7" imgW="812447" imgH="177723" progId="Equation.DSMT4">
                    <p:embed/>
                  </p:oleObj>
                </mc:Choice>
                <mc:Fallback>
                  <p:oleObj name="Equation" r:id="rId7" imgW="812447" imgH="177723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6980" y="3107754"/>
                          <a:ext cx="1139374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thermodynamics(THD)-7a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86BAF09-4E8F-4152-A7F0-217F44A5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698" y="908719"/>
            <a:ext cx="3781400" cy="583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2984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thermodynamics(THD)-7b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39476"/>
              </p:ext>
            </p:extLst>
          </p:nvPr>
        </p:nvGraphicFramePr>
        <p:xfrm>
          <a:off x="417868" y="2727392"/>
          <a:ext cx="2681932" cy="70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3" imgW="1650960" imgH="431640" progId="Equation.DSMT4">
                  <p:embed/>
                </p:oleObj>
              </mc:Choice>
              <mc:Fallback>
                <p:oleObj name="Equation" r:id="rId3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68" y="2727392"/>
                        <a:ext cx="2681932" cy="70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DE0B9-B73A-43F0-A9B9-B77012A63BC4}"/>
              </a:ext>
            </a:extLst>
          </p:cNvPr>
          <p:cNvGrpSpPr/>
          <p:nvPr/>
        </p:nvGrpSpPr>
        <p:grpSpPr>
          <a:xfrm>
            <a:off x="3087656" y="1356383"/>
            <a:ext cx="3716591" cy="4915810"/>
            <a:chOff x="3087656" y="1356383"/>
            <a:chExt cx="3716591" cy="491581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DAA36B-CE4A-4B55-87EA-5703B8151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87656" y="1356383"/>
              <a:ext cx="3716591" cy="491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B44476E-458F-4F7D-914E-914D2CF3876D}"/>
                </a:ext>
              </a:extLst>
            </p:cNvPr>
            <p:cNvSpPr/>
            <p:nvPr/>
          </p:nvSpPr>
          <p:spPr>
            <a:xfrm>
              <a:off x="5508104" y="1756750"/>
              <a:ext cx="4103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C720763F-CA01-44B2-8525-6E976D6A39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103144"/>
                </p:ext>
              </p:extLst>
            </p:nvPr>
          </p:nvGraphicFramePr>
          <p:xfrm>
            <a:off x="5603547" y="1882411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9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651D9DCF-202A-4C71-84DD-5AC9AD8DF2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547" y="1882411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42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thermodynamics(THD)-7c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CA117F-9B43-4CAE-884B-A09CA569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130" y="918012"/>
            <a:ext cx="2532477" cy="58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05E3334-3E5A-4ACB-B8BA-2A98392B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3" y="1462087"/>
            <a:ext cx="4126541" cy="441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5358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91680" y="1124744"/>
            <a:ext cx="5787960" cy="5528511"/>
            <a:chOff x="1621764" y="879220"/>
            <a:chExt cx="5857876" cy="5774035"/>
          </a:xfrm>
        </p:grpSpPr>
        <p:grpSp>
          <p:nvGrpSpPr>
            <p:cNvPr id="3" name="그룹 2"/>
            <p:cNvGrpSpPr/>
            <p:nvPr/>
          </p:nvGrpSpPr>
          <p:grpSpPr>
            <a:xfrm>
              <a:off x="1621764" y="879220"/>
              <a:ext cx="5857876" cy="5774035"/>
              <a:chOff x="1643061" y="548680"/>
              <a:chExt cx="5857876" cy="5774035"/>
            </a:xfrm>
          </p:grpSpPr>
          <p:pic>
            <p:nvPicPr>
              <p:cNvPr id="5734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1" y="548680"/>
                <a:ext cx="5857875" cy="150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1763688" y="591188"/>
                <a:ext cx="1203446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34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2" y="1988840"/>
                <a:ext cx="5857875" cy="433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457691"/>
                </p:ext>
              </p:extLst>
            </p:nvPr>
          </p:nvGraphicFramePr>
          <p:xfrm>
            <a:off x="1647380" y="938560"/>
            <a:ext cx="14700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4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380" y="938560"/>
                          <a:ext cx="1470025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직사각형 4"/>
            <p:cNvSpPr/>
            <p:nvPr/>
          </p:nvSpPr>
          <p:spPr>
            <a:xfrm>
              <a:off x="2784268" y="1745108"/>
              <a:ext cx="482352" cy="15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774030"/>
                </p:ext>
              </p:extLst>
            </p:nvPr>
          </p:nvGraphicFramePr>
          <p:xfrm>
            <a:off x="2785600" y="1743868"/>
            <a:ext cx="432196" cy="179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5" name="Equation" r:id="rId7" imgW="431640" imgH="177480" progId="Equation.DSMT4">
                    <p:embed/>
                  </p:oleObj>
                </mc:Choice>
                <mc:Fallback>
                  <p:oleObj name="Equation" r:id="rId7" imgW="431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5600" y="1743868"/>
                          <a:ext cx="432196" cy="1790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thermodynamics(THD)-7d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thermodynamics(THD)-0A</a:t>
            </a:r>
          </a:p>
          <a:p>
            <a:endParaRPr lang="en-US" altLang="ko-KR" dirty="0"/>
          </a:p>
          <a:p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science </a:t>
            </a:r>
            <a:r>
              <a:rPr lang="en-US" altLang="ko-KR" dirty="0">
                <a:solidFill>
                  <a:srgbClr val="FF0000"/>
                </a:solidFill>
              </a:rPr>
              <a:t>has</a:t>
            </a:r>
            <a:r>
              <a:rPr lang="en-US" altLang="ko-KR" dirty="0"/>
              <a:t> a unique vocabulary associated with it, and thermodynamics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no exception.  Precise definition of basic concepts </a:t>
            </a:r>
            <a:r>
              <a:rPr lang="en-US" altLang="ko-KR" dirty="0">
                <a:solidFill>
                  <a:srgbClr val="FF0000"/>
                </a:solidFill>
              </a:rPr>
              <a:t>forms</a:t>
            </a:r>
            <a:r>
              <a:rPr lang="en-US" altLang="ko-KR" dirty="0"/>
              <a:t> a sound foundation</a:t>
            </a:r>
          </a:p>
          <a:p>
            <a:endParaRPr lang="en-US" altLang="ko-KR" dirty="0"/>
          </a:p>
          <a:p>
            <a:r>
              <a:rPr lang="en-US" altLang="ko-KR" dirty="0"/>
              <a:t>for the development of a science and </a:t>
            </a:r>
            <a:r>
              <a:rPr lang="en-US" altLang="ko-KR" dirty="0">
                <a:solidFill>
                  <a:srgbClr val="FF0000"/>
                </a:solidFill>
              </a:rPr>
              <a:t>prevents</a:t>
            </a:r>
            <a:r>
              <a:rPr lang="en-US" altLang="ko-KR" dirty="0"/>
              <a:t> possible misunderstandings. We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 discussion of some basic concepts such as system, </a:t>
            </a:r>
          </a:p>
          <a:p>
            <a:endParaRPr lang="en-US" altLang="ko-KR" dirty="0"/>
          </a:p>
          <a:p>
            <a:r>
              <a:rPr lang="en-US" altLang="ko-KR" dirty="0"/>
              <a:t>state, state postulate, equilibrium, and process.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intensive and extensive</a:t>
            </a:r>
          </a:p>
          <a:p>
            <a:endParaRPr lang="en-US" altLang="ko-KR" dirty="0"/>
          </a:p>
          <a:p>
            <a:r>
              <a:rPr lang="en-US" altLang="ko-KR" dirty="0"/>
              <a:t>properties of a system and define density, specific gravity, and specific weight. We </a:t>
            </a:r>
          </a:p>
          <a:p>
            <a:endParaRPr lang="en-US" altLang="ko-KR" dirty="0"/>
          </a:p>
          <a:p>
            <a:r>
              <a:rPr lang="en-US" altLang="ko-KR" dirty="0"/>
              <a:t>also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temperature and temperature scales with particular emphasis on the </a:t>
            </a:r>
          </a:p>
          <a:p>
            <a:endParaRPr lang="en-US" altLang="ko-KR" dirty="0"/>
          </a:p>
          <a:p>
            <a:r>
              <a:rPr lang="en-US" altLang="ko-KR" dirty="0"/>
              <a:t>International Temperature Scale of 1990. 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  <a:r>
              <a:rPr lang="en-US" altLang="ko-KR" dirty="0"/>
              <a:t> pressure, which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the </a:t>
            </a:r>
          </a:p>
          <a:p>
            <a:endParaRPr lang="en-US" altLang="ko-KR" dirty="0"/>
          </a:p>
          <a:p>
            <a:r>
              <a:rPr lang="en-US" altLang="ko-KR" dirty="0"/>
              <a:t>normal force exerted by a fluid per unit area 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absolute and gage </a:t>
            </a:r>
          </a:p>
          <a:p>
            <a:endParaRPr lang="en-US" altLang="ko-KR" dirty="0"/>
          </a:p>
          <a:p>
            <a:r>
              <a:rPr lang="en-US" altLang="ko-KR" dirty="0"/>
              <a:t>pressures, the variation of pressure with depth, and pressure measurement devices,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17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thermodynamics(THD)-7e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518DA-1442-4A23-8B9A-D0B2C9972D9B}"/>
              </a:ext>
            </a:extLst>
          </p:cNvPr>
          <p:cNvSpPr/>
          <p:nvPr/>
        </p:nvSpPr>
        <p:spPr>
          <a:xfrm>
            <a:off x="2411760" y="-355577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1E2AC5-F0CE-4734-BE76-6342EEDF5CC4}"/>
              </a:ext>
            </a:extLst>
          </p:cNvPr>
          <p:cNvGrpSpPr/>
          <p:nvPr/>
        </p:nvGrpSpPr>
        <p:grpSpPr>
          <a:xfrm>
            <a:off x="2310202" y="1623867"/>
            <a:ext cx="4278022" cy="4397421"/>
            <a:chOff x="2310202" y="1623867"/>
            <a:chExt cx="4278022" cy="4397421"/>
          </a:xfrm>
        </p:grpSpPr>
        <p:grpSp>
          <p:nvGrpSpPr>
            <p:cNvPr id="3" name="그룹 2"/>
            <p:cNvGrpSpPr/>
            <p:nvPr/>
          </p:nvGrpSpPr>
          <p:grpSpPr>
            <a:xfrm>
              <a:off x="2310202" y="1623867"/>
              <a:ext cx="4278022" cy="4397421"/>
              <a:chOff x="2310202" y="1623867"/>
              <a:chExt cx="4278022" cy="4397421"/>
            </a:xfrm>
          </p:grpSpPr>
          <p:pic>
            <p:nvPicPr>
              <p:cNvPr id="5837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202" y="1623867"/>
                <a:ext cx="4278022" cy="367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" name="개체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133326"/>
                  </p:ext>
                </p:extLst>
              </p:nvPr>
            </p:nvGraphicFramePr>
            <p:xfrm>
              <a:off x="2835275" y="5243413"/>
              <a:ext cx="3208338" cy="777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3" name="Equation" r:id="rId4" imgW="1790640" imgH="431640" progId="Equation.DSMT4">
                      <p:embed/>
                    </p:oleObj>
                  </mc:Choice>
                  <mc:Fallback>
                    <p:oleObj name="Equation" r:id="rId4" imgW="1790640" imgH="43164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275" y="5243413"/>
                            <a:ext cx="3208338" cy="777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6BFC6C0-ABF9-4B06-AEEB-396D43680397}"/>
                </a:ext>
              </a:extLst>
            </p:cNvPr>
            <p:cNvSpPr/>
            <p:nvPr/>
          </p:nvSpPr>
          <p:spPr>
            <a:xfrm>
              <a:off x="3038128" y="2897452"/>
              <a:ext cx="2880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032B655E-9C07-42B0-88B3-6C35E0FC12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848419"/>
                </p:ext>
              </p:extLst>
            </p:nvPr>
          </p:nvGraphicFramePr>
          <p:xfrm>
            <a:off x="3035958" y="2939243"/>
            <a:ext cx="2635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4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10" name="Object 5">
                          <a:extLst>
                            <a:ext uri="{FF2B5EF4-FFF2-40B4-BE49-F238E27FC236}">
                              <a16:creationId xmlns:a16="http://schemas.microsoft.com/office/drawing/2014/main" id="{C720763F-CA01-44B2-8525-6E976D6A3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958" y="2939243"/>
                          <a:ext cx="2635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0E3D93-2D60-4BA8-A5E6-2E1E55D4E8C1}"/>
                </a:ext>
              </a:extLst>
            </p:cNvPr>
            <p:cNvSpPr/>
            <p:nvPr/>
          </p:nvSpPr>
          <p:spPr>
            <a:xfrm>
              <a:off x="4218143" y="1772816"/>
              <a:ext cx="44260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66171F3E-FEEB-4FD0-9E66-54A225F7B5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270082"/>
                </p:ext>
              </p:extLst>
            </p:nvPr>
          </p:nvGraphicFramePr>
          <p:xfrm>
            <a:off x="4181762" y="1716470"/>
            <a:ext cx="48260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5"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032B655E-9C07-42B0-88B3-6C35E0FC12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762" y="1716470"/>
                          <a:ext cx="482600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89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thermodynamics(THD)-0B</a:t>
            </a:r>
          </a:p>
          <a:p>
            <a:endParaRPr lang="en-US" altLang="ko-KR" dirty="0"/>
          </a:p>
          <a:p>
            <a:r>
              <a:rPr lang="en-US" altLang="ko-KR" dirty="0"/>
              <a:t>such as manometers and barometers. Careful study of these concepts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essential </a:t>
            </a:r>
          </a:p>
          <a:p>
            <a:endParaRPr lang="en-US" altLang="ko-KR" dirty="0"/>
          </a:p>
          <a:p>
            <a:r>
              <a:rPr lang="en-US" altLang="ko-KR" dirty="0"/>
              <a:t>for a good understanding of the topics in the following chapters.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9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7027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thermodynamics(THD)-0C</a:t>
            </a:r>
          </a:p>
          <a:p>
            <a:endParaRPr lang="en-US" altLang="ko-KR" dirty="0"/>
          </a:p>
          <a:p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science </a:t>
            </a:r>
            <a:r>
              <a:rPr lang="en-US" altLang="ko-KR" dirty="0">
                <a:solidFill>
                  <a:srgbClr val="FF0000"/>
                </a:solidFill>
              </a:rPr>
              <a:t>has</a:t>
            </a:r>
            <a:r>
              <a:rPr lang="en-US" altLang="ko-KR" dirty="0"/>
              <a:t> a unique vocabulary associated with it, and thermodynamics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모든 과학은 가진다 고유한 어휘를 그와 관련된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              그리고 열역학도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no exception.  Precise definition of basic concepts </a:t>
            </a:r>
            <a:r>
              <a:rPr lang="en-US" altLang="ko-KR" dirty="0">
                <a:solidFill>
                  <a:srgbClr val="FF0000"/>
                </a:solidFill>
              </a:rPr>
              <a:t>forms</a:t>
            </a:r>
            <a:r>
              <a:rPr lang="en-US" altLang="ko-KR" dirty="0"/>
              <a:t> a sound foundation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아니다 예외가</a:t>
            </a:r>
            <a:r>
              <a:rPr lang="en-US" altLang="ko-KR" dirty="0">
                <a:solidFill>
                  <a:srgbClr val="0070C0"/>
                </a:solidFill>
              </a:rPr>
              <a:t>.    </a:t>
            </a:r>
            <a:r>
              <a:rPr lang="ko-KR" altLang="en-US" dirty="0">
                <a:solidFill>
                  <a:srgbClr val="0070C0"/>
                </a:solidFill>
              </a:rPr>
              <a:t>정확한 정의는    근본적인 개념들의 형성한다  건실한 기초를</a:t>
            </a:r>
            <a:endParaRPr lang="en-US" altLang="ko-KR" dirty="0"/>
          </a:p>
          <a:p>
            <a:r>
              <a:rPr lang="en-US" altLang="ko-KR" dirty="0"/>
              <a:t>for the development of a science and </a:t>
            </a:r>
            <a:r>
              <a:rPr lang="en-US" altLang="ko-KR" dirty="0">
                <a:solidFill>
                  <a:srgbClr val="FF0000"/>
                </a:solidFill>
              </a:rPr>
              <a:t>prevents</a:t>
            </a:r>
            <a:r>
              <a:rPr lang="en-US" altLang="ko-KR" dirty="0"/>
              <a:t> possible misunderstandings. We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위한     전개를           한 과학의     또   방지한다  가능한 오해들을</a:t>
            </a:r>
            <a:r>
              <a:rPr lang="en-US" altLang="ko-KR" dirty="0">
                <a:solidFill>
                  <a:srgbClr val="0070C0"/>
                </a:solidFill>
              </a:rPr>
              <a:t>.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 discussion of some basic concepts such as system,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시작한다 이 장을           토론으로              기본적인 개념    와 같은  계    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state, state postulate, equilibrium, and process.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intensive and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상태</a:t>
            </a:r>
            <a:r>
              <a:rPr lang="en-US" altLang="ko-KR" dirty="0">
                <a:solidFill>
                  <a:srgbClr val="0070C0"/>
                </a:solidFill>
              </a:rPr>
              <a:t>,   </a:t>
            </a:r>
            <a:r>
              <a:rPr lang="ko-KR" altLang="en-US" dirty="0">
                <a:solidFill>
                  <a:srgbClr val="0070C0"/>
                </a:solidFill>
              </a:rPr>
              <a:t>상태 가설</a:t>
            </a:r>
            <a:r>
              <a:rPr lang="en-US" altLang="ko-KR" dirty="0">
                <a:solidFill>
                  <a:srgbClr val="0070C0"/>
                </a:solidFill>
              </a:rPr>
              <a:t>,         </a:t>
            </a:r>
            <a:r>
              <a:rPr lang="ko-KR" altLang="en-US" dirty="0">
                <a:solidFill>
                  <a:srgbClr val="0070C0"/>
                </a:solidFill>
              </a:rPr>
              <a:t>평형</a:t>
            </a:r>
            <a:r>
              <a:rPr lang="en-US" altLang="ko-KR" dirty="0">
                <a:solidFill>
                  <a:srgbClr val="0070C0"/>
                </a:solidFill>
              </a:rPr>
              <a:t>,         </a:t>
            </a:r>
            <a:r>
              <a:rPr lang="ko-KR" altLang="en-US" dirty="0">
                <a:solidFill>
                  <a:srgbClr val="0070C0"/>
                </a:solidFill>
              </a:rPr>
              <a:t>과정</a:t>
            </a:r>
            <a:r>
              <a:rPr lang="en-US" altLang="ko-KR" dirty="0">
                <a:solidFill>
                  <a:srgbClr val="0070C0"/>
                </a:solidFill>
              </a:rPr>
              <a:t>.           </a:t>
            </a:r>
            <a:r>
              <a:rPr lang="ko-KR" altLang="en-US" dirty="0">
                <a:solidFill>
                  <a:srgbClr val="0070C0"/>
                </a:solidFill>
              </a:rPr>
              <a:t>논의한다  내적 그리고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extensive properties of a system and define density, specific gravity, and specific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외적         성질들          계의         정의한다    밀도</a:t>
            </a:r>
            <a:r>
              <a:rPr lang="en-US" altLang="ko-KR" dirty="0">
                <a:solidFill>
                  <a:srgbClr val="0070C0"/>
                </a:solidFill>
              </a:rPr>
              <a:t>,  </a:t>
            </a:r>
            <a:r>
              <a:rPr lang="ko-KR" altLang="en-US" dirty="0">
                <a:solidFill>
                  <a:srgbClr val="0070C0"/>
                </a:solidFill>
              </a:rPr>
              <a:t>비중</a:t>
            </a:r>
            <a:r>
              <a:rPr lang="en-US" altLang="ko-KR" dirty="0">
                <a:solidFill>
                  <a:srgbClr val="0070C0"/>
                </a:solidFill>
              </a:rPr>
              <a:t>,          </a:t>
            </a:r>
            <a:r>
              <a:rPr lang="ko-KR" altLang="en-US" dirty="0">
                <a:solidFill>
                  <a:srgbClr val="0070C0"/>
                </a:solidFill>
              </a:rPr>
              <a:t>비중량을   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weight. We also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temperature and temperature scales with particular</a:t>
            </a:r>
          </a:p>
          <a:p>
            <a:r>
              <a:rPr lang="ko-KR" altLang="en-US" dirty="0"/>
              <a:t>               </a:t>
            </a:r>
            <a:r>
              <a:rPr lang="ko-KR" altLang="en-US" dirty="0">
                <a:solidFill>
                  <a:srgbClr val="0070C0"/>
                </a:solidFill>
              </a:rPr>
              <a:t>또한   논의한다  온도             </a:t>
            </a:r>
            <a:r>
              <a:rPr lang="ko-KR" altLang="en-US" dirty="0" err="1">
                <a:solidFill>
                  <a:srgbClr val="0070C0"/>
                </a:solidFill>
              </a:rPr>
              <a:t>온도</a:t>
            </a:r>
            <a:r>
              <a:rPr lang="ko-KR" altLang="en-US" dirty="0">
                <a:solidFill>
                  <a:srgbClr val="0070C0"/>
                </a:solidFill>
              </a:rPr>
              <a:t> 스케일               특히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emphasis on the International Temperature Scale of 1990. 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>
                <a:solidFill>
                  <a:srgbClr val="0070C0"/>
                </a:solidFill>
              </a:rPr>
              <a:t>강조하면서</a:t>
            </a:r>
            <a:r>
              <a:rPr lang="en-US" altLang="ko-KR" dirty="0"/>
              <a:t>           </a:t>
            </a:r>
            <a:r>
              <a:rPr lang="ko-KR" altLang="en-US" dirty="0">
                <a:solidFill>
                  <a:srgbClr val="0070C0"/>
                </a:solidFill>
              </a:rPr>
              <a:t>국제온도  스케일  </a:t>
            </a:r>
            <a:r>
              <a:rPr lang="en-US" altLang="ko-KR" dirty="0">
                <a:solidFill>
                  <a:srgbClr val="0070C0"/>
                </a:solidFill>
              </a:rPr>
              <a:t>1990</a:t>
            </a:r>
            <a:r>
              <a:rPr lang="ko-KR" altLang="en-US" dirty="0">
                <a:solidFill>
                  <a:srgbClr val="0070C0"/>
                </a:solidFill>
              </a:rPr>
              <a:t>년의</a:t>
            </a:r>
            <a:r>
              <a:rPr lang="en-US" altLang="ko-KR" dirty="0">
                <a:solidFill>
                  <a:srgbClr val="0070C0"/>
                </a:solidFill>
              </a:rPr>
              <a:t>.            </a:t>
            </a:r>
            <a:r>
              <a:rPr lang="ko-KR" altLang="en-US" dirty="0">
                <a:solidFill>
                  <a:srgbClr val="0070C0"/>
                </a:solidFill>
              </a:rPr>
              <a:t>다음으로 제시한다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pressure, which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the normal force exerted by a fluid per unit area 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ko-KR" altLang="en-US" dirty="0">
                <a:solidFill>
                  <a:srgbClr val="0070C0"/>
                </a:solidFill>
              </a:rPr>
              <a:t>압력      법선 방향 힘  유체에 의해서 작용하는 단위 면적 당   또 논의한다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absolute and gage pressures, the variation of pressure with depth, and pressure </a:t>
            </a:r>
            <a:r>
              <a:rPr lang="ko-KR" altLang="en-US" dirty="0">
                <a:solidFill>
                  <a:srgbClr val="0070C0"/>
                </a:solidFill>
              </a:rPr>
              <a:t>절대 </a:t>
            </a:r>
            <a:r>
              <a:rPr lang="en-US" altLang="ko-KR" dirty="0">
                <a:solidFill>
                  <a:srgbClr val="0070C0"/>
                </a:solidFill>
              </a:rPr>
              <a:t>     </a:t>
            </a:r>
            <a:r>
              <a:rPr lang="ko-KR" altLang="en-US" dirty="0">
                <a:solidFill>
                  <a:srgbClr val="0070C0"/>
                </a:solidFill>
              </a:rPr>
              <a:t>및     게이지 압력           변화      압력의     깊이에 따른       압력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thermodynamics(THD)-0D</a:t>
            </a:r>
          </a:p>
          <a:p>
            <a:endParaRPr lang="en-US" altLang="ko-KR" dirty="0"/>
          </a:p>
          <a:p>
            <a:r>
              <a:rPr lang="en-US" altLang="ko-KR" dirty="0"/>
              <a:t>measurement devices, such as manometers and barometers. Careful study of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    계측 도구            와 같은     수주계       기압계          조심스러운 공부는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these concepts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essential for a good understanding of the topics in the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이들 개념들의   필수적이다    잘 이해하기 위해             주제들을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following chapters.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다음 장들의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03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31" y="264468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thermodynamics(THD)-0E</a:t>
            </a:r>
          </a:p>
          <a:p>
            <a:endParaRPr lang="en-US" altLang="ko-KR" dirty="0"/>
          </a:p>
          <a:p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science </a:t>
            </a:r>
            <a:r>
              <a:rPr lang="en-US" altLang="ko-KR" dirty="0">
                <a:solidFill>
                  <a:srgbClr val="FF0000"/>
                </a:solidFill>
              </a:rPr>
              <a:t>has</a:t>
            </a:r>
            <a:r>
              <a:rPr lang="en-US" altLang="ko-KR" dirty="0"/>
              <a:t> a unique vocabulary associated with it, and thermodynamics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모든 과학은 그와 관련된 고유한 어휘를  가진다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그리고 열역학도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no exception.  Precise definition of basic concepts </a:t>
            </a:r>
            <a:r>
              <a:rPr lang="en-US" altLang="ko-KR" dirty="0">
                <a:solidFill>
                  <a:srgbClr val="FF0000"/>
                </a:solidFill>
              </a:rPr>
              <a:t>forms</a:t>
            </a:r>
            <a:r>
              <a:rPr lang="en-US" altLang="ko-KR" dirty="0"/>
              <a:t> a sound foundation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예외가 아니다</a:t>
            </a:r>
            <a:r>
              <a:rPr lang="en-US" altLang="ko-KR" dirty="0">
                <a:solidFill>
                  <a:srgbClr val="0070C0"/>
                </a:solidFill>
              </a:rPr>
              <a:t>.    </a:t>
            </a:r>
            <a:r>
              <a:rPr lang="ko-KR" altLang="en-US" dirty="0">
                <a:solidFill>
                  <a:srgbClr val="0070C0"/>
                </a:solidFill>
              </a:rPr>
              <a:t>기본적인 개념의 정확한 정의는 한 과학의 전개를 위한 건실한</a:t>
            </a:r>
            <a:endParaRPr lang="en-US" altLang="ko-KR" dirty="0"/>
          </a:p>
          <a:p>
            <a:r>
              <a:rPr lang="en-US" altLang="ko-KR" dirty="0"/>
              <a:t>for the development of a science and </a:t>
            </a:r>
            <a:r>
              <a:rPr lang="en-US" altLang="ko-KR" dirty="0">
                <a:solidFill>
                  <a:srgbClr val="FF0000"/>
                </a:solidFill>
              </a:rPr>
              <a:t>prevents</a:t>
            </a:r>
            <a:r>
              <a:rPr lang="en-US" altLang="ko-KR" dirty="0"/>
              <a:t> possible misunderstandings. We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기초를 형성하며</a:t>
            </a:r>
            <a:r>
              <a:rPr lang="en-US" altLang="ko-KR" dirty="0">
                <a:solidFill>
                  <a:srgbClr val="0070C0"/>
                </a:solidFill>
              </a:rPr>
              <a:t>,  </a:t>
            </a:r>
            <a:r>
              <a:rPr lang="ko-KR" altLang="en-US" dirty="0">
                <a:solidFill>
                  <a:srgbClr val="0070C0"/>
                </a:solidFill>
              </a:rPr>
              <a:t>          또 가능한 오해들을 방지한다</a:t>
            </a:r>
            <a:r>
              <a:rPr lang="en-US" altLang="ko-KR" dirty="0">
                <a:solidFill>
                  <a:srgbClr val="0070C0"/>
                </a:solidFill>
              </a:rPr>
              <a:t>.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 discussion of some basic concepts such as system,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이 장을 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상태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상태 가설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평형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과정과 같은 기본적인 개념에 대한 토론으로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state, state postulate, equilibrium, and process.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intensive and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시작한다</a:t>
            </a:r>
            <a:r>
              <a:rPr lang="en-US" altLang="ko-KR" dirty="0">
                <a:solidFill>
                  <a:srgbClr val="0070C0"/>
                </a:solidFill>
              </a:rPr>
              <a:t>.                                                     </a:t>
            </a:r>
            <a:r>
              <a:rPr lang="ko-KR" altLang="en-US" dirty="0">
                <a:solidFill>
                  <a:srgbClr val="0070C0"/>
                </a:solidFill>
              </a:rPr>
              <a:t>내적인 그리고 외적인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extensive properties of a system and define density, specific gravity, and specific</a:t>
            </a:r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계의 성질들에 대해 논의하고</a:t>
            </a:r>
            <a:r>
              <a:rPr lang="en-US" altLang="ko-KR" dirty="0">
                <a:solidFill>
                  <a:srgbClr val="0070C0"/>
                </a:solidFill>
              </a:rPr>
              <a:t>,     </a:t>
            </a:r>
            <a:r>
              <a:rPr lang="ko-KR" altLang="en-US" dirty="0">
                <a:solidFill>
                  <a:srgbClr val="0070C0"/>
                </a:solidFill>
              </a:rPr>
              <a:t>또 밀도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비중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비중량을 정의한다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en-US" altLang="ko-KR" dirty="0"/>
              <a:t>weight. We also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temperature and temperature scales with particular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      또한 온도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온도 스케일에 대해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특히 </a:t>
            </a:r>
            <a:r>
              <a:rPr lang="en-US" altLang="ko-KR" dirty="0">
                <a:solidFill>
                  <a:srgbClr val="0070C0"/>
                </a:solidFill>
              </a:rPr>
              <a:t>1990</a:t>
            </a:r>
            <a:r>
              <a:rPr lang="ko-KR" altLang="en-US" dirty="0">
                <a:solidFill>
                  <a:srgbClr val="0070C0"/>
                </a:solidFill>
              </a:rPr>
              <a:t>년의 국제 온도 스케일을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emphasis on the International Temperature Scale of 1990.  We then </a:t>
            </a:r>
            <a:r>
              <a:rPr lang="en-US" altLang="ko-KR" dirty="0">
                <a:solidFill>
                  <a:srgbClr val="FF0000"/>
                </a:solidFill>
              </a:rPr>
              <a:t>present</a:t>
            </a: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강조하면서 논의한다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               </a:t>
            </a:r>
            <a:r>
              <a:rPr lang="ko-KR" altLang="en-US" dirty="0">
                <a:solidFill>
                  <a:srgbClr val="0070C0"/>
                </a:solidFill>
              </a:rPr>
              <a:t>다음으로 유체에 의해서 단위 면적 당 작용하는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pressure, which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the normal force exerted by a fluid per unit area 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          법선 방향 힘인 압력을 제시하며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dirty="0"/>
              <a:t>absolute and gage pressures, the variation of pressure with depth, and pressure</a:t>
            </a:r>
          </a:p>
          <a:p>
            <a:r>
              <a:rPr lang="en-US" altLang="ko-KR" dirty="0"/>
              <a:t>       </a:t>
            </a:r>
            <a:r>
              <a:rPr lang="ko-KR" altLang="en-US" dirty="0">
                <a:solidFill>
                  <a:srgbClr val="0070C0"/>
                </a:solidFill>
              </a:rPr>
              <a:t>또 절대 및 게이지 압력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깊이에 따른 압력 변화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8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31" y="26655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Ch.2 Basic concepts of thermodynamics(THD)-0F</a:t>
            </a:r>
          </a:p>
          <a:p>
            <a:endParaRPr lang="en-US" altLang="ko-KR" dirty="0"/>
          </a:p>
          <a:p>
            <a:r>
              <a:rPr lang="en-US" altLang="ko-KR" dirty="0"/>
              <a:t>measurement devices, such as manometers and barometers. Careful study of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수주계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기압계 와 같은 압력 계측 도구에 대해 토의한다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r>
              <a:rPr lang="en-US" altLang="ko-KR" dirty="0"/>
              <a:t>these concepts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essential for a good understanding of the topics in the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이들 개념들의 조심스러운 공부는 다음 장들의   주제들을 잘 이해하기 위해</a:t>
            </a:r>
            <a:endParaRPr lang="en-US" altLang="ko-KR" dirty="0"/>
          </a:p>
          <a:p>
            <a:r>
              <a:rPr lang="en-US" altLang="ko-KR" dirty="0"/>
              <a:t>following chapters.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필수적이다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2162</Words>
  <Application>Microsoft Office PowerPoint</Application>
  <PresentationFormat>화면 슬라이드 쇼(4:3)</PresentationFormat>
  <Paragraphs>281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굴림</vt:lpstr>
      <vt:lpstr>궁서</vt:lpstr>
      <vt:lpstr>맑은 고딕</vt:lpstr>
      <vt:lpstr>Arial</vt:lpstr>
      <vt:lpstr>Wingdings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Introduction;</dc:title>
  <dc:creator>Microsoft Corporation</dc:creator>
  <cp:lastModifiedBy>Seung-Joon Lee</cp:lastModifiedBy>
  <cp:revision>105</cp:revision>
  <dcterms:created xsi:type="dcterms:W3CDTF">2006-10-05T04:04:58Z</dcterms:created>
  <dcterms:modified xsi:type="dcterms:W3CDTF">2018-03-26T00:37:44Z</dcterms:modified>
</cp:coreProperties>
</file>