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54" r:id="rId2"/>
    <p:sldId id="373" r:id="rId3"/>
    <p:sldId id="372" r:id="rId4"/>
    <p:sldId id="283" r:id="rId5"/>
    <p:sldId id="262" r:id="rId6"/>
    <p:sldId id="286" r:id="rId7"/>
    <p:sldId id="361" r:id="rId8"/>
    <p:sldId id="374" r:id="rId9"/>
    <p:sldId id="287" r:id="rId10"/>
    <p:sldId id="288" r:id="rId11"/>
    <p:sldId id="289" r:id="rId12"/>
    <p:sldId id="27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62" r:id="rId22"/>
    <p:sldId id="306" r:id="rId23"/>
    <p:sldId id="307" r:id="rId24"/>
    <p:sldId id="363" r:id="rId25"/>
    <p:sldId id="364" r:id="rId26"/>
    <p:sldId id="278" r:id="rId27"/>
    <p:sldId id="319" r:id="rId28"/>
    <p:sldId id="321" r:id="rId29"/>
    <p:sldId id="375" r:id="rId30"/>
    <p:sldId id="320" r:id="rId31"/>
    <p:sldId id="365" r:id="rId32"/>
    <p:sldId id="322" r:id="rId33"/>
    <p:sldId id="367" r:id="rId34"/>
    <p:sldId id="323" r:id="rId35"/>
    <p:sldId id="324" r:id="rId36"/>
    <p:sldId id="325" r:id="rId37"/>
    <p:sldId id="366" r:id="rId38"/>
    <p:sldId id="368" r:id="rId39"/>
    <p:sldId id="369" r:id="rId40"/>
    <p:sldId id="371" r:id="rId41"/>
    <p:sldId id="37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26" autoAdjust="0"/>
  </p:normalViewPr>
  <p:slideViewPr>
    <p:cSldViewPr>
      <p:cViewPr varScale="1">
        <p:scale>
          <a:sx n="87" d="100"/>
          <a:sy n="87" d="100"/>
        </p:scale>
        <p:origin x="96" y="28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7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CEE4A-5AA5-4CC2-A15D-A0A61F1A7F73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0AABE-0485-44E3-8A0D-55BB2BB55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Greek word: </a:t>
            </a:r>
            <a:r>
              <a:rPr lang="en-US" altLang="ko-KR" dirty="0" err="1"/>
              <a:t>adiabatos</a:t>
            </a:r>
            <a:r>
              <a:rPr lang="en-US" altLang="ko-KR" dirty="0"/>
              <a:t>; not to be passed </a:t>
            </a:r>
            <a:r>
              <a:rPr lang="en-US" altLang="ko-KR" dirty="0">
                <a:sym typeface="Wingdings" pitchFamily="2" charset="2"/>
              </a:rPr>
              <a:t> adiabatic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Greek word: </a:t>
            </a:r>
            <a:r>
              <a:rPr lang="en-US" altLang="ko-KR" dirty="0" err="1"/>
              <a:t>adiabatos</a:t>
            </a:r>
            <a:r>
              <a:rPr lang="en-US" altLang="ko-KR" dirty="0"/>
              <a:t>; not to be passed </a:t>
            </a:r>
            <a:r>
              <a:rPr lang="en-US" altLang="ko-KR" dirty="0">
                <a:sym typeface="Wingdings" pitchFamily="2" charset="2"/>
              </a:rPr>
              <a:t> adiabatic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7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Greek word: adiabatos; not to be passed </a:t>
            </a:r>
            <a:r>
              <a:rPr lang="en-US" altLang="ko-KR">
                <a:sym typeface="Wingdings" pitchFamily="2" charset="2"/>
              </a:rPr>
              <a:t> adiabatic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Greek word: adiabatos; not to be passed </a:t>
            </a:r>
            <a:r>
              <a:rPr lang="en-US" altLang="ko-KR">
                <a:sym typeface="Wingdings" pitchFamily="2" charset="2"/>
              </a:rPr>
              <a:t> adiabatic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0AABE-0485-44E3-8A0D-55BB2BB55F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6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F516-D15F-4765-92E1-1FBA48756D70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D84A-1D02-454A-8BA2-04296526CD6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D766-E5A4-4672-B3E0-3A646B7CDE2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678C-1374-4736-A379-D08856C5761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4C26-1D7B-46EF-8E82-45423111E642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662E-5E2B-479F-934F-D14E77149752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180C-7427-4633-8A55-87581ADC4FB5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6D2-8782-4B98-8025-0C6DA62A3B8D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53D-09A0-4173-81FC-4F5A8278968D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28A0-F439-448F-B962-8D932C8BA64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BA2-0C91-4027-96A7-90B1A638DD0D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2C59-4961-43D1-B333-F5DCB083F1A0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5.pn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6.png"/><Relationship Id="rId9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53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58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59.png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60.png"/><Relationship Id="rId4" Type="http://schemas.openxmlformats.org/officeDocument/2006/relationships/image" Target="../media/image55.wmf"/><Relationship Id="rId9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64.png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png"/><Relationship Id="rId5" Type="http://schemas.openxmlformats.org/officeDocument/2006/relationships/image" Target="../media/image61.wmf"/><Relationship Id="rId10" Type="http://schemas.openxmlformats.org/officeDocument/2006/relationships/image" Target="../media/image63.wmf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80.png"/><Relationship Id="rId4" Type="http://schemas.openxmlformats.org/officeDocument/2006/relationships/image" Target="../media/image7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85.wmf"/><Relationship Id="rId3" Type="http://schemas.openxmlformats.org/officeDocument/2006/relationships/image" Target="../media/image86.pn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8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5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png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95.png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92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9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6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0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103.png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4.png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7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0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5.bin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08.wmf"/><Relationship Id="rId9" Type="http://schemas.openxmlformats.org/officeDocument/2006/relationships/image" Target="../media/image1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45136"/>
              </p:ext>
            </p:extLst>
          </p:nvPr>
        </p:nvGraphicFramePr>
        <p:xfrm>
          <a:off x="1644650" y="1814513"/>
          <a:ext cx="5851525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Equation" r:id="rId3" imgW="2425680" imgH="1371600" progId="Equation.DSMT4">
                  <p:embed/>
                </p:oleObj>
              </mc:Choice>
              <mc:Fallback>
                <p:oleObj name="Equation" r:id="rId3" imgW="24256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814513"/>
                        <a:ext cx="5851525" cy="330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0C0C34-3B21-4C30-B824-7B8BBB64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Energy-2b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7669301-FD3F-4F8E-95CA-79CFB5B2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2777" y="1178764"/>
            <a:ext cx="4303053" cy="477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3DDD5-C705-4610-BA38-09731D24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Energy-2c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1E3251D-576E-42C5-A7E3-B7CE2C5B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4793" y="1412776"/>
            <a:ext cx="457441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77FD42-90B6-4169-A92C-A7842228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9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72387" y="564584"/>
            <a:ext cx="7929618" cy="5528712"/>
            <a:chOff x="972387" y="564584"/>
            <a:chExt cx="7929618" cy="5528712"/>
          </a:xfrm>
        </p:grpSpPr>
        <p:sp>
          <p:nvSpPr>
            <p:cNvPr id="4" name="TextBox 3"/>
            <p:cNvSpPr txBox="1"/>
            <p:nvPr/>
          </p:nvSpPr>
          <p:spPr>
            <a:xfrm>
              <a:off x="972387" y="564584"/>
              <a:ext cx="7929618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Ch.3 Energy-3</a:t>
              </a:r>
            </a:p>
            <a:p>
              <a:endParaRPr lang="en-US" altLang="ko-KR" dirty="0"/>
            </a:p>
            <a:p>
              <a:r>
                <a:rPr lang="en-US" altLang="ko-KR" dirty="0"/>
                <a:t>3-4 Energy transfer by work</a:t>
              </a:r>
            </a:p>
            <a:p>
              <a:endParaRPr lang="en-US" altLang="ko-KR" dirty="0"/>
            </a:p>
            <a:p>
              <a:r>
                <a:rPr lang="en-US" altLang="ko-KR" dirty="0"/>
                <a:t>- Work; form of energy transferred other than heat</a:t>
              </a:r>
            </a:p>
            <a:p>
              <a:endParaRPr lang="en-US" altLang="ko-KR" dirty="0"/>
            </a:p>
            <a:p>
              <a:r>
                <a:rPr lang="en-US" altLang="ko-KR" dirty="0"/>
                <a:t>-                                                                 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Fig. 3-20</a:t>
              </a:r>
              <a:r>
                <a:rPr lang="en-US" altLang="ko-KR" dirty="0"/>
                <a:t> </a:t>
              </a:r>
            </a:p>
            <a:p>
              <a:endParaRPr lang="en-US" altLang="ko-KR" dirty="0"/>
            </a:p>
            <a:p>
              <a:r>
                <a:rPr lang="en-US" altLang="ko-KR" dirty="0"/>
                <a:t>- sign convention for work; 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>
                  <a:solidFill>
                    <a:srgbClr val="FF0000"/>
                  </a:solidFill>
                </a:rPr>
                <a:t>+ if the system energy decreases, - if increases.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Fig. 3-21</a:t>
              </a:r>
              <a:r>
                <a:rPr lang="en-US" altLang="ko-KR" dirty="0"/>
                <a:t> </a:t>
              </a:r>
            </a:p>
            <a:p>
              <a:endParaRPr lang="en-US" altLang="ko-KR" dirty="0"/>
            </a:p>
            <a:p>
              <a:r>
                <a:rPr lang="en-US" altLang="ko-KR" dirty="0"/>
                <a:t>- Similarities of heat and work; boundary and transfer phenomena, </a:t>
              </a:r>
            </a:p>
            <a:p>
              <a:r>
                <a:rPr lang="en-US" altLang="ko-KR" dirty="0"/>
                <a:t>  process and path dependent quantities. </a:t>
              </a:r>
              <a:r>
                <a:rPr lang="en-US" altLang="ko-KR" dirty="0">
                  <a:solidFill>
                    <a:srgbClr val="FF0000"/>
                  </a:solidFill>
                </a:rPr>
                <a:t>Fig. 3-22</a:t>
              </a:r>
              <a:r>
                <a:rPr lang="en-US" altLang="ko-KR" dirty="0"/>
                <a:t> 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>
                  <a:solidFill>
                    <a:srgbClr val="0070C0"/>
                  </a:solidFill>
                </a:rPr>
                <a:t>Ex. 3-3, 3-4, 3-5, 3-6 </a:t>
              </a:r>
            </a:p>
            <a:p>
              <a:endParaRPr lang="en-US" altLang="ko-KR" dirty="0"/>
            </a:p>
            <a:p>
              <a:r>
                <a:rPr lang="en-US" altLang="ko-KR" dirty="0"/>
                <a:t>- Electrical work                           </a:t>
              </a:r>
              <a:r>
                <a:rPr lang="en-US" altLang="ko-KR" dirty="0">
                  <a:solidFill>
                    <a:srgbClr val="FF0000"/>
                  </a:solidFill>
                </a:rPr>
                <a:t>Fig. 3-27</a:t>
              </a:r>
              <a:r>
                <a:rPr lang="en-US" altLang="ko-KR" dirty="0"/>
                <a:t> 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</a:t>
              </a:r>
            </a:p>
            <a:p>
              <a:endParaRPr lang="en-US" altLang="ko-KR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0327085"/>
                </p:ext>
              </p:extLst>
            </p:nvPr>
          </p:nvGraphicFramePr>
          <p:xfrm>
            <a:off x="1187624" y="2204864"/>
            <a:ext cx="6679558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6" name="Equation" r:id="rId4" imgW="4241520" imgH="228600" progId="Equation.DSMT4">
                    <p:embed/>
                  </p:oleObj>
                </mc:Choice>
                <mc:Fallback>
                  <p:oleObj name="Equation" r:id="rId4" imgW="424152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2204864"/>
                          <a:ext cx="6679558" cy="36004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6248917"/>
                </p:ext>
              </p:extLst>
            </p:nvPr>
          </p:nvGraphicFramePr>
          <p:xfrm>
            <a:off x="1363017" y="5378921"/>
            <a:ext cx="3929063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7" name="Equation" r:id="rId6" imgW="2514600" imgH="457200" progId="Equation.DSMT4">
                    <p:embed/>
                  </p:oleObj>
                </mc:Choice>
                <mc:Fallback>
                  <p:oleObj name="Equation" r:id="rId6" imgW="25146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017" y="5378921"/>
                          <a:ext cx="3929063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6439C-847C-4D22-8FBA-0F79341B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Energy-3a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4FB435D-54A7-45E0-B89C-430C59DE7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726" y="1268760"/>
            <a:ext cx="436769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5AD7CC-598C-4924-907F-DB44DD21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Energy-3b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66F2902-8B58-4C0F-AAE3-06252DE0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5799" y="1340768"/>
            <a:ext cx="310834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C4E7E8-A41E-47DE-BBA2-67B1DDE8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729541"/>
              </p:ext>
            </p:extLst>
          </p:nvPr>
        </p:nvGraphicFramePr>
        <p:xfrm>
          <a:off x="1287572" y="5971183"/>
          <a:ext cx="66087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3" imgW="3962160" imgH="203040" progId="Equation.DSMT4">
                  <p:embed/>
                </p:oleObj>
              </mc:Choice>
              <mc:Fallback>
                <p:oleObj name="Equation" r:id="rId3" imgW="3962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572" y="5971183"/>
                        <a:ext cx="6608763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Energy-3c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9223822-FE29-4AAC-8C3D-FA24371F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83768" y="927770"/>
            <a:ext cx="3456384" cy="490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085681-1720-4CFB-A090-CEBDEA04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505DD7-EC45-4353-9CDF-404AD2200A82}"/>
              </a:ext>
            </a:extLst>
          </p:cNvPr>
          <p:cNvSpPr/>
          <p:nvPr/>
        </p:nvSpPr>
        <p:spPr>
          <a:xfrm>
            <a:off x="5868144" y="-319573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449FFF-BC11-42A2-88BF-CE7D8DC2CDD1}"/>
              </a:ext>
            </a:extLst>
          </p:cNvPr>
          <p:cNvSpPr/>
          <p:nvPr/>
        </p:nvSpPr>
        <p:spPr>
          <a:xfrm>
            <a:off x="3851920" y="-2365156"/>
            <a:ext cx="260736" cy="16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7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03036" y="1340768"/>
            <a:ext cx="6029404" cy="4355356"/>
            <a:chOff x="2771799" y="1196975"/>
            <a:chExt cx="6029404" cy="4355356"/>
          </a:xfrm>
        </p:grpSpPr>
        <p:pic>
          <p:nvPicPr>
            <p:cNvPr id="686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799" y="1700808"/>
              <a:ext cx="6029404" cy="385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" name="개체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27626"/>
                </p:ext>
              </p:extLst>
            </p:nvPr>
          </p:nvGraphicFramePr>
          <p:xfrm>
            <a:off x="2801938" y="1196975"/>
            <a:ext cx="13557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7" name="Equation" r:id="rId4" imgW="812520" imgH="203040" progId="Equation.DSMT4">
                    <p:embed/>
                  </p:oleObj>
                </mc:Choice>
                <mc:Fallback>
                  <p:oleObj name="Equation" r:id="rId4" imgW="812520" imgH="203040" progId="Equation.DSMT4">
                    <p:embed/>
                    <p:pic>
                      <p:nvPicPr>
                        <p:cNvPr id="0" name="개체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938" y="1196975"/>
                          <a:ext cx="1355725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직사각형 6"/>
            <p:cNvSpPr/>
            <p:nvPr/>
          </p:nvSpPr>
          <p:spPr>
            <a:xfrm>
              <a:off x="5770044" y="3550116"/>
              <a:ext cx="466755" cy="196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Energy-3d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28C7FEC-E404-4828-AB46-EEBCDC123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1" y="2636689"/>
            <a:ext cx="1733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73E69C-B850-4489-942C-F7A6C59D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6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5536" y="1700213"/>
            <a:ext cx="8385359" cy="3096938"/>
            <a:chOff x="395536" y="1700213"/>
            <a:chExt cx="8385359" cy="3096938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211" y="2132538"/>
              <a:ext cx="6032684" cy="266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200275"/>
              <a:ext cx="2352675" cy="241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" name="개체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6013181"/>
                </p:ext>
              </p:extLst>
            </p:nvPr>
          </p:nvGraphicFramePr>
          <p:xfrm>
            <a:off x="2998217" y="1700213"/>
            <a:ext cx="1376363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0" name="Equation" r:id="rId5" imgW="825480" imgH="203040" progId="Equation.DSMT4">
                    <p:embed/>
                  </p:oleObj>
                </mc:Choice>
                <mc:Fallback>
                  <p:oleObj name="Equation" r:id="rId5" imgW="825480" imgH="203040" progId="Equation.DSMT4">
                    <p:embed/>
                    <p:pic>
                      <p:nvPicPr>
                        <p:cNvPr id="0" name="개체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217" y="1700213"/>
                          <a:ext cx="1376363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직사각형 5"/>
            <p:cNvSpPr/>
            <p:nvPr/>
          </p:nvSpPr>
          <p:spPr>
            <a:xfrm>
              <a:off x="6156176" y="2435746"/>
              <a:ext cx="466755" cy="196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Energy-3e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1274BF-80EC-426B-8EDE-15D64EB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6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5659" y="1773238"/>
            <a:ext cx="7900390" cy="2920923"/>
            <a:chOff x="535659" y="1773238"/>
            <a:chExt cx="7900390" cy="2920923"/>
          </a:xfrm>
        </p:grpSpPr>
        <p:grpSp>
          <p:nvGrpSpPr>
            <p:cNvPr id="2" name="그룹 1"/>
            <p:cNvGrpSpPr/>
            <p:nvPr/>
          </p:nvGrpSpPr>
          <p:grpSpPr>
            <a:xfrm>
              <a:off x="2621260" y="2258630"/>
              <a:ext cx="5814789" cy="2435531"/>
              <a:chOff x="1438499" y="3072794"/>
              <a:chExt cx="5814789" cy="2435531"/>
            </a:xfrm>
          </p:grpSpPr>
          <p:pic>
            <p:nvPicPr>
              <p:cNvPr id="7065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8499" y="3072794"/>
                <a:ext cx="5814789" cy="661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65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8499" y="3707506"/>
                <a:ext cx="5795739" cy="1800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066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59" y="2111375"/>
              <a:ext cx="2085601" cy="2294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1049309"/>
                </p:ext>
              </p:extLst>
            </p:nvPr>
          </p:nvGraphicFramePr>
          <p:xfrm>
            <a:off x="3103488" y="1773238"/>
            <a:ext cx="1355725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4" name="Equation" r:id="rId6" imgW="812520" imgH="203040" progId="Equation.DSMT4">
                    <p:embed/>
                  </p:oleObj>
                </mc:Choice>
                <mc:Fallback>
                  <p:oleObj name="Equation" r:id="rId6" imgW="812520" imgH="203040" progId="Equation.DSMT4">
                    <p:embed/>
                    <p:pic>
                      <p:nvPicPr>
                        <p:cNvPr id="0" name="개체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488" y="1773238"/>
                          <a:ext cx="1355725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직사각형 7"/>
            <p:cNvSpPr/>
            <p:nvPr/>
          </p:nvSpPr>
          <p:spPr>
            <a:xfrm>
              <a:off x="4744591" y="3573016"/>
              <a:ext cx="466755" cy="196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Energy-3f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2E03A-54A9-4F56-ACCB-6C915CA8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7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11560" y="1700213"/>
            <a:ext cx="8218796" cy="3528987"/>
            <a:chOff x="611560" y="1700213"/>
            <a:chExt cx="8218796" cy="3528987"/>
          </a:xfrm>
        </p:grpSpPr>
        <p:pic>
          <p:nvPicPr>
            <p:cNvPr id="716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5796" y="2058997"/>
              <a:ext cx="5884560" cy="317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08438"/>
              <a:ext cx="2334236" cy="2460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" name="개체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0476390"/>
                </p:ext>
              </p:extLst>
            </p:nvPr>
          </p:nvGraphicFramePr>
          <p:xfrm>
            <a:off x="3214688" y="1700213"/>
            <a:ext cx="1376362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1" name="Equation" r:id="rId5" imgW="825480" imgH="203040" progId="Equation.DSMT4">
                    <p:embed/>
                  </p:oleObj>
                </mc:Choice>
                <mc:Fallback>
                  <p:oleObj name="Equation" r:id="rId5" imgW="825480" imgH="203040" progId="Equation.DSMT4">
                    <p:embed/>
                    <p:pic>
                      <p:nvPicPr>
                        <p:cNvPr id="0" name="개체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88" y="1700213"/>
                          <a:ext cx="1376362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직사각형 5"/>
            <p:cNvSpPr/>
            <p:nvPr/>
          </p:nvSpPr>
          <p:spPr>
            <a:xfrm>
              <a:off x="8190651" y="3301938"/>
              <a:ext cx="466755" cy="196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31457" y="2109614"/>
              <a:ext cx="1007884" cy="191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5105772" y="2636168"/>
              <a:ext cx="978396" cy="241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366349"/>
                </p:ext>
              </p:extLst>
            </p:nvPr>
          </p:nvGraphicFramePr>
          <p:xfrm>
            <a:off x="4831457" y="2083175"/>
            <a:ext cx="980414" cy="244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2" name="Equation" r:id="rId7" imgW="812520" imgH="203040" progId="Equation.DSMT4">
                    <p:embed/>
                  </p:oleObj>
                </mc:Choice>
                <mc:Fallback>
                  <p:oleObj name="Equation" r:id="rId7" imgW="812520" imgH="203040" progId="Equation.DSMT4">
                    <p:embed/>
                    <p:pic>
                      <p:nvPicPr>
                        <p:cNvPr id="2" name="개체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457" y="2083175"/>
                          <a:ext cx="980414" cy="244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0067169"/>
                </p:ext>
              </p:extLst>
            </p:nvPr>
          </p:nvGraphicFramePr>
          <p:xfrm>
            <a:off x="5073533" y="2664743"/>
            <a:ext cx="1008112" cy="251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3" name="Equation" r:id="rId9" imgW="812520" imgH="203040" progId="Equation.DSMT4">
                    <p:embed/>
                  </p:oleObj>
                </mc:Choice>
                <mc:Fallback>
                  <p:oleObj name="Equation" r:id="rId9" imgW="812520" imgH="203040" progId="Equation.DSMT4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3533" y="2664743"/>
                          <a:ext cx="1008112" cy="251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직사각형 11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Energy-3g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44255-2A4F-4D85-AFA6-DC8D582C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984" y="113312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Text &amp; references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0. Fundamentals of thermal-fluid sciences, 5</a:t>
            </a:r>
            <a:r>
              <a:rPr lang="en-US" altLang="ko-KR" baseline="30000" dirty="0"/>
              <a:t>th</a:t>
            </a:r>
            <a:r>
              <a:rPr lang="en-US" altLang="ko-KR" dirty="0"/>
              <a:t> Ed., Yunus A. Cengel, et al. McGraw-Hill, 2017.</a:t>
            </a:r>
          </a:p>
          <a:p>
            <a:r>
              <a:rPr lang="en-US" altLang="ko-KR" dirty="0"/>
              <a:t>1. Understanding Thermodynamics, H. C. Van Ness, Dover, 1983.</a:t>
            </a:r>
          </a:p>
          <a:p>
            <a:r>
              <a:rPr lang="en-US" altLang="ko-KR" dirty="0"/>
              <a:t>2. Understanding Energy, R. S. Berry, World Scientific, 1991.</a:t>
            </a:r>
          </a:p>
          <a:p>
            <a:r>
              <a:rPr lang="en-US" altLang="ko-KR" dirty="0"/>
              <a:t>3. Thermodynamics, E. Fermi, Dover, 1956.</a:t>
            </a:r>
          </a:p>
          <a:p>
            <a:r>
              <a:rPr lang="en-US" altLang="ko-KR" dirty="0"/>
              <a:t>4. From Watt to Clausius, D. S. L. Cardwell, Iowa State University Press, 1989.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절대평가와 상대평가의 혼합형</a:t>
            </a:r>
          </a:p>
          <a:p>
            <a:r>
              <a:rPr lang="ko-KR" altLang="en-US" dirty="0"/>
              <a:t>수시시험</a:t>
            </a:r>
            <a:r>
              <a:rPr lang="en-US" altLang="ko-KR" dirty="0"/>
              <a:t>(30%), </a:t>
            </a:r>
            <a:r>
              <a:rPr lang="ko-KR" altLang="en-US" dirty="0"/>
              <a:t>기말시험</a:t>
            </a:r>
            <a:r>
              <a:rPr lang="en-US" altLang="ko-KR" dirty="0"/>
              <a:t>(30%), </a:t>
            </a:r>
            <a:r>
              <a:rPr lang="ko-KR" altLang="en-US" dirty="0"/>
              <a:t>과제물</a:t>
            </a:r>
            <a:r>
              <a:rPr lang="en-US" altLang="ko-KR" dirty="0"/>
              <a:t>(40%, 8</a:t>
            </a:r>
            <a:r>
              <a:rPr lang="ko-KR" altLang="en-US" dirty="0"/>
              <a:t>회 각 </a:t>
            </a:r>
            <a:r>
              <a:rPr lang="en-US" altLang="ko-KR" dirty="0"/>
              <a:t>5%)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531AB4-7832-45E0-BE6D-958E9F46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8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Energy-3h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BEDBB8-5DAB-43A6-89F5-9A870EE2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6779" y="1412776"/>
            <a:ext cx="484332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9BCC45-A002-460C-846C-FBE32303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2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53133" y="639738"/>
            <a:ext cx="7623323" cy="5909310"/>
            <a:chOff x="1053133" y="639738"/>
            <a:chExt cx="7623323" cy="5909310"/>
          </a:xfrm>
        </p:grpSpPr>
        <p:sp>
          <p:nvSpPr>
            <p:cNvPr id="4" name="TextBox 3"/>
            <p:cNvSpPr txBox="1"/>
            <p:nvPr/>
          </p:nvSpPr>
          <p:spPr>
            <a:xfrm>
              <a:off x="1053133" y="639738"/>
              <a:ext cx="7623323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Ch.3 Energy-4</a:t>
              </a:r>
            </a:p>
            <a:p>
              <a:endParaRPr lang="en-US" altLang="ko-KR" dirty="0"/>
            </a:p>
            <a:p>
              <a:r>
                <a:rPr lang="en-US" altLang="ko-KR" dirty="0"/>
                <a:t>3-5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/>
                <a:t>Mechanical forms of work </a:t>
              </a:r>
            </a:p>
            <a:p>
              <a:endParaRPr lang="en-US" altLang="ko-KR" dirty="0"/>
            </a:p>
            <a:p>
              <a:r>
                <a:rPr lang="en-US" altLang="ko-KR" dirty="0"/>
                <a:t>- Moving boundary work; quasi-equilibrium process is assumed</a:t>
              </a:r>
            </a:p>
            <a:p>
              <a:r>
                <a:rPr lang="en-US" altLang="ko-KR" dirty="0"/>
                <a:t>   </a:t>
              </a:r>
            </a:p>
            <a:p>
              <a:r>
                <a:rPr lang="en-US" altLang="ko-KR" dirty="0"/>
                <a:t>                                                                         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 </a:t>
              </a: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 Fig. 3-28, 3-b, 3-c, 3-d </a:t>
              </a:r>
            </a:p>
            <a:p>
              <a:r>
                <a:rPr lang="en-US" altLang="ko-KR" dirty="0"/>
                <a:t>   </a:t>
              </a:r>
            </a:p>
            <a:p>
              <a:r>
                <a:rPr lang="en-US" altLang="ko-KR" dirty="0"/>
                <a:t>- Shaft work; </a:t>
              </a:r>
              <a:r>
                <a:rPr lang="en-US" altLang="ko-KR" dirty="0">
                  <a:solidFill>
                    <a:srgbClr val="0070C0"/>
                  </a:solidFill>
                </a:rPr>
                <a:t>Fig. 3-29, -30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                                                                                 </a:t>
              </a:r>
              <a:r>
                <a:rPr lang="en-US" altLang="ko-KR" dirty="0">
                  <a:solidFill>
                    <a:srgbClr val="0070C0"/>
                  </a:solidFill>
                </a:rPr>
                <a:t>Ex. 3-7</a:t>
              </a:r>
              <a:r>
                <a:rPr lang="en-US" altLang="ko-KR" dirty="0"/>
                <a:t> </a:t>
              </a:r>
            </a:p>
            <a:p>
              <a:r>
                <a:rPr lang="en-US" altLang="ko-KR" dirty="0"/>
                <a:t>- Spring work; 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endParaRPr lang="en-US" altLang="ko-KR" dirty="0"/>
            </a:p>
            <a:p>
              <a:r>
                <a:rPr lang="en-US" altLang="ko-KR" dirty="0"/>
                <a:t>                                                                      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/>
                <a:t>- Nonmechanical forms of work; </a:t>
              </a:r>
            </a:p>
            <a:p>
              <a:r>
                <a:rPr lang="en-US" altLang="ko-KR" dirty="0"/>
                <a:t>     electrical work, magnetic work, electrical polarization work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9756721"/>
                </p:ext>
              </p:extLst>
            </p:nvPr>
          </p:nvGraphicFramePr>
          <p:xfrm>
            <a:off x="1281642" y="2338332"/>
            <a:ext cx="6602726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03" name="Equation" r:id="rId4" imgW="3848040" imgH="330120" progId="Equation.DSMT4">
                    <p:embed/>
                  </p:oleObj>
                </mc:Choice>
                <mc:Fallback>
                  <p:oleObj name="Equation" r:id="rId4" imgW="3848040" imgH="330120" progId="Equation.DSMT4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642" y="2338332"/>
                          <a:ext cx="6602726" cy="5635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0400988"/>
                </p:ext>
              </p:extLst>
            </p:nvPr>
          </p:nvGraphicFramePr>
          <p:xfrm>
            <a:off x="1649413" y="5108575"/>
            <a:ext cx="5148262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04" name="Equation" r:id="rId6" imgW="3022560" imgH="393480" progId="Equation.DSMT4">
                    <p:embed/>
                  </p:oleObj>
                </mc:Choice>
                <mc:Fallback>
                  <p:oleObj name="Equation" r:id="rId6" imgW="3022560" imgH="393480" progId="Equation.DSMT4">
                    <p:embed/>
                    <p:pic>
                      <p:nvPicPr>
                        <p:cNvPr id="1844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413" y="5108575"/>
                          <a:ext cx="5148262" cy="671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883911"/>
                </p:ext>
              </p:extLst>
            </p:nvPr>
          </p:nvGraphicFramePr>
          <p:xfrm>
            <a:off x="1668463" y="4064000"/>
            <a:ext cx="6032500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05" name="Equation" r:id="rId8" imgW="3543120" imgH="457200" progId="Equation.DSMT4">
                    <p:embed/>
                  </p:oleObj>
                </mc:Choice>
                <mc:Fallback>
                  <p:oleObj name="Equation" r:id="rId8" imgW="3543120" imgH="457200" progId="Equation.DSMT4">
                    <p:embed/>
                    <p:pic>
                      <p:nvPicPr>
                        <p:cNvPr id="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463" y="4064000"/>
                          <a:ext cx="6032500" cy="781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B22A69-EACE-4598-904D-BA2D5E84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4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61" y="4022219"/>
            <a:ext cx="18573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015218"/>
              </p:ext>
            </p:extLst>
          </p:nvPr>
        </p:nvGraphicFramePr>
        <p:xfrm>
          <a:off x="3347864" y="6128905"/>
          <a:ext cx="53371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2" name="Equation" r:id="rId4" imgW="3200400" imgH="203040" progId="Equation.DSMT4">
                  <p:embed/>
                </p:oleObj>
              </mc:Choice>
              <mc:Fallback>
                <p:oleObj name="Equation" r:id="rId4" imgW="3200400" imgH="20304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6128905"/>
                        <a:ext cx="53371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Energy-4a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2E9520-5BCC-4A04-AFF2-A8A2BC3CF5E3}"/>
              </a:ext>
            </a:extLst>
          </p:cNvPr>
          <p:cNvGrpSpPr/>
          <p:nvPr/>
        </p:nvGrpSpPr>
        <p:grpSpPr>
          <a:xfrm>
            <a:off x="2363316" y="1974175"/>
            <a:ext cx="4152900" cy="2959100"/>
            <a:chOff x="2363316" y="1974175"/>
            <a:chExt cx="4152900" cy="295910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4EEC222-46FD-47E1-891A-7D7AA1099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63316" y="2123400"/>
              <a:ext cx="4152900" cy="280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" name="개체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541278"/>
                </p:ext>
              </p:extLst>
            </p:nvPr>
          </p:nvGraphicFramePr>
          <p:xfrm>
            <a:off x="4159250" y="1974175"/>
            <a:ext cx="82550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93" name="Equation" r:id="rId7" imgW="495000" imgH="177480" progId="Equation.DSMT4">
                    <p:embed/>
                  </p:oleObj>
                </mc:Choice>
                <mc:Fallback>
                  <p:oleObj name="Equation" r:id="rId7" imgW="495000" imgH="177480" progId="Equation.DSMT4">
                    <p:embed/>
                    <p:pic>
                      <p:nvPicPr>
                        <p:cNvPr id="0" name="개체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250" y="1974175"/>
                          <a:ext cx="825500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AA506-AFE2-4C5C-B12C-4E6F950B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48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59242"/>
              </p:ext>
            </p:extLst>
          </p:nvPr>
        </p:nvGraphicFramePr>
        <p:xfrm>
          <a:off x="654050" y="4652963"/>
          <a:ext cx="31369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5" name="Equation" r:id="rId3" imgW="1879560" imgH="203040" progId="Equation.DSMT4">
                  <p:embed/>
                </p:oleObj>
              </mc:Choice>
              <mc:Fallback>
                <p:oleObj name="Equation" r:id="rId3" imgW="1879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652963"/>
                        <a:ext cx="31369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63246"/>
              </p:ext>
            </p:extLst>
          </p:nvPr>
        </p:nvGraphicFramePr>
        <p:xfrm>
          <a:off x="4300538" y="4619625"/>
          <a:ext cx="421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6" name="Equation" r:id="rId5" imgW="2527200" imgH="203040" progId="Equation.DSMT4">
                  <p:embed/>
                </p:oleObj>
              </mc:Choice>
              <mc:Fallback>
                <p:oleObj name="Equation" r:id="rId5" imgW="252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4619625"/>
                        <a:ext cx="421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Energy-4b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58A9DE-4800-492B-9DF6-379FA5F8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C66DD-F660-46C1-A07E-310D86A11A42}"/>
              </a:ext>
            </a:extLst>
          </p:cNvPr>
          <p:cNvGrpSpPr/>
          <p:nvPr/>
        </p:nvGrpSpPr>
        <p:grpSpPr>
          <a:xfrm>
            <a:off x="739577" y="1385584"/>
            <a:ext cx="3057897" cy="3085089"/>
            <a:chOff x="739577" y="1385584"/>
            <a:chExt cx="3057897" cy="3085089"/>
          </a:xfrm>
        </p:grpSpPr>
        <p:pic>
          <p:nvPicPr>
            <p:cNvPr id="7475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77" y="1412776"/>
              <a:ext cx="3057897" cy="305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E24992-8B9B-408E-8A0D-B2D2BBDAC20B}"/>
                </a:ext>
              </a:extLst>
            </p:cNvPr>
            <p:cNvSpPr/>
            <p:nvPr/>
          </p:nvSpPr>
          <p:spPr>
            <a:xfrm>
              <a:off x="761482" y="1385584"/>
              <a:ext cx="28803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1" name="개체 10">
              <a:extLst>
                <a:ext uri="{FF2B5EF4-FFF2-40B4-BE49-F238E27FC236}">
                  <a16:creationId xmlns:a16="http://schemas.microsoft.com/office/drawing/2014/main" id="{7C26368B-6223-4E82-9FB3-B576FD9D56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495586"/>
                </p:ext>
              </p:extLst>
            </p:nvPr>
          </p:nvGraphicFramePr>
          <p:xfrm>
            <a:off x="800723" y="1494190"/>
            <a:ext cx="20955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7"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16" name="개체 15">
                          <a:extLst>
                            <a:ext uri="{FF2B5EF4-FFF2-40B4-BE49-F238E27FC236}">
                              <a16:creationId xmlns:a16="http://schemas.microsoft.com/office/drawing/2014/main" id="{AC4FB5A5-3C55-4818-98BB-88DF341A26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00723" y="1494190"/>
                          <a:ext cx="20955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F1B4CE-4DD4-48AE-A8AB-22B429434EEF}"/>
              </a:ext>
            </a:extLst>
          </p:cNvPr>
          <p:cNvGrpSpPr/>
          <p:nvPr/>
        </p:nvGrpSpPr>
        <p:grpSpPr>
          <a:xfrm>
            <a:off x="4466939" y="1211263"/>
            <a:ext cx="3273413" cy="2983186"/>
            <a:chOff x="4466939" y="1211263"/>
            <a:chExt cx="3273413" cy="298318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0D0597-F03B-465D-A504-54C41BDF3E33}"/>
                </a:ext>
              </a:extLst>
            </p:cNvPr>
            <p:cNvGrpSpPr/>
            <p:nvPr/>
          </p:nvGrpSpPr>
          <p:grpSpPr>
            <a:xfrm>
              <a:off x="4466939" y="1268761"/>
              <a:ext cx="3273413" cy="2925688"/>
              <a:chOff x="4466939" y="1268761"/>
              <a:chExt cx="3273413" cy="2925688"/>
            </a:xfrm>
          </p:grpSpPr>
          <p:pic>
            <p:nvPicPr>
              <p:cNvPr id="74759" name="Picture 7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6939" y="1268761"/>
                <a:ext cx="3273413" cy="2925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1516E8-A6DC-435C-B45E-AA72682B38EE}"/>
                  </a:ext>
                </a:extLst>
              </p:cNvPr>
              <p:cNvSpPr/>
              <p:nvPr/>
            </p:nvSpPr>
            <p:spPr>
              <a:xfrm>
                <a:off x="4466939" y="1477095"/>
                <a:ext cx="288032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12" name="개체 11">
                <a:extLst>
                  <a:ext uri="{FF2B5EF4-FFF2-40B4-BE49-F238E27FC236}">
                    <a16:creationId xmlns:a16="http://schemas.microsoft.com/office/drawing/2014/main" id="{191F2E42-5EE1-45F2-BDBA-68E337B25F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1014921"/>
                  </p:ext>
                </p:extLst>
              </p:nvPr>
            </p:nvGraphicFramePr>
            <p:xfrm>
              <a:off x="4545421" y="1492490"/>
              <a:ext cx="20955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58" name="Equation" r:id="rId11" imgW="152280" imgH="164880" progId="Equation.DSMT4">
                      <p:embed/>
                    </p:oleObj>
                  </mc:Choice>
                  <mc:Fallback>
                    <p:oleObj name="Equation" r:id="rId11" imgW="152280" imgH="164880" progId="Equation.DSMT4">
                      <p:embed/>
                      <p:pic>
                        <p:nvPicPr>
                          <p:cNvPr id="11" name="개체 10">
                            <a:extLst>
                              <a:ext uri="{FF2B5EF4-FFF2-40B4-BE49-F238E27FC236}">
                                <a16:creationId xmlns:a16="http://schemas.microsoft.com/office/drawing/2014/main" id="{7C26368B-6223-4E82-9FB3-B576FD9D566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545421" y="1492490"/>
                            <a:ext cx="20955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" name="개체 14">
              <a:extLst>
                <a:ext uri="{FF2B5EF4-FFF2-40B4-BE49-F238E27FC236}">
                  <a16:creationId xmlns:a16="http://schemas.microsoft.com/office/drawing/2014/main" id="{2643C4F6-8555-4AE7-AC74-F2E48CE647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8669080"/>
                </p:ext>
              </p:extLst>
            </p:nvPr>
          </p:nvGraphicFramePr>
          <p:xfrm>
            <a:off x="5646738" y="1211263"/>
            <a:ext cx="366712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9" name="Equation" r:id="rId12" imgW="266400" imgH="177480" progId="Equation.DSMT4">
                    <p:embed/>
                  </p:oleObj>
                </mc:Choice>
                <mc:Fallback>
                  <p:oleObj name="Equation" r:id="rId12" imgW="266400" imgH="177480" progId="Equation.DSMT4">
                    <p:embed/>
                    <p:pic>
                      <p:nvPicPr>
                        <p:cNvPr id="11" name="개체 10">
                          <a:extLst>
                            <a:ext uri="{FF2B5EF4-FFF2-40B4-BE49-F238E27FC236}">
                              <a16:creationId xmlns:a16="http://schemas.microsoft.com/office/drawing/2014/main" id="{7C26368B-6223-4E82-9FB3-B576FD9D56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46738" y="1211263"/>
                          <a:ext cx="366712" cy="246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2972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Energy-4c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5A955B7-A903-4D37-AAA2-9619B3C4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0665" y="1611250"/>
            <a:ext cx="3144513" cy="341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789B7B-8883-457C-A982-2750859D63AA}"/>
              </a:ext>
            </a:extLst>
          </p:cNvPr>
          <p:cNvGrpSpPr/>
          <p:nvPr/>
        </p:nvGrpSpPr>
        <p:grpSpPr>
          <a:xfrm>
            <a:off x="4860032" y="1340768"/>
            <a:ext cx="3456384" cy="3581405"/>
            <a:chOff x="4860032" y="1234541"/>
            <a:chExt cx="3456384" cy="3581405"/>
          </a:xfrm>
        </p:grpSpPr>
        <p:sp>
          <p:nvSpPr>
            <p:cNvPr id="5" name="직사각형 4"/>
            <p:cNvSpPr/>
            <p:nvPr/>
          </p:nvSpPr>
          <p:spPr>
            <a:xfrm>
              <a:off x="7196286" y="1695475"/>
              <a:ext cx="1033264" cy="3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097613" y="2604170"/>
              <a:ext cx="330498" cy="248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4590943"/>
                </p:ext>
              </p:extLst>
            </p:nvPr>
          </p:nvGraphicFramePr>
          <p:xfrm>
            <a:off x="5600154" y="1234541"/>
            <a:ext cx="170815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6" name="Equation" r:id="rId4" imgW="1143000" imgH="203040" progId="Equation.DSMT4">
                    <p:embed/>
                  </p:oleObj>
                </mc:Choice>
                <mc:Fallback>
                  <p:oleObj name="Equation" r:id="rId4" imgW="1143000" imgH="203040" progId="Equation.DSMT4">
                    <p:embed/>
                    <p:pic>
                      <p:nvPicPr>
                        <p:cNvPr id="8" name="개체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600154" y="1234541"/>
                          <a:ext cx="170815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A99EAF99-9F8B-4FA5-A3BE-ADC2BE4A1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860032" y="1616576"/>
              <a:ext cx="3456384" cy="3199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6632082" y="1607108"/>
              <a:ext cx="1163439" cy="3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71F5CF-BCF5-4414-8C62-EED019C2F58E}"/>
                </a:ext>
              </a:extLst>
            </p:cNvPr>
            <p:cNvSpPr/>
            <p:nvPr/>
          </p:nvSpPr>
          <p:spPr>
            <a:xfrm>
              <a:off x="6644730" y="2508895"/>
              <a:ext cx="330498" cy="3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4319"/>
                </p:ext>
              </p:extLst>
            </p:nvPr>
          </p:nvGraphicFramePr>
          <p:xfrm>
            <a:off x="6644730" y="2560306"/>
            <a:ext cx="1905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7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8" name="개체 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44730" y="2560306"/>
                          <a:ext cx="190500" cy="207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D3C1654-BAF5-4187-8093-23C3F5B8EF40}"/>
                </a:ext>
              </a:extLst>
            </p:cNvPr>
            <p:cNvSpPr/>
            <p:nvPr/>
          </p:nvSpPr>
          <p:spPr>
            <a:xfrm>
              <a:off x="6084168" y="2976208"/>
              <a:ext cx="1224136" cy="3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761272"/>
                </p:ext>
              </p:extLst>
            </p:nvPr>
          </p:nvGraphicFramePr>
          <p:xfrm>
            <a:off x="6243606" y="3111743"/>
            <a:ext cx="776952" cy="246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8" name="Equation" r:id="rId9" imgW="520560" imgH="164880" progId="Equation.DSMT4">
                    <p:embed/>
                  </p:oleObj>
                </mc:Choice>
                <mc:Fallback>
                  <p:oleObj name="Equation" r:id="rId9" imgW="5205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43606" y="3111743"/>
                          <a:ext cx="776952" cy="2463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958AE771-4C6F-4F94-B8E3-10FF484A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07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Energy-4d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02565"/>
              </p:ext>
            </p:extLst>
          </p:nvPr>
        </p:nvGraphicFramePr>
        <p:xfrm>
          <a:off x="962075" y="1258888"/>
          <a:ext cx="7267575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Equation" r:id="rId3" imgW="3873240" imgH="2031840" progId="Equation.DSMT4">
                  <p:embed/>
                </p:oleObj>
              </mc:Choice>
              <mc:Fallback>
                <p:oleObj name="Equation" r:id="rId3" imgW="3873240" imgH="203184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075" y="1258888"/>
                        <a:ext cx="7267575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C0A90-585E-45F2-A7B4-89F16322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57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5332" y="564584"/>
            <a:ext cx="66830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Ch.3 Energy-5</a:t>
            </a:r>
          </a:p>
          <a:p>
            <a:endParaRPr lang="en-US" altLang="ko-KR" dirty="0"/>
          </a:p>
          <a:p>
            <a:r>
              <a:rPr lang="en-US" altLang="ko-KR" dirty="0"/>
              <a:t>3-6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The first law of thermodynamics  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FF0000"/>
                </a:solidFill>
              </a:rPr>
              <a:t>Fig. 3-39</a:t>
            </a:r>
          </a:p>
          <a:p>
            <a:r>
              <a:rPr lang="en-US" altLang="ko-KR" dirty="0"/>
              <a:t>- For all adiabatic processes </a:t>
            </a:r>
          </a:p>
          <a:p>
            <a:r>
              <a:rPr lang="en-US" altLang="ko-KR" dirty="0"/>
              <a:t>between two specified states of a closed system,</a:t>
            </a:r>
          </a:p>
          <a:p>
            <a:r>
              <a:rPr lang="en-US" altLang="ko-KR" dirty="0"/>
              <a:t>the net work done is the same </a:t>
            </a:r>
          </a:p>
          <a:p>
            <a:r>
              <a:rPr lang="en-US" altLang="ko-KR" dirty="0"/>
              <a:t>regardless of the nature of the closed system </a:t>
            </a:r>
          </a:p>
          <a:p>
            <a:r>
              <a:rPr lang="en-US" altLang="ko-KR" dirty="0"/>
              <a:t>and the details of the process,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</a:t>
            </a:r>
            <a:br>
              <a:rPr lang="en-US" altLang="ko-KR" dirty="0"/>
            </a:br>
            <a:r>
              <a:rPr lang="en-US" altLang="ko-KR" dirty="0"/>
              <a:t>                                    </a:t>
            </a:r>
            <a:r>
              <a:rPr lang="en-US" altLang="ko-KR" dirty="0">
                <a:solidFill>
                  <a:srgbClr val="FF0000"/>
                </a:solidFill>
              </a:rPr>
              <a:t>Fig. 3-42, 43, 44</a:t>
            </a:r>
          </a:p>
          <a:p>
            <a:r>
              <a:rPr lang="en-US" altLang="ko-KR" dirty="0"/>
              <a:t>                                                     </a:t>
            </a:r>
          </a:p>
          <a:p>
            <a:r>
              <a:rPr lang="en-US" altLang="ko-KR" dirty="0"/>
              <a:t>- In the absence of any work interactions </a:t>
            </a:r>
          </a:p>
          <a:p>
            <a:r>
              <a:rPr lang="en-US" altLang="ko-KR" dirty="0"/>
              <a:t>between a system and its surrounding, </a:t>
            </a:r>
          </a:p>
          <a:p>
            <a:r>
              <a:rPr lang="en-US" altLang="ko-KR" dirty="0"/>
              <a:t>the amount of net heat transfer is </a:t>
            </a:r>
          </a:p>
          <a:p>
            <a:r>
              <a:rPr lang="en-US" altLang="ko-KR" dirty="0"/>
              <a:t>equal to the change of a closed system,                                    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Fig. 3.-40, 41</a:t>
            </a:r>
          </a:p>
          <a:p>
            <a:endParaRPr lang="en-US" altLang="ko-KR" dirty="0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94310"/>
              </p:ext>
            </p:extLst>
          </p:nvPr>
        </p:nvGraphicFramePr>
        <p:xfrm>
          <a:off x="1077516" y="3068960"/>
          <a:ext cx="2600326" cy="31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" name="Equation" r:id="rId3" imgW="1701720" imgH="203040" progId="Equation.DSMT4">
                  <p:embed/>
                </p:oleObj>
              </mc:Choice>
              <mc:Fallback>
                <p:oleObj name="Equation" r:id="rId3" imgW="17017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516" y="3068960"/>
                        <a:ext cx="2600326" cy="3123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45712"/>
              </p:ext>
            </p:extLst>
          </p:nvPr>
        </p:nvGraphicFramePr>
        <p:xfrm>
          <a:off x="1035845" y="5373216"/>
          <a:ext cx="24653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name="Equation" r:id="rId5" imgW="1612800" imgH="203040" progId="Equation.DSMT4">
                  <p:embed/>
                </p:oleObj>
              </mc:Choice>
              <mc:Fallback>
                <p:oleObj name="Equation" r:id="rId5" imgW="16128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845" y="5373216"/>
                        <a:ext cx="246538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42876"/>
              </p:ext>
            </p:extLst>
          </p:nvPr>
        </p:nvGraphicFramePr>
        <p:xfrm>
          <a:off x="1403648" y="3501008"/>
          <a:ext cx="2418635" cy="29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1" name="Equation" r:id="rId7" imgW="1638000" imgH="203040" progId="Equation.DSMT4">
                  <p:embed/>
                </p:oleObj>
              </mc:Choice>
              <mc:Fallback>
                <p:oleObj name="Equation" r:id="rId7" imgW="16380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01008"/>
                        <a:ext cx="2418635" cy="2999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구부러진 연결선 11"/>
          <p:cNvCxnSpPr>
            <a:cxnSpLocks/>
          </p:cNvCxnSpPr>
          <p:nvPr/>
        </p:nvCxnSpPr>
        <p:spPr>
          <a:xfrm rot="10800000">
            <a:off x="1403648" y="3356992"/>
            <a:ext cx="642942" cy="11967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296F21-E284-44AC-9EC0-7854D40A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444" y="50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The first law of thermodynamics: Closed systems-5a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DDAEAE-FA96-4C83-BAD6-46B9029C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0651" y="1340768"/>
            <a:ext cx="4090624" cy="465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0BBB2-CACC-4FF4-A5FF-6943F905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6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444" y="50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The first law of thermodynamics: Closed systems-5b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094AF-00C3-44BA-8DE0-C99D280F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585D6A-FB6A-43E5-93EF-C28B07954CBB}"/>
              </a:ext>
            </a:extLst>
          </p:cNvPr>
          <p:cNvSpPr/>
          <p:nvPr/>
        </p:nvSpPr>
        <p:spPr>
          <a:xfrm>
            <a:off x="5580112" y="-413184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835C18-96AF-42AF-843B-ABA7EAE80C10}"/>
              </a:ext>
            </a:extLst>
          </p:cNvPr>
          <p:cNvGrpSpPr/>
          <p:nvPr/>
        </p:nvGrpSpPr>
        <p:grpSpPr>
          <a:xfrm>
            <a:off x="359295" y="1274699"/>
            <a:ext cx="4191000" cy="4419600"/>
            <a:chOff x="359295" y="1274699"/>
            <a:chExt cx="4191000" cy="4419600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916586DE-6C90-4334-8173-AD919E738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295" y="1274699"/>
              <a:ext cx="4191000" cy="441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1B6968-5773-4B52-8BAA-379E1C64D8AD}"/>
                </a:ext>
              </a:extLst>
            </p:cNvPr>
            <p:cNvSpPr/>
            <p:nvPr/>
          </p:nvSpPr>
          <p:spPr>
            <a:xfrm>
              <a:off x="1115616" y="3068960"/>
              <a:ext cx="41872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0" name="개체 9">
              <a:extLst>
                <a:ext uri="{FF2B5EF4-FFF2-40B4-BE49-F238E27FC236}">
                  <a16:creationId xmlns:a16="http://schemas.microsoft.com/office/drawing/2014/main" id="{BEB29FA7-CAED-478F-B14C-A25307EA20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5422604"/>
                </p:ext>
              </p:extLst>
            </p:nvPr>
          </p:nvGraphicFramePr>
          <p:xfrm>
            <a:off x="1193800" y="3097213"/>
            <a:ext cx="314325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268" name="Equation" r:id="rId4" imgW="228600" imgH="177480" progId="Equation.DSMT4">
                    <p:embed/>
                  </p:oleObj>
                </mc:Choice>
                <mc:Fallback>
                  <p:oleObj name="Equation" r:id="rId4" imgW="228600" imgH="177480" progId="Equation.DSMT4">
                    <p:embed/>
                    <p:pic>
                      <p:nvPicPr>
                        <p:cNvPr id="15" name="개체 14">
                          <a:extLst>
                            <a:ext uri="{FF2B5EF4-FFF2-40B4-BE49-F238E27FC236}">
                              <a16:creationId xmlns:a16="http://schemas.microsoft.com/office/drawing/2014/main" id="{2643C4F6-8555-4AE7-AC74-F2E48CE647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93800" y="3097213"/>
                          <a:ext cx="314325" cy="246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074E25-9AF0-434B-AE65-D92C7C47CDBB}"/>
              </a:ext>
            </a:extLst>
          </p:cNvPr>
          <p:cNvGrpSpPr/>
          <p:nvPr/>
        </p:nvGrpSpPr>
        <p:grpSpPr>
          <a:xfrm>
            <a:off x="4716708" y="1281240"/>
            <a:ext cx="4038600" cy="4391025"/>
            <a:chOff x="4716708" y="1281240"/>
            <a:chExt cx="4038600" cy="439102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F1F20C8-DF28-4110-867F-1C7675742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716708" y="1281240"/>
              <a:ext cx="4038600" cy="439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F5F77B-2705-4C07-AAB5-73EC0634B021}"/>
                </a:ext>
              </a:extLst>
            </p:cNvPr>
            <p:cNvSpPr/>
            <p:nvPr/>
          </p:nvSpPr>
          <p:spPr>
            <a:xfrm>
              <a:off x="5395155" y="2794248"/>
              <a:ext cx="41872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2" name="개체 11">
              <a:extLst>
                <a:ext uri="{FF2B5EF4-FFF2-40B4-BE49-F238E27FC236}">
                  <a16:creationId xmlns:a16="http://schemas.microsoft.com/office/drawing/2014/main" id="{94A48A76-EB73-46F8-B3C4-D8676B27DF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320212"/>
                </p:ext>
              </p:extLst>
            </p:nvPr>
          </p:nvGraphicFramePr>
          <p:xfrm>
            <a:off x="5458373" y="2797556"/>
            <a:ext cx="314325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269" name="Equation" r:id="rId7" imgW="228600" imgH="177480" progId="Equation.DSMT4">
                    <p:embed/>
                  </p:oleObj>
                </mc:Choice>
                <mc:Fallback>
                  <p:oleObj name="Equation" r:id="rId7" imgW="228600" imgH="177480" progId="Equation.DSMT4">
                    <p:embed/>
                    <p:pic>
                      <p:nvPicPr>
                        <p:cNvPr id="10" name="개체 9">
                          <a:extLst>
                            <a:ext uri="{FF2B5EF4-FFF2-40B4-BE49-F238E27FC236}">
                              <a16:creationId xmlns:a16="http://schemas.microsoft.com/office/drawing/2014/main" id="{BEB29FA7-CAED-478F-B14C-A25307EA20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58373" y="2797556"/>
                          <a:ext cx="314325" cy="246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670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444" y="50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The first law of thermodynamics: Closed systems-5c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14103E-E508-4FB1-8B99-29328FA4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0502" y="6356712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0E734E-3E28-4C3E-9781-63ABED09710B}"/>
              </a:ext>
            </a:extLst>
          </p:cNvPr>
          <p:cNvGrpSpPr/>
          <p:nvPr/>
        </p:nvGrpSpPr>
        <p:grpSpPr>
          <a:xfrm>
            <a:off x="2549429" y="1285683"/>
            <a:ext cx="4067175" cy="4848225"/>
            <a:chOff x="2549429" y="1285683"/>
            <a:chExt cx="4067175" cy="4848225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EB3D87A4-F0D2-4E17-9EED-F2EB62B9F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9429" y="1285683"/>
              <a:ext cx="4067175" cy="484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EF52EF9-27E4-43D2-8A85-931EE23A5CEF}"/>
                </a:ext>
              </a:extLst>
            </p:cNvPr>
            <p:cNvSpPr/>
            <p:nvPr/>
          </p:nvSpPr>
          <p:spPr>
            <a:xfrm>
              <a:off x="2987824" y="3572439"/>
              <a:ext cx="418728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6">
              <a:extLst>
                <a:ext uri="{FF2B5EF4-FFF2-40B4-BE49-F238E27FC236}">
                  <a16:creationId xmlns:a16="http://schemas.microsoft.com/office/drawing/2014/main" id="{8D19224F-771A-4EC8-8737-814CBF20A8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8814001"/>
                </p:ext>
              </p:extLst>
            </p:nvPr>
          </p:nvGraphicFramePr>
          <p:xfrm>
            <a:off x="3051042" y="3584033"/>
            <a:ext cx="314325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292" name="Equation" r:id="rId4" imgW="228600" imgH="177480" progId="Equation.DSMT4">
                    <p:embed/>
                  </p:oleObj>
                </mc:Choice>
                <mc:Fallback>
                  <p:oleObj name="Equation" r:id="rId4" imgW="228600" imgH="177480" progId="Equation.DSMT4">
                    <p:embed/>
                    <p:pic>
                      <p:nvPicPr>
                        <p:cNvPr id="12" name="개체 11">
                          <a:extLst>
                            <a:ext uri="{FF2B5EF4-FFF2-40B4-BE49-F238E27FC236}">
                              <a16:creationId xmlns:a16="http://schemas.microsoft.com/office/drawing/2014/main" id="{94A48A76-EB73-46F8-B3C4-D8676B27DF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51042" y="3584033"/>
                          <a:ext cx="314325" cy="246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0115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8121" y="1052736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W01. </a:t>
            </a:r>
            <a:r>
              <a:rPr lang="ko-KR" altLang="en-US" dirty="0"/>
              <a:t>열역학 입문</a:t>
            </a:r>
            <a:r>
              <a:rPr lang="en-US" altLang="ko-KR" dirty="0"/>
              <a:t>;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ko-KR" altLang="en-US" dirty="0"/>
              <a:t>효율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W02. </a:t>
            </a:r>
            <a:r>
              <a:rPr lang="ko-KR" altLang="en-US" dirty="0"/>
              <a:t>미시적 및 거시적 기술</a:t>
            </a:r>
            <a:r>
              <a:rPr lang="en-US" altLang="ko-KR" dirty="0"/>
              <a:t>, </a:t>
            </a:r>
            <a:r>
              <a:rPr lang="ko-KR" altLang="en-US" dirty="0"/>
              <a:t>차원과 단위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1)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W03. </a:t>
            </a:r>
            <a:r>
              <a:rPr lang="ko-KR" altLang="en-US" dirty="0"/>
              <a:t>기본적인 개념들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성질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W04. </a:t>
            </a:r>
            <a:r>
              <a:rPr lang="ko-KR" altLang="en-US" dirty="0"/>
              <a:t>상태의 기술에 대한 가정</a:t>
            </a:r>
            <a:r>
              <a:rPr lang="en-US" altLang="ko-KR" dirty="0"/>
              <a:t>, </a:t>
            </a:r>
            <a:r>
              <a:rPr lang="ko-KR" altLang="en-US" dirty="0"/>
              <a:t>열역학 제</a:t>
            </a:r>
            <a:r>
              <a:rPr lang="en-US" altLang="ko-KR" dirty="0"/>
              <a:t>0 </a:t>
            </a:r>
            <a:r>
              <a:rPr lang="ko-KR" altLang="en-US" dirty="0"/>
              <a:t>법칙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2)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W05.</a:t>
            </a:r>
            <a:r>
              <a:rPr lang="en-US" altLang="ko-KR" dirty="0"/>
              <a:t> </a:t>
            </a:r>
            <a:r>
              <a:rPr lang="ko-KR" altLang="en-US" dirty="0"/>
              <a:t>열역학 제</a:t>
            </a:r>
            <a:r>
              <a:rPr lang="en-US" altLang="ko-KR" dirty="0"/>
              <a:t>1 </a:t>
            </a:r>
            <a:r>
              <a:rPr lang="ko-KR" altLang="en-US" dirty="0"/>
              <a:t>법칙</a:t>
            </a:r>
            <a:r>
              <a:rPr lang="en-US" altLang="ko-KR" dirty="0"/>
              <a:t>; </a:t>
            </a:r>
            <a:r>
              <a:rPr lang="ko-KR" altLang="en-US" dirty="0"/>
              <a:t>에너지 보존 법칙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3)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W06. </a:t>
            </a:r>
            <a:r>
              <a:rPr lang="ko-KR" altLang="en-US" dirty="0"/>
              <a:t>순수 물질의 성질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W07. </a:t>
            </a:r>
            <a:r>
              <a:rPr lang="ko-KR" altLang="en-US" dirty="0"/>
              <a:t>상태 평면과 포화 상태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4)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W08. </a:t>
            </a:r>
            <a:r>
              <a:rPr lang="ko-KR" altLang="en-US" dirty="0"/>
              <a:t>닫힌 계의 에너지 해석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5)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W09.</a:t>
            </a:r>
            <a:r>
              <a:rPr lang="en-US" altLang="ko-KR" dirty="0"/>
              <a:t> </a:t>
            </a:r>
            <a:r>
              <a:rPr lang="ko-KR" altLang="en-US" dirty="0"/>
              <a:t>유동이 있는 계의 에너지 해석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6)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W10.</a:t>
            </a:r>
            <a:r>
              <a:rPr lang="ko-KR" altLang="en-US" dirty="0"/>
              <a:t> 열역학 제</a:t>
            </a:r>
            <a:r>
              <a:rPr lang="en-US" altLang="ko-KR" dirty="0"/>
              <a:t>2 </a:t>
            </a:r>
            <a:r>
              <a:rPr lang="ko-KR" altLang="en-US" dirty="0"/>
              <a:t>법칙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W11. </a:t>
            </a:r>
            <a:r>
              <a:rPr lang="ko-KR" altLang="en-US" dirty="0"/>
              <a:t>엔트로피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Carnot </a:t>
            </a:r>
            <a:r>
              <a:rPr lang="ko-KR" altLang="en-US" dirty="0"/>
              <a:t>사이클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W12. </a:t>
            </a:r>
            <a:r>
              <a:rPr lang="ko-KR" altLang="en-US" dirty="0"/>
              <a:t>이상기체의 엔트로피 변화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7)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W13.</a:t>
            </a:r>
            <a:r>
              <a:rPr lang="en-US" altLang="ko-KR" dirty="0"/>
              <a:t> Otto </a:t>
            </a:r>
            <a:r>
              <a:rPr lang="ko-KR" altLang="en-US" dirty="0"/>
              <a:t>사이클</a:t>
            </a:r>
            <a:r>
              <a:rPr lang="en-US" altLang="ko-KR" dirty="0"/>
              <a:t>, </a:t>
            </a:r>
            <a:r>
              <a:rPr lang="ko-KR" altLang="en-US" dirty="0"/>
              <a:t>디젤 사이클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W14. </a:t>
            </a:r>
            <a:r>
              <a:rPr lang="en-US" altLang="ko-KR" dirty="0"/>
              <a:t>Rankine </a:t>
            </a:r>
            <a:r>
              <a:rPr lang="ko-KR" altLang="en-US" dirty="0"/>
              <a:t>사이클</a:t>
            </a:r>
            <a:r>
              <a:rPr lang="en-US" altLang="ko-KR" dirty="0"/>
              <a:t>(</a:t>
            </a:r>
            <a:r>
              <a:rPr lang="ko-KR" altLang="en-US" dirty="0"/>
              <a:t>과제 </a:t>
            </a:r>
            <a:r>
              <a:rPr lang="en-US" altLang="ko-KR" dirty="0"/>
              <a:t>8)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W15. </a:t>
            </a:r>
            <a:r>
              <a:rPr lang="ko-KR" altLang="en-US" dirty="0"/>
              <a:t>냉동 사이클과 열 펌프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47A554-E4F5-4B7E-8687-AF957C91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74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444" y="50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The first law of thermodynamics: Closed systems-5d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61315-CD23-4FA4-BEAC-7736E493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C2E6E7-D819-4868-BE3B-CED497F5AC2D}"/>
              </a:ext>
            </a:extLst>
          </p:cNvPr>
          <p:cNvGrpSpPr/>
          <p:nvPr/>
        </p:nvGrpSpPr>
        <p:grpSpPr>
          <a:xfrm>
            <a:off x="610741" y="1772816"/>
            <a:ext cx="3443146" cy="3936625"/>
            <a:chOff x="610741" y="1772816"/>
            <a:chExt cx="3443146" cy="3936625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3493DA01-EB0F-4E22-B005-F1BF1573B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0741" y="1772816"/>
              <a:ext cx="3443146" cy="3936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A1F97D-E7C3-424C-BF1F-559B3247BC5F}"/>
                </a:ext>
              </a:extLst>
            </p:cNvPr>
            <p:cNvSpPr/>
            <p:nvPr/>
          </p:nvSpPr>
          <p:spPr>
            <a:xfrm>
              <a:off x="1915404" y="3241699"/>
              <a:ext cx="410344" cy="266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개체 7">
              <a:extLst>
                <a:ext uri="{FF2B5EF4-FFF2-40B4-BE49-F238E27FC236}">
                  <a16:creationId xmlns:a16="http://schemas.microsoft.com/office/drawing/2014/main" id="{A51CEFB9-C157-44AC-8463-AC46F9C68C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4318343"/>
                </p:ext>
              </p:extLst>
            </p:nvPr>
          </p:nvGraphicFramePr>
          <p:xfrm>
            <a:off x="1963413" y="3265416"/>
            <a:ext cx="314325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17" name="Equation" r:id="rId4" imgW="228600" imgH="177480" progId="Equation.DSMT4">
                    <p:embed/>
                  </p:oleObj>
                </mc:Choice>
                <mc:Fallback>
                  <p:oleObj name="Equation" r:id="rId4" imgW="228600" imgH="177480" progId="Equation.DSMT4">
                    <p:embed/>
                    <p:pic>
                      <p:nvPicPr>
                        <p:cNvPr id="12" name="개체 11">
                          <a:extLst>
                            <a:ext uri="{FF2B5EF4-FFF2-40B4-BE49-F238E27FC236}">
                              <a16:creationId xmlns:a16="http://schemas.microsoft.com/office/drawing/2014/main" id="{94A48A76-EB73-46F8-B3C4-D8676B27DF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63413" y="3265416"/>
                          <a:ext cx="314325" cy="246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8288EF-28CD-4035-9093-D3CF834B34A7}"/>
              </a:ext>
            </a:extLst>
          </p:cNvPr>
          <p:cNvGrpSpPr/>
          <p:nvPr/>
        </p:nvGrpSpPr>
        <p:grpSpPr>
          <a:xfrm>
            <a:off x="4427984" y="1426815"/>
            <a:ext cx="4105275" cy="4162425"/>
            <a:chOff x="4427984" y="1426815"/>
            <a:chExt cx="4105275" cy="4162425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99863B4-0A1E-47E4-8929-A1B377725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27984" y="1426815"/>
              <a:ext cx="4105275" cy="416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39D4D7-983E-421C-93CF-04E93190F171}"/>
                </a:ext>
              </a:extLst>
            </p:cNvPr>
            <p:cNvSpPr/>
            <p:nvPr/>
          </p:nvSpPr>
          <p:spPr>
            <a:xfrm>
              <a:off x="5170098" y="2958000"/>
              <a:ext cx="410344" cy="266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1" name="개체 10">
              <a:extLst>
                <a:ext uri="{FF2B5EF4-FFF2-40B4-BE49-F238E27FC236}">
                  <a16:creationId xmlns:a16="http://schemas.microsoft.com/office/drawing/2014/main" id="{8392946C-A8DB-43E1-BA93-4470BB3A6B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5511968"/>
                </p:ext>
              </p:extLst>
            </p:nvPr>
          </p:nvGraphicFramePr>
          <p:xfrm>
            <a:off x="5215970" y="2953330"/>
            <a:ext cx="314325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18" name="Equation" r:id="rId7" imgW="228600" imgH="177480" progId="Equation.DSMT4">
                    <p:embed/>
                  </p:oleObj>
                </mc:Choice>
                <mc:Fallback>
                  <p:oleObj name="Equation" r:id="rId7" imgW="228600" imgH="177480" progId="Equation.DSMT4">
                    <p:embed/>
                    <p:pic>
                      <p:nvPicPr>
                        <p:cNvPr id="8" name="개체 7">
                          <a:extLst>
                            <a:ext uri="{FF2B5EF4-FFF2-40B4-BE49-F238E27FC236}">
                              <a16:creationId xmlns:a16="http://schemas.microsoft.com/office/drawing/2014/main" id="{A51CEFB9-C157-44AC-8463-AC46F9C68C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215970" y="2953330"/>
                          <a:ext cx="314325" cy="246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69652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85332" y="564584"/>
            <a:ext cx="7115060" cy="5094832"/>
            <a:chOff x="985332" y="564584"/>
            <a:chExt cx="7115060" cy="5094832"/>
          </a:xfrm>
        </p:grpSpPr>
        <p:sp>
          <p:nvSpPr>
            <p:cNvPr id="4" name="TextBox 3"/>
            <p:cNvSpPr txBox="1"/>
            <p:nvPr/>
          </p:nvSpPr>
          <p:spPr>
            <a:xfrm>
              <a:off x="985332" y="564584"/>
              <a:ext cx="71150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Ch.3 Energy-6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 Above gives for a closed system, </a:t>
              </a:r>
              <a:r>
                <a:rPr lang="en-US" altLang="ko-KR" dirty="0">
                  <a:solidFill>
                    <a:srgbClr val="FF0000"/>
                  </a:solidFill>
                </a:rPr>
                <a:t>Fig. 3-45</a:t>
              </a:r>
            </a:p>
            <a:p>
              <a:endParaRPr lang="en-US" altLang="ko-KR" dirty="0"/>
            </a:p>
            <a:p>
              <a:r>
                <a:rPr lang="en-US" altLang="ko-KR" dirty="0"/>
                <a:t>  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Notes; </a:t>
              </a:r>
            </a:p>
            <a:p>
              <a:endParaRPr lang="en-US" altLang="ko-KR" dirty="0"/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                                                                     Fig. 3-46</a:t>
              </a:r>
            </a:p>
            <a:p>
              <a:endParaRPr lang="en-US" altLang="ko-KR" dirty="0"/>
            </a:p>
            <a:p>
              <a:r>
                <a:rPr lang="en-US" altLang="ko-KR" dirty="0"/>
                <a:t>        </a:t>
              </a:r>
              <a:r>
                <a:rPr lang="en-US" altLang="ko-KR" dirty="0">
                  <a:solidFill>
                    <a:srgbClr val="FF0000"/>
                  </a:solidFill>
                </a:rPr>
                <a:t>                                                                             </a:t>
              </a:r>
              <a:endParaRPr lang="en-US" altLang="ko-KR" dirty="0"/>
            </a:p>
          </p:txBody>
        </p:sp>
        <p:graphicFrame>
          <p:nvGraphicFramePr>
            <p:cNvPr id="1844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7460818"/>
                </p:ext>
              </p:extLst>
            </p:nvPr>
          </p:nvGraphicFramePr>
          <p:xfrm>
            <a:off x="1085676" y="3366492"/>
            <a:ext cx="6832600" cy="181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5" name="Equation" r:id="rId3" imgW="4012920" imgH="1066680" progId="Equation.DSMT4">
                    <p:embed/>
                  </p:oleObj>
                </mc:Choice>
                <mc:Fallback>
                  <p:oleObj name="Equation" r:id="rId3" imgW="4012920" imgH="1066680" progId="Equation.DSMT4">
                    <p:embed/>
                    <p:pic>
                      <p:nvPicPr>
                        <p:cNvPr id="1844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676" y="3366492"/>
                          <a:ext cx="6832600" cy="1819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1006740"/>
                </p:ext>
              </p:extLst>
            </p:nvPr>
          </p:nvGraphicFramePr>
          <p:xfrm>
            <a:off x="1674583" y="2092846"/>
            <a:ext cx="441325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6" name="Equation" r:id="rId5" imgW="2743200" imgH="241200" progId="Equation.DSMT4">
                    <p:embed/>
                  </p:oleObj>
                </mc:Choice>
                <mc:Fallback>
                  <p:oleObj name="Equation" r:id="rId5" imgW="2743200" imgH="241200" progId="Equation.DSMT4">
                    <p:embed/>
                    <p:pic>
                      <p:nvPicPr>
                        <p:cNvPr id="4711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583" y="2092846"/>
                          <a:ext cx="4413250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직사각형 7"/>
            <p:cNvSpPr/>
            <p:nvPr/>
          </p:nvSpPr>
          <p:spPr>
            <a:xfrm>
              <a:off x="1617433" y="2064268"/>
              <a:ext cx="4572032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29166" y="5290084"/>
              <a:ext cx="21515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Fig. 3-48, Ex. 3-10 </a:t>
              </a:r>
              <a:endParaRPr lang="en-US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BEDC53-DF3D-48F6-B1EF-658DBB7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2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444" y="50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The first law of thermodynamics: Closed systems-6a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596434"/>
              </p:ext>
            </p:extLst>
          </p:nvPr>
        </p:nvGraphicFramePr>
        <p:xfrm>
          <a:off x="2168525" y="6019800"/>
          <a:ext cx="48069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4" name="Equation" r:id="rId3" imgW="2882880" imgH="203040" progId="Equation.DSMT4">
                  <p:embed/>
                </p:oleObj>
              </mc:Choice>
              <mc:Fallback>
                <p:oleObj name="Equation" r:id="rId3" imgW="2882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6019800"/>
                        <a:ext cx="48069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97351-C516-44A0-B3DF-0B3B834F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71A3C8-F93D-4D39-88D7-A43473C0E0E7}"/>
              </a:ext>
            </a:extLst>
          </p:cNvPr>
          <p:cNvGrpSpPr/>
          <p:nvPr/>
        </p:nvGrpSpPr>
        <p:grpSpPr>
          <a:xfrm>
            <a:off x="2789309" y="1426564"/>
            <a:ext cx="3571874" cy="4378700"/>
            <a:chOff x="2789309" y="1426564"/>
            <a:chExt cx="3571874" cy="43787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3906A60-C2B5-4D53-8B8F-28A555AC4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89309" y="1426564"/>
              <a:ext cx="3571874" cy="437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C501EC-77F0-4A28-9631-5004D62B0FD2}"/>
                </a:ext>
              </a:extLst>
            </p:cNvPr>
            <p:cNvSpPr/>
            <p:nvPr/>
          </p:nvSpPr>
          <p:spPr>
            <a:xfrm>
              <a:off x="3181418" y="2636912"/>
              <a:ext cx="349419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개체 7">
              <a:extLst>
                <a:ext uri="{FF2B5EF4-FFF2-40B4-BE49-F238E27FC236}">
                  <a16:creationId xmlns:a16="http://schemas.microsoft.com/office/drawing/2014/main" id="{1B381699-100A-4BC5-80CA-D73CC7CE1A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5019925"/>
                </p:ext>
              </p:extLst>
            </p:nvPr>
          </p:nvGraphicFramePr>
          <p:xfrm>
            <a:off x="3216512" y="2663570"/>
            <a:ext cx="314325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55" name="Equation" r:id="rId6" imgW="228600" imgH="177480" progId="Equation.DSMT4">
                    <p:embed/>
                  </p:oleObj>
                </mc:Choice>
                <mc:Fallback>
                  <p:oleObj name="Equation" r:id="rId6" imgW="228600" imgH="177480" progId="Equation.DSMT4">
                    <p:embed/>
                    <p:pic>
                      <p:nvPicPr>
                        <p:cNvPr id="8" name="개체 7">
                          <a:extLst>
                            <a:ext uri="{FF2B5EF4-FFF2-40B4-BE49-F238E27FC236}">
                              <a16:creationId xmlns:a16="http://schemas.microsoft.com/office/drawing/2014/main" id="{A51CEFB9-C157-44AC-8463-AC46F9C68C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16512" y="2663570"/>
                          <a:ext cx="314325" cy="246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7229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444" y="50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The first law of thermodynamics: Closed systems-6b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43E7583-9978-4D22-9FA8-E301D885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6272" y="6357705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20472F-5BE9-4C0C-A493-6A0239B5BAB9}"/>
              </a:ext>
            </a:extLst>
          </p:cNvPr>
          <p:cNvGrpSpPr/>
          <p:nvPr/>
        </p:nvGrpSpPr>
        <p:grpSpPr>
          <a:xfrm>
            <a:off x="2829335" y="1556792"/>
            <a:ext cx="3417293" cy="3790301"/>
            <a:chOff x="2829335" y="1556792"/>
            <a:chExt cx="3417293" cy="379030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E14205-A4F3-466D-B789-3FAE62907848}"/>
                </a:ext>
              </a:extLst>
            </p:cNvPr>
            <p:cNvGrpSpPr/>
            <p:nvPr/>
          </p:nvGrpSpPr>
          <p:grpSpPr>
            <a:xfrm>
              <a:off x="2829335" y="1556792"/>
              <a:ext cx="3417293" cy="3790301"/>
              <a:chOff x="2829335" y="1556792"/>
              <a:chExt cx="3417293" cy="3790301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6C7EB15E-40E9-43F4-B99F-3F3620FDFE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999634" y="1556792"/>
                <a:ext cx="3144732" cy="3402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4BE790B-D3D0-41C8-8FD4-C241E24CA0B9}"/>
                  </a:ext>
                </a:extLst>
              </p:cNvPr>
              <p:cNvSpPr/>
              <p:nvPr/>
            </p:nvSpPr>
            <p:spPr>
              <a:xfrm>
                <a:off x="2829335" y="4432693"/>
                <a:ext cx="3259136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2" name="개체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6511648"/>
                  </p:ext>
                </p:extLst>
              </p:nvPr>
            </p:nvGraphicFramePr>
            <p:xfrm>
              <a:off x="2987491" y="4490418"/>
              <a:ext cx="3259137" cy="341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074" name="Equation" r:id="rId4" imgW="1955520" imgH="203040" progId="Equation.DSMT4">
                      <p:embed/>
                    </p:oleObj>
                  </mc:Choice>
                  <mc:Fallback>
                    <p:oleObj name="Equation" r:id="rId4" imgW="1955520" imgH="203040" progId="Equation.DSMT4">
                      <p:embed/>
                      <p:pic>
                        <p:nvPicPr>
                          <p:cNvPr id="2" name="개체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7491" y="4490418"/>
                            <a:ext cx="3259137" cy="341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A59B15-7F08-4BB3-AC9D-9960DFAA477E}"/>
                </a:ext>
              </a:extLst>
            </p:cNvPr>
            <p:cNvSpPr/>
            <p:nvPr/>
          </p:nvSpPr>
          <p:spPr>
            <a:xfrm>
              <a:off x="5021497" y="2268450"/>
              <a:ext cx="343245" cy="512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1" name="개체 10">
              <a:extLst>
                <a:ext uri="{FF2B5EF4-FFF2-40B4-BE49-F238E27FC236}">
                  <a16:creationId xmlns:a16="http://schemas.microsoft.com/office/drawing/2014/main" id="{D017A974-D0B7-4EE1-963A-5EA0EEA6AF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7762542"/>
                </p:ext>
              </p:extLst>
            </p:nvPr>
          </p:nvGraphicFramePr>
          <p:xfrm>
            <a:off x="5016500" y="2268538"/>
            <a:ext cx="38417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5" name="Equation" r:id="rId6" imgW="279360" imgH="241200" progId="Equation.DSMT4">
                    <p:embed/>
                  </p:oleObj>
                </mc:Choice>
                <mc:Fallback>
                  <p:oleObj name="Equation" r:id="rId6" imgW="279360" imgH="241200" progId="Equation.DSMT4">
                    <p:embed/>
                    <p:pic>
                      <p:nvPicPr>
                        <p:cNvPr id="8" name="개체 7">
                          <a:extLst>
                            <a:ext uri="{FF2B5EF4-FFF2-40B4-BE49-F238E27FC236}">
                              <a16:creationId xmlns:a16="http://schemas.microsoft.com/office/drawing/2014/main" id="{1B381699-100A-4BC5-80CA-D73CC7CE1AE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16500" y="2268538"/>
                          <a:ext cx="384175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개체 11">
              <a:extLst>
                <a:ext uri="{FF2B5EF4-FFF2-40B4-BE49-F238E27FC236}">
                  <a16:creationId xmlns:a16="http://schemas.microsoft.com/office/drawing/2014/main" id="{3014A59B-7E4D-47F7-ABC0-B36B451F1D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626249"/>
                </p:ext>
              </p:extLst>
            </p:nvPr>
          </p:nvGraphicFramePr>
          <p:xfrm>
            <a:off x="5030788" y="2559050"/>
            <a:ext cx="3667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6" name="Equation" r:id="rId8" imgW="266400" imgH="228600" progId="Equation.DSMT4">
                    <p:embed/>
                  </p:oleObj>
                </mc:Choice>
                <mc:Fallback>
                  <p:oleObj name="Equation" r:id="rId8" imgW="266400" imgH="228600" progId="Equation.DSMT4">
                    <p:embed/>
                    <p:pic>
                      <p:nvPicPr>
                        <p:cNvPr id="11" name="개체 10">
                          <a:extLst>
                            <a:ext uri="{FF2B5EF4-FFF2-40B4-BE49-F238E27FC236}">
                              <a16:creationId xmlns:a16="http://schemas.microsoft.com/office/drawing/2014/main" id="{D017A974-D0B7-4EE1-963A-5EA0EEA6AF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030788" y="2559050"/>
                          <a:ext cx="366712" cy="315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026273-C2C0-4AB0-A317-88C43096A7DB}"/>
                </a:ext>
              </a:extLst>
            </p:cNvPr>
            <p:cNvSpPr/>
            <p:nvPr/>
          </p:nvSpPr>
          <p:spPr>
            <a:xfrm>
              <a:off x="4610628" y="2856872"/>
              <a:ext cx="754114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4" name="개체 13">
              <a:extLst>
                <a:ext uri="{FF2B5EF4-FFF2-40B4-BE49-F238E27FC236}">
                  <a16:creationId xmlns:a16="http://schemas.microsoft.com/office/drawing/2014/main" id="{D67C2E60-955A-47A0-ADF5-E398C84E1E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3659860"/>
                </p:ext>
              </p:extLst>
            </p:nvPr>
          </p:nvGraphicFramePr>
          <p:xfrm>
            <a:off x="4582847" y="2911475"/>
            <a:ext cx="803275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7" name="Equation" r:id="rId10" imgW="583920" imgH="177480" progId="Equation.DSMT4">
                    <p:embed/>
                  </p:oleObj>
                </mc:Choice>
                <mc:Fallback>
                  <p:oleObj name="Equation" r:id="rId10" imgW="583920" imgH="177480" progId="Equation.DSMT4">
                    <p:embed/>
                    <p:pic>
                      <p:nvPicPr>
                        <p:cNvPr id="12" name="개체 11">
                          <a:extLst>
                            <a:ext uri="{FF2B5EF4-FFF2-40B4-BE49-F238E27FC236}">
                              <a16:creationId xmlns:a16="http://schemas.microsoft.com/office/drawing/2014/main" id="{3014A59B-7E4D-47F7-ABC0-B36B451F1D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82847" y="2911475"/>
                          <a:ext cx="803275" cy="244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22B421-5913-4402-B868-A69B2621EF9A}"/>
                </a:ext>
              </a:extLst>
            </p:cNvPr>
            <p:cNvSpPr/>
            <p:nvPr/>
          </p:nvSpPr>
          <p:spPr>
            <a:xfrm>
              <a:off x="4236876" y="2579650"/>
              <a:ext cx="561094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id="{3886CED0-B17F-4DE5-8527-780B941122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264013"/>
                </p:ext>
              </p:extLst>
            </p:nvPr>
          </p:nvGraphicFramePr>
          <p:xfrm>
            <a:off x="4210587" y="2565400"/>
            <a:ext cx="6111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8" name="Equation" r:id="rId12" imgW="444240" imgH="228600" progId="Equation.DSMT4">
                    <p:embed/>
                  </p:oleObj>
                </mc:Choice>
                <mc:Fallback>
                  <p:oleObj name="Equation" r:id="rId12" imgW="444240" imgH="228600" progId="Equation.DSMT4">
                    <p:embed/>
                    <p:pic>
                      <p:nvPicPr>
                        <p:cNvPr id="14" name="개체 13">
                          <a:extLst>
                            <a:ext uri="{FF2B5EF4-FFF2-40B4-BE49-F238E27FC236}">
                              <a16:creationId xmlns:a16="http://schemas.microsoft.com/office/drawing/2014/main" id="{D67C2E60-955A-47A0-ADF5-E398C84E1E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10587" y="2565400"/>
                          <a:ext cx="611188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99401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444" y="50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The first law of thermodynamics: Closed systems-6c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63A69F-A118-42E5-9FB6-2713ECFDD832}"/>
              </a:ext>
            </a:extLst>
          </p:cNvPr>
          <p:cNvGrpSpPr/>
          <p:nvPr/>
        </p:nvGrpSpPr>
        <p:grpSpPr>
          <a:xfrm>
            <a:off x="2627784" y="1556792"/>
            <a:ext cx="3840857" cy="4149820"/>
            <a:chOff x="4572000" y="1354090"/>
            <a:chExt cx="3840857" cy="41498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CEFE9F3-B64D-47E3-86C1-3BA5A8ED64EC}"/>
                </a:ext>
              </a:extLst>
            </p:cNvPr>
            <p:cNvGrpSpPr/>
            <p:nvPr/>
          </p:nvGrpSpPr>
          <p:grpSpPr>
            <a:xfrm>
              <a:off x="4728937" y="1609050"/>
              <a:ext cx="3683920" cy="3894860"/>
              <a:chOff x="4728937" y="1609050"/>
              <a:chExt cx="3683920" cy="3894860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CB33A402-3782-48F1-B49B-AF5CD5ED84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60032" y="1609050"/>
                <a:ext cx="3552825" cy="3838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F105542-FABF-4FB0-A9A6-81C351B93898}"/>
                  </a:ext>
                </a:extLst>
              </p:cNvPr>
              <p:cNvSpPr/>
              <p:nvPr/>
            </p:nvSpPr>
            <p:spPr>
              <a:xfrm>
                <a:off x="4728937" y="5134578"/>
                <a:ext cx="368391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6" name="개체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838372"/>
                  </p:ext>
                </p:extLst>
              </p:nvPr>
            </p:nvGraphicFramePr>
            <p:xfrm>
              <a:off x="4882999" y="5148588"/>
              <a:ext cx="1989138" cy="341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69" name="Equation" r:id="rId4" imgW="1193760" imgH="203040" progId="Equation.DSMT4">
                      <p:embed/>
                    </p:oleObj>
                  </mc:Choice>
                  <mc:Fallback>
                    <p:oleObj name="Equation" r:id="rId4" imgW="1193760" imgH="203040" progId="Equation.DSMT4">
                      <p:embed/>
                      <p:pic>
                        <p:nvPicPr>
                          <p:cNvPr id="0" name="개체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2999" y="5148588"/>
                            <a:ext cx="1989138" cy="341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9E95B9-1B77-4E88-954B-A12A8091914F}"/>
                </a:ext>
              </a:extLst>
            </p:cNvPr>
            <p:cNvSpPr/>
            <p:nvPr/>
          </p:nvSpPr>
          <p:spPr>
            <a:xfrm>
              <a:off x="4572000" y="1354090"/>
              <a:ext cx="520254" cy="545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2" name="개체 11">
              <a:extLst>
                <a:ext uri="{FF2B5EF4-FFF2-40B4-BE49-F238E27FC236}">
                  <a16:creationId xmlns:a16="http://schemas.microsoft.com/office/drawing/2014/main" id="{0280358C-FF99-46A0-A671-A933672E66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583046"/>
                </p:ext>
              </p:extLst>
            </p:nvPr>
          </p:nvGraphicFramePr>
          <p:xfrm>
            <a:off x="4832127" y="1718898"/>
            <a:ext cx="254000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70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6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127" y="1718898"/>
                          <a:ext cx="254000" cy="277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879970C-DD2A-4E94-9163-DE7993E9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04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444" y="50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The first law of thermodynamics: Closed systems-6d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941825"/>
              </p:ext>
            </p:extLst>
          </p:nvPr>
        </p:nvGraphicFramePr>
        <p:xfrm>
          <a:off x="1778868" y="930622"/>
          <a:ext cx="15033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0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868" y="930622"/>
                        <a:ext cx="15033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7C775-96A6-4BD1-80C9-F4F5054C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CF3D88-D990-4F10-9E23-E5D333C7D573}"/>
              </a:ext>
            </a:extLst>
          </p:cNvPr>
          <p:cNvSpPr/>
          <p:nvPr/>
        </p:nvSpPr>
        <p:spPr>
          <a:xfrm>
            <a:off x="5580112" y="-413184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39B178-F9E5-4D48-A0D6-C738F9C1DC5D}"/>
              </a:ext>
            </a:extLst>
          </p:cNvPr>
          <p:cNvGrpSpPr/>
          <p:nvPr/>
        </p:nvGrpSpPr>
        <p:grpSpPr>
          <a:xfrm>
            <a:off x="1763688" y="1268760"/>
            <a:ext cx="5472608" cy="5328592"/>
            <a:chOff x="1763688" y="1268760"/>
            <a:chExt cx="5472608" cy="5328592"/>
          </a:xfrm>
        </p:grpSpPr>
        <p:grpSp>
          <p:nvGrpSpPr>
            <p:cNvPr id="2" name="그룹 1"/>
            <p:cNvGrpSpPr/>
            <p:nvPr/>
          </p:nvGrpSpPr>
          <p:grpSpPr>
            <a:xfrm>
              <a:off x="1763688" y="1268760"/>
              <a:ext cx="5472608" cy="5328592"/>
              <a:chOff x="1763688" y="1268760"/>
              <a:chExt cx="5381625" cy="5133975"/>
            </a:xfrm>
          </p:grpSpPr>
          <p:pic>
            <p:nvPicPr>
              <p:cNvPr id="9216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688" y="1268760"/>
                <a:ext cx="5381625" cy="3276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3213" y="4545360"/>
                <a:ext cx="5362575" cy="185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5984174" y="3553966"/>
              <a:ext cx="392772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" name="개체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6976454"/>
                </p:ext>
              </p:extLst>
            </p:nvPr>
          </p:nvGraphicFramePr>
          <p:xfrm>
            <a:off x="6021810" y="3606093"/>
            <a:ext cx="3175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1" name="Equation" r:id="rId7" imgW="317160" imgH="177480" progId="Equation.DSMT4">
                    <p:embed/>
                  </p:oleObj>
                </mc:Choice>
                <mc:Fallback>
                  <p:oleObj name="Equation" r:id="rId7" imgW="3171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21810" y="3606093"/>
                          <a:ext cx="3175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F5EDA0C-F610-4A82-BDDD-801337423273}"/>
                </a:ext>
              </a:extLst>
            </p:cNvPr>
            <p:cNvSpPr/>
            <p:nvPr/>
          </p:nvSpPr>
          <p:spPr>
            <a:xfrm>
              <a:off x="3650715" y="3035909"/>
              <a:ext cx="832010" cy="16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3" name="개체 12">
              <a:extLst>
                <a:ext uri="{FF2B5EF4-FFF2-40B4-BE49-F238E27FC236}">
                  <a16:creationId xmlns:a16="http://schemas.microsoft.com/office/drawing/2014/main" id="{BB8E5842-0AAD-442A-AFED-866A88DB3F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1006642"/>
                </p:ext>
              </p:extLst>
            </p:nvPr>
          </p:nvGraphicFramePr>
          <p:xfrm>
            <a:off x="3694208" y="2985557"/>
            <a:ext cx="825500" cy="303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2" name="Equation" r:id="rId9" imgW="660240" imgH="241200" progId="Equation.DSMT4">
                    <p:embed/>
                  </p:oleObj>
                </mc:Choice>
                <mc:Fallback>
                  <p:oleObj name="Equation" r:id="rId9" imgW="660240" imgH="241200" progId="Equation.DSMT4">
                    <p:embed/>
                    <p:pic>
                      <p:nvPicPr>
                        <p:cNvPr id="12" name="개체 11">
                          <a:extLst>
                            <a:ext uri="{FF2B5EF4-FFF2-40B4-BE49-F238E27FC236}">
                              <a16:creationId xmlns:a16="http://schemas.microsoft.com/office/drawing/2014/main" id="{3014A59B-7E4D-47F7-ABC0-B36B451F1D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94208" y="2985557"/>
                          <a:ext cx="825500" cy="3030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6C55E31-D597-4EA2-B3F7-001A4AF15D0C}"/>
                </a:ext>
              </a:extLst>
            </p:cNvPr>
            <p:cNvSpPr/>
            <p:nvPr/>
          </p:nvSpPr>
          <p:spPr>
            <a:xfrm>
              <a:off x="5603942" y="3018986"/>
              <a:ext cx="687612" cy="187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" name="개체 14">
              <a:extLst>
                <a:ext uri="{FF2B5EF4-FFF2-40B4-BE49-F238E27FC236}">
                  <a16:creationId xmlns:a16="http://schemas.microsoft.com/office/drawing/2014/main" id="{40A8974C-C327-45AB-85A3-588CD57340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81188"/>
                </p:ext>
              </p:extLst>
            </p:nvPr>
          </p:nvGraphicFramePr>
          <p:xfrm>
            <a:off x="5580048" y="3008428"/>
            <a:ext cx="7302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3" name="Equation" r:id="rId11" imgW="583920" imgH="177480" progId="Equation.DSMT4">
                    <p:embed/>
                  </p:oleObj>
                </mc:Choice>
                <mc:Fallback>
                  <p:oleObj name="Equation" r:id="rId11" imgW="583920" imgH="177480" progId="Equation.DSMT4">
                    <p:embed/>
                    <p:pic>
                      <p:nvPicPr>
                        <p:cNvPr id="14" name="개체 13">
                          <a:extLst>
                            <a:ext uri="{FF2B5EF4-FFF2-40B4-BE49-F238E27FC236}">
                              <a16:creationId xmlns:a16="http://schemas.microsoft.com/office/drawing/2014/main" id="{D67C2E60-955A-47A0-ADF5-E398C84E1E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80048" y="3008428"/>
                          <a:ext cx="73025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FC4C13-55A3-4410-BE45-A8029A9B9696}"/>
                </a:ext>
              </a:extLst>
            </p:cNvPr>
            <p:cNvSpPr/>
            <p:nvPr/>
          </p:nvSpPr>
          <p:spPr>
            <a:xfrm>
              <a:off x="4626382" y="5336562"/>
              <a:ext cx="251825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9F08F9-06D7-452A-A082-A1B8E7BE19F5}"/>
                </a:ext>
              </a:extLst>
            </p:cNvPr>
            <p:cNvSpPr/>
            <p:nvPr/>
          </p:nvSpPr>
          <p:spPr>
            <a:xfrm>
              <a:off x="5004048" y="4669568"/>
              <a:ext cx="576000" cy="274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8" name="개체 17">
              <a:extLst>
                <a:ext uri="{FF2B5EF4-FFF2-40B4-BE49-F238E27FC236}">
                  <a16:creationId xmlns:a16="http://schemas.microsoft.com/office/drawing/2014/main" id="{9165114C-A364-49E4-A719-369E8611E9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885101"/>
                </p:ext>
              </p:extLst>
            </p:nvPr>
          </p:nvGraphicFramePr>
          <p:xfrm>
            <a:off x="5020971" y="4684522"/>
            <a:ext cx="5715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4" name="Equation" r:id="rId13" imgW="457200" imgH="241200" progId="Equation.DSMT4">
                    <p:embed/>
                  </p:oleObj>
                </mc:Choice>
                <mc:Fallback>
                  <p:oleObj name="Equation" r:id="rId13" imgW="457200" imgH="241200" progId="Equation.DSMT4">
                    <p:embed/>
                    <p:pic>
                      <p:nvPicPr>
                        <p:cNvPr id="15" name="개체 14">
                          <a:extLst>
                            <a:ext uri="{FF2B5EF4-FFF2-40B4-BE49-F238E27FC236}">
                              <a16:creationId xmlns:a16="http://schemas.microsoft.com/office/drawing/2014/main" id="{40A8974C-C327-45AB-85A3-588CD57340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20971" y="4684522"/>
                          <a:ext cx="571500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개체 18">
              <a:extLst>
                <a:ext uri="{FF2B5EF4-FFF2-40B4-BE49-F238E27FC236}">
                  <a16:creationId xmlns:a16="http://schemas.microsoft.com/office/drawing/2014/main" id="{28C5B380-7037-48A8-A5AC-B757A8E800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484136"/>
                </p:ext>
              </p:extLst>
            </p:nvPr>
          </p:nvGraphicFramePr>
          <p:xfrm>
            <a:off x="4605051" y="5377054"/>
            <a:ext cx="31750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5" name="Equation" r:id="rId15" imgW="253800" imgH="177480" progId="Equation.DSMT4">
                    <p:embed/>
                  </p:oleObj>
                </mc:Choice>
                <mc:Fallback>
                  <p:oleObj name="Equation" r:id="rId15" imgW="253800" imgH="177480" progId="Equation.DSMT4">
                    <p:embed/>
                    <p:pic>
                      <p:nvPicPr>
                        <p:cNvPr id="15" name="개체 14">
                          <a:extLst>
                            <a:ext uri="{FF2B5EF4-FFF2-40B4-BE49-F238E27FC236}">
                              <a16:creationId xmlns:a16="http://schemas.microsoft.com/office/drawing/2014/main" id="{40A8974C-C327-45AB-85A3-588CD57340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05051" y="5377054"/>
                          <a:ext cx="31750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1608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444" y="50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The first law of thermodynamics: Closed systems-6e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94" y="1628800"/>
            <a:ext cx="4111514" cy="296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947557"/>
              </p:ext>
            </p:extLst>
          </p:nvPr>
        </p:nvGraphicFramePr>
        <p:xfrm>
          <a:off x="2486025" y="4967288"/>
          <a:ext cx="29003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6" name="Equation" r:id="rId4" imgW="1739880" imgH="203040" progId="Equation.DSMT4">
                  <p:embed/>
                </p:oleObj>
              </mc:Choice>
              <mc:Fallback>
                <p:oleObj name="Equation" r:id="rId4" imgW="1739880" imgH="20304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967288"/>
                        <a:ext cx="290036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6FF04-BF3D-4526-A929-BF6FACCB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20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5332" y="564584"/>
            <a:ext cx="718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Ch.3 Energy-7</a:t>
            </a:r>
          </a:p>
          <a:p>
            <a:endParaRPr lang="en-US" altLang="ko-KR" dirty="0"/>
          </a:p>
          <a:p>
            <a:r>
              <a:rPr lang="en-US" altLang="ko-KR" dirty="0"/>
              <a:t>3-7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Energy conversion efficiencies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146038"/>
              </p:ext>
            </p:extLst>
          </p:nvPr>
        </p:nvGraphicFramePr>
        <p:xfrm>
          <a:off x="962075" y="1676425"/>
          <a:ext cx="7172333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5" name="Equation" r:id="rId3" imgW="4165560" imgH="2717640" progId="Equation.DSMT4">
                  <p:embed/>
                </p:oleObj>
              </mc:Choice>
              <mc:Fallback>
                <p:oleObj name="Equation" r:id="rId3" imgW="416556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075" y="1676425"/>
                        <a:ext cx="7172333" cy="468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68A33E-265D-4727-908D-7376BBC5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0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5332" y="564584"/>
            <a:ext cx="71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Ch.3 Energy-8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7783"/>
              </p:ext>
            </p:extLst>
          </p:nvPr>
        </p:nvGraphicFramePr>
        <p:xfrm>
          <a:off x="968375" y="1260698"/>
          <a:ext cx="636428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1" name="Equation" r:id="rId3" imgW="3695400" imgH="2565360" progId="Equation.DSMT4">
                  <p:embed/>
                </p:oleObj>
              </mc:Choice>
              <mc:Fallback>
                <p:oleObj name="Equation" r:id="rId3" imgW="3695400" imgH="256536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8375" y="1260698"/>
                        <a:ext cx="6364288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943769" y="5939988"/>
            <a:ext cx="600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HW Ch.3 Problems 14, 31, 43, 61, 64, 65, 66, 77, 78, 79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36A008-2781-4A3D-B5C4-C4FB3939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49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332" y="564584"/>
            <a:ext cx="71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Ch.3 Energy-8a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70" y="1998451"/>
            <a:ext cx="4692318" cy="3317615"/>
          </a:xfrm>
          <a:prstGeom prst="rect">
            <a:avLst/>
          </a:prstGeom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69546"/>
              </p:ext>
            </p:extLst>
          </p:nvPr>
        </p:nvGraphicFramePr>
        <p:xfrm>
          <a:off x="6672263" y="5394325"/>
          <a:ext cx="19288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Equation" r:id="rId4" imgW="1168200" imgH="203040" progId="Equation.DSMT4">
                  <p:embed/>
                </p:oleObj>
              </mc:Choice>
              <mc:Fallback>
                <p:oleObj name="Equation" r:id="rId4" imgW="1168200" imgH="20304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2263" y="5394325"/>
                        <a:ext cx="1928812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E50B495-A34B-4BC0-85D9-6F7F8DB7280C}"/>
              </a:ext>
            </a:extLst>
          </p:cNvPr>
          <p:cNvSpPr/>
          <p:nvPr/>
        </p:nvSpPr>
        <p:spPr>
          <a:xfrm>
            <a:off x="4211960" y="-326774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3A81BD-F390-41D5-AA67-6ED1387ED04F}"/>
              </a:ext>
            </a:extLst>
          </p:cNvPr>
          <p:cNvGrpSpPr/>
          <p:nvPr/>
        </p:nvGrpSpPr>
        <p:grpSpPr>
          <a:xfrm>
            <a:off x="755575" y="897533"/>
            <a:ext cx="3023137" cy="5731867"/>
            <a:chOff x="755575" y="897533"/>
            <a:chExt cx="3023137" cy="5731867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F1891028-AB2F-4083-9482-EDB3AC732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55575" y="897533"/>
              <a:ext cx="3023137" cy="5731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40B656-633C-4160-AC91-A2393F557193}"/>
                </a:ext>
              </a:extLst>
            </p:cNvPr>
            <p:cNvSpPr/>
            <p:nvPr/>
          </p:nvSpPr>
          <p:spPr>
            <a:xfrm>
              <a:off x="1547664" y="958693"/>
              <a:ext cx="576064" cy="263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0" name="개체 9">
              <a:extLst>
                <a:ext uri="{FF2B5EF4-FFF2-40B4-BE49-F238E27FC236}">
                  <a16:creationId xmlns:a16="http://schemas.microsoft.com/office/drawing/2014/main" id="{13D658E2-0247-4D8C-BD2D-B37CD21A63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168617"/>
                </p:ext>
              </p:extLst>
            </p:nvPr>
          </p:nvGraphicFramePr>
          <p:xfrm>
            <a:off x="1601830" y="946231"/>
            <a:ext cx="38100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6" name="Equation" r:id="rId7" imgW="228600" imgH="177480" progId="Equation.DSMT4">
                    <p:embed/>
                  </p:oleObj>
                </mc:Choice>
                <mc:Fallback>
                  <p:oleObj name="Equation" r:id="rId7" imgW="228600" imgH="177480" progId="Equation.DSMT4">
                    <p:embed/>
                    <p:pic>
                      <p:nvPicPr>
                        <p:cNvPr id="2" name="개체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830" y="946231"/>
                          <a:ext cx="381000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D8E6032-37DC-4969-B5AD-71B5E626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83950"/>
            <a:ext cx="89289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Ch.3 Energy-0A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Whether</a:t>
            </a:r>
            <a:r>
              <a:rPr lang="en-US" altLang="ko-KR" dirty="0"/>
              <a:t> we </a:t>
            </a:r>
            <a:r>
              <a:rPr lang="en-US" altLang="ko-KR" dirty="0">
                <a:solidFill>
                  <a:srgbClr val="FF0000"/>
                </a:solidFill>
              </a:rPr>
              <a:t>realize</a:t>
            </a:r>
            <a:r>
              <a:rPr lang="en-US" altLang="ko-KR" dirty="0"/>
              <a:t> it </a:t>
            </a:r>
            <a:r>
              <a:rPr lang="en-US" altLang="ko-KR" dirty="0">
                <a:solidFill>
                  <a:srgbClr val="0070C0"/>
                </a:solidFill>
              </a:rPr>
              <a:t>or not</a:t>
            </a:r>
            <a:r>
              <a:rPr lang="en-US" altLang="ko-KR" dirty="0"/>
              <a:t>, energy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an important part of most aspects of daily life. The quality of life, and even its sustenance, </a:t>
            </a:r>
            <a:r>
              <a:rPr lang="en-US" altLang="ko-KR" dirty="0">
                <a:solidFill>
                  <a:srgbClr val="FF0000"/>
                </a:solidFill>
              </a:rPr>
              <a:t>depends on</a:t>
            </a:r>
            <a:r>
              <a:rPr lang="en-US" altLang="ko-KR" dirty="0"/>
              <a:t> the availability of energy. Therefore, it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important to </a:t>
            </a:r>
            <a:r>
              <a:rPr lang="en-US" altLang="ko-KR" dirty="0">
                <a:solidFill>
                  <a:srgbClr val="FF0000"/>
                </a:solidFill>
              </a:rPr>
              <a:t>have</a:t>
            </a:r>
            <a:r>
              <a:rPr lang="en-US" altLang="ko-KR" dirty="0"/>
              <a:t> a good understanding of the sources of energy, the conversion of energy </a:t>
            </a:r>
            <a:r>
              <a:rPr lang="en-US" altLang="ko-KR" dirty="0">
                <a:solidFill>
                  <a:srgbClr val="0070C0"/>
                </a:solidFill>
              </a:rPr>
              <a:t>from one form to another</a:t>
            </a:r>
            <a:r>
              <a:rPr lang="en-US" altLang="ko-KR" dirty="0"/>
              <a:t>, and the ramifications of theses conversions. </a:t>
            </a:r>
          </a:p>
          <a:p>
            <a:r>
              <a:rPr lang="en-US" altLang="ko-KR" dirty="0"/>
              <a:t>Energy </a:t>
            </a:r>
            <a:r>
              <a:rPr lang="en-US" altLang="ko-KR" dirty="0">
                <a:solidFill>
                  <a:srgbClr val="FF0000"/>
                </a:solidFill>
              </a:rPr>
              <a:t>exists</a:t>
            </a:r>
            <a:r>
              <a:rPr lang="en-US" altLang="ko-KR" dirty="0"/>
              <a:t> in numerous forms such as thermal, mechanical, electric, chemical, and nuclear. Even mass </a:t>
            </a:r>
            <a:r>
              <a:rPr lang="en-US" altLang="ko-KR" dirty="0">
                <a:solidFill>
                  <a:srgbClr val="FF0000"/>
                </a:solidFill>
              </a:rPr>
              <a:t>can be considered</a:t>
            </a:r>
            <a:r>
              <a:rPr lang="en-US" altLang="ko-KR" dirty="0"/>
              <a:t> a form of energy.  Energy </a:t>
            </a:r>
            <a:r>
              <a:rPr lang="en-US" altLang="ko-KR" dirty="0">
                <a:solidFill>
                  <a:srgbClr val="FF0000"/>
                </a:solidFill>
              </a:rPr>
              <a:t>can be transferred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or from</a:t>
            </a:r>
            <a:r>
              <a:rPr lang="en-US" altLang="ko-KR" dirty="0"/>
              <a:t> a closed system (a fixed mass) in two distinct forms: heat and work. For control volumes, energy </a:t>
            </a:r>
            <a:r>
              <a:rPr lang="en-US" altLang="ko-KR" dirty="0">
                <a:solidFill>
                  <a:srgbClr val="FF0000"/>
                </a:solidFill>
              </a:rPr>
              <a:t>can also be transferred by</a:t>
            </a:r>
            <a:r>
              <a:rPr lang="en-US" altLang="ko-KR" dirty="0"/>
              <a:t> mass flow. An energy transfer </a:t>
            </a:r>
            <a:r>
              <a:rPr lang="en-US" altLang="ko-KR" dirty="0">
                <a:solidFill>
                  <a:srgbClr val="0070C0"/>
                </a:solidFill>
              </a:rPr>
              <a:t>to or from</a:t>
            </a:r>
            <a:r>
              <a:rPr lang="en-US" altLang="ko-KR" dirty="0"/>
              <a:t> a closed system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heat if it </a:t>
            </a:r>
            <a:r>
              <a:rPr lang="en-US" altLang="ko-KR" dirty="0">
                <a:solidFill>
                  <a:srgbClr val="FF0000"/>
                </a:solidFill>
              </a:rPr>
              <a:t>is caused by</a:t>
            </a:r>
            <a:r>
              <a:rPr lang="en-US" altLang="ko-KR" dirty="0"/>
              <a:t> temperature difference. Otherwise it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/>
              <a:t> work, and it </a:t>
            </a:r>
            <a:r>
              <a:rPr lang="en-US" altLang="ko-KR" dirty="0">
                <a:solidFill>
                  <a:srgbClr val="FF0000"/>
                </a:solidFill>
              </a:rPr>
              <a:t>is caused </a:t>
            </a:r>
            <a:r>
              <a:rPr lang="en-US" altLang="ko-KR" dirty="0"/>
              <a:t>by a force acting through a distance.  </a:t>
            </a:r>
          </a:p>
          <a:p>
            <a:r>
              <a:rPr lang="en-US" altLang="ko-KR" dirty="0"/>
              <a:t>We </a:t>
            </a:r>
            <a:r>
              <a:rPr lang="en-US" altLang="ko-KR" dirty="0">
                <a:solidFill>
                  <a:srgbClr val="FF0000"/>
                </a:solidFill>
              </a:rPr>
              <a:t>start</a:t>
            </a:r>
            <a:r>
              <a:rPr lang="en-US" altLang="ko-KR" dirty="0"/>
              <a:t> this chapter </a:t>
            </a:r>
            <a:r>
              <a:rPr lang="en-US" altLang="ko-KR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a discussion of various forms of energy and energy transfer by heat. We then </a:t>
            </a:r>
            <a:r>
              <a:rPr lang="en-US" altLang="ko-KR" dirty="0">
                <a:solidFill>
                  <a:srgbClr val="FF0000"/>
                </a:solidFill>
              </a:rPr>
              <a:t>introduce</a:t>
            </a:r>
            <a:r>
              <a:rPr lang="en-US" altLang="ko-KR" dirty="0"/>
              <a:t> various forms of work and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energy transfer by work. We </a:t>
            </a:r>
            <a:r>
              <a:rPr lang="en-US" altLang="ko-KR" dirty="0">
                <a:solidFill>
                  <a:srgbClr val="FF0000"/>
                </a:solidFill>
              </a:rPr>
              <a:t>continue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with</a:t>
            </a:r>
            <a:r>
              <a:rPr lang="en-US" altLang="ko-KR" dirty="0"/>
              <a:t> developing a general intuitive expression for the first law of thermodynamics, also known as the conservation of energy principle,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which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is</a:t>
            </a:r>
            <a:r>
              <a:rPr lang="en-US" altLang="ko-KR" dirty="0">
                <a:solidFill>
                  <a:srgbClr val="0070C0"/>
                </a:solidFill>
              </a:rPr>
              <a:t> one of the most</a:t>
            </a:r>
            <a:r>
              <a:rPr lang="en-US" altLang="ko-KR" dirty="0"/>
              <a:t> fundamental principles in nature, and we then </a:t>
            </a:r>
            <a:r>
              <a:rPr lang="en-US" altLang="ko-KR" dirty="0">
                <a:solidFill>
                  <a:srgbClr val="FF0000"/>
                </a:solidFill>
              </a:rPr>
              <a:t>demonstrate</a:t>
            </a:r>
            <a:r>
              <a:rPr lang="en-US" altLang="ko-KR" dirty="0"/>
              <a:t> its use. Finally, we </a:t>
            </a:r>
            <a:r>
              <a:rPr lang="en-US" altLang="ko-KR" dirty="0">
                <a:solidFill>
                  <a:srgbClr val="FF0000"/>
                </a:solidFill>
              </a:rPr>
              <a:t>discuss</a:t>
            </a:r>
            <a:r>
              <a:rPr lang="en-US" altLang="ko-KR" dirty="0"/>
              <a:t> the efficiencies of some familiar energy conversion processes. Detailed treatments of the first law of thermodynamics for closed system and control volumes </a:t>
            </a:r>
            <a:r>
              <a:rPr lang="en-US" altLang="ko-KR" dirty="0">
                <a:solidFill>
                  <a:srgbClr val="FF0000"/>
                </a:solidFill>
              </a:rPr>
              <a:t>are given</a:t>
            </a:r>
            <a:r>
              <a:rPr lang="en-US" altLang="ko-KR" dirty="0"/>
              <a:t> in Chapters 5 and 6</a:t>
            </a:r>
            <a:r>
              <a:rPr lang="en-US" altLang="ko-KR" dirty="0">
                <a:solidFill>
                  <a:srgbClr val="0070C0"/>
                </a:solidFill>
              </a:rPr>
              <a:t>, respectively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3DD8A6-24B1-4BF3-A2EE-44FAD789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8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54357"/>
              </p:ext>
            </p:extLst>
          </p:nvPr>
        </p:nvGraphicFramePr>
        <p:xfrm>
          <a:off x="1403648" y="1805781"/>
          <a:ext cx="6275040" cy="356616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370341104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451394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/>
                        <a:t>  lux                                </a:t>
                      </a:r>
                    </a:p>
                    <a:p>
                      <a:r>
                        <a:rPr lang="en-US" altLang="ko-KR" dirty="0"/>
                        <a:t>20–50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Surfaces</a:t>
                      </a:r>
                    </a:p>
                    <a:p>
                      <a:r>
                        <a:rPr lang="en-US" dirty="0"/>
                        <a:t>Public areas with dark surroundings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4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living room lights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1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/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 building hallway/toilet lighting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54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dark overcast 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3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/>
                        <a:t>320–500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 lighting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46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/>
                        <a:t>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Sunrise or sunset on a clear day.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369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/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 day; TV studio lighting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62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/>
                        <a:t>10,000–25,000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daylight (not direct sun)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221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/>
                        <a:t>32,000–100,000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sunlight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543083"/>
                  </a:ext>
                </a:extLst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137719"/>
              </p:ext>
            </p:extLst>
          </p:nvPr>
        </p:nvGraphicFramePr>
        <p:xfrm>
          <a:off x="1431925" y="5572124"/>
          <a:ext cx="2054016" cy="37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0" name="Equation" r:id="rId3" imgW="1244520" imgH="228600" progId="Equation.DSMT4">
                  <p:embed/>
                </p:oleObj>
              </mc:Choice>
              <mc:Fallback>
                <p:oleObj name="Equation" r:id="rId3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1925" y="5572124"/>
                        <a:ext cx="2054016" cy="37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5332" y="564584"/>
            <a:ext cx="71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Ch.3 Energy-8b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53954"/>
              </p:ext>
            </p:extLst>
          </p:nvPr>
        </p:nvGraphicFramePr>
        <p:xfrm>
          <a:off x="971600" y="1263650"/>
          <a:ext cx="42640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1" name="Equation" r:id="rId5" imgW="2298600" imgH="253800" progId="Equation.DSMT4">
                  <p:embed/>
                </p:oleObj>
              </mc:Choice>
              <mc:Fallback>
                <p:oleObj name="Equation" r:id="rId5" imgW="2298600" imgH="25380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1263650"/>
                        <a:ext cx="426402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675135"/>
              </p:ext>
            </p:extLst>
          </p:nvPr>
        </p:nvGraphicFramePr>
        <p:xfrm>
          <a:off x="5364088" y="5572124"/>
          <a:ext cx="19288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2" name="Equation" r:id="rId7" imgW="1168200" imgH="203040" progId="Equation.DSMT4">
                  <p:embed/>
                </p:oleObj>
              </mc:Choice>
              <mc:Fallback>
                <p:oleObj name="Equation" r:id="rId7" imgW="1168200" imgH="20304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4088" y="5572124"/>
                        <a:ext cx="1928812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354A73-BAB9-40A5-9216-EE52513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3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332" y="564584"/>
            <a:ext cx="71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Ch.3 Energy-8c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10857"/>
              </p:ext>
            </p:extLst>
          </p:nvPr>
        </p:nvGraphicFramePr>
        <p:xfrm>
          <a:off x="2046288" y="5732463"/>
          <a:ext cx="2157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2" name="Equation" r:id="rId3" imgW="1930320" imgH="431640" progId="Equation.DSMT4">
                  <p:embed/>
                </p:oleObj>
              </mc:Choice>
              <mc:Fallback>
                <p:oleObj name="Equation" r:id="rId3" imgW="1930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288" y="5732463"/>
                        <a:ext cx="2157412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188057"/>
              </p:ext>
            </p:extLst>
          </p:nvPr>
        </p:nvGraphicFramePr>
        <p:xfrm>
          <a:off x="4386263" y="5661025"/>
          <a:ext cx="39925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3" name="Equation" r:id="rId5" imgW="3340080" imgH="914400" progId="Equation.DSMT4">
                  <p:embed/>
                </p:oleObj>
              </mc:Choice>
              <mc:Fallback>
                <p:oleObj name="Equation" r:id="rId5" imgW="3340080" imgH="91440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6263" y="5661025"/>
                        <a:ext cx="3992562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>
            <a:extLst>
              <a:ext uri="{FF2B5EF4-FFF2-40B4-BE49-F238E27FC236}">
                <a16:creationId xmlns:a16="http://schemas.microsoft.com/office/drawing/2014/main" id="{A3A394DD-D770-4F9E-B2D2-D9448B30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512" y="1268760"/>
            <a:ext cx="7972036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9D435D-3C52-42ED-887B-6D41C166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A73D2C0E-B99D-4BCF-A81A-829F25894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87670"/>
              </p:ext>
            </p:extLst>
          </p:nvPr>
        </p:nvGraphicFramePr>
        <p:xfrm>
          <a:off x="8133431" y="2732470"/>
          <a:ext cx="952500" cy="252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4" name="Equation" r:id="rId8" imgW="622080" imgH="2031840" progId="Equation.DSMT4">
                  <p:embed/>
                </p:oleObj>
              </mc:Choice>
              <mc:Fallback>
                <p:oleObj name="Equation" r:id="rId8" imgW="62208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33431" y="2732470"/>
                        <a:ext cx="952500" cy="2522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67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53920" y="638909"/>
            <a:ext cx="7929618" cy="5632311"/>
            <a:chOff x="1053920" y="630213"/>
            <a:chExt cx="7929618" cy="5632311"/>
          </a:xfrm>
        </p:grpSpPr>
        <p:grpSp>
          <p:nvGrpSpPr>
            <p:cNvPr id="2" name="그룹 1"/>
            <p:cNvGrpSpPr/>
            <p:nvPr/>
          </p:nvGrpSpPr>
          <p:grpSpPr>
            <a:xfrm>
              <a:off x="1053920" y="630213"/>
              <a:ext cx="7929618" cy="5632311"/>
              <a:chOff x="1053920" y="630213"/>
              <a:chExt cx="7929618" cy="563231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53920" y="630213"/>
                <a:ext cx="7929618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Ch.3 Energy-1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3-1 Introduction</a:t>
                </a:r>
              </a:p>
              <a:p>
                <a:r>
                  <a:rPr lang="en-US" altLang="ko-KR" dirty="0"/>
                  <a:t>- Conservation of energy principle</a:t>
                </a:r>
              </a:p>
              <a:p>
                <a:r>
                  <a:rPr lang="en-US" altLang="ko-KR" dirty="0"/>
                  <a:t>- energy is a property</a:t>
                </a:r>
              </a:p>
              <a:p>
                <a:r>
                  <a:rPr lang="en-US" altLang="ko-KR" dirty="0"/>
                  <a:t>- heat and work are forms of energy crossing boundary,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Fig. 3-a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3-2 Forms of energy </a:t>
                </a:r>
              </a:p>
              <a:p>
                <a:r>
                  <a:rPr lang="en-US" altLang="ko-KR" dirty="0"/>
                  <a:t>- Total energy     , per unit mass         ;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 Internal energy    , per unit mass          ; molecular, microscopic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 Kinetic energy             , per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unit mass          ; continuum, macroscopic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 Potential energy           , per unit mass         ; continuum, macroscopic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 Flow rate; volume, mass, energy; </a:t>
                </a:r>
              </a:p>
              <a:p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- Mechanical energy                                    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flow energy</a:t>
                </a:r>
                <a:r>
                  <a:rPr lang="en-US" altLang="ko-KR" dirty="0"/>
                  <a:t> for fluid</a:t>
                </a:r>
              </a:p>
              <a:p>
                <a:r>
                  <a:rPr lang="en-US" altLang="ko-KR" dirty="0"/>
                  <a:t> 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Fig. 3-11, 3-12</a:t>
                </a:r>
                <a:r>
                  <a:rPr lang="en-US" altLang="ko-KR" dirty="0"/>
                  <a:t>     </a:t>
                </a:r>
              </a:p>
            </p:txBody>
          </p:sp>
          <p:graphicFrame>
            <p:nvGraphicFramePr>
              <p:cNvPr id="6" name="개체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0224494"/>
                  </p:ext>
                </p:extLst>
              </p:nvPr>
            </p:nvGraphicFramePr>
            <p:xfrm>
              <a:off x="2681809" y="2881511"/>
              <a:ext cx="216024" cy="255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3" name="Equation" r:id="rId4" imgW="152280" imgH="164880" progId="Equation.DSMT4">
                      <p:embed/>
                    </p:oleObj>
                  </mc:Choice>
                  <mc:Fallback>
                    <p:oleObj name="Equation" r:id="rId4" imgW="1522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681809" y="2881511"/>
                            <a:ext cx="216024" cy="25565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개체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5893565"/>
                  </p:ext>
                </p:extLst>
              </p:nvPr>
            </p:nvGraphicFramePr>
            <p:xfrm>
              <a:off x="4600575" y="2723793"/>
              <a:ext cx="576263" cy="609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4" name="Equation" r:id="rId6" imgW="406080" imgH="393480" progId="Equation.DSMT4">
                      <p:embed/>
                    </p:oleObj>
                  </mc:Choice>
                  <mc:Fallback>
                    <p:oleObj name="Equation" r:id="rId6" imgW="406080" imgH="393480" progId="Equation.DSMT4">
                      <p:embed/>
                      <p:pic>
                        <p:nvPicPr>
                          <p:cNvPr id="6" name="개체 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600575" y="2723793"/>
                            <a:ext cx="576263" cy="609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개체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8149422"/>
                  </p:ext>
                </p:extLst>
              </p:nvPr>
            </p:nvGraphicFramePr>
            <p:xfrm>
              <a:off x="2949724" y="3433104"/>
              <a:ext cx="233362" cy="274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" name="Equation" r:id="rId8" imgW="164880" imgH="177480" progId="Equation.DSMT4">
                      <p:embed/>
                    </p:oleObj>
                  </mc:Choice>
                  <mc:Fallback>
                    <p:oleObj name="Equation" r:id="rId8" imgW="164880" imgH="177480" progId="Equation.DSMT4">
                      <p:embed/>
                      <p:pic>
                        <p:nvPicPr>
                          <p:cNvPr id="6" name="개체 5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949724" y="3433104"/>
                            <a:ext cx="233362" cy="2746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개체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3831528"/>
                  </p:ext>
                </p:extLst>
              </p:nvPr>
            </p:nvGraphicFramePr>
            <p:xfrm>
              <a:off x="4866716" y="3269769"/>
              <a:ext cx="593725" cy="609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6" name="Equation" r:id="rId10" imgW="419040" imgH="393480" progId="Equation.DSMT4">
                      <p:embed/>
                    </p:oleObj>
                  </mc:Choice>
                  <mc:Fallback>
                    <p:oleObj name="Equation" r:id="rId10" imgW="419040" imgH="393480" progId="Equation.DSMT4">
                      <p:embed/>
                      <p:pic>
                        <p:nvPicPr>
                          <p:cNvPr id="7" name="개체 6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866716" y="3269769"/>
                            <a:ext cx="593725" cy="609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개체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5484972"/>
                  </p:ext>
                </p:extLst>
              </p:nvPr>
            </p:nvGraphicFramePr>
            <p:xfrm>
              <a:off x="2888307" y="3824891"/>
              <a:ext cx="954087" cy="609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7" name="Equation" r:id="rId12" imgW="672840" imgH="393480" progId="Equation.DSMT4">
                      <p:embed/>
                    </p:oleObj>
                  </mc:Choice>
                  <mc:Fallback>
                    <p:oleObj name="Equation" r:id="rId12" imgW="672840" imgH="393480" progId="Equation.DSMT4">
                      <p:embed/>
                      <p:pic>
                        <p:nvPicPr>
                          <p:cNvPr id="6" name="개체 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888307" y="3824891"/>
                            <a:ext cx="954087" cy="609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개체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6533921"/>
                  </p:ext>
                </p:extLst>
              </p:nvPr>
            </p:nvGraphicFramePr>
            <p:xfrm>
              <a:off x="5452814" y="3755366"/>
              <a:ext cx="738188" cy="649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8" name="Equation" r:id="rId14" imgW="520560" imgH="419040" progId="Equation.DSMT4">
                      <p:embed/>
                    </p:oleObj>
                  </mc:Choice>
                  <mc:Fallback>
                    <p:oleObj name="Equation" r:id="rId14" imgW="520560" imgH="419040" progId="Equation.DSMT4">
                      <p:embed/>
                      <p:pic>
                        <p:nvPicPr>
                          <p:cNvPr id="7" name="개체 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452814" y="3755366"/>
                            <a:ext cx="738188" cy="6492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개체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7568560"/>
                  </p:ext>
                </p:extLst>
              </p:nvPr>
            </p:nvGraphicFramePr>
            <p:xfrm>
              <a:off x="3008412" y="4515778"/>
              <a:ext cx="882650" cy="354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9" name="Equation" r:id="rId16" imgW="622080" imgH="228600" progId="Equation.DSMT4">
                      <p:embed/>
                    </p:oleObj>
                  </mc:Choice>
                  <mc:Fallback>
                    <p:oleObj name="Equation" r:id="rId16" imgW="622080" imgH="228600" progId="Equation.DSMT4">
                      <p:embed/>
                      <p:pic>
                        <p:nvPicPr>
                          <p:cNvPr id="10" name="개체 9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3008412" y="4515778"/>
                            <a:ext cx="882650" cy="3540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개체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145568"/>
                  </p:ext>
                </p:extLst>
              </p:nvPr>
            </p:nvGraphicFramePr>
            <p:xfrm>
              <a:off x="5479802" y="4498965"/>
              <a:ext cx="684212" cy="354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0" name="Equation" r:id="rId18" imgW="482400" imgH="228600" progId="Equation.DSMT4">
                      <p:embed/>
                    </p:oleObj>
                  </mc:Choice>
                  <mc:Fallback>
                    <p:oleObj name="Equation" r:id="rId18" imgW="482400" imgH="228600" progId="Equation.DSMT4">
                      <p:embed/>
                      <p:pic>
                        <p:nvPicPr>
                          <p:cNvPr id="11" name="개체 10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479802" y="4498965"/>
                            <a:ext cx="684212" cy="3540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개체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4311063"/>
                  </p:ext>
                </p:extLst>
              </p:nvPr>
            </p:nvGraphicFramePr>
            <p:xfrm>
              <a:off x="4811414" y="5043158"/>
              <a:ext cx="1763713" cy="354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1" name="Equation" r:id="rId20" imgW="1244520" imgH="228600" progId="Equation.DSMT4">
                      <p:embed/>
                    </p:oleObj>
                  </mc:Choice>
                  <mc:Fallback>
                    <p:oleObj name="Equation" r:id="rId20" imgW="1244520" imgH="228600" progId="Equation.DSMT4">
                      <p:embed/>
                      <p:pic>
                        <p:nvPicPr>
                          <p:cNvPr id="11" name="개체 10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811414" y="5043158"/>
                            <a:ext cx="1763713" cy="3540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639159"/>
                </p:ext>
              </p:extLst>
            </p:nvPr>
          </p:nvGraphicFramePr>
          <p:xfrm>
            <a:off x="3346300" y="5425745"/>
            <a:ext cx="2790825" cy="687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2" name="Equation" r:id="rId22" imgW="1968480" imgH="444240" progId="Equation.DSMT4">
                    <p:embed/>
                  </p:oleObj>
                </mc:Choice>
                <mc:Fallback>
                  <p:oleObj name="Equation" r:id="rId22" imgW="1968480" imgH="444240" progId="Equation.DSMT4">
                    <p:embed/>
                    <p:pic>
                      <p:nvPicPr>
                        <p:cNvPr id="10" name="개체 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346300" y="5425745"/>
                          <a:ext cx="2790825" cy="687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E7CF13-9468-463E-9490-7007129F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14" y="2132856"/>
            <a:ext cx="291112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39384"/>
              </p:ext>
            </p:extLst>
          </p:nvPr>
        </p:nvGraphicFramePr>
        <p:xfrm>
          <a:off x="2178050" y="4724400"/>
          <a:ext cx="46164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Equation" r:id="rId4" imgW="2768400" imgH="431640" progId="Equation.DSMT4">
                  <p:embed/>
                </p:oleObj>
              </mc:Choice>
              <mc:Fallback>
                <p:oleObj name="Equation" r:id="rId4" imgW="2768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8050" y="4724400"/>
                        <a:ext cx="461645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Energy-1a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3F24C-52B0-4471-A644-6084996E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2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88325" y="6557043"/>
            <a:ext cx="714374" cy="27432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fld id="{F52E3171-0E8E-4468-9DA4-52DC69EEEE89}" type="slidenum">
              <a:rPr lang="en-US" altLang="ko-KR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FontTx/>
                <a:buNone/>
              </a:pPr>
              <a:t>7</a:t>
            </a:fld>
            <a:endParaRPr lang="en-US" altLang="ko-KR" sz="1300">
              <a:latin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8E2464-2B42-486B-9EC2-20B5E22F7592}"/>
              </a:ext>
            </a:extLst>
          </p:cNvPr>
          <p:cNvGrpSpPr/>
          <p:nvPr/>
        </p:nvGrpSpPr>
        <p:grpSpPr>
          <a:xfrm>
            <a:off x="442596" y="0"/>
            <a:ext cx="7466584" cy="6689594"/>
            <a:chOff x="442596" y="0"/>
            <a:chExt cx="7466584" cy="668959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9322495-A756-4513-9947-5798BB1F1E23}"/>
                </a:ext>
              </a:extLst>
            </p:cNvPr>
            <p:cNvGrpSpPr/>
            <p:nvPr/>
          </p:nvGrpSpPr>
          <p:grpSpPr>
            <a:xfrm>
              <a:off x="442596" y="0"/>
              <a:ext cx="7466584" cy="6689594"/>
              <a:chOff x="442596" y="0"/>
              <a:chExt cx="7466584" cy="6689594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BF197DA5-E811-4C3D-9550-DA850E81AA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2596" y="404664"/>
                <a:ext cx="2959391" cy="3693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" name="Picture 3">
                <a:extLst>
                  <a:ext uri="{FF2B5EF4-FFF2-40B4-BE49-F238E27FC236}">
                    <a16:creationId xmlns:a16="http://schemas.microsoft.com/office/drawing/2014/main" id="{A07D0196-0FE1-44B6-AD12-BE27CEC99C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11960" y="3518569"/>
                <a:ext cx="3697220" cy="3038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C93A4093-F4B7-4EEF-80A3-F507112921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714360" y="0"/>
                <a:ext cx="3194820" cy="3589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8D542CC4-ABA8-4051-A602-3C16660083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28389" y="4097685"/>
                <a:ext cx="2872769" cy="2591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D486F5-5D6E-48EE-BA61-EC67A5C59BAD}"/>
                </a:ext>
              </a:extLst>
            </p:cNvPr>
            <p:cNvSpPr/>
            <p:nvPr/>
          </p:nvSpPr>
          <p:spPr>
            <a:xfrm>
              <a:off x="5209055" y="2996952"/>
              <a:ext cx="12744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4" name="개체 13">
              <a:extLst>
                <a:ext uri="{FF2B5EF4-FFF2-40B4-BE49-F238E27FC236}">
                  <a16:creationId xmlns:a16="http://schemas.microsoft.com/office/drawing/2014/main" id="{5775F6A0-41AA-4A92-BAA8-E9091CC11F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7552664"/>
                </p:ext>
              </p:extLst>
            </p:nvPr>
          </p:nvGraphicFramePr>
          <p:xfrm>
            <a:off x="5297031" y="3029953"/>
            <a:ext cx="1098488" cy="287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52" name="Equation" r:id="rId7" imgW="876240" imgH="228600" progId="Equation.DSMT4">
                    <p:embed/>
                  </p:oleObj>
                </mc:Choice>
                <mc:Fallback>
                  <p:oleObj name="Equation" r:id="rId7" imgW="876240" imgH="228600" progId="Equation.DSMT4">
                    <p:embed/>
                    <p:pic>
                      <p:nvPicPr>
                        <p:cNvPr id="3" name="개체 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97031" y="3029953"/>
                          <a:ext cx="1098488" cy="2874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5D23B-1316-4DE6-8229-A6FA6836E27F}"/>
                </a:ext>
              </a:extLst>
            </p:cNvPr>
            <p:cNvSpPr/>
            <p:nvPr/>
          </p:nvSpPr>
          <p:spPr>
            <a:xfrm>
              <a:off x="6072520" y="5393639"/>
              <a:ext cx="1836659" cy="535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id="{AC4FB5A5-3C55-4818-98BB-88DF341A26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5955829"/>
                </p:ext>
              </p:extLst>
            </p:nvPr>
          </p:nvGraphicFramePr>
          <p:xfrm>
            <a:off x="6056143" y="5372905"/>
            <a:ext cx="1540193" cy="579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53" name="Equation" r:id="rId9" imgW="1117440" imgH="419040" progId="Equation.DSMT4">
                    <p:embed/>
                  </p:oleObj>
                </mc:Choice>
                <mc:Fallback>
                  <p:oleObj name="Equation" r:id="rId9" imgW="1117440" imgH="419040" progId="Equation.DSMT4">
                    <p:embed/>
                    <p:pic>
                      <p:nvPicPr>
                        <p:cNvPr id="14" name="개체 13">
                          <a:extLst>
                            <a:ext uri="{FF2B5EF4-FFF2-40B4-BE49-F238E27FC236}">
                              <a16:creationId xmlns:a16="http://schemas.microsoft.com/office/drawing/2014/main" id="{5775F6A0-41AA-4A92-BAA8-E9091CC11F5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56143" y="5372905"/>
                          <a:ext cx="1540193" cy="5797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660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9552" y="630213"/>
            <a:ext cx="8208912" cy="5909310"/>
            <a:chOff x="1053920" y="630213"/>
            <a:chExt cx="7929618" cy="5909310"/>
          </a:xfrm>
        </p:grpSpPr>
        <p:sp>
          <p:nvSpPr>
            <p:cNvPr id="4" name="TextBox 3"/>
            <p:cNvSpPr txBox="1"/>
            <p:nvPr/>
          </p:nvSpPr>
          <p:spPr>
            <a:xfrm>
              <a:off x="1053920" y="630213"/>
              <a:ext cx="7929618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Ch.3 Energy-2</a:t>
              </a:r>
            </a:p>
            <a:p>
              <a:endParaRPr lang="en-US" altLang="ko-KR" dirty="0"/>
            </a:p>
            <a:p>
              <a:r>
                <a:rPr lang="en-US" altLang="ko-KR" dirty="0"/>
                <a:t>3-3 Energy transfer by heat </a:t>
              </a:r>
            </a:p>
            <a:p>
              <a:endParaRPr lang="en-US" altLang="ko-KR" dirty="0"/>
            </a:p>
            <a:p>
              <a:r>
                <a:rPr lang="en-US" altLang="ko-KR" dirty="0"/>
                <a:t>- Heat; a form of energy that is transferred between two systems by  </a:t>
              </a:r>
            </a:p>
            <a:p>
              <a:r>
                <a:rPr lang="en-US" altLang="ko-KR" dirty="0"/>
                <a:t>          virtue of a temperature difference</a:t>
              </a:r>
            </a:p>
            <a:p>
              <a:endParaRPr lang="en-US" altLang="ko-KR" dirty="0"/>
            </a:p>
            <a:p>
              <a:r>
                <a:rPr lang="en-US" altLang="ko-KR" dirty="0"/>
                <a:t>- heat=thermal energy </a:t>
              </a:r>
            </a:p>
            <a:p>
              <a:endParaRPr lang="en-US" altLang="ko-KR" dirty="0"/>
            </a:p>
            <a:p>
              <a:r>
                <a:rPr lang="en-US" altLang="ko-KR" dirty="0"/>
                <a:t>- heat means ‘heat transfer’ </a:t>
              </a:r>
              <a:r>
                <a:rPr lang="en-US" altLang="ko-KR" dirty="0">
                  <a:solidFill>
                    <a:srgbClr val="FF0000"/>
                  </a:solidFill>
                </a:rPr>
                <a:t>Fig. 3-16</a:t>
              </a:r>
              <a:r>
                <a:rPr lang="en-US" altLang="ko-KR" dirty="0"/>
                <a:t> </a:t>
              </a: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/>
                <a:t>- </a:t>
              </a:r>
              <a:r>
                <a:rPr lang="en-US" altLang="ko-KR" dirty="0">
                  <a:solidFill>
                    <a:srgbClr val="FF0000"/>
                  </a:solidFill>
                </a:rPr>
                <a:t>adiabatic</a:t>
              </a:r>
              <a:r>
                <a:rPr lang="en-US" altLang="ko-KR" dirty="0"/>
                <a:t> process; process during</a:t>
              </a:r>
              <a:r>
                <a:rPr lang="ko-KR" altLang="en-US" dirty="0"/>
                <a:t> </a:t>
              </a:r>
              <a:r>
                <a:rPr lang="en-US" altLang="ko-KR" dirty="0"/>
                <a:t>which</a:t>
              </a:r>
              <a:r>
                <a:rPr lang="ko-KR" altLang="en-US" dirty="0"/>
                <a:t> </a:t>
              </a:r>
              <a:r>
                <a:rPr lang="en-US" altLang="ko-KR" dirty="0"/>
                <a:t>no heat transfer occurs, </a:t>
              </a:r>
              <a:r>
                <a:rPr lang="en-US" altLang="ko-KR" dirty="0">
                  <a:solidFill>
                    <a:srgbClr val="FF0000"/>
                  </a:solidFill>
                </a:rPr>
                <a:t>Fig. 3-17</a:t>
              </a:r>
            </a:p>
            <a:p>
              <a:endParaRPr lang="en-US" altLang="ko-KR" dirty="0"/>
            </a:p>
            <a:p>
              <a:r>
                <a:rPr lang="en-US" altLang="ko-KR" dirty="0"/>
                <a:t>- Heat    , per unit mass        </a:t>
              </a:r>
            </a:p>
            <a:p>
              <a:endParaRPr lang="en-US" altLang="ko-KR" dirty="0"/>
            </a:p>
            <a:p>
              <a:r>
                <a:rPr lang="en-US" altLang="ko-KR" dirty="0"/>
                <a:t>- heat transfer rate    , per unit mass         , </a:t>
              </a:r>
              <a:r>
                <a:rPr lang="en-US" altLang="ko-KR" dirty="0">
                  <a:solidFill>
                    <a:srgbClr val="FF0000"/>
                  </a:solidFill>
                </a:rPr>
                <a:t>Fig. 3-18</a:t>
              </a:r>
            </a:p>
            <a:p>
              <a:endParaRPr lang="en-US" altLang="ko-KR" dirty="0"/>
            </a:p>
            <a:p>
              <a:r>
                <a:rPr lang="en-US" altLang="ko-KR" dirty="0"/>
                <a:t>- conduction, convection, radiation,</a:t>
              </a:r>
            </a:p>
            <a:p>
              <a:r>
                <a:rPr lang="en-US" altLang="ko-KR" dirty="0"/>
                <a:t> 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/>
                <a:t>- sign convention for heat; 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 + if the system energy increases, - if decreases.</a:t>
              </a:r>
              <a:r>
                <a:rPr lang="en-US" altLang="ko-KR" dirty="0"/>
                <a:t> </a:t>
              </a:r>
            </a:p>
          </p:txBody>
        </p:sp>
        <p:graphicFrame>
          <p:nvGraphicFramePr>
            <p:cNvPr id="6" name="개체 5"/>
            <p:cNvGraphicFramePr>
              <a:graphicFrameLocks noChangeAspect="1"/>
            </p:cNvGraphicFramePr>
            <p:nvPr>
              <p:extLst/>
            </p:nvPr>
          </p:nvGraphicFramePr>
          <p:xfrm>
            <a:off x="1889125" y="4221088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0" name="Equation" r:id="rId4" imgW="152280" imgH="203040" progId="Equation.DSMT4">
                    <p:embed/>
                  </p:oleObj>
                </mc:Choice>
                <mc:Fallback>
                  <p:oleObj name="Equation" r:id="rId4" imgW="152280" imgH="203040" progId="Equation.DSMT4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89125" y="4221088"/>
                          <a:ext cx="215900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/>
            </p:nvPr>
          </p:nvGraphicFramePr>
          <p:xfrm>
            <a:off x="3744788" y="4084638"/>
            <a:ext cx="592138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1" name="Equation" r:id="rId6" imgW="419040" imgH="393480" progId="Equation.DSMT4">
                    <p:embed/>
                  </p:oleObj>
                </mc:Choice>
                <mc:Fallback>
                  <p:oleObj name="Equation" r:id="rId6" imgW="419040" imgH="393480" progId="Equation.DSMT4">
                    <p:embed/>
                    <p:pic>
                      <p:nvPicPr>
                        <p:cNvPr id="8" name="개체 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44788" y="4084638"/>
                          <a:ext cx="592138" cy="608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개체 15"/>
            <p:cNvGraphicFramePr>
              <a:graphicFrameLocks noChangeAspect="1"/>
            </p:cNvGraphicFramePr>
            <p:nvPr>
              <p:extLst/>
            </p:nvPr>
          </p:nvGraphicFramePr>
          <p:xfrm>
            <a:off x="3184798" y="4723236"/>
            <a:ext cx="2159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2" name="Equation" r:id="rId8" imgW="152280" imgH="228600" progId="Equation.DSMT4">
                    <p:embed/>
                  </p:oleObj>
                </mc:Choice>
                <mc:Fallback>
                  <p:oleObj name="Equation" r:id="rId8" imgW="152280" imgH="228600" progId="Equation.DSMT4">
                    <p:embed/>
                    <p:pic>
                      <p:nvPicPr>
                        <p:cNvPr id="16" name="개체 1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84798" y="4723236"/>
                          <a:ext cx="215900" cy="35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개체 16"/>
            <p:cNvGraphicFramePr>
              <a:graphicFrameLocks noChangeAspect="1"/>
            </p:cNvGraphicFramePr>
            <p:nvPr>
              <p:extLst/>
            </p:nvPr>
          </p:nvGraphicFramePr>
          <p:xfrm>
            <a:off x="5086350" y="4598988"/>
            <a:ext cx="592138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3" name="Equation" r:id="rId10" imgW="419040" imgH="419040" progId="Equation.DSMT4">
                    <p:embed/>
                  </p:oleObj>
                </mc:Choice>
                <mc:Fallback>
                  <p:oleObj name="Equation" r:id="rId10" imgW="419040" imgH="419040" progId="Equation.DSMT4">
                    <p:embed/>
                    <p:pic>
                      <p:nvPicPr>
                        <p:cNvPr id="17" name="개체 1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86350" y="4598988"/>
                          <a:ext cx="592138" cy="646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197358-9AA4-46E7-A487-4E56FC43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8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1600" y="55843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Ch.3 Energy-2a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7DBC0F4-59FC-46D0-9EBF-3F92B168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0772" y="1196752"/>
            <a:ext cx="404846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1D13A6-43AE-41D1-ADBD-D3E80297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9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1326</Words>
  <Application>Microsoft Office PowerPoint</Application>
  <PresentationFormat>화면 슬라이드 쇼(4:3)</PresentationFormat>
  <Paragraphs>245</Paragraphs>
  <Slides>41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맑은 고딕</vt:lpstr>
      <vt:lpstr>Arial</vt:lpstr>
      <vt:lpstr>Wingdings</vt:lpstr>
      <vt:lpstr>Office 테마</vt:lpstr>
      <vt:lpstr>Equation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Introduction;</dc:title>
  <dc:creator>Microsoft Corporation</dc:creator>
  <cp:lastModifiedBy>Seung-Joon Lee</cp:lastModifiedBy>
  <cp:revision>265</cp:revision>
  <dcterms:created xsi:type="dcterms:W3CDTF">2006-10-05T04:04:58Z</dcterms:created>
  <dcterms:modified xsi:type="dcterms:W3CDTF">2018-04-09T01:01:53Z</dcterms:modified>
</cp:coreProperties>
</file>