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359" r:id="rId2"/>
    <p:sldId id="360" r:id="rId3"/>
    <p:sldId id="333" r:id="rId4"/>
    <p:sldId id="276" r:id="rId5"/>
    <p:sldId id="262" r:id="rId6"/>
    <p:sldId id="278" r:id="rId7"/>
    <p:sldId id="339" r:id="rId8"/>
    <p:sldId id="279" r:id="rId9"/>
    <p:sldId id="263" r:id="rId10"/>
    <p:sldId id="361" r:id="rId11"/>
    <p:sldId id="280" r:id="rId12"/>
    <p:sldId id="281" r:id="rId13"/>
    <p:sldId id="340" r:id="rId14"/>
    <p:sldId id="264" r:id="rId15"/>
    <p:sldId id="341" r:id="rId16"/>
    <p:sldId id="282" r:id="rId17"/>
    <p:sldId id="283" r:id="rId18"/>
    <p:sldId id="344" r:id="rId19"/>
    <p:sldId id="267" r:id="rId20"/>
    <p:sldId id="362" r:id="rId21"/>
    <p:sldId id="286" r:id="rId22"/>
    <p:sldId id="287" r:id="rId23"/>
    <p:sldId id="363" r:id="rId24"/>
    <p:sldId id="268" r:id="rId25"/>
    <p:sldId id="288" r:id="rId26"/>
    <p:sldId id="269" r:id="rId27"/>
    <p:sldId id="364" r:id="rId28"/>
    <p:sldId id="270" r:id="rId29"/>
    <p:sldId id="289" r:id="rId30"/>
    <p:sldId id="271" r:id="rId31"/>
    <p:sldId id="290" r:id="rId32"/>
    <p:sldId id="347" r:id="rId33"/>
    <p:sldId id="291" r:id="rId34"/>
    <p:sldId id="292" r:id="rId35"/>
    <p:sldId id="348" r:id="rId36"/>
    <p:sldId id="293" r:id="rId37"/>
    <p:sldId id="295" r:id="rId38"/>
    <p:sldId id="294" r:id="rId39"/>
    <p:sldId id="349" r:id="rId40"/>
    <p:sldId id="297" r:id="rId41"/>
    <p:sldId id="272" r:id="rId42"/>
    <p:sldId id="298" r:id="rId43"/>
    <p:sldId id="353" r:id="rId44"/>
    <p:sldId id="299" r:id="rId45"/>
    <p:sldId id="354" r:id="rId46"/>
    <p:sldId id="300" r:id="rId47"/>
    <p:sldId id="355" r:id="rId48"/>
    <p:sldId id="273" r:id="rId49"/>
    <p:sldId id="301" r:id="rId50"/>
    <p:sldId id="336" r:id="rId51"/>
    <p:sldId id="302" r:id="rId52"/>
    <p:sldId id="337" r:id="rId53"/>
    <p:sldId id="304" r:id="rId54"/>
    <p:sldId id="305" r:id="rId55"/>
    <p:sldId id="306" r:id="rId56"/>
    <p:sldId id="365" r:id="rId57"/>
    <p:sldId id="307" r:id="rId58"/>
    <p:sldId id="308" r:id="rId59"/>
    <p:sldId id="366" r:id="rId60"/>
    <p:sldId id="367" r:id="rId6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6" y="29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9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15.wmf"/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75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15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78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78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78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6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8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10.wmf"/><Relationship Id="rId4" Type="http://schemas.openxmlformats.org/officeDocument/2006/relationships/image" Target="../media/image104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14.wmf"/><Relationship Id="rId4" Type="http://schemas.openxmlformats.org/officeDocument/2006/relationships/image" Target="../media/image104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CEE4A-5AA5-4CC2-A15D-A0A61F1A7F73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0AABE-0485-44E3-8A0D-55BB2BB55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1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Enthalpy</a:t>
            </a:r>
            <a:r>
              <a:rPr lang="en-US" altLang="ko-KR" baseline="0"/>
              <a:t> is from the Greek word enthalpien which means to heat, and was introduced around 1930s.</a:t>
            </a:r>
          </a:p>
          <a:p>
            <a:r>
              <a:rPr lang="en-US" altLang="ko-KR" baseline="0"/>
              <a:t>Subscripts f, g originated from German. f: Flussigkeit, g: Gas.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0AABE-0485-44E3-8A0D-55BB2BB55F1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0AABE-0485-44E3-8A0D-55BB2BB55F18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0AABE-0485-44E3-8A0D-55BB2BB55F18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662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0AABE-0485-44E3-8A0D-55BB2BB55F18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237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0AABE-0485-44E3-8A0D-55BB2BB55F18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0AABE-0485-44E3-8A0D-55BB2BB55F18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05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0AABE-0485-44E3-8A0D-55BB2BB55F18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562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Enthalpy</a:t>
            </a:r>
            <a:r>
              <a:rPr lang="en-US" altLang="ko-KR" baseline="0"/>
              <a:t> is from the Greek word enthalpien which means to heat, and was introduced around 1930s.</a:t>
            </a:r>
          </a:p>
          <a:p>
            <a:r>
              <a:rPr lang="en-US" altLang="ko-KR" baseline="0"/>
              <a:t>Subscripts f, g originated from German. f: Flussigkeit, g: Gas.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0AABE-0485-44E3-8A0D-55BB2BB55F1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172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Enthalpy</a:t>
            </a:r>
            <a:r>
              <a:rPr lang="en-US" altLang="ko-KR" baseline="0"/>
              <a:t> is from the Greek word enthalpien which means to heat, and was introduced around 1930s.</a:t>
            </a:r>
          </a:p>
          <a:p>
            <a:r>
              <a:rPr lang="en-US" altLang="ko-KR" baseline="0"/>
              <a:t>Subscripts f, g originated from German. f: Flussigkeit, g: Gas.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0AABE-0485-44E3-8A0D-55BB2BB55F1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20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0AABE-0485-44E3-8A0D-55BB2BB55F1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157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Enthalpy</a:t>
            </a:r>
            <a:r>
              <a:rPr lang="en-US" altLang="ko-KR" baseline="0"/>
              <a:t> is from the Greek word enthalpien which means to heat, and was introduced around 1930s.</a:t>
            </a:r>
          </a:p>
          <a:p>
            <a:r>
              <a:rPr lang="en-US" altLang="ko-KR" baseline="0"/>
              <a:t>Subscripts f, g originated from German. f: Flussigkeit, g: Gas.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0AABE-0485-44E3-8A0D-55BB2BB55F18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98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0AABE-0485-44E3-8A0D-55BB2BB55F18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0AABE-0485-44E3-8A0D-55BB2BB55F18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403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0AABE-0485-44E3-8A0D-55BB2BB55F18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439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0AABE-0485-44E3-8A0D-55BB2BB55F18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19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14.wmf"/><Relationship Id="rId10" Type="http://schemas.openxmlformats.org/officeDocument/2006/relationships/image" Target="../media/image16.wmf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4.png"/><Relationship Id="rId4" Type="http://schemas.openxmlformats.org/officeDocument/2006/relationships/image" Target="../media/image33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40.png"/><Relationship Id="rId4" Type="http://schemas.openxmlformats.org/officeDocument/2006/relationships/image" Target="../media/image3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42.png"/><Relationship Id="rId4" Type="http://schemas.openxmlformats.org/officeDocument/2006/relationships/image" Target="../media/image4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9.bin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6.png"/><Relationship Id="rId11" Type="http://schemas.openxmlformats.org/officeDocument/2006/relationships/image" Target="../media/image44.wmf"/><Relationship Id="rId5" Type="http://schemas.openxmlformats.org/officeDocument/2006/relationships/image" Target="../media/image45.png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43.wmf"/><Relationship Id="rId9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5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5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5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58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4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63.png"/><Relationship Id="rId4" Type="http://schemas.openxmlformats.org/officeDocument/2006/relationships/image" Target="../media/image6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5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68.png"/><Relationship Id="rId4" Type="http://schemas.openxmlformats.org/officeDocument/2006/relationships/image" Target="../media/image67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image" Target="../media/image15.wmf"/><Relationship Id="rId3" Type="http://schemas.openxmlformats.org/officeDocument/2006/relationships/image" Target="../media/image72.png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9.wmf"/><Relationship Id="rId11" Type="http://schemas.openxmlformats.org/officeDocument/2006/relationships/image" Target="../media/image74.png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71.wmf"/><Relationship Id="rId4" Type="http://schemas.openxmlformats.org/officeDocument/2006/relationships/image" Target="../media/image73.png"/><Relationship Id="rId9" Type="http://schemas.openxmlformats.org/officeDocument/2006/relationships/oleObject" Target="../embeddings/oleObject4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5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5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53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87.png"/><Relationship Id="rId4" Type="http://schemas.openxmlformats.org/officeDocument/2006/relationships/image" Target="../media/image83.wmf"/><Relationship Id="rId9" Type="http://schemas.openxmlformats.org/officeDocument/2006/relationships/image" Target="../media/image8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5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53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92.wmf"/><Relationship Id="rId4" Type="http://schemas.openxmlformats.org/officeDocument/2006/relationships/oleObject" Target="../embeddings/oleObject64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95.png"/><Relationship Id="rId4" Type="http://schemas.openxmlformats.org/officeDocument/2006/relationships/image" Target="../media/image9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96.wmf"/><Relationship Id="rId4" Type="http://schemas.openxmlformats.org/officeDocument/2006/relationships/oleObject" Target="../embeddings/oleObject67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98.wmf"/><Relationship Id="rId4" Type="http://schemas.openxmlformats.org/officeDocument/2006/relationships/oleObject" Target="../embeddings/oleObject68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100.png"/><Relationship Id="rId4" Type="http://schemas.openxmlformats.org/officeDocument/2006/relationships/image" Target="../media/image99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105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png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104.wmf"/><Relationship Id="rId5" Type="http://schemas.openxmlformats.org/officeDocument/2006/relationships/image" Target="../media/image101.wmf"/><Relationship Id="rId15" Type="http://schemas.openxmlformats.org/officeDocument/2006/relationships/image" Target="../media/image106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75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109.png"/><Relationship Id="rId4" Type="http://schemas.openxmlformats.org/officeDocument/2006/relationships/image" Target="../media/image108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110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png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104.wmf"/><Relationship Id="rId5" Type="http://schemas.openxmlformats.org/officeDocument/2006/relationships/image" Target="../media/image101.wmf"/><Relationship Id="rId15" Type="http://schemas.openxmlformats.org/officeDocument/2006/relationships/image" Target="../media/image106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78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11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114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png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104.wmf"/><Relationship Id="rId5" Type="http://schemas.openxmlformats.org/officeDocument/2006/relationships/image" Target="../media/image101.wmf"/><Relationship Id="rId15" Type="http://schemas.openxmlformats.org/officeDocument/2006/relationships/image" Target="../media/image106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7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/>
          </p:nvPr>
        </p:nvGraphicFramePr>
        <p:xfrm>
          <a:off x="1644650" y="1814513"/>
          <a:ext cx="5851525" cy="330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3" name="Equation" r:id="rId3" imgW="2425680" imgH="1371600" progId="Equation.DSMT4">
                  <p:embed/>
                </p:oleObj>
              </mc:Choice>
              <mc:Fallback>
                <p:oleObj name="Equation" r:id="rId3" imgW="2425680" imgH="137160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1814513"/>
                        <a:ext cx="5851525" cy="330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350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2860" y="502064"/>
            <a:ext cx="4302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Ch.4 Properties of pure substances-2a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8BD22FF-0E23-4271-93F0-C09320878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882" y="1917714"/>
            <a:ext cx="3298006" cy="3749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46C40AA8-97A1-4659-AFE0-2E863F47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3888" y="1917714"/>
            <a:ext cx="3226200" cy="414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567FFADF-009A-439E-8200-57D0F50D3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9268" y="1917714"/>
            <a:ext cx="2462361" cy="28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DC22A95E-E356-4A15-94C8-9A96E8A99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253" y="4815044"/>
            <a:ext cx="23927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FF"/>
                </a:solidFill>
              </a:rPr>
              <a:t>As more heat is transferred, </a:t>
            </a:r>
          </a:p>
          <a:p>
            <a:r>
              <a:rPr lang="en-US" sz="1200" dirty="0">
                <a:solidFill>
                  <a:srgbClr val="3333FF"/>
                </a:solidFill>
              </a:rPr>
              <a:t>part of the saturated liquid </a:t>
            </a:r>
          </a:p>
          <a:p>
            <a:r>
              <a:rPr lang="en-US" sz="1200" dirty="0">
                <a:solidFill>
                  <a:srgbClr val="3333FF"/>
                </a:solidFill>
              </a:rPr>
              <a:t>vaporizes (</a:t>
            </a:r>
            <a:r>
              <a:rPr lang="en-US" sz="1200" b="1" i="1" dirty="0">
                <a:solidFill>
                  <a:srgbClr val="3333FF"/>
                </a:solidFill>
              </a:rPr>
              <a:t>saturated liquid–</a:t>
            </a:r>
          </a:p>
          <a:p>
            <a:r>
              <a:rPr lang="en-US" sz="1200" b="1" i="1" dirty="0">
                <a:solidFill>
                  <a:srgbClr val="3333FF"/>
                </a:solidFill>
              </a:rPr>
              <a:t>vapor mixture</a:t>
            </a:r>
            <a:r>
              <a:rPr lang="en-US" sz="1200" dirty="0">
                <a:solidFill>
                  <a:srgbClr val="3333FF"/>
                </a:solidFill>
              </a:rPr>
              <a:t>).</a:t>
            </a:r>
          </a:p>
        </p:txBody>
      </p:sp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BBA92C84-092B-41FD-ADE5-403D7F3588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49987"/>
              </p:ext>
            </p:extLst>
          </p:nvPr>
        </p:nvGraphicFramePr>
        <p:xfrm>
          <a:off x="7219052" y="5694375"/>
          <a:ext cx="96361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6" name="Equation" r:id="rId6" imgW="533160" imgH="203040" progId="Equation.DSMT4">
                  <p:embed/>
                </p:oleObj>
              </mc:Choice>
              <mc:Fallback>
                <p:oleObj name="Equation" r:id="rId6" imgW="533160" imgH="20304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9052" y="5694375"/>
                        <a:ext cx="963613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412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2860" y="502064"/>
            <a:ext cx="4199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Ch.4 Properties of pure substances-2b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AF973EC-DBB2-41C9-87B8-5574FBD3D9C1}"/>
              </a:ext>
            </a:extLst>
          </p:cNvPr>
          <p:cNvGrpSpPr/>
          <p:nvPr/>
        </p:nvGrpSpPr>
        <p:grpSpPr>
          <a:xfrm>
            <a:off x="5436096" y="1196752"/>
            <a:ext cx="2362200" cy="4990137"/>
            <a:chOff x="5436096" y="1196752"/>
            <a:chExt cx="2362200" cy="4990137"/>
          </a:xfrm>
        </p:grpSpPr>
        <p:pic>
          <p:nvPicPr>
            <p:cNvPr id="18" name="Picture 15">
              <a:extLst>
                <a:ext uri="{FF2B5EF4-FFF2-40B4-BE49-F238E27FC236}">
                  <a16:creationId xmlns:a16="http://schemas.microsoft.com/office/drawing/2014/main" id="{46A440D9-F86F-4EF2-BB33-4AA0F568E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35068" y="1196752"/>
              <a:ext cx="1800225" cy="3419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904CED82-B01F-46D0-94F2-AC70927CE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096" y="4797152"/>
              <a:ext cx="236220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400" dirty="0">
                  <a:solidFill>
                    <a:srgbClr val="3333FF"/>
                  </a:solidFill>
                </a:rPr>
                <a:t>As more heat is transferred, the temperature of the vapor starts to rise </a:t>
              </a:r>
            </a:p>
            <a:p>
              <a:pPr algn="r"/>
              <a:r>
                <a:rPr lang="en-US" sz="1400" dirty="0">
                  <a:solidFill>
                    <a:srgbClr val="3333FF"/>
                  </a:solidFill>
                </a:rPr>
                <a:t>(</a:t>
              </a:r>
              <a:r>
                <a:rPr lang="en-US" sz="1400" b="1" i="1" dirty="0">
                  <a:solidFill>
                    <a:srgbClr val="3333FF"/>
                  </a:solidFill>
                </a:rPr>
                <a:t>superheated vapor</a:t>
              </a:r>
              <a:r>
                <a:rPr lang="en-US" sz="1400" dirty="0">
                  <a:solidFill>
                    <a:srgbClr val="3333FF"/>
                  </a:solidFill>
                </a:rPr>
                <a:t>).</a:t>
              </a:r>
            </a:p>
          </p:txBody>
        </p:sp>
        <p:graphicFrame>
          <p:nvGraphicFramePr>
            <p:cNvPr id="22" name="개체 21">
              <a:extLst>
                <a:ext uri="{FF2B5EF4-FFF2-40B4-BE49-F238E27FC236}">
                  <a16:creationId xmlns:a16="http://schemas.microsoft.com/office/drawing/2014/main" id="{7F6E27CE-F254-4A6B-BED3-61FDE8D057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1691050"/>
                </p:ext>
              </p:extLst>
            </p:nvPr>
          </p:nvGraphicFramePr>
          <p:xfrm>
            <a:off x="6372200" y="5820177"/>
            <a:ext cx="941387" cy="366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59" name="Equation" r:id="rId4" imgW="520560" imgH="203040" progId="Equation.DSMT4">
                    <p:embed/>
                  </p:oleObj>
                </mc:Choice>
                <mc:Fallback>
                  <p:oleObj name="Equation" r:id="rId4" imgW="520560" imgH="203040" progId="Equation.DSMT4">
                    <p:embed/>
                    <p:pic>
                      <p:nvPicPr>
                        <p:cNvPr id="21" name="개체 20">
                          <a:extLst>
                            <a:ext uri="{FF2B5EF4-FFF2-40B4-BE49-F238E27FC236}">
                              <a16:creationId xmlns:a16="http://schemas.microsoft.com/office/drawing/2014/main" id="{96438BE2-4C36-43EF-9CE4-25DC8A6267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2200" y="5820177"/>
                          <a:ext cx="941387" cy="3667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02A7B73-EA4A-4B66-B5D8-5EFF49F6D4A8}"/>
                </a:ext>
              </a:extLst>
            </p:cNvPr>
            <p:cNvSpPr/>
            <p:nvPr/>
          </p:nvSpPr>
          <p:spPr>
            <a:xfrm>
              <a:off x="6056228" y="2413378"/>
              <a:ext cx="418728" cy="274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3" name="개체 12">
              <a:extLst>
                <a:ext uri="{FF2B5EF4-FFF2-40B4-BE49-F238E27FC236}">
                  <a16:creationId xmlns:a16="http://schemas.microsoft.com/office/drawing/2014/main" id="{E99A720B-1CE3-49CA-AAA6-78D0F8AFCF2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1415047"/>
                </p:ext>
              </p:extLst>
            </p:nvPr>
          </p:nvGraphicFramePr>
          <p:xfrm>
            <a:off x="6237207" y="2464523"/>
            <a:ext cx="269985" cy="292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60" name="Equation" r:id="rId6" imgW="152280" imgH="164880" progId="Equation.DSMT4">
                    <p:embed/>
                  </p:oleObj>
                </mc:Choice>
                <mc:Fallback>
                  <p:oleObj name="Equation" r:id="rId6" imgW="152280" imgH="164880" progId="Equation.DSMT4">
                    <p:embed/>
                    <p:pic>
                      <p:nvPicPr>
                        <p:cNvPr id="4" name="개체 3">
                          <a:extLst>
                            <a:ext uri="{FF2B5EF4-FFF2-40B4-BE49-F238E27FC236}">
                              <a16:creationId xmlns:a16="http://schemas.microsoft.com/office/drawing/2014/main" id="{0F435170-6E27-4797-BC25-A28A871FDCC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237207" y="2464523"/>
                          <a:ext cx="269985" cy="2924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53A76D-F8C4-4D0B-9497-7D73FE0921E6}"/>
              </a:ext>
            </a:extLst>
          </p:cNvPr>
          <p:cNvGrpSpPr/>
          <p:nvPr/>
        </p:nvGrpSpPr>
        <p:grpSpPr>
          <a:xfrm>
            <a:off x="1115616" y="1199506"/>
            <a:ext cx="3096344" cy="4934594"/>
            <a:chOff x="1115616" y="1199506"/>
            <a:chExt cx="3096344" cy="4934594"/>
          </a:xfrm>
        </p:grpSpPr>
        <p:pic>
          <p:nvPicPr>
            <p:cNvPr id="17" name="Picture 13">
              <a:extLst>
                <a:ext uri="{FF2B5EF4-FFF2-40B4-BE49-F238E27FC236}">
                  <a16:creationId xmlns:a16="http://schemas.microsoft.com/office/drawing/2014/main" id="{58041621-9C02-4A12-9C12-9B49D01503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508707" y="1199506"/>
              <a:ext cx="1828800" cy="3448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12A16EDD-36C3-4A4B-8B5A-9A83829C5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616" y="4797152"/>
              <a:ext cx="3096344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solidFill>
                    <a:srgbClr val="3333FF"/>
                  </a:solidFill>
                </a:rPr>
                <a:t>At 1 atm pressure, the temperature remains constant at 100°C until the last drop of liquid is vaporized</a:t>
              </a:r>
            </a:p>
            <a:p>
              <a:pPr algn="r"/>
              <a:r>
                <a:rPr lang="en-US" sz="1400" dirty="0">
                  <a:solidFill>
                    <a:srgbClr val="3333FF"/>
                  </a:solidFill>
                </a:rPr>
                <a:t> (</a:t>
              </a:r>
              <a:r>
                <a:rPr lang="en-US" sz="1400" b="1" i="1" dirty="0">
                  <a:solidFill>
                    <a:srgbClr val="3333FF"/>
                  </a:solidFill>
                </a:rPr>
                <a:t>saturated vapor</a:t>
              </a:r>
              <a:r>
                <a:rPr lang="en-US" sz="1400" dirty="0">
                  <a:solidFill>
                    <a:srgbClr val="3333FF"/>
                  </a:solidFill>
                </a:rPr>
                <a:t>).</a:t>
              </a:r>
            </a:p>
          </p:txBody>
        </p:sp>
        <p:graphicFrame>
          <p:nvGraphicFramePr>
            <p:cNvPr id="21" name="개체 20">
              <a:extLst>
                <a:ext uri="{FF2B5EF4-FFF2-40B4-BE49-F238E27FC236}">
                  <a16:creationId xmlns:a16="http://schemas.microsoft.com/office/drawing/2014/main" id="{96438BE2-4C36-43EF-9CE4-25DC8A6267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2617298"/>
                </p:ext>
              </p:extLst>
            </p:nvPr>
          </p:nvGraphicFramePr>
          <p:xfrm>
            <a:off x="2062163" y="5767388"/>
            <a:ext cx="941387" cy="366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61" name="Equation" r:id="rId9" imgW="520560" imgH="203040" progId="Equation.DSMT4">
                    <p:embed/>
                  </p:oleObj>
                </mc:Choice>
                <mc:Fallback>
                  <p:oleObj name="Equation" r:id="rId9" imgW="520560" imgH="203040" progId="Equation.DSMT4">
                    <p:embed/>
                    <p:pic>
                      <p:nvPicPr>
                        <p:cNvPr id="12" name="개체 11">
                          <a:extLst>
                            <a:ext uri="{FF2B5EF4-FFF2-40B4-BE49-F238E27FC236}">
                              <a16:creationId xmlns:a16="http://schemas.microsoft.com/office/drawing/2014/main" id="{BBA92C84-092B-41FD-ADE5-403D7F3588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2163" y="5767388"/>
                          <a:ext cx="941387" cy="3667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E753C6D-C945-427A-824A-74E08F0245CA}"/>
                </a:ext>
              </a:extLst>
            </p:cNvPr>
            <p:cNvSpPr/>
            <p:nvPr/>
          </p:nvSpPr>
          <p:spPr>
            <a:xfrm>
              <a:off x="1748314" y="2718952"/>
              <a:ext cx="418728" cy="274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4" name="개체 13">
              <a:extLst>
                <a:ext uri="{FF2B5EF4-FFF2-40B4-BE49-F238E27FC236}">
                  <a16:creationId xmlns:a16="http://schemas.microsoft.com/office/drawing/2014/main" id="{62724C26-202A-497E-9130-BD3FD4420D9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3830167"/>
                </p:ext>
              </p:extLst>
            </p:nvPr>
          </p:nvGraphicFramePr>
          <p:xfrm>
            <a:off x="1920379" y="2775977"/>
            <a:ext cx="269985" cy="292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62" name="Equation" r:id="rId11" imgW="152280" imgH="164880" progId="Equation.DSMT4">
                    <p:embed/>
                  </p:oleObj>
                </mc:Choice>
                <mc:Fallback>
                  <p:oleObj name="Equation" r:id="rId11" imgW="152280" imgH="164880" progId="Equation.DSMT4">
                    <p:embed/>
                    <p:pic>
                      <p:nvPicPr>
                        <p:cNvPr id="4" name="개체 3">
                          <a:extLst>
                            <a:ext uri="{FF2B5EF4-FFF2-40B4-BE49-F238E27FC236}">
                              <a16:creationId xmlns:a16="http://schemas.microsoft.com/office/drawing/2014/main" id="{0F435170-6E27-4797-BC25-A28A871FDCC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920379" y="2775977"/>
                          <a:ext cx="269985" cy="2924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7782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290" y="5500702"/>
            <a:ext cx="614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Fig. 4-10 T-v diagram for heating at a constant pressure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0264" y="500042"/>
            <a:ext cx="432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Ch.4 Properties of pure substances-2c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61C25976-69D3-4A01-92D3-6C6C97DBA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8695" y="1043683"/>
            <a:ext cx="5217973" cy="445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117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3582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Ch.4 Properties of pure substances-2</a:t>
            </a:r>
          </a:p>
          <a:p>
            <a:endParaRPr lang="en-US" altLang="ko-KR" dirty="0"/>
          </a:p>
          <a:p>
            <a:r>
              <a:rPr lang="en-US" altLang="ko-KR" dirty="0"/>
              <a:t>4-3 Phase-change processes of pure substances</a:t>
            </a:r>
          </a:p>
          <a:p>
            <a:endParaRPr lang="en-US" altLang="ko-KR" dirty="0"/>
          </a:p>
          <a:p>
            <a:r>
              <a:rPr lang="en-US" altLang="ko-KR" dirty="0"/>
              <a:t>Ex: liquid and vapor mixture of water; under a constant pressure, </a:t>
            </a:r>
          </a:p>
          <a:p>
            <a:endParaRPr lang="en-US" altLang="ko-KR" dirty="0"/>
          </a:p>
          <a:p>
            <a:r>
              <a:rPr lang="en-US" altLang="ko-KR" dirty="0"/>
              <a:t>  state 1; compressed liquid Fig. 4-5</a:t>
            </a:r>
          </a:p>
          <a:p>
            <a:r>
              <a:rPr lang="en-US" altLang="ko-KR" dirty="0"/>
              <a:t>  state 2; saturated liquid Fig. 4-6</a:t>
            </a:r>
          </a:p>
          <a:p>
            <a:r>
              <a:rPr lang="en-US" altLang="ko-KR" dirty="0"/>
              <a:t>  state 3; vaporization Fig. 4-7, saturated liquid-vapor mixture</a:t>
            </a:r>
          </a:p>
          <a:p>
            <a:r>
              <a:rPr lang="en-US" altLang="ko-KR" dirty="0"/>
              <a:t>  state 4; saturated vapor Fig. 4-8, </a:t>
            </a:r>
          </a:p>
          <a:p>
            <a:r>
              <a:rPr lang="en-US" altLang="ko-KR" dirty="0"/>
              <a:t>  state 5; superheated vapor Fig. 4-9 </a:t>
            </a:r>
          </a:p>
          <a:p>
            <a:r>
              <a:rPr lang="en-US" altLang="ko-KR" dirty="0"/>
              <a:t>                     diagram, Fig. 4-10     </a:t>
            </a:r>
            <a:r>
              <a:rPr lang="en-US" altLang="ko-KR" dirty="0">
                <a:solidFill>
                  <a:srgbClr val="FF0000"/>
                </a:solidFill>
              </a:rPr>
              <a:t>         </a:t>
            </a:r>
          </a:p>
          <a:p>
            <a:endParaRPr lang="en-US" altLang="ko-KR" dirty="0"/>
          </a:p>
          <a:p>
            <a:r>
              <a:rPr lang="en-US" altLang="ko-KR" dirty="0"/>
              <a:t>saturation temperature and saturation pressure;</a:t>
            </a:r>
          </a:p>
          <a:p>
            <a:endParaRPr lang="en-US" altLang="ko-KR" dirty="0"/>
          </a:p>
          <a:p>
            <a:r>
              <a:rPr lang="en-US" altLang="ko-KR" dirty="0"/>
              <a:t>  at a given pressure, </a:t>
            </a:r>
            <a:r>
              <a:rPr lang="en-US" altLang="ko-KR" dirty="0">
                <a:sym typeface="Wingdings" pitchFamily="2" charset="2"/>
              </a:rPr>
              <a:t> saturation temperature, </a:t>
            </a:r>
          </a:p>
          <a:p>
            <a:r>
              <a:rPr lang="en-US" altLang="ko-KR" dirty="0">
                <a:sym typeface="Wingdings" pitchFamily="2" charset="2"/>
              </a:rPr>
              <a:t>  at a given temperature  saturation pressure      </a:t>
            </a:r>
            <a:r>
              <a:rPr lang="en-US" altLang="ko-KR" dirty="0">
                <a:solidFill>
                  <a:srgbClr val="FF0000"/>
                </a:solidFill>
              </a:rPr>
              <a:t>Fig. 4-11</a:t>
            </a: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     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  boiling temperature </a:t>
            </a:r>
            <a:r>
              <a:rPr lang="en-US" altLang="ko-KR" dirty="0"/>
              <a:t>   as pressure goes up; ex. pressure cooker, Table 4-1</a:t>
            </a:r>
          </a:p>
          <a:p>
            <a:r>
              <a:rPr lang="en-US" altLang="ko-KR" dirty="0"/>
              <a:t>  in mountains, as pressure goes down, boiling temperature   . Table 4-2</a:t>
            </a: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1698625" y="3579813"/>
          <a:ext cx="388938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8" name="Equation" r:id="rId3" imgW="266400" imgH="164880" progId="Equation.DSMT4">
                  <p:embed/>
                </p:oleObj>
              </mc:Choice>
              <mc:Fallback>
                <p:oleObj name="Equation" r:id="rId3" imgW="266400" imgH="164880" progId="Equation.DSMT4">
                  <p:embed/>
                  <p:pic>
                    <p:nvPicPr>
                      <p:cNvPr id="3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3579813"/>
                        <a:ext cx="388938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오른쪽 중괄호 8"/>
          <p:cNvSpPr/>
          <p:nvPr/>
        </p:nvSpPr>
        <p:spPr>
          <a:xfrm>
            <a:off x="5572132" y="4857760"/>
            <a:ext cx="45719" cy="2143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643570" y="4643446"/>
          <a:ext cx="2278062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9" name="Equation" r:id="rId5" imgW="1841500" imgH="203200" progId="Equation.DSMT4">
                  <p:embed/>
                </p:oleObj>
              </mc:Choice>
              <mc:Fallback>
                <p:oleObj name="Equation" r:id="rId5" imgW="1841500" imgH="20320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4643446"/>
                        <a:ext cx="2278062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위쪽 화살표 9"/>
          <p:cNvSpPr/>
          <p:nvPr/>
        </p:nvSpPr>
        <p:spPr>
          <a:xfrm>
            <a:off x="2857488" y="5572140"/>
            <a:ext cx="45719" cy="1428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6858016" y="5857892"/>
            <a:ext cx="71438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02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18621" y="500042"/>
            <a:ext cx="429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Ch.4 Properties of pure substances-2d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1720" y="557214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Fig. 4-11 Liquid-vapor saturation curve(water)</a:t>
            </a:r>
            <a:endParaRPr lang="ko-KR" altLang="en-US" dirty="0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60ED8585-35DD-466C-BDFC-84AD3258B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4" y="1268760"/>
            <a:ext cx="4622538" cy="422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E3C2229-7DCD-41C8-9E1E-2AA3270F2DDF}"/>
              </a:ext>
            </a:extLst>
          </p:cNvPr>
          <p:cNvSpPr/>
          <p:nvPr/>
        </p:nvSpPr>
        <p:spPr>
          <a:xfrm>
            <a:off x="2131022" y="1328511"/>
            <a:ext cx="396338" cy="274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287DF26E-A156-49FC-BE56-D0EFE7E080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166141"/>
              </p:ext>
            </p:extLst>
          </p:nvPr>
        </p:nvGraphicFramePr>
        <p:xfrm>
          <a:off x="2318207" y="1338844"/>
          <a:ext cx="278662" cy="301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2" name="Equation" r:id="rId4" imgW="152280" imgH="164880" progId="Equation.DSMT4">
                  <p:embed/>
                </p:oleObj>
              </mc:Choice>
              <mc:Fallback>
                <p:oleObj name="Equation" r:id="rId4" imgW="152280" imgH="16488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D944BB9A-9EEB-4B60-AD9C-A597FB0152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8207" y="1338844"/>
                        <a:ext cx="278662" cy="301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3582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Ch.4 Properties of pure substances-2</a:t>
            </a:r>
          </a:p>
          <a:p>
            <a:endParaRPr lang="en-US" altLang="ko-KR" dirty="0"/>
          </a:p>
          <a:p>
            <a:r>
              <a:rPr lang="en-US" altLang="ko-KR" dirty="0"/>
              <a:t>4-3 Phase-change processes of pure substances</a:t>
            </a:r>
          </a:p>
          <a:p>
            <a:endParaRPr lang="en-US" altLang="ko-KR" dirty="0"/>
          </a:p>
          <a:p>
            <a:r>
              <a:rPr lang="en-US" altLang="ko-KR" dirty="0"/>
              <a:t>Ex: liquid and vapor mixture of water; under a constant pressure, </a:t>
            </a:r>
          </a:p>
          <a:p>
            <a:endParaRPr lang="en-US" altLang="ko-KR" dirty="0"/>
          </a:p>
          <a:p>
            <a:r>
              <a:rPr lang="en-US" altLang="ko-KR" dirty="0"/>
              <a:t>  state 1; compressed liquid Fig. 4-5</a:t>
            </a:r>
          </a:p>
          <a:p>
            <a:r>
              <a:rPr lang="en-US" altLang="ko-KR" dirty="0"/>
              <a:t>  state 2; saturated liquid Fig. 4-6</a:t>
            </a:r>
          </a:p>
          <a:p>
            <a:r>
              <a:rPr lang="en-US" altLang="ko-KR" dirty="0"/>
              <a:t>  state 3; vaporization Fig. 4-7, saturated liquid-vapor mixture</a:t>
            </a:r>
          </a:p>
          <a:p>
            <a:r>
              <a:rPr lang="en-US" altLang="ko-KR" dirty="0"/>
              <a:t>  state 4; saturated vapor Fig. 4-8, </a:t>
            </a:r>
          </a:p>
          <a:p>
            <a:r>
              <a:rPr lang="en-US" altLang="ko-KR" dirty="0"/>
              <a:t>  state 5; superheated vapor Fig. 4-9 </a:t>
            </a:r>
          </a:p>
          <a:p>
            <a:r>
              <a:rPr lang="en-US" altLang="ko-KR" dirty="0"/>
              <a:t>                     diagram, Fig. 4-10       </a:t>
            </a:r>
            <a:r>
              <a:rPr lang="en-US" altLang="ko-KR" dirty="0">
                <a:solidFill>
                  <a:srgbClr val="FF0000"/>
                </a:solidFill>
              </a:rPr>
              <a:t>       </a:t>
            </a:r>
          </a:p>
          <a:p>
            <a:endParaRPr lang="en-US" altLang="ko-KR" dirty="0"/>
          </a:p>
          <a:p>
            <a:r>
              <a:rPr lang="en-US" altLang="ko-KR" dirty="0"/>
              <a:t>saturation temperature and saturation pressure;</a:t>
            </a:r>
          </a:p>
          <a:p>
            <a:endParaRPr lang="en-US" altLang="ko-KR" dirty="0"/>
          </a:p>
          <a:p>
            <a:r>
              <a:rPr lang="en-US" altLang="ko-KR" dirty="0"/>
              <a:t>  at a given pressure, </a:t>
            </a:r>
            <a:r>
              <a:rPr lang="en-US" altLang="ko-KR" dirty="0">
                <a:sym typeface="Wingdings" pitchFamily="2" charset="2"/>
              </a:rPr>
              <a:t> saturation temperature, </a:t>
            </a:r>
          </a:p>
          <a:p>
            <a:r>
              <a:rPr lang="en-US" altLang="ko-KR" dirty="0">
                <a:sym typeface="Wingdings" pitchFamily="2" charset="2"/>
              </a:rPr>
              <a:t>  at a given temperature  saturation pressure      </a:t>
            </a:r>
            <a:r>
              <a:rPr lang="en-US" altLang="ko-KR" dirty="0"/>
              <a:t>Fig. 4-11</a:t>
            </a: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     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  boiling temperature </a:t>
            </a:r>
            <a:r>
              <a:rPr lang="en-US" altLang="ko-KR" dirty="0"/>
              <a:t>   as pressure goes up; ex. pressure cooker, </a:t>
            </a:r>
            <a:r>
              <a:rPr lang="en-US" altLang="ko-KR" dirty="0">
                <a:solidFill>
                  <a:srgbClr val="FF0000"/>
                </a:solidFill>
              </a:rPr>
              <a:t>Table 4-1</a:t>
            </a:r>
            <a:endParaRPr lang="en-US" altLang="ko-KR" dirty="0"/>
          </a:p>
          <a:p>
            <a:r>
              <a:rPr lang="en-US" altLang="ko-KR" dirty="0"/>
              <a:t>  in mountains, as pressure goes down, boiling temperature   . </a:t>
            </a:r>
            <a:r>
              <a:rPr lang="en-US" altLang="ko-KR" dirty="0">
                <a:solidFill>
                  <a:srgbClr val="FF0000"/>
                </a:solidFill>
              </a:rPr>
              <a:t>Table 4-2</a:t>
            </a: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1698625" y="3579813"/>
          <a:ext cx="388938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2" name="Equation" r:id="rId3" imgW="266400" imgH="164880" progId="Equation.DSMT4">
                  <p:embed/>
                </p:oleObj>
              </mc:Choice>
              <mc:Fallback>
                <p:oleObj name="Equation" r:id="rId3" imgW="266400" imgH="164880" progId="Equation.DSMT4">
                  <p:embed/>
                  <p:pic>
                    <p:nvPicPr>
                      <p:cNvPr id="3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3579813"/>
                        <a:ext cx="388938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오른쪽 중괄호 8"/>
          <p:cNvSpPr/>
          <p:nvPr/>
        </p:nvSpPr>
        <p:spPr>
          <a:xfrm>
            <a:off x="5572132" y="4857760"/>
            <a:ext cx="45719" cy="2143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643570" y="4643446"/>
          <a:ext cx="2278062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3" name="Equation" r:id="rId5" imgW="1841500" imgH="203200" progId="Equation.DSMT4">
                  <p:embed/>
                </p:oleObj>
              </mc:Choice>
              <mc:Fallback>
                <p:oleObj name="Equation" r:id="rId5" imgW="1841500" imgH="20320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4643446"/>
                        <a:ext cx="2278062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위쪽 화살표 9"/>
          <p:cNvSpPr/>
          <p:nvPr/>
        </p:nvSpPr>
        <p:spPr>
          <a:xfrm>
            <a:off x="2857488" y="5572140"/>
            <a:ext cx="45719" cy="1428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6858016" y="5857892"/>
            <a:ext cx="71438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130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18621" y="500042"/>
            <a:ext cx="429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Ch.4 Properties of pure substances-2e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F8F99E8-9A4C-40AF-A57F-4A1AA0E8ACBC}"/>
              </a:ext>
            </a:extLst>
          </p:cNvPr>
          <p:cNvGrpSpPr/>
          <p:nvPr/>
        </p:nvGrpSpPr>
        <p:grpSpPr>
          <a:xfrm>
            <a:off x="2904799" y="980728"/>
            <a:ext cx="3340201" cy="5688632"/>
            <a:chOff x="2904799" y="980728"/>
            <a:chExt cx="3340201" cy="56886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7888F4A-0095-435E-B129-900555FB0D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04799" y="980728"/>
              <a:ext cx="3340201" cy="5688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5CD2AF4-02EE-4982-A3A6-4AAA5D88CBD2}"/>
                </a:ext>
              </a:extLst>
            </p:cNvPr>
            <p:cNvSpPr/>
            <p:nvPr/>
          </p:nvSpPr>
          <p:spPr>
            <a:xfrm>
              <a:off x="5027909" y="2420888"/>
              <a:ext cx="396338" cy="2647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aphicFrame>
          <p:nvGraphicFramePr>
            <p:cNvPr id="11" name="개체 10">
              <a:extLst>
                <a:ext uri="{FF2B5EF4-FFF2-40B4-BE49-F238E27FC236}">
                  <a16:creationId xmlns:a16="http://schemas.microsoft.com/office/drawing/2014/main" id="{F2A466C1-0A3A-4EE0-AF22-CE16D56CA8F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7949538"/>
                </p:ext>
              </p:extLst>
            </p:nvPr>
          </p:nvGraphicFramePr>
          <p:xfrm>
            <a:off x="5004048" y="2329363"/>
            <a:ext cx="421409" cy="379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56" name="Equation" r:id="rId4" imgW="253800" imgH="228600" progId="Equation.DSMT4">
                    <p:embed/>
                  </p:oleObj>
                </mc:Choice>
                <mc:Fallback>
                  <p:oleObj name="Equation" r:id="rId4" imgW="253800" imgH="228600" progId="Equation.DSMT4">
                    <p:embed/>
                    <p:pic>
                      <p:nvPicPr>
                        <p:cNvPr id="7" name="개체 6">
                          <a:extLst>
                            <a:ext uri="{FF2B5EF4-FFF2-40B4-BE49-F238E27FC236}">
                              <a16:creationId xmlns:a16="http://schemas.microsoft.com/office/drawing/2014/main" id="{FFF7A359-0495-421B-8FB9-72669ED70CC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004048" y="2329363"/>
                          <a:ext cx="421409" cy="3795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687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8621" y="500042"/>
            <a:ext cx="429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Ch.4 Properties of pure substances-2f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5B08331-5E60-49ED-9270-C8297FD5E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752" y="1157287"/>
            <a:ext cx="4464496" cy="5094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4565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3582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Ch.4 Properties of pure substances-3</a:t>
            </a:r>
          </a:p>
          <a:p>
            <a:endParaRPr lang="en-US" altLang="ko-KR" dirty="0"/>
          </a:p>
          <a:p>
            <a:r>
              <a:rPr lang="en-US" altLang="ko-KR" dirty="0"/>
              <a:t>4-4 Property diagrams for phase-change processes</a:t>
            </a:r>
          </a:p>
          <a:p>
            <a:endParaRPr lang="en-US" altLang="ko-KR" dirty="0"/>
          </a:p>
          <a:p>
            <a:r>
              <a:rPr lang="en-US" altLang="ko-KR" dirty="0"/>
              <a:t>1.         diagram</a:t>
            </a:r>
          </a:p>
          <a:p>
            <a:r>
              <a:rPr lang="en-US" altLang="ko-KR" dirty="0"/>
              <a:t>   </a:t>
            </a:r>
            <a:r>
              <a:rPr lang="en-US" altLang="ko-KR" dirty="0">
                <a:solidFill>
                  <a:srgbClr val="FF0000"/>
                </a:solidFill>
              </a:rPr>
              <a:t>Fig. 4-15 ; </a:t>
            </a:r>
            <a:r>
              <a:rPr lang="en-US" altLang="ko-KR" dirty="0"/>
              <a:t>vaporization region gets shorter as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dirty="0"/>
              <a:t>   critical point; for water,  </a:t>
            </a:r>
          </a:p>
          <a:p>
            <a:r>
              <a:rPr lang="en-US" altLang="ko-KR" dirty="0"/>
              <a:t>   For         , no distinction between liquid and vapor  Fig. 4-16</a:t>
            </a:r>
          </a:p>
          <a:p>
            <a:r>
              <a:rPr lang="en-US" altLang="ko-KR" dirty="0"/>
              <a:t>   Compressed liquid, superheated vapor, saturated mixture; 3 regions </a:t>
            </a:r>
          </a:p>
          <a:p>
            <a:r>
              <a:rPr lang="en-US" altLang="ko-KR" dirty="0"/>
              <a:t>      Fig. 4-17a</a:t>
            </a:r>
          </a:p>
          <a:p>
            <a:endParaRPr lang="en-US" altLang="ko-KR" dirty="0"/>
          </a:p>
          <a:p>
            <a:r>
              <a:rPr lang="en-US" altLang="ko-KR" dirty="0"/>
              <a:t>2.         diagram</a:t>
            </a:r>
          </a:p>
          <a:p>
            <a:r>
              <a:rPr lang="en-US" altLang="ko-KR" dirty="0"/>
              <a:t>    Similar to         diagram</a:t>
            </a:r>
            <a:r>
              <a:rPr lang="ko-KR" altLang="en-US" dirty="0"/>
              <a:t> </a:t>
            </a:r>
            <a:r>
              <a:rPr lang="en-US" altLang="ko-KR" dirty="0"/>
              <a:t>but w/ a difference, downward Fig. 4-17b</a:t>
            </a:r>
          </a:p>
          <a:p>
            <a:r>
              <a:rPr lang="en-US" altLang="ko-KR" dirty="0"/>
              <a:t>    Including the solid phase, Fig. 4-18, triple line, Fig. 4-19a&amp;b </a:t>
            </a:r>
          </a:p>
          <a:p>
            <a:endParaRPr lang="en-US" altLang="ko-KR" dirty="0"/>
          </a:p>
          <a:p>
            <a:r>
              <a:rPr lang="en-US" altLang="ko-KR" dirty="0"/>
              <a:t>3.         diagram</a:t>
            </a:r>
          </a:p>
          <a:p>
            <a:r>
              <a:rPr lang="en-US" altLang="ko-KR" dirty="0"/>
              <a:t>    Often called the phase diagram, Fig. 4-22, triple point Table 4-3</a:t>
            </a:r>
          </a:p>
          <a:p>
            <a:r>
              <a:rPr lang="en-US" altLang="ko-KR" dirty="0"/>
              <a:t>    eg                     thus under atmospheric pressure, sublimation occurs;</a:t>
            </a:r>
          </a:p>
          <a:p>
            <a:r>
              <a:rPr lang="en-US" altLang="ko-KR" dirty="0"/>
              <a:t>         ie dry ice.        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841375" y="1652588"/>
          <a:ext cx="388938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2" name="Equation" r:id="rId3" imgW="266400" imgH="164880" progId="Equation.DSMT4">
                  <p:embed/>
                </p:oleObj>
              </mc:Choice>
              <mc:Fallback>
                <p:oleObj name="Equation" r:id="rId3" imgW="266400" imgH="164880" progId="Equation.DSMT4">
                  <p:embed/>
                  <p:pic>
                    <p:nvPicPr>
                      <p:cNvPr id="3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1652588"/>
                        <a:ext cx="388938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109575"/>
              </p:ext>
            </p:extLst>
          </p:nvPr>
        </p:nvGraphicFramePr>
        <p:xfrm>
          <a:off x="3286125" y="2214563"/>
          <a:ext cx="4367213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3" name="Equation" r:id="rId5" imgW="3530520" imgH="241200" progId="Equation.DSMT4">
                  <p:embed/>
                </p:oleObj>
              </mc:Choice>
              <mc:Fallback>
                <p:oleObj name="Equation" r:id="rId5" imgW="3530520" imgH="24120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2214563"/>
                        <a:ext cx="4367213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5643570" y="1928802"/>
          <a:ext cx="33020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4" name="Equation" r:id="rId7" imgW="266584" imgH="228501" progId="Equation.DSMT4">
                  <p:embed/>
                </p:oleObj>
              </mc:Choice>
              <mc:Fallback>
                <p:oleObj name="Equation" r:id="rId7" imgW="266584" imgH="228501" progId="Equation.DSMT4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1928802"/>
                        <a:ext cx="330200" cy="28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214414" y="2500306"/>
          <a:ext cx="58102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5" name="Equation" r:id="rId9" imgW="469900" imgH="228600" progId="Equation.DSMT4">
                  <p:embed/>
                </p:oleObj>
              </mc:Choice>
              <mc:Fallback>
                <p:oleObj name="Equation" r:id="rId9" imgW="469900" imgH="228600" progId="Equation.DSMT4">
                  <p:embed/>
                  <p:pic>
                    <p:nvPicPr>
                      <p:cNvPr id="1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2500306"/>
                        <a:ext cx="581025" cy="28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>
            <p:extLst/>
          </p:nvPr>
        </p:nvGraphicFramePr>
        <p:xfrm>
          <a:off x="841375" y="3579813"/>
          <a:ext cx="388938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6" name="Equation" r:id="rId11" imgW="266400" imgH="164880" progId="Equation.DSMT4">
                  <p:embed/>
                </p:oleObj>
              </mc:Choice>
              <mc:Fallback>
                <p:oleObj name="Equation" r:id="rId11" imgW="266400" imgH="164880" progId="Equation.DSMT4">
                  <p:embed/>
                  <p:pic>
                    <p:nvPicPr>
                      <p:cNvPr id="18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3579813"/>
                        <a:ext cx="388938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>
            <p:extLst/>
          </p:nvPr>
        </p:nvGraphicFramePr>
        <p:xfrm>
          <a:off x="1984375" y="3865563"/>
          <a:ext cx="388938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7" name="Equation" r:id="rId13" imgW="266400" imgH="164880" progId="Equation.DSMT4">
                  <p:embed/>
                </p:oleObj>
              </mc:Choice>
              <mc:Fallback>
                <p:oleObj name="Equation" r:id="rId13" imgW="266400" imgH="164880" progId="Equation.DSMT4">
                  <p:embed/>
                  <p:pic>
                    <p:nvPicPr>
                      <p:cNvPr id="184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3865563"/>
                        <a:ext cx="388938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>
            <p:extLst/>
          </p:nvPr>
        </p:nvGraphicFramePr>
        <p:xfrm>
          <a:off x="822325" y="4624388"/>
          <a:ext cx="44608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8" name="Equation" r:id="rId15" imgW="304560" imgH="190440" progId="Equation.DSMT4">
                  <p:embed/>
                </p:oleObj>
              </mc:Choice>
              <mc:Fallback>
                <p:oleObj name="Equation" r:id="rId15" imgW="304560" imgH="190440" progId="Equation.DSMT4">
                  <p:embed/>
                  <p:pic>
                    <p:nvPicPr>
                      <p:cNvPr id="184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4624388"/>
                        <a:ext cx="446088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>
            <p:extLst/>
          </p:nvPr>
        </p:nvGraphicFramePr>
        <p:xfrm>
          <a:off x="1214414" y="5214950"/>
          <a:ext cx="150018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9" name="Equation" r:id="rId17" imgW="1066800" imgH="228600" progId="Equation.DSMT4">
                  <p:embed/>
                </p:oleObj>
              </mc:Choice>
              <mc:Fallback>
                <p:oleObj name="Equation" r:id="rId17" imgW="1066800" imgH="228600" progId="Equation.DSMT4">
                  <p:embed/>
                  <p:pic>
                    <p:nvPicPr>
                      <p:cNvPr id="184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5214950"/>
                        <a:ext cx="1500188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0249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600076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Fig. 4-15 T-v diagram of constant-pressure phase-change processes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8621" y="500042"/>
            <a:ext cx="418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Ch.4 Properties of pure substances-3a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82643B07-0E88-4E6B-8B94-45B9C2128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2921" y="1026833"/>
            <a:ext cx="5486400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9984" y="1133128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Text &amp; references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0. Fundamentals of thermal-fluid sciences, 5</a:t>
            </a:r>
            <a:r>
              <a:rPr lang="en-US" altLang="ko-KR" baseline="30000" dirty="0"/>
              <a:t>th</a:t>
            </a:r>
            <a:r>
              <a:rPr lang="en-US" altLang="ko-KR" dirty="0"/>
              <a:t> Ed., Yunus A. Cengel, et al. McGraw-Hill, 2017.</a:t>
            </a:r>
          </a:p>
          <a:p>
            <a:r>
              <a:rPr lang="en-US" altLang="ko-KR" dirty="0"/>
              <a:t>1. Understanding Thermodynamics, H. C. Van Ness, Dover, 1983.</a:t>
            </a:r>
          </a:p>
          <a:p>
            <a:r>
              <a:rPr lang="en-US" altLang="ko-KR" dirty="0"/>
              <a:t>2. Understanding Energy, R. S. Berry, World Scientific, 1991.</a:t>
            </a:r>
          </a:p>
          <a:p>
            <a:r>
              <a:rPr lang="en-US" altLang="ko-KR" dirty="0"/>
              <a:t>3. Thermodynamics, E. Fermi, Dover, 1956.</a:t>
            </a:r>
          </a:p>
          <a:p>
            <a:r>
              <a:rPr lang="en-US" altLang="ko-KR" dirty="0"/>
              <a:t>4. From Watt to Clausius, D. S. L. Cardwell, Iowa State University Press, 1989.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절대평가와 상대평가의 혼합형</a:t>
            </a:r>
          </a:p>
          <a:p>
            <a:r>
              <a:rPr lang="ko-KR" altLang="en-US" dirty="0"/>
              <a:t>수시시험</a:t>
            </a:r>
            <a:r>
              <a:rPr lang="en-US" altLang="ko-KR" dirty="0"/>
              <a:t>(30%), </a:t>
            </a:r>
            <a:r>
              <a:rPr lang="ko-KR" altLang="en-US" dirty="0"/>
              <a:t>기말시험</a:t>
            </a:r>
            <a:r>
              <a:rPr lang="en-US" altLang="ko-KR" dirty="0"/>
              <a:t>(30%), </a:t>
            </a:r>
            <a:r>
              <a:rPr lang="ko-KR" altLang="en-US" dirty="0"/>
              <a:t>과제물</a:t>
            </a:r>
            <a:r>
              <a:rPr lang="en-US" altLang="ko-KR" dirty="0"/>
              <a:t>(40%, 8</a:t>
            </a:r>
            <a:r>
              <a:rPr lang="ko-KR" altLang="en-US" dirty="0"/>
              <a:t>회 각 </a:t>
            </a:r>
            <a:r>
              <a:rPr lang="en-US" altLang="ko-KR" dirty="0"/>
              <a:t>5%)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5787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3582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Ch.4 Properties of pure substances-3</a:t>
            </a:r>
          </a:p>
          <a:p>
            <a:endParaRPr lang="en-US" altLang="ko-KR" dirty="0"/>
          </a:p>
          <a:p>
            <a:r>
              <a:rPr lang="en-US" altLang="ko-KR" dirty="0"/>
              <a:t>4-4 Property diagrams for phase-change processes</a:t>
            </a:r>
          </a:p>
          <a:p>
            <a:endParaRPr lang="en-US" altLang="ko-KR" dirty="0"/>
          </a:p>
          <a:p>
            <a:r>
              <a:rPr lang="en-US" altLang="ko-KR" dirty="0"/>
              <a:t>1.         diagram</a:t>
            </a:r>
          </a:p>
          <a:p>
            <a:r>
              <a:rPr lang="en-US" altLang="ko-KR" dirty="0"/>
              <a:t>   Fig. 4-15 ; vaporization region gets shorter as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dirty="0"/>
              <a:t>   critical point; for water,  </a:t>
            </a:r>
          </a:p>
          <a:p>
            <a:r>
              <a:rPr lang="en-US" altLang="ko-KR" dirty="0"/>
              <a:t>   For         , no distinction between liquid and vapor  </a:t>
            </a:r>
            <a:r>
              <a:rPr lang="en-US" altLang="ko-KR" dirty="0">
                <a:solidFill>
                  <a:srgbClr val="FF0000"/>
                </a:solidFill>
              </a:rPr>
              <a:t>Fig. 4-16</a:t>
            </a:r>
          </a:p>
          <a:p>
            <a:r>
              <a:rPr lang="en-US" altLang="ko-KR" dirty="0"/>
              <a:t>   Compressed liquid, superheated vapor, saturated mixture; 3 regions </a:t>
            </a:r>
          </a:p>
          <a:p>
            <a:r>
              <a:rPr lang="en-US" altLang="ko-KR" dirty="0"/>
              <a:t>      </a:t>
            </a:r>
            <a:r>
              <a:rPr lang="en-US" altLang="ko-KR" dirty="0">
                <a:solidFill>
                  <a:srgbClr val="FF0000"/>
                </a:solidFill>
              </a:rPr>
              <a:t>Fig. 4-17a</a:t>
            </a:r>
          </a:p>
          <a:p>
            <a:endParaRPr lang="en-US" altLang="ko-KR" dirty="0"/>
          </a:p>
          <a:p>
            <a:r>
              <a:rPr lang="en-US" altLang="ko-KR" dirty="0"/>
              <a:t>2.         diagram</a:t>
            </a:r>
          </a:p>
          <a:p>
            <a:r>
              <a:rPr lang="en-US" altLang="ko-KR" dirty="0"/>
              <a:t>    Similar to         diagram</a:t>
            </a:r>
            <a:r>
              <a:rPr lang="ko-KR" altLang="en-US" dirty="0"/>
              <a:t> </a:t>
            </a:r>
            <a:r>
              <a:rPr lang="en-US" altLang="ko-KR" dirty="0"/>
              <a:t>but w/ a difference, downward Fig. 4-17b</a:t>
            </a:r>
          </a:p>
          <a:p>
            <a:r>
              <a:rPr lang="en-US" altLang="ko-KR" dirty="0"/>
              <a:t>    Including the solid phase, Fig. 4-18, triple line, Fig. 4-19a&amp;b </a:t>
            </a:r>
          </a:p>
          <a:p>
            <a:endParaRPr lang="en-US" altLang="ko-KR" dirty="0"/>
          </a:p>
          <a:p>
            <a:r>
              <a:rPr lang="en-US" altLang="ko-KR" dirty="0"/>
              <a:t>3.         diagram</a:t>
            </a:r>
          </a:p>
          <a:p>
            <a:r>
              <a:rPr lang="en-US" altLang="ko-KR" dirty="0"/>
              <a:t>    Often called the phase diagram, Fig. 4-22, triple point Table 4-3</a:t>
            </a:r>
          </a:p>
          <a:p>
            <a:r>
              <a:rPr lang="en-US" altLang="ko-KR" dirty="0"/>
              <a:t>    eg                     thus under atmospheric pressure, sublimation occurs;</a:t>
            </a:r>
          </a:p>
          <a:p>
            <a:r>
              <a:rPr lang="en-US" altLang="ko-KR" dirty="0"/>
              <a:t>         ie dry ice.        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841375" y="1652588"/>
          <a:ext cx="388938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8" name="Equation" r:id="rId3" imgW="266400" imgH="164880" progId="Equation.DSMT4">
                  <p:embed/>
                </p:oleObj>
              </mc:Choice>
              <mc:Fallback>
                <p:oleObj name="Equation" r:id="rId3" imgW="266400" imgH="164880" progId="Equation.DSMT4">
                  <p:embed/>
                  <p:pic>
                    <p:nvPicPr>
                      <p:cNvPr id="3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1652588"/>
                        <a:ext cx="388938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/>
          </p:nvPr>
        </p:nvGraphicFramePr>
        <p:xfrm>
          <a:off x="3286125" y="2214563"/>
          <a:ext cx="4367213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9" name="Equation" r:id="rId5" imgW="3530520" imgH="241200" progId="Equation.DSMT4">
                  <p:embed/>
                </p:oleObj>
              </mc:Choice>
              <mc:Fallback>
                <p:oleObj name="Equation" r:id="rId5" imgW="3530520" imgH="24120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2214563"/>
                        <a:ext cx="4367213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5643570" y="1928802"/>
          <a:ext cx="33020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0" name="Equation" r:id="rId7" imgW="266584" imgH="228501" progId="Equation.DSMT4">
                  <p:embed/>
                </p:oleObj>
              </mc:Choice>
              <mc:Fallback>
                <p:oleObj name="Equation" r:id="rId7" imgW="266584" imgH="228501" progId="Equation.DSMT4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1928802"/>
                        <a:ext cx="330200" cy="28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214414" y="2500306"/>
          <a:ext cx="58102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1" name="Equation" r:id="rId9" imgW="469900" imgH="228600" progId="Equation.DSMT4">
                  <p:embed/>
                </p:oleObj>
              </mc:Choice>
              <mc:Fallback>
                <p:oleObj name="Equation" r:id="rId9" imgW="469900" imgH="228600" progId="Equation.DSMT4">
                  <p:embed/>
                  <p:pic>
                    <p:nvPicPr>
                      <p:cNvPr id="1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2500306"/>
                        <a:ext cx="581025" cy="28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>
            <p:extLst/>
          </p:nvPr>
        </p:nvGraphicFramePr>
        <p:xfrm>
          <a:off x="841375" y="3579813"/>
          <a:ext cx="388938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2" name="Equation" r:id="rId11" imgW="266400" imgH="164880" progId="Equation.DSMT4">
                  <p:embed/>
                </p:oleObj>
              </mc:Choice>
              <mc:Fallback>
                <p:oleObj name="Equation" r:id="rId11" imgW="266400" imgH="164880" progId="Equation.DSMT4">
                  <p:embed/>
                  <p:pic>
                    <p:nvPicPr>
                      <p:cNvPr id="18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3579813"/>
                        <a:ext cx="388938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>
            <p:extLst/>
          </p:nvPr>
        </p:nvGraphicFramePr>
        <p:xfrm>
          <a:off x="1984375" y="3865563"/>
          <a:ext cx="388938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3" name="Equation" r:id="rId13" imgW="266400" imgH="164880" progId="Equation.DSMT4">
                  <p:embed/>
                </p:oleObj>
              </mc:Choice>
              <mc:Fallback>
                <p:oleObj name="Equation" r:id="rId13" imgW="266400" imgH="164880" progId="Equation.DSMT4">
                  <p:embed/>
                  <p:pic>
                    <p:nvPicPr>
                      <p:cNvPr id="184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3865563"/>
                        <a:ext cx="388938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>
            <p:extLst/>
          </p:nvPr>
        </p:nvGraphicFramePr>
        <p:xfrm>
          <a:off x="822325" y="4624388"/>
          <a:ext cx="44608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4" name="Equation" r:id="rId15" imgW="304560" imgH="190440" progId="Equation.DSMT4">
                  <p:embed/>
                </p:oleObj>
              </mc:Choice>
              <mc:Fallback>
                <p:oleObj name="Equation" r:id="rId15" imgW="304560" imgH="190440" progId="Equation.DSMT4">
                  <p:embed/>
                  <p:pic>
                    <p:nvPicPr>
                      <p:cNvPr id="184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4624388"/>
                        <a:ext cx="446088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>
            <p:extLst/>
          </p:nvPr>
        </p:nvGraphicFramePr>
        <p:xfrm>
          <a:off x="1214414" y="5214950"/>
          <a:ext cx="150018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5" name="Equation" r:id="rId17" imgW="1066800" imgH="228600" progId="Equation.DSMT4">
                  <p:embed/>
                </p:oleObj>
              </mc:Choice>
              <mc:Fallback>
                <p:oleObj name="Equation" r:id="rId17" imgW="1066800" imgH="228600" progId="Equation.DSMT4">
                  <p:embed/>
                  <p:pic>
                    <p:nvPicPr>
                      <p:cNvPr id="184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5214950"/>
                        <a:ext cx="1500188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3649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590595"/>
              </p:ext>
            </p:extLst>
          </p:nvPr>
        </p:nvGraphicFramePr>
        <p:xfrm>
          <a:off x="1547664" y="5425458"/>
          <a:ext cx="6720747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4" name="Equation" r:id="rId3" imgW="3555720" imgH="228600" progId="Equation.DSMT4">
                  <p:embed/>
                </p:oleObj>
              </mc:Choice>
              <mc:Fallback>
                <p:oleObj name="Equation" r:id="rId3" imgW="3555720" imgH="2286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425458"/>
                        <a:ext cx="6720747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418621" y="500042"/>
            <a:ext cx="4199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Ch.4 Properties of pure substances-3b</a:t>
            </a: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419F5F52-BA9D-4BB6-9DC1-F1C463325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11434" y="1268760"/>
            <a:ext cx="313372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6437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4586" y="500042"/>
            <a:ext cx="4308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Ch.4 Properties of pure substances-3c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6A1F35A-3ED5-4EE7-8F4B-3A355AB54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2737" y="1192246"/>
            <a:ext cx="5027238" cy="5045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14312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3582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Ch.4 Properties of pure substances-3</a:t>
            </a:r>
          </a:p>
          <a:p>
            <a:endParaRPr lang="en-US" altLang="ko-KR" dirty="0"/>
          </a:p>
          <a:p>
            <a:r>
              <a:rPr lang="en-US" altLang="ko-KR" dirty="0"/>
              <a:t>4-4 Property diagrams for phase-change processes</a:t>
            </a:r>
          </a:p>
          <a:p>
            <a:endParaRPr lang="en-US" altLang="ko-KR" dirty="0"/>
          </a:p>
          <a:p>
            <a:r>
              <a:rPr lang="en-US" altLang="ko-KR" dirty="0"/>
              <a:t>1.         diagram</a:t>
            </a:r>
          </a:p>
          <a:p>
            <a:r>
              <a:rPr lang="en-US" altLang="ko-KR" dirty="0"/>
              <a:t>   Fig. 4-15 ; vaporization region gets shorter as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dirty="0"/>
              <a:t>   critical point; for water,  </a:t>
            </a:r>
          </a:p>
          <a:p>
            <a:r>
              <a:rPr lang="en-US" altLang="ko-KR" dirty="0"/>
              <a:t>   For         , no distinction between liquid and vapor  Fig. 4-16</a:t>
            </a:r>
          </a:p>
          <a:p>
            <a:r>
              <a:rPr lang="en-US" altLang="ko-KR" dirty="0"/>
              <a:t>   Compressed liquid, superheated vapor, saturated mixture; 3 regions </a:t>
            </a:r>
          </a:p>
          <a:p>
            <a:r>
              <a:rPr lang="en-US" altLang="ko-KR" dirty="0"/>
              <a:t>      Fig. 4-17a</a:t>
            </a:r>
          </a:p>
          <a:p>
            <a:endParaRPr lang="en-US" altLang="ko-KR" dirty="0"/>
          </a:p>
          <a:p>
            <a:r>
              <a:rPr lang="en-US" altLang="ko-KR" dirty="0"/>
              <a:t>2.         diagram</a:t>
            </a:r>
          </a:p>
          <a:p>
            <a:r>
              <a:rPr lang="en-US" altLang="ko-KR" dirty="0"/>
              <a:t>    Similar to         diagram</a:t>
            </a:r>
            <a:r>
              <a:rPr lang="ko-KR" altLang="en-US" dirty="0"/>
              <a:t> </a:t>
            </a:r>
            <a:r>
              <a:rPr lang="en-US" altLang="ko-KR" dirty="0"/>
              <a:t>but w/ a difference, downward </a:t>
            </a:r>
            <a:r>
              <a:rPr lang="en-US" altLang="ko-KR" dirty="0">
                <a:solidFill>
                  <a:srgbClr val="FF0000"/>
                </a:solidFill>
              </a:rPr>
              <a:t>Fig. 4-17b</a:t>
            </a:r>
          </a:p>
          <a:p>
            <a:r>
              <a:rPr lang="en-US" altLang="ko-KR" dirty="0"/>
              <a:t>    Including the solid phase, </a:t>
            </a:r>
            <a:r>
              <a:rPr lang="en-US" altLang="ko-KR" dirty="0">
                <a:solidFill>
                  <a:srgbClr val="FF0000"/>
                </a:solidFill>
              </a:rPr>
              <a:t>Fig. 4-18</a:t>
            </a:r>
            <a:r>
              <a:rPr lang="en-US" altLang="ko-KR" dirty="0"/>
              <a:t>, triple line, </a:t>
            </a:r>
            <a:r>
              <a:rPr lang="en-US" altLang="ko-KR" dirty="0">
                <a:solidFill>
                  <a:srgbClr val="FF0000"/>
                </a:solidFill>
              </a:rPr>
              <a:t>Fig. 4-19a&amp;b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3.         diagram</a:t>
            </a:r>
          </a:p>
          <a:p>
            <a:r>
              <a:rPr lang="en-US" altLang="ko-KR" dirty="0"/>
              <a:t>    Often called the phase diagram, Fig. 4-20, Fig. 4-21, triple point Table 4-3</a:t>
            </a:r>
          </a:p>
          <a:p>
            <a:r>
              <a:rPr lang="en-US" altLang="ko-KR" dirty="0"/>
              <a:t>    eg                     thus under atmospheric pressure, sublimation occurs;</a:t>
            </a:r>
          </a:p>
          <a:p>
            <a:r>
              <a:rPr lang="en-US" altLang="ko-KR" dirty="0"/>
              <a:t>         ie dry ice.        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841375" y="1652588"/>
          <a:ext cx="388938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0" name="Equation" r:id="rId3" imgW="266400" imgH="164880" progId="Equation.DSMT4">
                  <p:embed/>
                </p:oleObj>
              </mc:Choice>
              <mc:Fallback>
                <p:oleObj name="Equation" r:id="rId3" imgW="266400" imgH="164880" progId="Equation.DSMT4">
                  <p:embed/>
                  <p:pic>
                    <p:nvPicPr>
                      <p:cNvPr id="3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1652588"/>
                        <a:ext cx="388938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/>
          </p:nvPr>
        </p:nvGraphicFramePr>
        <p:xfrm>
          <a:off x="3286125" y="2214563"/>
          <a:ext cx="4367213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1" name="Equation" r:id="rId5" imgW="3530520" imgH="241200" progId="Equation.DSMT4">
                  <p:embed/>
                </p:oleObj>
              </mc:Choice>
              <mc:Fallback>
                <p:oleObj name="Equation" r:id="rId5" imgW="3530520" imgH="24120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2214563"/>
                        <a:ext cx="4367213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5643570" y="1928802"/>
          <a:ext cx="33020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2" name="Equation" r:id="rId7" imgW="266584" imgH="228501" progId="Equation.DSMT4">
                  <p:embed/>
                </p:oleObj>
              </mc:Choice>
              <mc:Fallback>
                <p:oleObj name="Equation" r:id="rId7" imgW="266584" imgH="228501" progId="Equation.DSMT4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1928802"/>
                        <a:ext cx="330200" cy="28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214414" y="2500306"/>
          <a:ext cx="58102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3" name="Equation" r:id="rId9" imgW="469900" imgH="228600" progId="Equation.DSMT4">
                  <p:embed/>
                </p:oleObj>
              </mc:Choice>
              <mc:Fallback>
                <p:oleObj name="Equation" r:id="rId9" imgW="469900" imgH="228600" progId="Equation.DSMT4">
                  <p:embed/>
                  <p:pic>
                    <p:nvPicPr>
                      <p:cNvPr id="1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2500306"/>
                        <a:ext cx="581025" cy="28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>
            <p:extLst/>
          </p:nvPr>
        </p:nvGraphicFramePr>
        <p:xfrm>
          <a:off x="841375" y="3579813"/>
          <a:ext cx="388938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4" name="Equation" r:id="rId11" imgW="266400" imgH="164880" progId="Equation.DSMT4">
                  <p:embed/>
                </p:oleObj>
              </mc:Choice>
              <mc:Fallback>
                <p:oleObj name="Equation" r:id="rId11" imgW="266400" imgH="164880" progId="Equation.DSMT4">
                  <p:embed/>
                  <p:pic>
                    <p:nvPicPr>
                      <p:cNvPr id="18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3579813"/>
                        <a:ext cx="388938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>
            <p:extLst/>
          </p:nvPr>
        </p:nvGraphicFramePr>
        <p:xfrm>
          <a:off x="1984375" y="3865563"/>
          <a:ext cx="388938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5" name="Equation" r:id="rId13" imgW="266400" imgH="164880" progId="Equation.DSMT4">
                  <p:embed/>
                </p:oleObj>
              </mc:Choice>
              <mc:Fallback>
                <p:oleObj name="Equation" r:id="rId13" imgW="266400" imgH="164880" progId="Equation.DSMT4">
                  <p:embed/>
                  <p:pic>
                    <p:nvPicPr>
                      <p:cNvPr id="184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3865563"/>
                        <a:ext cx="388938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>
            <p:extLst/>
          </p:nvPr>
        </p:nvGraphicFramePr>
        <p:xfrm>
          <a:off x="822325" y="4624388"/>
          <a:ext cx="44608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6" name="Equation" r:id="rId15" imgW="304560" imgH="190440" progId="Equation.DSMT4">
                  <p:embed/>
                </p:oleObj>
              </mc:Choice>
              <mc:Fallback>
                <p:oleObj name="Equation" r:id="rId15" imgW="304560" imgH="190440" progId="Equation.DSMT4">
                  <p:embed/>
                  <p:pic>
                    <p:nvPicPr>
                      <p:cNvPr id="184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4624388"/>
                        <a:ext cx="446088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>
            <p:extLst/>
          </p:nvPr>
        </p:nvGraphicFramePr>
        <p:xfrm>
          <a:off x="1214414" y="5214950"/>
          <a:ext cx="150018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7" name="Equation" r:id="rId17" imgW="1066800" imgH="228600" progId="Equation.DSMT4">
                  <p:embed/>
                </p:oleObj>
              </mc:Choice>
              <mc:Fallback>
                <p:oleObj name="Equation" r:id="rId17" imgW="1066800" imgH="228600" progId="Equation.DSMT4">
                  <p:embed/>
                  <p:pic>
                    <p:nvPicPr>
                      <p:cNvPr id="184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5214950"/>
                        <a:ext cx="1500188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6023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31598" y="500042"/>
            <a:ext cx="4327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Ch.4 Properties of pure substances-3d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99B4E29-77AB-4AF6-9498-CFEAF1E73389}"/>
              </a:ext>
            </a:extLst>
          </p:cNvPr>
          <p:cNvGrpSpPr/>
          <p:nvPr/>
        </p:nvGrpSpPr>
        <p:grpSpPr>
          <a:xfrm>
            <a:off x="334641" y="1171834"/>
            <a:ext cx="5613947" cy="5200691"/>
            <a:chOff x="334641" y="1171834"/>
            <a:chExt cx="5613947" cy="5200691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5705126-93E1-4D6A-A0D1-C28536ECA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1238" y="1171834"/>
              <a:ext cx="5467350" cy="4705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9" name="개체 8">
              <a:extLst>
                <a:ext uri="{FF2B5EF4-FFF2-40B4-BE49-F238E27FC236}">
                  <a16:creationId xmlns:a16="http://schemas.microsoft.com/office/drawing/2014/main" id="{A05D366B-C4EC-4F4B-B936-8BE3E7D21D0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7434432"/>
                </p:ext>
              </p:extLst>
            </p:nvPr>
          </p:nvGraphicFramePr>
          <p:xfrm>
            <a:off x="1835696" y="5986763"/>
            <a:ext cx="1150937" cy="385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8" name="Equation" r:id="rId4" imgW="609480" imgH="203040" progId="Equation.DSMT4">
                    <p:embed/>
                  </p:oleObj>
                </mc:Choice>
                <mc:Fallback>
                  <p:oleObj name="Equation" r:id="rId4" imgW="609480" imgH="203040" progId="Equation.DSMT4">
                    <p:embed/>
                    <p:pic>
                      <p:nvPicPr>
                        <p:cNvPr id="4" name="개체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5986763"/>
                          <a:ext cx="1150937" cy="385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E89A2FB-435B-4128-8954-541C7B370AB4}"/>
                </a:ext>
              </a:extLst>
            </p:cNvPr>
            <p:cNvSpPr/>
            <p:nvPr/>
          </p:nvSpPr>
          <p:spPr>
            <a:xfrm>
              <a:off x="334641" y="1171834"/>
              <a:ext cx="396338" cy="274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aphicFrame>
          <p:nvGraphicFramePr>
            <p:cNvPr id="16" name="개체 15">
              <a:extLst>
                <a:ext uri="{FF2B5EF4-FFF2-40B4-BE49-F238E27FC236}">
                  <a16:creationId xmlns:a16="http://schemas.microsoft.com/office/drawing/2014/main" id="{F025CC57-E643-4857-AA4A-C27FE34A0D2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3739573"/>
                </p:ext>
              </p:extLst>
            </p:nvPr>
          </p:nvGraphicFramePr>
          <p:xfrm>
            <a:off x="380776" y="1295603"/>
            <a:ext cx="278662" cy="301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9" name="Equation" r:id="rId6" imgW="152280" imgH="164880" progId="Equation.DSMT4">
                    <p:embed/>
                  </p:oleObj>
                </mc:Choice>
                <mc:Fallback>
                  <p:oleObj name="Equation" r:id="rId6" imgW="152280" imgH="164880" progId="Equation.DSMT4">
                    <p:embed/>
                    <p:pic>
                      <p:nvPicPr>
                        <p:cNvPr id="11" name="개체 10">
                          <a:extLst>
                            <a:ext uri="{FF2B5EF4-FFF2-40B4-BE49-F238E27FC236}">
                              <a16:creationId xmlns:a16="http://schemas.microsoft.com/office/drawing/2014/main" id="{9295B6A4-7A06-4BC3-8B0C-3FD48F4DC28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80776" y="1295603"/>
                          <a:ext cx="278662" cy="301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4EC367-A500-42D2-8C8C-7FD57280CF35}"/>
              </a:ext>
            </a:extLst>
          </p:cNvPr>
          <p:cNvGrpSpPr/>
          <p:nvPr/>
        </p:nvGrpSpPr>
        <p:grpSpPr>
          <a:xfrm>
            <a:off x="6084168" y="1700808"/>
            <a:ext cx="2841335" cy="3723421"/>
            <a:chOff x="6084168" y="1700808"/>
            <a:chExt cx="2841335" cy="3723421"/>
          </a:xfrm>
        </p:grpSpPr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33027B01-8EFA-4CB8-AFC9-59A1025901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6084168" y="1700808"/>
              <a:ext cx="2841335" cy="3723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1CA317-3DD8-4D5F-AA52-DB84FFE4D3E4}"/>
                </a:ext>
              </a:extLst>
            </p:cNvPr>
            <p:cNvSpPr/>
            <p:nvPr/>
          </p:nvSpPr>
          <p:spPr>
            <a:xfrm>
              <a:off x="6325340" y="2959465"/>
              <a:ext cx="246095" cy="249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aphicFrame>
          <p:nvGraphicFramePr>
            <p:cNvPr id="18" name="개체 17">
              <a:extLst>
                <a:ext uri="{FF2B5EF4-FFF2-40B4-BE49-F238E27FC236}">
                  <a16:creationId xmlns:a16="http://schemas.microsoft.com/office/drawing/2014/main" id="{AC940CCD-4EC6-4402-BA15-E8F5F52D46F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6889759"/>
                </p:ext>
              </p:extLst>
            </p:nvPr>
          </p:nvGraphicFramePr>
          <p:xfrm>
            <a:off x="6358875" y="2959208"/>
            <a:ext cx="278662" cy="301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0" name="Equation" r:id="rId9" imgW="152280" imgH="164880" progId="Equation.DSMT4">
                    <p:embed/>
                  </p:oleObj>
                </mc:Choice>
                <mc:Fallback>
                  <p:oleObj name="Equation" r:id="rId9" imgW="152280" imgH="164880" progId="Equation.DSMT4">
                    <p:embed/>
                    <p:pic>
                      <p:nvPicPr>
                        <p:cNvPr id="11" name="개체 10">
                          <a:extLst>
                            <a:ext uri="{FF2B5EF4-FFF2-40B4-BE49-F238E27FC236}">
                              <a16:creationId xmlns:a16="http://schemas.microsoft.com/office/drawing/2014/main" id="{9295B6A4-7A06-4BC3-8B0C-3FD48F4DC28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358875" y="2959208"/>
                          <a:ext cx="278662" cy="301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31598" y="500042"/>
            <a:ext cx="4327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Ch.4 Properties of pure substances-3e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0D1473-6871-4B38-926D-A47CB71BC5A5}"/>
              </a:ext>
            </a:extLst>
          </p:cNvPr>
          <p:cNvGrpSpPr/>
          <p:nvPr/>
        </p:nvGrpSpPr>
        <p:grpSpPr>
          <a:xfrm>
            <a:off x="1892164" y="1122087"/>
            <a:ext cx="5535749" cy="4994551"/>
            <a:chOff x="1892164" y="1122087"/>
            <a:chExt cx="5535749" cy="4994551"/>
          </a:xfrm>
        </p:grpSpPr>
        <p:graphicFrame>
          <p:nvGraphicFramePr>
            <p:cNvPr id="4" name="개체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086903"/>
                </p:ext>
              </p:extLst>
            </p:nvPr>
          </p:nvGraphicFramePr>
          <p:xfrm>
            <a:off x="1911350" y="5732463"/>
            <a:ext cx="5516563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85" name="Equation" r:id="rId3" imgW="2920680" imgH="203040" progId="Equation.DSMT4">
                    <p:embed/>
                  </p:oleObj>
                </mc:Choice>
                <mc:Fallback>
                  <p:oleObj name="Equation" r:id="rId3" imgW="2920680" imgH="203040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1350" y="5732463"/>
                          <a:ext cx="5516563" cy="384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6" name="Picture 9">
              <a:extLst>
                <a:ext uri="{FF2B5EF4-FFF2-40B4-BE49-F238E27FC236}">
                  <a16:creationId xmlns:a16="http://schemas.microsoft.com/office/drawing/2014/main" id="{FB4A578A-8A2D-4C56-B25D-3FA0469CEB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090333" y="1124744"/>
              <a:ext cx="4985024" cy="4320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15D21B7-21C8-4E4E-BF0C-0FD0E791981C}"/>
                </a:ext>
              </a:extLst>
            </p:cNvPr>
            <p:cNvSpPr/>
            <p:nvPr/>
          </p:nvSpPr>
          <p:spPr>
            <a:xfrm>
              <a:off x="1892164" y="1122087"/>
              <a:ext cx="396338" cy="274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aphicFrame>
          <p:nvGraphicFramePr>
            <p:cNvPr id="14" name="개체 13">
              <a:extLst>
                <a:ext uri="{FF2B5EF4-FFF2-40B4-BE49-F238E27FC236}">
                  <a16:creationId xmlns:a16="http://schemas.microsoft.com/office/drawing/2014/main" id="{B18C66B7-164C-4EB7-ADDF-9E564C7D80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6715422"/>
                </p:ext>
              </p:extLst>
            </p:nvPr>
          </p:nvGraphicFramePr>
          <p:xfrm>
            <a:off x="2057630" y="1156613"/>
            <a:ext cx="278662" cy="301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86" name="Equation" r:id="rId6" imgW="152280" imgH="164880" progId="Equation.DSMT4">
                    <p:embed/>
                  </p:oleObj>
                </mc:Choice>
                <mc:Fallback>
                  <p:oleObj name="Equation" r:id="rId6" imgW="152280" imgH="164880" progId="Equation.DSMT4">
                    <p:embed/>
                    <p:pic>
                      <p:nvPicPr>
                        <p:cNvPr id="12" name="개체 11">
                          <a:extLst>
                            <a:ext uri="{FF2B5EF4-FFF2-40B4-BE49-F238E27FC236}">
                              <a16:creationId xmlns:a16="http://schemas.microsoft.com/office/drawing/2014/main" id="{A00CC1C0-6B58-4A81-B76B-4545B3F0E14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057630" y="1156613"/>
                          <a:ext cx="278662" cy="301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31491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1598" y="500042"/>
            <a:ext cx="4135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Ch.4 Properties of pure substances-3f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68F96F0-5516-4370-B5C8-65D948B45811}"/>
              </a:ext>
            </a:extLst>
          </p:cNvPr>
          <p:cNvGrpSpPr/>
          <p:nvPr/>
        </p:nvGrpSpPr>
        <p:grpSpPr>
          <a:xfrm>
            <a:off x="1735774" y="1376772"/>
            <a:ext cx="5547676" cy="4740659"/>
            <a:chOff x="1735774" y="1376772"/>
            <a:chExt cx="5547676" cy="4740659"/>
          </a:xfrm>
        </p:grpSpPr>
        <p:graphicFrame>
          <p:nvGraphicFramePr>
            <p:cNvPr id="5" name="개체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8808207"/>
                </p:ext>
              </p:extLst>
            </p:nvPr>
          </p:nvGraphicFramePr>
          <p:xfrm>
            <a:off x="1860550" y="5733256"/>
            <a:ext cx="5422900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4" name="Equation" r:id="rId3" imgW="2869920" imgH="203040" progId="Equation.DSMT4">
                    <p:embed/>
                  </p:oleObj>
                </mc:Choice>
                <mc:Fallback>
                  <p:oleObj name="Equation" r:id="rId3" imgW="2869920" imgH="203040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550" y="5733256"/>
                          <a:ext cx="5422900" cy="384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" name="Picture 10">
              <a:extLst>
                <a:ext uri="{FF2B5EF4-FFF2-40B4-BE49-F238E27FC236}">
                  <a16:creationId xmlns:a16="http://schemas.microsoft.com/office/drawing/2014/main" id="{C526BBF4-7F31-4D96-8EC4-B69676798B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931786" y="1376772"/>
              <a:ext cx="5293493" cy="4104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E42F01C-0146-476B-8B34-410FED79C3D5}"/>
                </a:ext>
              </a:extLst>
            </p:cNvPr>
            <p:cNvSpPr/>
            <p:nvPr/>
          </p:nvSpPr>
          <p:spPr>
            <a:xfrm>
              <a:off x="1735774" y="1385132"/>
              <a:ext cx="396338" cy="274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aphicFrame>
          <p:nvGraphicFramePr>
            <p:cNvPr id="15" name="개체 14">
              <a:extLst>
                <a:ext uri="{FF2B5EF4-FFF2-40B4-BE49-F238E27FC236}">
                  <a16:creationId xmlns:a16="http://schemas.microsoft.com/office/drawing/2014/main" id="{1612A0AD-9577-4F82-AA53-EC374ACA49C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0220179"/>
                </p:ext>
              </p:extLst>
            </p:nvPr>
          </p:nvGraphicFramePr>
          <p:xfrm>
            <a:off x="1853450" y="1389561"/>
            <a:ext cx="278662" cy="301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5" name="Equation" r:id="rId6" imgW="152280" imgH="164880" progId="Equation.DSMT4">
                    <p:embed/>
                  </p:oleObj>
                </mc:Choice>
                <mc:Fallback>
                  <p:oleObj name="Equation" r:id="rId6" imgW="152280" imgH="164880" progId="Equation.DSMT4">
                    <p:embed/>
                    <p:pic>
                      <p:nvPicPr>
                        <p:cNvPr id="13" name="개체 12">
                          <a:extLst>
                            <a:ext uri="{FF2B5EF4-FFF2-40B4-BE49-F238E27FC236}">
                              <a16:creationId xmlns:a16="http://schemas.microsoft.com/office/drawing/2014/main" id="{942BB451-DBD6-4942-86C6-ED746774467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853450" y="1389561"/>
                          <a:ext cx="278662" cy="301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3582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Ch.4 Properties of pure substances-3</a:t>
            </a:r>
          </a:p>
          <a:p>
            <a:endParaRPr lang="en-US" altLang="ko-KR" dirty="0"/>
          </a:p>
          <a:p>
            <a:r>
              <a:rPr lang="en-US" altLang="ko-KR" dirty="0"/>
              <a:t>4-4 Property diagrams for phase-change processes</a:t>
            </a:r>
          </a:p>
          <a:p>
            <a:endParaRPr lang="en-US" altLang="ko-KR" dirty="0"/>
          </a:p>
          <a:p>
            <a:r>
              <a:rPr lang="en-US" altLang="ko-KR" dirty="0"/>
              <a:t>1.         diagram</a:t>
            </a:r>
          </a:p>
          <a:p>
            <a:r>
              <a:rPr lang="en-US" altLang="ko-KR" dirty="0"/>
              <a:t>   Fig. 4-15 ; vaporization region gets shorter as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dirty="0"/>
              <a:t>   critical point; for water,  </a:t>
            </a:r>
          </a:p>
          <a:p>
            <a:r>
              <a:rPr lang="en-US" altLang="ko-KR" dirty="0"/>
              <a:t>   For         , no distinction between liquid and vapor  Fig. 4-16</a:t>
            </a:r>
          </a:p>
          <a:p>
            <a:r>
              <a:rPr lang="en-US" altLang="ko-KR" dirty="0"/>
              <a:t>   Compressed liquid, superheated vapor, saturated mixture; 3 regions </a:t>
            </a:r>
          </a:p>
          <a:p>
            <a:r>
              <a:rPr lang="en-US" altLang="ko-KR" dirty="0"/>
              <a:t>      Fig. 4-17a</a:t>
            </a:r>
          </a:p>
          <a:p>
            <a:endParaRPr lang="en-US" altLang="ko-KR" dirty="0"/>
          </a:p>
          <a:p>
            <a:r>
              <a:rPr lang="en-US" altLang="ko-KR" dirty="0"/>
              <a:t>2.         diagram</a:t>
            </a:r>
          </a:p>
          <a:p>
            <a:r>
              <a:rPr lang="en-US" altLang="ko-KR" dirty="0"/>
              <a:t>    Similar to         diagram</a:t>
            </a:r>
            <a:r>
              <a:rPr lang="ko-KR" altLang="en-US" dirty="0"/>
              <a:t> </a:t>
            </a:r>
            <a:r>
              <a:rPr lang="en-US" altLang="ko-KR" dirty="0"/>
              <a:t>but w/ a difference, downward Fig. 4-17b</a:t>
            </a:r>
          </a:p>
          <a:p>
            <a:r>
              <a:rPr lang="en-US" altLang="ko-KR" dirty="0"/>
              <a:t>    Including the solid phase, Fig. 4-18, triple line, Fig. 4-19a&amp;b </a:t>
            </a:r>
          </a:p>
          <a:p>
            <a:endParaRPr lang="en-US" altLang="ko-KR" dirty="0"/>
          </a:p>
          <a:p>
            <a:r>
              <a:rPr lang="en-US" altLang="ko-KR" dirty="0"/>
              <a:t>3.         diagram</a:t>
            </a:r>
          </a:p>
          <a:p>
            <a:r>
              <a:rPr lang="en-US" altLang="ko-KR" dirty="0"/>
              <a:t>    Often called the phase diagram, </a:t>
            </a:r>
            <a:r>
              <a:rPr lang="en-US" altLang="ko-KR" dirty="0">
                <a:solidFill>
                  <a:srgbClr val="FF0000"/>
                </a:solidFill>
              </a:rPr>
              <a:t>Fig. 4-20, -21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-22</a:t>
            </a:r>
            <a:r>
              <a:rPr lang="en-US" altLang="ko-KR" dirty="0"/>
              <a:t>, triple point </a:t>
            </a:r>
            <a:r>
              <a:rPr lang="en-US" altLang="ko-KR" dirty="0">
                <a:solidFill>
                  <a:srgbClr val="FF0000"/>
                </a:solidFill>
              </a:rPr>
              <a:t>Table 4-3</a:t>
            </a:r>
          </a:p>
          <a:p>
            <a:r>
              <a:rPr lang="en-US" altLang="ko-KR" dirty="0"/>
              <a:t>    eg                     thus under atmospheric pressure, sublimation occurs;</a:t>
            </a:r>
          </a:p>
          <a:p>
            <a:r>
              <a:rPr lang="en-US" altLang="ko-KR" dirty="0"/>
              <a:t>         ie dry ice.        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841375" y="1652588"/>
          <a:ext cx="388938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4" name="Equation" r:id="rId3" imgW="266400" imgH="164880" progId="Equation.DSMT4">
                  <p:embed/>
                </p:oleObj>
              </mc:Choice>
              <mc:Fallback>
                <p:oleObj name="Equation" r:id="rId3" imgW="266400" imgH="164880" progId="Equation.DSMT4">
                  <p:embed/>
                  <p:pic>
                    <p:nvPicPr>
                      <p:cNvPr id="3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1652588"/>
                        <a:ext cx="388938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/>
          </p:nvPr>
        </p:nvGraphicFramePr>
        <p:xfrm>
          <a:off x="3286125" y="2214563"/>
          <a:ext cx="4367213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5" name="Equation" r:id="rId5" imgW="3530520" imgH="241200" progId="Equation.DSMT4">
                  <p:embed/>
                </p:oleObj>
              </mc:Choice>
              <mc:Fallback>
                <p:oleObj name="Equation" r:id="rId5" imgW="3530520" imgH="24120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2214563"/>
                        <a:ext cx="4367213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5643570" y="1928802"/>
          <a:ext cx="33020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6" name="Equation" r:id="rId7" imgW="266584" imgH="228501" progId="Equation.DSMT4">
                  <p:embed/>
                </p:oleObj>
              </mc:Choice>
              <mc:Fallback>
                <p:oleObj name="Equation" r:id="rId7" imgW="266584" imgH="228501" progId="Equation.DSMT4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1928802"/>
                        <a:ext cx="330200" cy="28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214414" y="2500306"/>
          <a:ext cx="58102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7" name="Equation" r:id="rId9" imgW="469900" imgH="228600" progId="Equation.DSMT4">
                  <p:embed/>
                </p:oleObj>
              </mc:Choice>
              <mc:Fallback>
                <p:oleObj name="Equation" r:id="rId9" imgW="469900" imgH="228600" progId="Equation.DSMT4">
                  <p:embed/>
                  <p:pic>
                    <p:nvPicPr>
                      <p:cNvPr id="1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2500306"/>
                        <a:ext cx="581025" cy="28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>
            <p:extLst/>
          </p:nvPr>
        </p:nvGraphicFramePr>
        <p:xfrm>
          <a:off x="841375" y="3579813"/>
          <a:ext cx="388938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8" name="Equation" r:id="rId11" imgW="266400" imgH="164880" progId="Equation.DSMT4">
                  <p:embed/>
                </p:oleObj>
              </mc:Choice>
              <mc:Fallback>
                <p:oleObj name="Equation" r:id="rId11" imgW="266400" imgH="164880" progId="Equation.DSMT4">
                  <p:embed/>
                  <p:pic>
                    <p:nvPicPr>
                      <p:cNvPr id="18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3579813"/>
                        <a:ext cx="388938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>
            <p:extLst/>
          </p:nvPr>
        </p:nvGraphicFramePr>
        <p:xfrm>
          <a:off x="1984375" y="3865563"/>
          <a:ext cx="388938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9" name="Equation" r:id="rId13" imgW="266400" imgH="164880" progId="Equation.DSMT4">
                  <p:embed/>
                </p:oleObj>
              </mc:Choice>
              <mc:Fallback>
                <p:oleObj name="Equation" r:id="rId13" imgW="266400" imgH="164880" progId="Equation.DSMT4">
                  <p:embed/>
                  <p:pic>
                    <p:nvPicPr>
                      <p:cNvPr id="184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3865563"/>
                        <a:ext cx="388938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>
            <p:extLst/>
          </p:nvPr>
        </p:nvGraphicFramePr>
        <p:xfrm>
          <a:off x="822325" y="4624388"/>
          <a:ext cx="44608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0" name="Equation" r:id="rId15" imgW="304560" imgH="190440" progId="Equation.DSMT4">
                  <p:embed/>
                </p:oleObj>
              </mc:Choice>
              <mc:Fallback>
                <p:oleObj name="Equation" r:id="rId15" imgW="304560" imgH="190440" progId="Equation.DSMT4">
                  <p:embed/>
                  <p:pic>
                    <p:nvPicPr>
                      <p:cNvPr id="184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4624388"/>
                        <a:ext cx="446088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>
            <p:extLst/>
          </p:nvPr>
        </p:nvGraphicFramePr>
        <p:xfrm>
          <a:off x="1214414" y="5214950"/>
          <a:ext cx="150018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1" name="Equation" r:id="rId17" imgW="1066800" imgH="228600" progId="Equation.DSMT4">
                  <p:embed/>
                </p:oleObj>
              </mc:Choice>
              <mc:Fallback>
                <p:oleObj name="Equation" r:id="rId17" imgW="1066800" imgH="228600" progId="Equation.DSMT4">
                  <p:embed/>
                  <p:pic>
                    <p:nvPicPr>
                      <p:cNvPr id="184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5214950"/>
                        <a:ext cx="1500188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0287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18474"/>
              </p:ext>
            </p:extLst>
          </p:nvPr>
        </p:nvGraphicFramePr>
        <p:xfrm>
          <a:off x="6288236" y="6361103"/>
          <a:ext cx="26162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" name="Equation" r:id="rId3" imgW="1384200" imgH="203040" progId="Equation.DSMT4">
                  <p:embed/>
                </p:oleObj>
              </mc:Choice>
              <mc:Fallback>
                <p:oleObj name="Equation" r:id="rId3" imgW="1384200" imgH="20304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236" y="6361103"/>
                        <a:ext cx="2616200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431598" y="500042"/>
            <a:ext cx="4327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Ch.4 Properties of pure substances-3g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00451513-93E5-49DB-90AB-E698B6C66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67636" y="3826143"/>
            <a:ext cx="20574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50346816-2AEF-454A-AE46-1599F6871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9548" y="221982"/>
            <a:ext cx="19335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29B206E6-7EA1-4669-82C7-6D92670B4A03}"/>
              </a:ext>
            </a:extLst>
          </p:cNvPr>
          <p:cNvGrpSpPr/>
          <p:nvPr/>
        </p:nvGrpSpPr>
        <p:grpSpPr>
          <a:xfrm>
            <a:off x="147893" y="1074146"/>
            <a:ext cx="6251068" cy="5479838"/>
            <a:chOff x="147893" y="1074146"/>
            <a:chExt cx="6251068" cy="5479838"/>
          </a:xfrm>
        </p:grpSpPr>
        <p:sp>
          <p:nvSpPr>
            <p:cNvPr id="2" name="TextBox 1"/>
            <p:cNvSpPr txBox="1"/>
            <p:nvPr/>
          </p:nvSpPr>
          <p:spPr>
            <a:xfrm>
              <a:off x="1547664" y="6184652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Fig. 4-22 p-T diagram</a:t>
              </a:r>
              <a:endParaRPr lang="ko-KR" altLang="en-US" dirty="0"/>
            </a:p>
          </p:txBody>
        </p:sp>
        <p:pic>
          <p:nvPicPr>
            <p:cNvPr id="8" name="Picture 11">
              <a:extLst>
                <a:ext uri="{FF2B5EF4-FFF2-40B4-BE49-F238E27FC236}">
                  <a16:creationId xmlns:a16="http://schemas.microsoft.com/office/drawing/2014/main" id="{5BCD5986-D43D-40AE-ABB8-6B2CD6AA58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74113" y="1074146"/>
              <a:ext cx="6124848" cy="502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D9391A1-4C12-4696-9F46-E865C22D5960}"/>
                </a:ext>
              </a:extLst>
            </p:cNvPr>
            <p:cNvSpPr/>
            <p:nvPr/>
          </p:nvSpPr>
          <p:spPr>
            <a:xfrm>
              <a:off x="147893" y="1096180"/>
              <a:ext cx="297775" cy="268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aphicFrame>
          <p:nvGraphicFramePr>
            <p:cNvPr id="19" name="개체 18">
              <a:extLst>
                <a:ext uri="{FF2B5EF4-FFF2-40B4-BE49-F238E27FC236}">
                  <a16:creationId xmlns:a16="http://schemas.microsoft.com/office/drawing/2014/main" id="{C5F7F567-8F39-4C0D-B556-67D8BFC774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275627"/>
                </p:ext>
              </p:extLst>
            </p:nvPr>
          </p:nvGraphicFramePr>
          <p:xfrm>
            <a:off x="167006" y="1103136"/>
            <a:ext cx="278662" cy="301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9" name="Equation" r:id="rId8" imgW="152280" imgH="164880" progId="Equation.DSMT4">
                    <p:embed/>
                  </p:oleObj>
                </mc:Choice>
                <mc:Fallback>
                  <p:oleObj name="Equation" r:id="rId8" imgW="152280" imgH="164880" progId="Equation.DSMT4">
                    <p:embed/>
                    <p:pic>
                      <p:nvPicPr>
                        <p:cNvPr id="17" name="개체 16">
                          <a:extLst>
                            <a:ext uri="{FF2B5EF4-FFF2-40B4-BE49-F238E27FC236}">
                              <a16:creationId xmlns:a16="http://schemas.microsoft.com/office/drawing/2014/main" id="{44572B21-B969-4340-869B-AAC7C846BC6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67006" y="1103136"/>
                          <a:ext cx="278662" cy="301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EA0C9928-586C-4E82-82F3-CC67B9DE8B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58782"/>
              </p:ext>
            </p:extLst>
          </p:nvPr>
        </p:nvGraphicFramePr>
        <p:xfrm>
          <a:off x="6288236" y="3069236"/>
          <a:ext cx="25908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Equation" r:id="rId10" imgW="1371600" imgH="203040" progId="Equation.DSMT4">
                  <p:embed/>
                </p:oleObj>
              </mc:Choice>
              <mc:Fallback>
                <p:oleObj name="Equation" r:id="rId10" imgW="1371600" imgH="20304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6D4A5835-3D00-4926-AF08-C682B39D8C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236" y="3069236"/>
                        <a:ext cx="259080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31598" y="500042"/>
            <a:ext cx="4327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Ch.4 Properties of pure substances-3h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7787BC-3D9B-4833-817F-1E7ACDDE4F49}"/>
              </a:ext>
            </a:extLst>
          </p:cNvPr>
          <p:cNvGrpSpPr/>
          <p:nvPr/>
        </p:nvGrpSpPr>
        <p:grpSpPr>
          <a:xfrm>
            <a:off x="2169063" y="1030702"/>
            <a:ext cx="4829175" cy="5740418"/>
            <a:chOff x="1691680" y="857232"/>
            <a:chExt cx="4829175" cy="5740418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2E10B38-5A02-43BA-A4AC-D8FE4B8AB7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857232"/>
              <a:ext cx="4829175" cy="520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1" name="개체 10">
              <a:extLst>
                <a:ext uri="{FF2B5EF4-FFF2-40B4-BE49-F238E27FC236}">
                  <a16:creationId xmlns:a16="http://schemas.microsoft.com/office/drawing/2014/main" id="{53DA03EB-3B81-40D2-AEF9-12E80FB06B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5173674"/>
                </p:ext>
              </p:extLst>
            </p:nvPr>
          </p:nvGraphicFramePr>
          <p:xfrm>
            <a:off x="2751633" y="6213475"/>
            <a:ext cx="2684463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5" name="Equation" r:id="rId4" imgW="1422360" imgH="203040" progId="Equation.DSMT4">
                    <p:embed/>
                  </p:oleObj>
                </mc:Choice>
                <mc:Fallback>
                  <p:oleObj name="Equation" r:id="rId4" imgW="1422360" imgH="203040" progId="Equation.DSMT4">
                    <p:embed/>
                    <p:pic>
                      <p:nvPicPr>
                        <p:cNvPr id="3" name="개체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1633" y="6213475"/>
                          <a:ext cx="2684463" cy="384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1E5C814-C6A7-4E95-99C6-97BEFA2E329E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80" y="2132856"/>
              <a:ext cx="4464496" cy="0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25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78121" y="1052736"/>
            <a:ext cx="74888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W01. </a:t>
            </a:r>
            <a:r>
              <a:rPr lang="ko-KR" altLang="en-US" dirty="0"/>
              <a:t>열역학 입문</a:t>
            </a:r>
            <a:r>
              <a:rPr lang="en-US" altLang="ko-KR" dirty="0"/>
              <a:t>; 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에너지</a:t>
            </a:r>
            <a:r>
              <a:rPr lang="en-US" altLang="ko-KR" dirty="0"/>
              <a:t>, </a:t>
            </a:r>
            <a:r>
              <a:rPr lang="ko-KR" altLang="en-US" dirty="0"/>
              <a:t>효율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W02. </a:t>
            </a:r>
            <a:r>
              <a:rPr lang="ko-KR" altLang="en-US" dirty="0"/>
              <a:t>미시적 및 거시적 기술</a:t>
            </a:r>
            <a:r>
              <a:rPr lang="en-US" altLang="ko-KR" dirty="0"/>
              <a:t>, </a:t>
            </a:r>
            <a:r>
              <a:rPr lang="ko-KR" altLang="en-US" dirty="0"/>
              <a:t>차원과 단위</a:t>
            </a:r>
            <a:r>
              <a:rPr lang="en-US" altLang="ko-KR" dirty="0"/>
              <a:t>(</a:t>
            </a:r>
            <a:r>
              <a:rPr lang="ko-KR" altLang="en-US" dirty="0"/>
              <a:t>과제 </a:t>
            </a:r>
            <a:r>
              <a:rPr lang="en-US" altLang="ko-KR" dirty="0"/>
              <a:t>1)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W03. </a:t>
            </a:r>
            <a:r>
              <a:rPr lang="ko-KR" altLang="en-US" dirty="0"/>
              <a:t>기본적인 개념들</a:t>
            </a:r>
            <a:r>
              <a:rPr lang="en-US" altLang="ko-KR" dirty="0"/>
              <a:t>, </a:t>
            </a:r>
            <a:r>
              <a:rPr lang="ko-KR" altLang="en-US" dirty="0"/>
              <a:t>상태</a:t>
            </a:r>
            <a:r>
              <a:rPr lang="en-US" altLang="ko-KR" dirty="0"/>
              <a:t>, </a:t>
            </a:r>
            <a:r>
              <a:rPr lang="ko-KR" altLang="en-US" dirty="0"/>
              <a:t>성질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W04. </a:t>
            </a:r>
            <a:r>
              <a:rPr lang="ko-KR" altLang="en-US" dirty="0"/>
              <a:t>상태의 기술에 대한 가정</a:t>
            </a:r>
            <a:r>
              <a:rPr lang="en-US" altLang="ko-KR" dirty="0"/>
              <a:t>, </a:t>
            </a:r>
            <a:r>
              <a:rPr lang="ko-KR" altLang="en-US" dirty="0"/>
              <a:t>열역학 제</a:t>
            </a:r>
            <a:r>
              <a:rPr lang="en-US" altLang="ko-KR" dirty="0"/>
              <a:t>0 </a:t>
            </a:r>
            <a:r>
              <a:rPr lang="ko-KR" altLang="en-US" dirty="0"/>
              <a:t>법칙</a:t>
            </a:r>
            <a:r>
              <a:rPr lang="en-US" altLang="ko-KR" dirty="0"/>
              <a:t>(</a:t>
            </a:r>
            <a:r>
              <a:rPr lang="ko-KR" altLang="en-US" dirty="0"/>
              <a:t>과제 </a:t>
            </a:r>
            <a:r>
              <a:rPr lang="en-US" altLang="ko-KR" dirty="0"/>
              <a:t>2)</a:t>
            </a:r>
            <a:endParaRPr lang="ko-KR" altLang="en-US" dirty="0"/>
          </a:p>
          <a:p>
            <a:r>
              <a:rPr lang="en-US" altLang="ko-KR" dirty="0">
                <a:solidFill>
                  <a:srgbClr val="FF0000"/>
                </a:solidFill>
              </a:rPr>
              <a:t>W05.</a:t>
            </a:r>
            <a:r>
              <a:rPr lang="en-US" altLang="ko-KR" dirty="0"/>
              <a:t> </a:t>
            </a:r>
            <a:r>
              <a:rPr lang="ko-KR" altLang="en-US" dirty="0"/>
              <a:t>열역학 제</a:t>
            </a:r>
            <a:r>
              <a:rPr lang="en-US" altLang="ko-KR" dirty="0"/>
              <a:t>1 </a:t>
            </a:r>
            <a:r>
              <a:rPr lang="ko-KR" altLang="en-US" dirty="0"/>
              <a:t>법칙</a:t>
            </a:r>
            <a:r>
              <a:rPr lang="en-US" altLang="ko-KR" dirty="0"/>
              <a:t>; </a:t>
            </a:r>
            <a:r>
              <a:rPr lang="ko-KR" altLang="en-US" dirty="0"/>
              <a:t>에너지 보존 법칙</a:t>
            </a:r>
            <a:r>
              <a:rPr lang="en-US" altLang="ko-KR" dirty="0"/>
              <a:t>(</a:t>
            </a:r>
            <a:r>
              <a:rPr lang="ko-KR" altLang="en-US" dirty="0"/>
              <a:t>과제</a:t>
            </a:r>
            <a:r>
              <a:rPr lang="en-US" altLang="ko-KR" dirty="0"/>
              <a:t>3)</a:t>
            </a:r>
            <a:endParaRPr lang="ko-KR" altLang="en-US" dirty="0"/>
          </a:p>
          <a:p>
            <a:r>
              <a:rPr lang="en-US" altLang="ko-KR" dirty="0">
                <a:solidFill>
                  <a:srgbClr val="FF0000"/>
                </a:solidFill>
              </a:rPr>
              <a:t>W06. </a:t>
            </a:r>
            <a:r>
              <a:rPr lang="ko-KR" altLang="en-US" dirty="0"/>
              <a:t>순수 물질의 성질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W07. </a:t>
            </a:r>
            <a:r>
              <a:rPr lang="ko-KR" altLang="en-US" dirty="0"/>
              <a:t>상태 평면과 포화 상태</a:t>
            </a:r>
            <a:r>
              <a:rPr lang="en-US" altLang="ko-KR" dirty="0"/>
              <a:t>(</a:t>
            </a:r>
            <a:r>
              <a:rPr lang="ko-KR" altLang="en-US" dirty="0"/>
              <a:t>과제 </a:t>
            </a:r>
            <a:r>
              <a:rPr lang="en-US" altLang="ko-KR" dirty="0"/>
              <a:t>4)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W08. </a:t>
            </a:r>
            <a:r>
              <a:rPr lang="ko-KR" altLang="en-US" dirty="0"/>
              <a:t>닫힌 계의 에너지 해석</a:t>
            </a:r>
            <a:r>
              <a:rPr lang="en-US" altLang="ko-KR" dirty="0"/>
              <a:t>(</a:t>
            </a:r>
            <a:r>
              <a:rPr lang="ko-KR" altLang="en-US" dirty="0"/>
              <a:t>과제 </a:t>
            </a:r>
            <a:r>
              <a:rPr lang="en-US" altLang="ko-KR" dirty="0"/>
              <a:t>5)</a:t>
            </a:r>
            <a:endParaRPr lang="ko-KR" altLang="en-US" dirty="0"/>
          </a:p>
          <a:p>
            <a:r>
              <a:rPr lang="en-US" altLang="ko-KR" dirty="0">
                <a:solidFill>
                  <a:srgbClr val="FF0000"/>
                </a:solidFill>
              </a:rPr>
              <a:t>W09.</a:t>
            </a:r>
            <a:r>
              <a:rPr lang="en-US" altLang="ko-KR" dirty="0"/>
              <a:t> </a:t>
            </a:r>
            <a:r>
              <a:rPr lang="ko-KR" altLang="en-US" dirty="0"/>
              <a:t>유동이 있는 계의 에너지 해석</a:t>
            </a:r>
            <a:r>
              <a:rPr lang="en-US" altLang="ko-KR" dirty="0"/>
              <a:t>(</a:t>
            </a:r>
            <a:r>
              <a:rPr lang="ko-KR" altLang="en-US" dirty="0"/>
              <a:t>과제 </a:t>
            </a:r>
            <a:r>
              <a:rPr lang="en-US" altLang="ko-KR" dirty="0"/>
              <a:t>6)</a:t>
            </a:r>
            <a:endParaRPr lang="ko-KR" altLang="en-US" dirty="0"/>
          </a:p>
          <a:p>
            <a:r>
              <a:rPr lang="en-US" altLang="ko-KR" dirty="0">
                <a:solidFill>
                  <a:srgbClr val="FF0000"/>
                </a:solidFill>
              </a:rPr>
              <a:t>W10.</a:t>
            </a:r>
            <a:r>
              <a:rPr lang="ko-KR" altLang="en-US" dirty="0"/>
              <a:t> 열역학 제</a:t>
            </a:r>
            <a:r>
              <a:rPr lang="en-US" altLang="ko-KR" dirty="0"/>
              <a:t>2 </a:t>
            </a:r>
            <a:r>
              <a:rPr lang="ko-KR" altLang="en-US" dirty="0"/>
              <a:t>법칙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W11. </a:t>
            </a:r>
            <a:r>
              <a:rPr lang="ko-KR" altLang="en-US" dirty="0"/>
              <a:t>엔트로피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Carnot </a:t>
            </a:r>
            <a:r>
              <a:rPr lang="ko-KR" altLang="en-US" dirty="0"/>
              <a:t>사이클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W12. </a:t>
            </a:r>
            <a:r>
              <a:rPr lang="ko-KR" altLang="en-US" dirty="0"/>
              <a:t>이상기체의 엔트로피 변화</a:t>
            </a:r>
            <a:r>
              <a:rPr lang="en-US" altLang="ko-KR" dirty="0"/>
              <a:t>(</a:t>
            </a:r>
            <a:r>
              <a:rPr lang="ko-KR" altLang="en-US" dirty="0"/>
              <a:t>과제 </a:t>
            </a:r>
            <a:r>
              <a:rPr lang="en-US" altLang="ko-KR" dirty="0"/>
              <a:t>7)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W13.</a:t>
            </a:r>
            <a:r>
              <a:rPr lang="en-US" altLang="ko-KR" dirty="0"/>
              <a:t> Otto </a:t>
            </a:r>
            <a:r>
              <a:rPr lang="ko-KR" altLang="en-US" dirty="0"/>
              <a:t>사이클</a:t>
            </a:r>
            <a:r>
              <a:rPr lang="en-US" altLang="ko-KR" dirty="0"/>
              <a:t>, </a:t>
            </a:r>
            <a:r>
              <a:rPr lang="ko-KR" altLang="en-US" dirty="0"/>
              <a:t>디젤 사이클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W14. </a:t>
            </a:r>
            <a:r>
              <a:rPr lang="en-US" altLang="ko-KR" dirty="0"/>
              <a:t>Rankine </a:t>
            </a:r>
            <a:r>
              <a:rPr lang="ko-KR" altLang="en-US" dirty="0"/>
              <a:t>사이클</a:t>
            </a:r>
            <a:r>
              <a:rPr lang="en-US" altLang="ko-KR" dirty="0"/>
              <a:t>(</a:t>
            </a:r>
            <a:r>
              <a:rPr lang="ko-KR" altLang="en-US" dirty="0"/>
              <a:t>과제 </a:t>
            </a:r>
            <a:r>
              <a:rPr lang="en-US" altLang="ko-KR" dirty="0"/>
              <a:t>8)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W15. </a:t>
            </a:r>
            <a:r>
              <a:rPr lang="ko-KR" altLang="en-US" dirty="0"/>
              <a:t>냉동 사이클과 열 펌프</a:t>
            </a:r>
          </a:p>
        </p:txBody>
      </p:sp>
    </p:spTree>
    <p:extLst>
      <p:ext uri="{BB962C8B-B14F-4D97-AF65-F5344CB8AC3E}">
        <p14:creationId xmlns:p14="http://schemas.microsoft.com/office/powerpoint/2010/main" val="1775674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176" y="500042"/>
            <a:ext cx="83582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Ch.4 Properties of pure substances-4</a:t>
            </a:r>
          </a:p>
          <a:p>
            <a:endParaRPr lang="en-US" altLang="ko-KR" dirty="0"/>
          </a:p>
          <a:p>
            <a:r>
              <a:rPr lang="en-US" altLang="ko-KR" dirty="0"/>
              <a:t>4-4a              surface</a:t>
            </a:r>
          </a:p>
          <a:p>
            <a:r>
              <a:rPr lang="en-US" altLang="ko-KR" dirty="0"/>
              <a:t>      </a:t>
            </a:r>
            <a:r>
              <a:rPr lang="en-US" altLang="ko-KR" dirty="0">
                <a:solidFill>
                  <a:srgbClr val="FF0000"/>
                </a:solidFill>
              </a:rPr>
              <a:t>Fig. 4-23, -24, </a:t>
            </a:r>
            <a:r>
              <a:rPr lang="en-US" altLang="ko-KR" dirty="0"/>
              <a:t>nice but hard to use</a:t>
            </a:r>
          </a:p>
          <a:p>
            <a:endParaRPr lang="en-US" altLang="ko-KR" dirty="0"/>
          </a:p>
          <a:p>
            <a:r>
              <a:rPr lang="en-US" altLang="ko-KR" dirty="0"/>
              <a:t>4.5 Property tables</a:t>
            </a:r>
          </a:p>
          <a:p>
            <a:r>
              <a:rPr lang="en-US" altLang="ko-KR" dirty="0"/>
              <a:t>      Steam table; here, we first define enthalpy as             </a:t>
            </a:r>
          </a:p>
          <a:p>
            <a:r>
              <a:rPr lang="en-US" altLang="ko-KR" dirty="0"/>
              <a:t>      </a:t>
            </a:r>
          </a:p>
          <a:p>
            <a:r>
              <a:rPr lang="en-US" altLang="ko-KR" dirty="0"/>
              <a:t>1. Saturated liquid and saturated vapor states</a:t>
            </a:r>
          </a:p>
          <a:p>
            <a:r>
              <a:rPr lang="en-US" altLang="ko-KR" dirty="0"/>
              <a:t>   Table A-4, Fig. 4-25, -26 &amp; -27; subscripts f, g, and </a:t>
            </a:r>
            <a:r>
              <a:rPr lang="en-US" altLang="ko-KR" dirty="0" err="1"/>
              <a:t>fg</a:t>
            </a:r>
            <a:endParaRPr lang="en-US" altLang="ko-KR" dirty="0"/>
          </a:p>
          <a:p>
            <a:r>
              <a:rPr lang="en-US" altLang="ko-KR" dirty="0"/>
              <a:t>   eg,        is known as the enthalpy of vaporization,  representing the </a:t>
            </a:r>
          </a:p>
          <a:p>
            <a:r>
              <a:rPr lang="en-US" altLang="ko-KR" dirty="0"/>
              <a:t>     amount of energy needed to vaporize a unit mass of saturated liquid</a:t>
            </a:r>
          </a:p>
          <a:p>
            <a:r>
              <a:rPr lang="en-US" altLang="ko-KR" dirty="0"/>
              <a:t>    Ex. 4-1, 4-3</a:t>
            </a:r>
          </a:p>
          <a:p>
            <a:endParaRPr lang="en-US" altLang="ko-KR" dirty="0"/>
          </a:p>
          <a:p>
            <a:r>
              <a:rPr lang="en-US" altLang="ko-KR" dirty="0"/>
              <a:t>  -Saturated liquid-vapor mixture, Fig. 4-31 &amp; -32</a:t>
            </a:r>
          </a:p>
          <a:p>
            <a:r>
              <a:rPr lang="en-US" altLang="ko-KR" dirty="0"/>
              <a:t>    Definition of quality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 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000232" y="5072074"/>
          <a:ext cx="19319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1" name="Equation" r:id="rId4" imgW="1320227" imgH="469696" progId="Equation.DSMT4">
                  <p:embed/>
                </p:oleObj>
              </mc:Choice>
              <mc:Fallback>
                <p:oleObj name="Equation" r:id="rId4" imgW="1320227" imgH="469696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5072074"/>
                        <a:ext cx="193198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5786446" y="2214554"/>
          <a:ext cx="22304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2" name="Equation" r:id="rId6" imgW="1574800" imgH="203200" progId="Equation.DSMT4">
                  <p:embed/>
                </p:oleObj>
              </mc:Choice>
              <mc:Fallback>
                <p:oleObj name="Equation" r:id="rId6" imgW="1574800" imgH="2032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2214554"/>
                        <a:ext cx="2230438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244600" y="3252788"/>
          <a:ext cx="398442" cy="444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3" name="Equation" r:id="rId8" imgW="215713" imgH="241091" progId="Equation.DSMT4">
                  <p:embed/>
                </p:oleObj>
              </mc:Choice>
              <mc:Fallback>
                <p:oleObj name="Equation" r:id="rId8" imgW="215713" imgH="241091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3252788"/>
                        <a:ext cx="398442" cy="4444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00100" y="1071546"/>
          <a:ext cx="852487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4" name="Equation" r:id="rId10" imgW="583947" imgH="203112" progId="Equation.DSMT4">
                  <p:embed/>
                </p:oleObj>
              </mc:Choice>
              <mc:Fallback>
                <p:oleObj name="Equation" r:id="rId10" imgW="583947" imgH="203112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1071546"/>
                        <a:ext cx="852487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1598" y="500042"/>
            <a:ext cx="418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Ch.4 Properties of pure substances-4a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7E8CF4F-970C-470A-A5D4-4AFA5EE846A6}"/>
              </a:ext>
            </a:extLst>
          </p:cNvPr>
          <p:cNvGrpSpPr/>
          <p:nvPr/>
        </p:nvGrpSpPr>
        <p:grpSpPr>
          <a:xfrm>
            <a:off x="1055783" y="1305181"/>
            <a:ext cx="3505200" cy="4714170"/>
            <a:chOff x="1055783" y="1305181"/>
            <a:chExt cx="3505200" cy="471417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CB1C67B-F9EA-4FCC-A15E-E669B6CA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55783" y="1305181"/>
              <a:ext cx="3505200" cy="4714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E78586-1FF1-49E5-AB70-284288767533}"/>
                </a:ext>
              </a:extLst>
            </p:cNvPr>
            <p:cNvSpPr/>
            <p:nvPr/>
          </p:nvSpPr>
          <p:spPr>
            <a:xfrm>
              <a:off x="1370597" y="5447278"/>
              <a:ext cx="396338" cy="274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aphicFrame>
          <p:nvGraphicFramePr>
            <p:cNvPr id="16" name="개체 15">
              <a:extLst>
                <a:ext uri="{FF2B5EF4-FFF2-40B4-BE49-F238E27FC236}">
                  <a16:creationId xmlns:a16="http://schemas.microsoft.com/office/drawing/2014/main" id="{4F696E39-D17E-4693-AF8B-7DABAFD53D5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3699014"/>
                </p:ext>
              </p:extLst>
            </p:nvPr>
          </p:nvGraphicFramePr>
          <p:xfrm>
            <a:off x="1505196" y="5433691"/>
            <a:ext cx="278662" cy="301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9" name="Equation" r:id="rId4" imgW="152280" imgH="164880" progId="Equation.DSMT4">
                    <p:embed/>
                  </p:oleObj>
                </mc:Choice>
                <mc:Fallback>
                  <p:oleObj name="Equation" r:id="rId4" imgW="152280" imgH="164880" progId="Equation.DSMT4">
                    <p:embed/>
                    <p:pic>
                      <p:nvPicPr>
                        <p:cNvPr id="14" name="개체 13">
                          <a:extLst>
                            <a:ext uri="{FF2B5EF4-FFF2-40B4-BE49-F238E27FC236}">
                              <a16:creationId xmlns:a16="http://schemas.microsoft.com/office/drawing/2014/main" id="{34B77D84-D2C6-4420-9AE2-B9CF1679C6C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505196" y="5433691"/>
                          <a:ext cx="278662" cy="301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34A5D47-DB43-49EC-A918-A58400B453EB}"/>
              </a:ext>
            </a:extLst>
          </p:cNvPr>
          <p:cNvGrpSpPr/>
          <p:nvPr/>
        </p:nvGrpSpPr>
        <p:grpSpPr>
          <a:xfrm>
            <a:off x="4583017" y="1277790"/>
            <a:ext cx="3505200" cy="4689828"/>
            <a:chOff x="4583017" y="1277790"/>
            <a:chExt cx="3505200" cy="4689828"/>
          </a:xfrm>
        </p:grpSpPr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401E1A8A-15CC-4BC9-8694-590D14DD3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583017" y="1277790"/>
              <a:ext cx="3505200" cy="4689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1151D23-6221-43A2-B7C5-11B27BBB4E23}"/>
                </a:ext>
              </a:extLst>
            </p:cNvPr>
            <p:cNvSpPr/>
            <p:nvPr/>
          </p:nvSpPr>
          <p:spPr>
            <a:xfrm>
              <a:off x="4886485" y="5431034"/>
              <a:ext cx="396338" cy="274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aphicFrame>
          <p:nvGraphicFramePr>
            <p:cNvPr id="18" name="개체 17">
              <a:extLst>
                <a:ext uri="{FF2B5EF4-FFF2-40B4-BE49-F238E27FC236}">
                  <a16:creationId xmlns:a16="http://schemas.microsoft.com/office/drawing/2014/main" id="{B5320100-EC77-4FD3-9607-B820C20ED7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1142690"/>
                </p:ext>
              </p:extLst>
            </p:nvPr>
          </p:nvGraphicFramePr>
          <p:xfrm>
            <a:off x="5084654" y="5403861"/>
            <a:ext cx="278662" cy="301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30" name="Equation" r:id="rId7" imgW="152280" imgH="164880" progId="Equation.DSMT4">
                    <p:embed/>
                  </p:oleObj>
                </mc:Choice>
                <mc:Fallback>
                  <p:oleObj name="Equation" r:id="rId7" imgW="152280" imgH="164880" progId="Equation.DSMT4">
                    <p:embed/>
                    <p:pic>
                      <p:nvPicPr>
                        <p:cNvPr id="14" name="개체 13">
                          <a:extLst>
                            <a:ext uri="{FF2B5EF4-FFF2-40B4-BE49-F238E27FC236}">
                              <a16:creationId xmlns:a16="http://schemas.microsoft.com/office/drawing/2014/main" id="{34B77D84-D2C6-4420-9AE2-B9CF1679C6C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084654" y="5403861"/>
                          <a:ext cx="278662" cy="301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80104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121" y="500042"/>
            <a:ext cx="83582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Ch.4 Properties of pure substances-4</a:t>
            </a:r>
          </a:p>
          <a:p>
            <a:endParaRPr lang="en-US" altLang="ko-KR" dirty="0"/>
          </a:p>
          <a:p>
            <a:r>
              <a:rPr lang="en-US" altLang="ko-KR" dirty="0"/>
              <a:t>4-4a              surface</a:t>
            </a:r>
          </a:p>
          <a:p>
            <a:r>
              <a:rPr lang="en-US" altLang="ko-KR" dirty="0"/>
              <a:t>      Fig. 4-23, -24, nice but hard to use</a:t>
            </a:r>
          </a:p>
          <a:p>
            <a:endParaRPr lang="en-US" altLang="ko-KR" dirty="0"/>
          </a:p>
          <a:p>
            <a:r>
              <a:rPr lang="en-US" altLang="ko-KR" dirty="0"/>
              <a:t>4.5 Property tables</a:t>
            </a:r>
          </a:p>
          <a:p>
            <a:r>
              <a:rPr lang="en-US" altLang="ko-KR" dirty="0"/>
              <a:t>      Steam table; here, we first define enthalpy as             </a:t>
            </a:r>
          </a:p>
          <a:p>
            <a:r>
              <a:rPr lang="en-US" altLang="ko-KR" dirty="0"/>
              <a:t>      </a:t>
            </a:r>
          </a:p>
          <a:p>
            <a:r>
              <a:rPr lang="en-US" altLang="ko-KR" dirty="0"/>
              <a:t>1. Saturated liquid and saturated vapor states</a:t>
            </a:r>
          </a:p>
          <a:p>
            <a:r>
              <a:rPr lang="en-US" altLang="ko-KR" dirty="0"/>
              <a:t>   Table A-4, </a:t>
            </a:r>
            <a:r>
              <a:rPr lang="en-US" altLang="ko-KR" dirty="0">
                <a:solidFill>
                  <a:srgbClr val="FF0000"/>
                </a:solidFill>
              </a:rPr>
              <a:t>Fig. 4-25, -26 &amp; -27; </a:t>
            </a:r>
            <a:r>
              <a:rPr lang="en-US" altLang="ko-KR" dirty="0"/>
              <a:t>subscripts f, g, and </a:t>
            </a:r>
            <a:r>
              <a:rPr lang="en-US" altLang="ko-KR" dirty="0" err="1"/>
              <a:t>fg</a:t>
            </a:r>
            <a:endParaRPr lang="en-US" altLang="ko-KR" dirty="0"/>
          </a:p>
          <a:p>
            <a:r>
              <a:rPr lang="en-US" altLang="ko-KR" dirty="0"/>
              <a:t>   eg,        is known as the enthalpy of vaporization,  representing the </a:t>
            </a:r>
          </a:p>
          <a:p>
            <a:r>
              <a:rPr lang="en-US" altLang="ko-KR" dirty="0"/>
              <a:t>     amount of energy needed to vaporize a unit mass of saturated liquid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en-US" altLang="ko-KR" dirty="0"/>
              <a:t>Ex. 4-1, 4-3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 -Saturated liquid-vapor mixture, Fig. 4-31 &amp; -32 </a:t>
            </a:r>
          </a:p>
          <a:p>
            <a:r>
              <a:rPr lang="en-US" altLang="ko-KR" dirty="0"/>
              <a:t>    Definition of quality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 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000232" y="5072074"/>
          <a:ext cx="19319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0" name="Equation" r:id="rId4" imgW="1320227" imgH="469696" progId="Equation.DSMT4">
                  <p:embed/>
                </p:oleObj>
              </mc:Choice>
              <mc:Fallback>
                <p:oleObj name="Equation" r:id="rId4" imgW="1320227" imgH="469696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5072074"/>
                        <a:ext cx="193198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5786446" y="2214554"/>
          <a:ext cx="22304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1" name="Equation" r:id="rId6" imgW="1574800" imgH="203200" progId="Equation.DSMT4">
                  <p:embed/>
                </p:oleObj>
              </mc:Choice>
              <mc:Fallback>
                <p:oleObj name="Equation" r:id="rId6" imgW="1574800" imgH="203200" progId="Equation.DSMT4">
                  <p:embed/>
                  <p:pic>
                    <p:nvPicPr>
                      <p:cNvPr id="1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2214554"/>
                        <a:ext cx="2230438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244600" y="3252788"/>
          <a:ext cx="398442" cy="444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2" name="Equation" r:id="rId8" imgW="215713" imgH="241091" progId="Equation.DSMT4">
                  <p:embed/>
                </p:oleObj>
              </mc:Choice>
              <mc:Fallback>
                <p:oleObj name="Equation" r:id="rId8" imgW="215713" imgH="241091" progId="Equation.DSMT4">
                  <p:embed/>
                  <p:pic>
                    <p:nvPicPr>
                      <p:cNvPr id="18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3252788"/>
                        <a:ext cx="398442" cy="4444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00100" y="1071546"/>
          <a:ext cx="852487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3" name="Equation" r:id="rId10" imgW="583947" imgH="203112" progId="Equation.DSMT4">
                  <p:embed/>
                </p:oleObj>
              </mc:Choice>
              <mc:Fallback>
                <p:oleObj name="Equation" r:id="rId10" imgW="583947" imgH="203112" progId="Equation.DSMT4">
                  <p:embed/>
                  <p:pic>
                    <p:nvPicPr>
                      <p:cNvPr id="235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1071546"/>
                        <a:ext cx="852487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1238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959771"/>
              </p:ext>
            </p:extLst>
          </p:nvPr>
        </p:nvGraphicFramePr>
        <p:xfrm>
          <a:off x="1438275" y="4724400"/>
          <a:ext cx="7126288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8" name="Equation" r:id="rId3" imgW="3771720" imgH="660240" progId="Equation.DSMT4">
                  <p:embed/>
                </p:oleObj>
              </mc:Choice>
              <mc:Fallback>
                <p:oleObj name="Equation" r:id="rId3" imgW="3771720" imgH="66024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4724400"/>
                        <a:ext cx="7126288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431598" y="500042"/>
            <a:ext cx="4199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Ch.4 Properties of pure substances-4b</a:t>
            </a:r>
          </a:p>
        </p:txBody>
      </p:sp>
      <p:pic>
        <p:nvPicPr>
          <p:cNvPr id="8" name="Picture 14">
            <a:extLst>
              <a:ext uri="{FF2B5EF4-FFF2-40B4-BE49-F238E27FC236}">
                <a16:creationId xmlns:a16="http://schemas.microsoft.com/office/drawing/2014/main" id="{443255FE-4F21-4AC0-A140-19D970BB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6056" y="1244600"/>
            <a:ext cx="3124200" cy="33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D78E08F2-5EEF-4811-8213-432A4C950E93}"/>
              </a:ext>
            </a:extLst>
          </p:cNvPr>
          <p:cNvGrpSpPr/>
          <p:nvPr/>
        </p:nvGrpSpPr>
        <p:grpSpPr>
          <a:xfrm>
            <a:off x="740703" y="2133600"/>
            <a:ext cx="3581400" cy="2305050"/>
            <a:chOff x="740703" y="2133600"/>
            <a:chExt cx="3581400" cy="2305050"/>
          </a:xfrm>
        </p:grpSpPr>
        <p:pic>
          <p:nvPicPr>
            <p:cNvPr id="7" name="Picture 13">
              <a:extLst>
                <a:ext uri="{FF2B5EF4-FFF2-40B4-BE49-F238E27FC236}">
                  <a16:creationId xmlns:a16="http://schemas.microsoft.com/office/drawing/2014/main" id="{B386F332-7F26-4FDB-A350-26C1744244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0703" y="2133600"/>
              <a:ext cx="3581400" cy="2305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64E4E79-2407-43E3-B872-976538E851A2}"/>
                </a:ext>
              </a:extLst>
            </p:cNvPr>
            <p:cNvSpPr/>
            <p:nvPr/>
          </p:nvSpPr>
          <p:spPr>
            <a:xfrm>
              <a:off x="767609" y="2775706"/>
              <a:ext cx="396338" cy="274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aphicFrame>
          <p:nvGraphicFramePr>
            <p:cNvPr id="16" name="개체 15">
              <a:extLst>
                <a:ext uri="{FF2B5EF4-FFF2-40B4-BE49-F238E27FC236}">
                  <a16:creationId xmlns:a16="http://schemas.microsoft.com/office/drawing/2014/main" id="{F639FAAD-F75F-446C-82FF-39AFF542F08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551949"/>
                </p:ext>
              </p:extLst>
            </p:nvPr>
          </p:nvGraphicFramePr>
          <p:xfrm>
            <a:off x="746846" y="2704305"/>
            <a:ext cx="485775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9" name="Equation" r:id="rId7" imgW="266400" imgH="228600" progId="Equation.DSMT4">
                    <p:embed/>
                  </p:oleObj>
                </mc:Choice>
                <mc:Fallback>
                  <p:oleObj name="Equation" r:id="rId7" imgW="266400" imgH="228600" progId="Equation.DSMT4">
                    <p:embed/>
                    <p:pic>
                      <p:nvPicPr>
                        <p:cNvPr id="14" name="개체 13">
                          <a:extLst>
                            <a:ext uri="{FF2B5EF4-FFF2-40B4-BE49-F238E27FC236}">
                              <a16:creationId xmlns:a16="http://schemas.microsoft.com/office/drawing/2014/main" id="{C1602B09-3D41-43FA-BB0B-DC3F3494FE5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6846" y="2704305"/>
                          <a:ext cx="485775" cy="4175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98969BB-54EF-4D0C-A5E7-7D5CB6F0A6A3}"/>
                </a:ext>
              </a:extLst>
            </p:cNvPr>
            <p:cNvSpPr/>
            <p:nvPr/>
          </p:nvSpPr>
          <p:spPr>
            <a:xfrm>
              <a:off x="3746594" y="3972013"/>
              <a:ext cx="360307" cy="274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aphicFrame>
          <p:nvGraphicFramePr>
            <p:cNvPr id="18" name="개체 17">
              <a:extLst>
                <a:ext uri="{FF2B5EF4-FFF2-40B4-BE49-F238E27FC236}">
                  <a16:creationId xmlns:a16="http://schemas.microsoft.com/office/drawing/2014/main" id="{13894C3A-4B50-4BDC-B9AB-A657F5059C2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3932244"/>
                </p:ext>
              </p:extLst>
            </p:nvPr>
          </p:nvGraphicFramePr>
          <p:xfrm>
            <a:off x="3648934" y="3926251"/>
            <a:ext cx="555625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0" name="Equation" r:id="rId9" imgW="304560" imgH="228600" progId="Equation.DSMT4">
                    <p:embed/>
                  </p:oleObj>
                </mc:Choice>
                <mc:Fallback>
                  <p:oleObj name="Equation" r:id="rId9" imgW="304560" imgH="228600" progId="Equation.DSMT4">
                    <p:embed/>
                    <p:pic>
                      <p:nvPicPr>
                        <p:cNvPr id="16" name="개체 15">
                          <a:extLst>
                            <a:ext uri="{FF2B5EF4-FFF2-40B4-BE49-F238E27FC236}">
                              <a16:creationId xmlns:a16="http://schemas.microsoft.com/office/drawing/2014/main" id="{F639FAAD-F75F-446C-82FF-39AFF542F0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648934" y="3926251"/>
                          <a:ext cx="555625" cy="4175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25822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725715"/>
              </p:ext>
            </p:extLst>
          </p:nvPr>
        </p:nvGraphicFramePr>
        <p:xfrm>
          <a:off x="1592455" y="5949280"/>
          <a:ext cx="60198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0" name="Equation" r:id="rId3" imgW="3187440" imgH="203040" progId="Equation.DSMT4">
                  <p:embed/>
                </p:oleObj>
              </mc:Choice>
              <mc:Fallback>
                <p:oleObj name="Equation" r:id="rId3" imgW="3187440" imgH="2030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455" y="5949280"/>
                        <a:ext cx="601980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431598" y="500042"/>
            <a:ext cx="4170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Ch.4 Properties of pure substances-4c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5513E4-6DBD-4250-8A90-FF03F0551898}"/>
              </a:ext>
            </a:extLst>
          </p:cNvPr>
          <p:cNvGrpSpPr/>
          <p:nvPr/>
        </p:nvGrpSpPr>
        <p:grpSpPr>
          <a:xfrm>
            <a:off x="2561682" y="908720"/>
            <a:ext cx="4021431" cy="4920782"/>
            <a:chOff x="2561682" y="908720"/>
            <a:chExt cx="4021431" cy="4920782"/>
          </a:xfrm>
        </p:grpSpPr>
        <p:pic>
          <p:nvPicPr>
            <p:cNvPr id="7" name="Picture 9">
              <a:extLst>
                <a:ext uri="{FF2B5EF4-FFF2-40B4-BE49-F238E27FC236}">
                  <a16:creationId xmlns:a16="http://schemas.microsoft.com/office/drawing/2014/main" id="{0966E49C-1A7E-4984-A774-63DA57D5E9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61682" y="908720"/>
              <a:ext cx="4021431" cy="4920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391F45-15B6-49B5-AD95-1D8B7C8DC919}"/>
                </a:ext>
              </a:extLst>
            </p:cNvPr>
            <p:cNvSpPr/>
            <p:nvPr/>
          </p:nvSpPr>
          <p:spPr>
            <a:xfrm>
              <a:off x="3566229" y="2193847"/>
              <a:ext cx="396338" cy="274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aphicFrame>
          <p:nvGraphicFramePr>
            <p:cNvPr id="15" name="개체 14">
              <a:extLst>
                <a:ext uri="{FF2B5EF4-FFF2-40B4-BE49-F238E27FC236}">
                  <a16:creationId xmlns:a16="http://schemas.microsoft.com/office/drawing/2014/main" id="{BB64A66D-3CA6-4AEF-BE67-338E137B75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5494078"/>
                </p:ext>
              </p:extLst>
            </p:nvPr>
          </p:nvGraphicFramePr>
          <p:xfrm>
            <a:off x="3544195" y="2062063"/>
            <a:ext cx="463550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1" name="Equation" r:id="rId6" imgW="253800" imgH="228600" progId="Equation.DSMT4">
                    <p:embed/>
                  </p:oleObj>
                </mc:Choice>
                <mc:Fallback>
                  <p:oleObj name="Equation" r:id="rId6" imgW="253800" imgH="228600" progId="Equation.DSMT4">
                    <p:embed/>
                    <p:pic>
                      <p:nvPicPr>
                        <p:cNvPr id="13" name="개체 12">
                          <a:extLst>
                            <a:ext uri="{FF2B5EF4-FFF2-40B4-BE49-F238E27FC236}">
                              <a16:creationId xmlns:a16="http://schemas.microsoft.com/office/drawing/2014/main" id="{F7A94F66-7472-4222-8837-0393A3EDBFB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44195" y="2062063"/>
                          <a:ext cx="463550" cy="4175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2691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3582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Ch.4 Properties of pure substances-4</a:t>
            </a:r>
          </a:p>
          <a:p>
            <a:endParaRPr lang="en-US" altLang="ko-KR" dirty="0"/>
          </a:p>
          <a:p>
            <a:r>
              <a:rPr lang="en-US" altLang="ko-KR" dirty="0"/>
              <a:t>4-4a              surface</a:t>
            </a:r>
          </a:p>
          <a:p>
            <a:r>
              <a:rPr lang="en-US" altLang="ko-KR" dirty="0"/>
              <a:t>      Fig. 4-23, -24, nice but hard to use</a:t>
            </a:r>
          </a:p>
          <a:p>
            <a:endParaRPr lang="en-US" altLang="ko-KR" dirty="0"/>
          </a:p>
          <a:p>
            <a:r>
              <a:rPr lang="en-US" altLang="ko-KR" dirty="0"/>
              <a:t>4.5 Property tables</a:t>
            </a:r>
          </a:p>
          <a:p>
            <a:r>
              <a:rPr lang="en-US" altLang="ko-KR" dirty="0"/>
              <a:t>      Steam table; here, we first define enthalpy as             </a:t>
            </a:r>
          </a:p>
          <a:p>
            <a:r>
              <a:rPr lang="en-US" altLang="ko-KR" dirty="0"/>
              <a:t>      </a:t>
            </a:r>
          </a:p>
          <a:p>
            <a:r>
              <a:rPr lang="en-US" altLang="ko-KR" dirty="0"/>
              <a:t>1. Saturated liquid and saturated vapor states</a:t>
            </a:r>
          </a:p>
          <a:p>
            <a:r>
              <a:rPr lang="en-US" altLang="ko-KR" dirty="0"/>
              <a:t>   Table A-4, Fig. 4-25, -26 &amp; -27; subscripts f, g, and </a:t>
            </a:r>
            <a:r>
              <a:rPr lang="en-US" altLang="ko-KR" dirty="0" err="1"/>
              <a:t>fg</a:t>
            </a:r>
            <a:endParaRPr lang="en-US" altLang="ko-KR" dirty="0"/>
          </a:p>
          <a:p>
            <a:r>
              <a:rPr lang="en-US" altLang="ko-KR" dirty="0"/>
              <a:t>   eg,        is known as the enthalpy of vaporization,  representing the </a:t>
            </a:r>
          </a:p>
          <a:p>
            <a:r>
              <a:rPr lang="en-US" altLang="ko-KR" dirty="0"/>
              <a:t>     amount of energy needed to vaporize a unit mass of saturated liquid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Ex. 4-1, 4-3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 -Saturated liquid-vapor mixture, Fig. 4-31 &amp; -32 </a:t>
            </a:r>
          </a:p>
          <a:p>
            <a:r>
              <a:rPr lang="en-US" altLang="ko-KR" dirty="0"/>
              <a:t>    Definition of quality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 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000232" y="5072074"/>
          <a:ext cx="19319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4" name="Equation" r:id="rId4" imgW="1320227" imgH="469696" progId="Equation.DSMT4">
                  <p:embed/>
                </p:oleObj>
              </mc:Choice>
              <mc:Fallback>
                <p:oleObj name="Equation" r:id="rId4" imgW="1320227" imgH="469696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5072074"/>
                        <a:ext cx="193198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5786446" y="2214554"/>
          <a:ext cx="22304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5" name="Equation" r:id="rId6" imgW="1574800" imgH="203200" progId="Equation.DSMT4">
                  <p:embed/>
                </p:oleObj>
              </mc:Choice>
              <mc:Fallback>
                <p:oleObj name="Equation" r:id="rId6" imgW="1574800" imgH="203200" progId="Equation.DSMT4">
                  <p:embed/>
                  <p:pic>
                    <p:nvPicPr>
                      <p:cNvPr id="1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2214554"/>
                        <a:ext cx="2230438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244600" y="3252788"/>
          <a:ext cx="398442" cy="444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6" name="Equation" r:id="rId8" imgW="215713" imgH="241091" progId="Equation.DSMT4">
                  <p:embed/>
                </p:oleObj>
              </mc:Choice>
              <mc:Fallback>
                <p:oleObj name="Equation" r:id="rId8" imgW="215713" imgH="241091" progId="Equation.DSMT4">
                  <p:embed/>
                  <p:pic>
                    <p:nvPicPr>
                      <p:cNvPr id="18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3252788"/>
                        <a:ext cx="398442" cy="4444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00100" y="1071546"/>
          <a:ext cx="852487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7" name="Equation" r:id="rId10" imgW="583947" imgH="203112" progId="Equation.DSMT4">
                  <p:embed/>
                </p:oleObj>
              </mc:Choice>
              <mc:Fallback>
                <p:oleObj name="Equation" r:id="rId10" imgW="583947" imgH="203112" progId="Equation.DSMT4">
                  <p:embed/>
                  <p:pic>
                    <p:nvPicPr>
                      <p:cNvPr id="235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1071546"/>
                        <a:ext cx="852487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47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331640" y="1772816"/>
            <a:ext cx="6561096" cy="4248472"/>
            <a:chOff x="1331640" y="1268760"/>
            <a:chExt cx="6561096" cy="4248472"/>
          </a:xfrm>
        </p:grpSpPr>
        <p:pic>
          <p:nvPicPr>
            <p:cNvPr id="4505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1268760"/>
              <a:ext cx="6561096" cy="4248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1475656" y="1412776"/>
              <a:ext cx="126146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664669"/>
              </p:ext>
            </p:extLst>
          </p:nvPr>
        </p:nvGraphicFramePr>
        <p:xfrm>
          <a:off x="1343025" y="1393825"/>
          <a:ext cx="150971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9" name="Equation" r:id="rId5" imgW="812520" imgH="203040" progId="Equation.DSMT4">
                  <p:embed/>
                </p:oleObj>
              </mc:Choice>
              <mc:Fallback>
                <p:oleObj name="Equation" r:id="rId5" imgW="812520" imgH="20304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1393825"/>
                        <a:ext cx="1509713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2115622" y="3598618"/>
            <a:ext cx="630730" cy="2531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773158"/>
              </p:ext>
            </p:extLst>
          </p:nvPr>
        </p:nvGraphicFramePr>
        <p:xfrm>
          <a:off x="2139473" y="3625533"/>
          <a:ext cx="429578" cy="216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0" name="Equation" r:id="rId7" imgW="355320" imgH="177480" progId="Equation.DSMT4">
                  <p:embed/>
                </p:oleObj>
              </mc:Choice>
              <mc:Fallback>
                <p:oleObj name="Equation" r:id="rId7" imgW="3553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9473" y="3625533"/>
                        <a:ext cx="429578" cy="216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직사각형 8"/>
          <p:cNvSpPr/>
          <p:nvPr/>
        </p:nvSpPr>
        <p:spPr>
          <a:xfrm>
            <a:off x="431598" y="500042"/>
            <a:ext cx="4327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Ch.4 Properties of pure substances-4d</a:t>
            </a:r>
          </a:p>
        </p:txBody>
      </p:sp>
    </p:spTree>
    <p:extLst>
      <p:ext uri="{BB962C8B-B14F-4D97-AF65-F5344CB8AC3E}">
        <p14:creationId xmlns:p14="http://schemas.microsoft.com/office/powerpoint/2010/main" val="4220622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602948"/>
              </p:ext>
            </p:extLst>
          </p:nvPr>
        </p:nvGraphicFramePr>
        <p:xfrm>
          <a:off x="3309938" y="5445125"/>
          <a:ext cx="26400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8" name="Equation" r:id="rId3" imgW="1396800" imgH="203040" progId="Equation.DSMT4">
                  <p:embed/>
                </p:oleObj>
              </mc:Choice>
              <mc:Fallback>
                <p:oleObj name="Equation" r:id="rId3" imgW="1396800" imgH="203040" progId="Equation.DSMT4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5445125"/>
                        <a:ext cx="2640012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431598" y="500042"/>
            <a:ext cx="418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Ch.4 Properties of pure substances-4e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E47A908A-8E52-4EC5-8B48-57A14F2E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94734" y="1196752"/>
            <a:ext cx="3960439" cy="411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7733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924557" y="1245649"/>
            <a:ext cx="4809543" cy="5423711"/>
            <a:chOff x="924557" y="1062067"/>
            <a:chExt cx="4809543" cy="5423711"/>
          </a:xfrm>
        </p:grpSpPr>
        <p:grpSp>
          <p:nvGrpSpPr>
            <p:cNvPr id="3" name="그룹 2"/>
            <p:cNvGrpSpPr/>
            <p:nvPr/>
          </p:nvGrpSpPr>
          <p:grpSpPr>
            <a:xfrm>
              <a:off x="924557" y="1062067"/>
              <a:ext cx="4809543" cy="5423711"/>
              <a:chOff x="924557" y="1062067"/>
              <a:chExt cx="4809543" cy="5423711"/>
            </a:xfrm>
          </p:grpSpPr>
          <p:pic>
            <p:nvPicPr>
              <p:cNvPr id="46084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4557" y="2780553"/>
                <a:ext cx="4800600" cy="3705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083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600" y="1062067"/>
                <a:ext cx="4762500" cy="1790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" name="직사각형 3"/>
            <p:cNvSpPr/>
            <p:nvPr/>
          </p:nvSpPr>
          <p:spPr>
            <a:xfrm>
              <a:off x="1096954" y="1062067"/>
              <a:ext cx="864096" cy="2787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608973"/>
              </p:ext>
            </p:extLst>
          </p:nvPr>
        </p:nvGraphicFramePr>
        <p:xfrm>
          <a:off x="981075" y="957263"/>
          <a:ext cx="125095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6" name="Equation" r:id="rId5" imgW="812520" imgH="203040" progId="Equation.DSMT4">
                  <p:embed/>
                </p:oleObj>
              </mc:Choice>
              <mc:Fallback>
                <p:oleObj name="Equation" r:id="rId5" imgW="812520" imgH="20304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957263"/>
                        <a:ext cx="1250950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5311009" y="2511368"/>
            <a:ext cx="333755" cy="2190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239546"/>
              </p:ext>
            </p:extLst>
          </p:nvPr>
        </p:nvGraphicFramePr>
        <p:xfrm>
          <a:off x="5270822" y="2553391"/>
          <a:ext cx="429578" cy="216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7" name="Equation" r:id="rId7" imgW="355320" imgH="177480" progId="Equation.DSMT4">
                  <p:embed/>
                </p:oleObj>
              </mc:Choice>
              <mc:Fallback>
                <p:oleObj name="Equation" r:id="rId7" imgW="355320" imgH="177480" progId="Equation.DSMT4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70822" y="2553391"/>
                        <a:ext cx="429578" cy="216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31598" y="500042"/>
            <a:ext cx="4135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Ch.4 Properties of pure substances-4f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67BFCBF-721E-4A6D-8E61-83AE140621C0}"/>
              </a:ext>
            </a:extLst>
          </p:cNvPr>
          <p:cNvGrpSpPr/>
          <p:nvPr/>
        </p:nvGrpSpPr>
        <p:grpSpPr>
          <a:xfrm>
            <a:off x="5734100" y="1758332"/>
            <a:ext cx="3275273" cy="3999531"/>
            <a:chOff x="5734100" y="1758332"/>
            <a:chExt cx="3275273" cy="3999531"/>
          </a:xfrm>
        </p:grpSpPr>
        <p:graphicFrame>
          <p:nvGraphicFramePr>
            <p:cNvPr id="11" name="개체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3638229"/>
                </p:ext>
              </p:extLst>
            </p:nvPr>
          </p:nvGraphicFramePr>
          <p:xfrm>
            <a:off x="6223000" y="5445125"/>
            <a:ext cx="217170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68" name="Equation" r:id="rId9" imgW="1409400" imgH="203040" progId="Equation.DSMT4">
                    <p:embed/>
                  </p:oleObj>
                </mc:Choice>
                <mc:Fallback>
                  <p:oleObj name="Equation" r:id="rId9" imgW="1409400" imgH="203040" progId="Equation.DSMT4">
                    <p:embed/>
                    <p:pic>
                      <p:nvPicPr>
                        <p:cNvPr id="4" name="개체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3000" y="5445125"/>
                          <a:ext cx="2171700" cy="3127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4" name="Picture 10">
              <a:extLst>
                <a:ext uri="{FF2B5EF4-FFF2-40B4-BE49-F238E27FC236}">
                  <a16:creationId xmlns:a16="http://schemas.microsoft.com/office/drawing/2014/main" id="{8AD91034-7A50-4553-A362-85B589897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803427" y="1772816"/>
              <a:ext cx="3205946" cy="3549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B9D477D-BF20-4924-97A5-BC734FA4E852}"/>
                </a:ext>
              </a:extLst>
            </p:cNvPr>
            <p:cNvSpPr/>
            <p:nvPr/>
          </p:nvSpPr>
          <p:spPr>
            <a:xfrm>
              <a:off x="5783879" y="1758332"/>
              <a:ext cx="168086" cy="274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aphicFrame>
          <p:nvGraphicFramePr>
            <p:cNvPr id="22" name="개체 21">
              <a:extLst>
                <a:ext uri="{FF2B5EF4-FFF2-40B4-BE49-F238E27FC236}">
                  <a16:creationId xmlns:a16="http://schemas.microsoft.com/office/drawing/2014/main" id="{1DE09BCE-3CD1-4171-86C1-106856AE9E4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5942018"/>
                </p:ext>
              </p:extLst>
            </p:nvPr>
          </p:nvGraphicFramePr>
          <p:xfrm>
            <a:off x="5734100" y="1772816"/>
            <a:ext cx="278662" cy="301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69" name="Equation" r:id="rId12" imgW="152280" imgH="164880" progId="Equation.DSMT4">
                    <p:embed/>
                  </p:oleObj>
                </mc:Choice>
                <mc:Fallback>
                  <p:oleObj name="Equation" r:id="rId12" imgW="152280" imgH="164880" progId="Equation.DSMT4">
                    <p:embed/>
                    <p:pic>
                      <p:nvPicPr>
                        <p:cNvPr id="20" name="개체 19">
                          <a:extLst>
                            <a:ext uri="{FF2B5EF4-FFF2-40B4-BE49-F238E27FC236}">
                              <a16:creationId xmlns:a16="http://schemas.microsoft.com/office/drawing/2014/main" id="{E6C37B20-E490-4EB5-8449-0D245EEEE40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734100" y="1772816"/>
                          <a:ext cx="278662" cy="301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3151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3582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Ch.4 Properties of pure substances-4</a:t>
            </a:r>
          </a:p>
          <a:p>
            <a:endParaRPr lang="en-US" altLang="ko-KR" dirty="0"/>
          </a:p>
          <a:p>
            <a:r>
              <a:rPr lang="en-US" altLang="ko-KR" dirty="0"/>
              <a:t>4-4a              surface</a:t>
            </a:r>
          </a:p>
          <a:p>
            <a:r>
              <a:rPr lang="en-US" altLang="ko-KR" dirty="0"/>
              <a:t>      Fig. 4-23, -24, nice but hard to use</a:t>
            </a:r>
          </a:p>
          <a:p>
            <a:endParaRPr lang="en-US" altLang="ko-KR" dirty="0"/>
          </a:p>
          <a:p>
            <a:r>
              <a:rPr lang="en-US" altLang="ko-KR" dirty="0"/>
              <a:t>4.5 Property tables</a:t>
            </a:r>
          </a:p>
          <a:p>
            <a:r>
              <a:rPr lang="en-US" altLang="ko-KR" dirty="0"/>
              <a:t>      Steam table; here, we first define enthalpy as             </a:t>
            </a:r>
          </a:p>
          <a:p>
            <a:r>
              <a:rPr lang="en-US" altLang="ko-KR" dirty="0"/>
              <a:t>      </a:t>
            </a:r>
          </a:p>
          <a:p>
            <a:r>
              <a:rPr lang="en-US" altLang="ko-KR" dirty="0"/>
              <a:t>1. Saturated liquid and saturated vapor states</a:t>
            </a:r>
          </a:p>
          <a:p>
            <a:r>
              <a:rPr lang="en-US" altLang="ko-KR" dirty="0"/>
              <a:t>   Table A-4, Fig. 4-25, -26 &amp; -27; subscripts f, g, and </a:t>
            </a:r>
            <a:r>
              <a:rPr lang="en-US" altLang="ko-KR" dirty="0" err="1"/>
              <a:t>fg</a:t>
            </a:r>
            <a:endParaRPr lang="en-US" altLang="ko-KR" dirty="0"/>
          </a:p>
          <a:p>
            <a:r>
              <a:rPr lang="en-US" altLang="ko-KR" dirty="0"/>
              <a:t>   eg,        is known as the enthalpy of vaporization,  representing the </a:t>
            </a:r>
          </a:p>
          <a:p>
            <a:r>
              <a:rPr lang="en-US" altLang="ko-KR" dirty="0"/>
              <a:t>     amount of energy needed to vaporize a unit mass of saturated liquid</a:t>
            </a:r>
          </a:p>
          <a:p>
            <a:r>
              <a:rPr lang="en-US" altLang="ko-KR" dirty="0"/>
              <a:t>    Ex. 4-1, 4-3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 -Saturated liquid-vapor mixture, </a:t>
            </a:r>
            <a:r>
              <a:rPr lang="en-US" altLang="ko-KR" dirty="0">
                <a:solidFill>
                  <a:srgbClr val="FF0000"/>
                </a:solidFill>
              </a:rPr>
              <a:t>Fig. 4-31 &amp; -32</a:t>
            </a:r>
          </a:p>
          <a:p>
            <a:r>
              <a:rPr lang="en-US" altLang="ko-KR" dirty="0"/>
              <a:t>    Definition of quality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 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000232" y="5072074"/>
          <a:ext cx="19319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4" name="Equation" r:id="rId4" imgW="1320227" imgH="469696" progId="Equation.DSMT4">
                  <p:embed/>
                </p:oleObj>
              </mc:Choice>
              <mc:Fallback>
                <p:oleObj name="Equation" r:id="rId4" imgW="1320227" imgH="469696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5072074"/>
                        <a:ext cx="193198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5786446" y="2214554"/>
          <a:ext cx="22304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5" name="Equation" r:id="rId6" imgW="1574800" imgH="203200" progId="Equation.DSMT4">
                  <p:embed/>
                </p:oleObj>
              </mc:Choice>
              <mc:Fallback>
                <p:oleObj name="Equation" r:id="rId6" imgW="1574800" imgH="203200" progId="Equation.DSMT4">
                  <p:embed/>
                  <p:pic>
                    <p:nvPicPr>
                      <p:cNvPr id="1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2214554"/>
                        <a:ext cx="2230438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244600" y="3252788"/>
          <a:ext cx="398442" cy="444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6" name="Equation" r:id="rId8" imgW="215713" imgH="241091" progId="Equation.DSMT4">
                  <p:embed/>
                </p:oleObj>
              </mc:Choice>
              <mc:Fallback>
                <p:oleObj name="Equation" r:id="rId8" imgW="215713" imgH="241091" progId="Equation.DSMT4">
                  <p:embed/>
                  <p:pic>
                    <p:nvPicPr>
                      <p:cNvPr id="18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3252788"/>
                        <a:ext cx="398442" cy="4444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00100" y="1071546"/>
          <a:ext cx="852487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7" name="Equation" r:id="rId10" imgW="583947" imgH="203112" progId="Equation.DSMT4">
                  <p:embed/>
                </p:oleObj>
              </mc:Choice>
              <mc:Fallback>
                <p:oleObj name="Equation" r:id="rId10" imgW="583947" imgH="203112" progId="Equation.DSMT4">
                  <p:embed/>
                  <p:pic>
                    <p:nvPicPr>
                      <p:cNvPr id="235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1071546"/>
                        <a:ext cx="852487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78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00042"/>
            <a:ext cx="84638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Ch.4 Properties of pure substances-0A</a:t>
            </a:r>
          </a:p>
          <a:p>
            <a:endParaRPr lang="en-US" altLang="ko-KR" dirty="0"/>
          </a:p>
          <a:p>
            <a:r>
              <a:rPr lang="en-US" altLang="ko-KR" dirty="0"/>
              <a:t>We </a:t>
            </a:r>
            <a:r>
              <a:rPr lang="en-US" altLang="ko-KR" dirty="0">
                <a:solidFill>
                  <a:srgbClr val="FF0000"/>
                </a:solidFill>
              </a:rPr>
              <a:t>start</a:t>
            </a:r>
            <a:r>
              <a:rPr lang="en-US" altLang="ko-KR" dirty="0"/>
              <a:t> this chapter </a:t>
            </a:r>
            <a:r>
              <a:rPr lang="en-US" altLang="ko-KR" dirty="0">
                <a:solidFill>
                  <a:srgbClr val="FF0000"/>
                </a:solidFill>
              </a:rPr>
              <a:t>with</a:t>
            </a:r>
            <a:r>
              <a:rPr lang="en-US" altLang="ko-KR" dirty="0"/>
              <a:t> the introduction of the concept of a </a:t>
            </a:r>
            <a:r>
              <a:rPr lang="en-US" altLang="ko-KR" i="1" dirty="0"/>
              <a:t>pure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i="1" dirty="0"/>
              <a:t>substance</a:t>
            </a:r>
            <a:r>
              <a:rPr lang="en-US" altLang="ko-KR" dirty="0"/>
              <a:t> and a discussion of the physics of phase-change processes.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We then </a:t>
            </a:r>
            <a:r>
              <a:rPr lang="en-US" altLang="ko-KR" dirty="0">
                <a:solidFill>
                  <a:srgbClr val="FF0000"/>
                </a:solidFill>
              </a:rPr>
              <a:t>illustrate</a:t>
            </a:r>
            <a:r>
              <a:rPr lang="en-US" altLang="ko-KR" dirty="0"/>
              <a:t> the various property diagrams and                 surfaces of </a:t>
            </a:r>
          </a:p>
          <a:p>
            <a:endParaRPr lang="en-US" altLang="ko-KR" dirty="0"/>
          </a:p>
          <a:p>
            <a:r>
              <a:rPr lang="en-US" altLang="ko-KR" dirty="0"/>
              <a:t>pure substances. After </a:t>
            </a:r>
            <a:r>
              <a:rPr lang="en-US" altLang="ko-KR" dirty="0">
                <a:solidFill>
                  <a:srgbClr val="FF0000"/>
                </a:solidFill>
              </a:rPr>
              <a:t>demonstrating</a:t>
            </a:r>
            <a:r>
              <a:rPr lang="en-US" altLang="ko-KR" dirty="0"/>
              <a:t> the use of the property tables, </a:t>
            </a:r>
          </a:p>
          <a:p>
            <a:endParaRPr lang="en-US" altLang="ko-KR" dirty="0"/>
          </a:p>
          <a:p>
            <a:r>
              <a:rPr lang="en-US" altLang="ko-KR" dirty="0"/>
              <a:t>the hypothetical substance </a:t>
            </a:r>
            <a:r>
              <a:rPr lang="en-US" altLang="ko-KR" i="1" dirty="0"/>
              <a:t>ideal gas</a:t>
            </a:r>
            <a:r>
              <a:rPr lang="en-US" altLang="ko-KR" dirty="0"/>
              <a:t> and the </a:t>
            </a:r>
            <a:r>
              <a:rPr lang="en-US" altLang="ko-KR" i="1" dirty="0"/>
              <a:t>ideal-gas equation of state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are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discussed</a:t>
            </a:r>
            <a:r>
              <a:rPr lang="en-US" altLang="ko-KR" dirty="0"/>
              <a:t>. The </a:t>
            </a:r>
            <a:r>
              <a:rPr lang="en-US" altLang="ko-KR" i="1" dirty="0"/>
              <a:t>compressibility factor</a:t>
            </a:r>
            <a:r>
              <a:rPr lang="en-US" altLang="ko-KR" dirty="0"/>
              <a:t>, which </a:t>
            </a:r>
            <a:r>
              <a:rPr lang="en-US" altLang="ko-KR" dirty="0">
                <a:solidFill>
                  <a:srgbClr val="FF0000"/>
                </a:solidFill>
              </a:rPr>
              <a:t>accounts for </a:t>
            </a:r>
            <a:r>
              <a:rPr lang="en-US" altLang="ko-KR" dirty="0"/>
              <a:t>the deviation of real </a:t>
            </a:r>
          </a:p>
          <a:p>
            <a:endParaRPr lang="en-US" altLang="ko-KR" dirty="0"/>
          </a:p>
          <a:p>
            <a:r>
              <a:rPr lang="en-US" altLang="ko-KR" dirty="0"/>
              <a:t>gases from ideal-gas behavior, </a:t>
            </a:r>
            <a:r>
              <a:rPr lang="en-US" altLang="ko-KR" dirty="0">
                <a:solidFill>
                  <a:srgbClr val="FF000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introduced</a:t>
            </a:r>
            <a:r>
              <a:rPr lang="en-US" altLang="ko-KR" dirty="0"/>
              <a:t>.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409343"/>
              </p:ext>
            </p:extLst>
          </p:nvPr>
        </p:nvGraphicFramePr>
        <p:xfrm>
          <a:off x="6012160" y="2204864"/>
          <a:ext cx="1127505" cy="359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Equation" r:id="rId3" imgW="596880" imgH="190440" progId="Equation.DSMT4">
                  <p:embed/>
                </p:oleObj>
              </mc:Choice>
              <mc:Fallback>
                <p:oleObj name="Equation" r:id="rId3" imgW="596880" imgH="19044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204864"/>
                        <a:ext cx="1127505" cy="359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74402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917401"/>
              </p:ext>
            </p:extLst>
          </p:nvPr>
        </p:nvGraphicFramePr>
        <p:xfrm>
          <a:off x="1598613" y="5445125"/>
          <a:ext cx="606583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8" name="Equation" r:id="rId3" imgW="3213000" imgH="203040" progId="Equation.DSMT4">
                  <p:embed/>
                </p:oleObj>
              </mc:Choice>
              <mc:Fallback>
                <p:oleObj name="Equation" r:id="rId3" imgW="3213000" imgH="20304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5445125"/>
                        <a:ext cx="6065837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431598" y="500042"/>
            <a:ext cx="420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Ch.4 Properties of pure substances-4g</a:t>
            </a:r>
          </a:p>
        </p:txBody>
      </p:sp>
      <p:pic>
        <p:nvPicPr>
          <p:cNvPr id="8" name="Picture 14">
            <a:extLst>
              <a:ext uri="{FF2B5EF4-FFF2-40B4-BE49-F238E27FC236}">
                <a16:creationId xmlns:a16="http://schemas.microsoft.com/office/drawing/2014/main" id="{0F19BADD-BA74-41A0-9C0B-46E68F07D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4008" y="1700808"/>
            <a:ext cx="418259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2DFC94C-EB12-4A7F-8B54-083738B0CB87}"/>
              </a:ext>
            </a:extLst>
          </p:cNvPr>
          <p:cNvGrpSpPr/>
          <p:nvPr/>
        </p:nvGrpSpPr>
        <p:grpSpPr>
          <a:xfrm>
            <a:off x="333175" y="1400574"/>
            <a:ext cx="4033517" cy="3700063"/>
            <a:chOff x="333175" y="1400574"/>
            <a:chExt cx="4033517" cy="3700063"/>
          </a:xfrm>
        </p:grpSpPr>
        <p:pic>
          <p:nvPicPr>
            <p:cNvPr id="7" name="Picture 13">
              <a:extLst>
                <a:ext uri="{FF2B5EF4-FFF2-40B4-BE49-F238E27FC236}">
                  <a16:creationId xmlns:a16="http://schemas.microsoft.com/office/drawing/2014/main" id="{221E0CA9-916A-4092-84DF-50788CB5EE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29590" y="1400574"/>
              <a:ext cx="3837102" cy="370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D7505C0-2B3A-46DE-A548-2D7F7D7F8259}"/>
                </a:ext>
              </a:extLst>
            </p:cNvPr>
            <p:cNvSpPr/>
            <p:nvPr/>
          </p:nvSpPr>
          <p:spPr>
            <a:xfrm>
              <a:off x="333175" y="1426096"/>
              <a:ext cx="396338" cy="274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aphicFrame>
          <p:nvGraphicFramePr>
            <p:cNvPr id="12" name="개체 11">
              <a:extLst>
                <a:ext uri="{FF2B5EF4-FFF2-40B4-BE49-F238E27FC236}">
                  <a16:creationId xmlns:a16="http://schemas.microsoft.com/office/drawing/2014/main" id="{58BF17CD-902A-43DB-847C-E44235D8264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9351346"/>
                </p:ext>
              </p:extLst>
            </p:nvPr>
          </p:nvGraphicFramePr>
          <p:xfrm>
            <a:off x="450178" y="1429793"/>
            <a:ext cx="278662" cy="301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9" name="Equation" r:id="rId7" imgW="152280" imgH="164880" progId="Equation.DSMT4">
                    <p:embed/>
                  </p:oleObj>
                </mc:Choice>
                <mc:Fallback>
                  <p:oleObj name="Equation" r:id="rId7" imgW="152280" imgH="164880" progId="Equation.DSMT4">
                    <p:embed/>
                    <p:pic>
                      <p:nvPicPr>
                        <p:cNvPr id="10" name="개체 9">
                          <a:extLst>
                            <a:ext uri="{FF2B5EF4-FFF2-40B4-BE49-F238E27FC236}">
                              <a16:creationId xmlns:a16="http://schemas.microsoft.com/office/drawing/2014/main" id="{221F2BB1-92D1-4D74-A091-8E90F2D74F4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50178" y="1429793"/>
                          <a:ext cx="278662" cy="301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58762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578" y="500042"/>
            <a:ext cx="835824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Ch.4 Properties of pure substances-5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                                          </a:t>
            </a:r>
          </a:p>
          <a:p>
            <a:endParaRPr lang="en-US" altLang="ko-KR" dirty="0"/>
          </a:p>
          <a:p>
            <a:r>
              <a:rPr lang="en-US" altLang="ko-KR" dirty="0"/>
              <a:t>2. Superheated vapor, Table A-6, Fig. 4-37, Ex. 4-7</a:t>
            </a:r>
          </a:p>
          <a:p>
            <a:endParaRPr lang="en-US" altLang="ko-KR" dirty="0"/>
          </a:p>
          <a:p>
            <a:r>
              <a:rPr lang="en-US" altLang="ko-KR" dirty="0"/>
              <a:t>3. Compressed liquid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   When there is no data for compressed liquid, use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</a:p>
          <a:p>
            <a:endParaRPr lang="en-US" altLang="ko-KR" dirty="0"/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857224" y="1214422"/>
          <a:ext cx="4662487" cy="30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6" name="Equation" r:id="rId4" imgW="3314700" imgH="2146300" progId="Equation.DSMT4">
                  <p:embed/>
                </p:oleObj>
              </mc:Choice>
              <mc:Fallback>
                <p:oleObj name="Equation" r:id="rId4" imgW="3314700" imgH="21463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1214422"/>
                        <a:ext cx="4662487" cy="300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5000628" y="3786190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Fig. 4-33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796136" y="4869160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Fig. 4-39</a:t>
            </a:r>
            <a:endParaRPr lang="ko-KR" altLang="en-US" dirty="0"/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48390"/>
              </p:ext>
            </p:extLst>
          </p:nvPr>
        </p:nvGraphicFramePr>
        <p:xfrm>
          <a:off x="1801813" y="5572140"/>
          <a:ext cx="3060831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7"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5572140"/>
                        <a:ext cx="3060831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31598" y="500042"/>
            <a:ext cx="418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Ch.4 Properties of pure substances-5a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60C3DF-5BC4-4FD6-8C8A-6148C5A78ABE}"/>
              </a:ext>
            </a:extLst>
          </p:cNvPr>
          <p:cNvGrpSpPr/>
          <p:nvPr/>
        </p:nvGrpSpPr>
        <p:grpSpPr>
          <a:xfrm>
            <a:off x="2164059" y="1124743"/>
            <a:ext cx="4640189" cy="5357395"/>
            <a:chOff x="2164059" y="1124743"/>
            <a:chExt cx="4640189" cy="5357395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D1C3B6E-2A0D-4B89-B729-906B9CCBE0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39752" y="1124743"/>
              <a:ext cx="4464496" cy="5357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A034182-BE58-4361-8D7D-CF66130FE0B2}"/>
                </a:ext>
              </a:extLst>
            </p:cNvPr>
            <p:cNvSpPr/>
            <p:nvPr/>
          </p:nvSpPr>
          <p:spPr>
            <a:xfrm>
              <a:off x="2164059" y="1268760"/>
              <a:ext cx="396338" cy="274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aphicFrame>
          <p:nvGraphicFramePr>
            <p:cNvPr id="10" name="개체 9">
              <a:extLst>
                <a:ext uri="{FF2B5EF4-FFF2-40B4-BE49-F238E27FC236}">
                  <a16:creationId xmlns:a16="http://schemas.microsoft.com/office/drawing/2014/main" id="{B2BB7E1F-1467-41D9-AA26-005B3FDA68C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344315"/>
                </p:ext>
              </p:extLst>
            </p:nvPr>
          </p:nvGraphicFramePr>
          <p:xfrm>
            <a:off x="2281735" y="1270619"/>
            <a:ext cx="278662" cy="301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0" name="Equation" r:id="rId4" imgW="152280" imgH="164880" progId="Equation.DSMT4">
                    <p:embed/>
                  </p:oleObj>
                </mc:Choice>
                <mc:Fallback>
                  <p:oleObj name="Equation" r:id="rId4" imgW="152280" imgH="164880" progId="Equation.DSMT4">
                    <p:embed/>
                    <p:pic>
                      <p:nvPicPr>
                        <p:cNvPr id="8" name="개체 7">
                          <a:extLst>
                            <a:ext uri="{FF2B5EF4-FFF2-40B4-BE49-F238E27FC236}">
                              <a16:creationId xmlns:a16="http://schemas.microsoft.com/office/drawing/2014/main" id="{35E8037B-3761-4082-973D-4519ED0FB17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281735" y="1270619"/>
                          <a:ext cx="278662" cy="301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1D86F3-D03D-4304-9F4D-BB7F8CA9FC40}"/>
                </a:ext>
              </a:extLst>
            </p:cNvPr>
            <p:cNvSpPr/>
            <p:nvPr/>
          </p:nvSpPr>
          <p:spPr>
            <a:xfrm>
              <a:off x="3862884" y="6083246"/>
              <a:ext cx="435972" cy="274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aphicFrame>
          <p:nvGraphicFramePr>
            <p:cNvPr id="12" name="개체 11">
              <a:extLst>
                <a:ext uri="{FF2B5EF4-FFF2-40B4-BE49-F238E27FC236}">
                  <a16:creationId xmlns:a16="http://schemas.microsoft.com/office/drawing/2014/main" id="{917C5E09-0101-4FC9-BA17-576BE3204AF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8338794"/>
                </p:ext>
              </p:extLst>
            </p:nvPr>
          </p:nvGraphicFramePr>
          <p:xfrm>
            <a:off x="3824098" y="6140457"/>
            <a:ext cx="485775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1" name="Equation" r:id="rId6" imgW="266400" imgH="164880" progId="Equation.DSMT4">
                    <p:embed/>
                  </p:oleObj>
                </mc:Choice>
                <mc:Fallback>
                  <p:oleObj name="Equation" r:id="rId6" imgW="266400" imgH="164880" progId="Equation.DSMT4">
                    <p:embed/>
                    <p:pic>
                      <p:nvPicPr>
                        <p:cNvPr id="8" name="개체 7">
                          <a:extLst>
                            <a:ext uri="{FF2B5EF4-FFF2-40B4-BE49-F238E27FC236}">
                              <a16:creationId xmlns:a16="http://schemas.microsoft.com/office/drawing/2014/main" id="{35E8037B-3761-4082-973D-4519ED0FB17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824098" y="6140457"/>
                          <a:ext cx="485775" cy="301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556827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578" y="500042"/>
            <a:ext cx="835824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Ch.4 Properties of pure substances-5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                                          </a:t>
            </a:r>
          </a:p>
          <a:p>
            <a:endParaRPr lang="en-US" altLang="ko-KR" dirty="0"/>
          </a:p>
          <a:p>
            <a:r>
              <a:rPr lang="en-US" altLang="ko-KR" dirty="0"/>
              <a:t>2. Superheated vapor, </a:t>
            </a:r>
            <a:r>
              <a:rPr lang="en-US" altLang="ko-KR" dirty="0">
                <a:solidFill>
                  <a:srgbClr val="FF0000"/>
                </a:solidFill>
              </a:rPr>
              <a:t>Table A-6, Fig. 4-37, Ex. 4-7</a:t>
            </a:r>
          </a:p>
          <a:p>
            <a:endParaRPr lang="en-US" altLang="ko-KR" dirty="0"/>
          </a:p>
          <a:p>
            <a:r>
              <a:rPr lang="en-US" altLang="ko-KR" dirty="0"/>
              <a:t>3. Compressed liquid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   When there is no data for compressed liquid, use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</a:p>
          <a:p>
            <a:endParaRPr lang="en-US" altLang="ko-KR" dirty="0"/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857224" y="1214422"/>
          <a:ext cx="4662487" cy="30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2" name="Equation" r:id="rId4" imgW="3314700" imgH="2146300" progId="Equation.DSMT4">
                  <p:embed/>
                </p:oleObj>
              </mc:Choice>
              <mc:Fallback>
                <p:oleObj name="Equation" r:id="rId4" imgW="3314700" imgH="2146300" progId="Equation.DSMT4">
                  <p:embed/>
                  <p:pic>
                    <p:nvPicPr>
                      <p:cNvPr id="184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1214422"/>
                        <a:ext cx="4662487" cy="300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5000628" y="3786190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Fig. 4-33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796136" y="4869160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Fig. 4-39</a:t>
            </a:r>
            <a:endParaRPr lang="ko-KR" altLang="en-US" dirty="0"/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661951"/>
              </p:ext>
            </p:extLst>
          </p:nvPr>
        </p:nvGraphicFramePr>
        <p:xfrm>
          <a:off x="1801813" y="5572140"/>
          <a:ext cx="3060831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3"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245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5572140"/>
                        <a:ext cx="3060831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30010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964001"/>
              </p:ext>
            </p:extLst>
          </p:nvPr>
        </p:nvGraphicFramePr>
        <p:xfrm>
          <a:off x="1059839" y="5904605"/>
          <a:ext cx="3466430" cy="341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2" name="Equation" r:id="rId3" imgW="2070000" imgH="203040" progId="Equation.DSMT4">
                  <p:embed/>
                </p:oleObj>
              </mc:Choice>
              <mc:Fallback>
                <p:oleObj name="Equation" r:id="rId3" imgW="2070000" imgH="2030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39" y="5904605"/>
                        <a:ext cx="3466430" cy="3419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047093"/>
              </p:ext>
            </p:extLst>
          </p:nvPr>
        </p:nvGraphicFramePr>
        <p:xfrm>
          <a:off x="5774010" y="6075154"/>
          <a:ext cx="238283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3" name="Equation" r:id="rId5" imgW="1422360" imgH="203040" progId="Equation.DSMT4">
                  <p:embed/>
                </p:oleObj>
              </mc:Choice>
              <mc:Fallback>
                <p:oleObj name="Equation" r:id="rId5" imgW="1422360" imgH="203040" progId="Equation.DSMT4">
                  <p:embed/>
                  <p:pic>
                    <p:nvPicPr>
                      <p:cNvPr id="3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4010" y="6075154"/>
                        <a:ext cx="2382837" cy="342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208724"/>
              </p:ext>
            </p:extLst>
          </p:nvPr>
        </p:nvGraphicFramePr>
        <p:xfrm>
          <a:off x="5380038" y="1268760"/>
          <a:ext cx="3513137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4" name="Equation" r:id="rId7" imgW="2019240" imgH="888840" progId="Equation.DSMT4">
                  <p:embed/>
                </p:oleObj>
              </mc:Choice>
              <mc:Fallback>
                <p:oleObj name="Equation" r:id="rId7" imgW="201924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80038" y="1268760"/>
                        <a:ext cx="3513137" cy="154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431598" y="500042"/>
            <a:ext cx="4316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Ch.4 Properties of pure substances-5b</a:t>
            </a:r>
          </a:p>
        </p:txBody>
      </p:sp>
      <p:pic>
        <p:nvPicPr>
          <p:cNvPr id="9" name="Picture 21">
            <a:extLst>
              <a:ext uri="{FF2B5EF4-FFF2-40B4-BE49-F238E27FC236}">
                <a16:creationId xmlns:a16="http://schemas.microsoft.com/office/drawing/2014/main" id="{425C0AD1-DB84-44E1-B328-892EE0395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9704" y="1268760"/>
            <a:ext cx="4250028" cy="4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1EE3A760-0122-455C-94DF-DDC843750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380038" y="2980105"/>
            <a:ext cx="3264258" cy="3049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1087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578" y="500042"/>
            <a:ext cx="835824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Ch.4 Properties of pure substances-5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                                          </a:t>
            </a:r>
          </a:p>
          <a:p>
            <a:endParaRPr lang="en-US" altLang="ko-KR" dirty="0"/>
          </a:p>
          <a:p>
            <a:r>
              <a:rPr lang="en-US" altLang="ko-KR" dirty="0"/>
              <a:t>2. Superheated vapor, Table A-6, Fig. 4-37, Ex. 4-7</a:t>
            </a:r>
          </a:p>
          <a:p>
            <a:endParaRPr lang="en-US" altLang="ko-KR" dirty="0"/>
          </a:p>
          <a:p>
            <a:r>
              <a:rPr lang="en-US" altLang="ko-KR" dirty="0"/>
              <a:t>3. Compressed liquid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   When there is no data for compressed liquid, use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</a:p>
          <a:p>
            <a:endParaRPr lang="en-US" altLang="ko-KR" dirty="0"/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857224" y="1214422"/>
          <a:ext cx="4662487" cy="30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6" name="Equation" r:id="rId4" imgW="3314700" imgH="2146300" progId="Equation.DSMT4">
                  <p:embed/>
                </p:oleObj>
              </mc:Choice>
              <mc:Fallback>
                <p:oleObj name="Equation" r:id="rId4" imgW="3314700" imgH="2146300" progId="Equation.DSMT4">
                  <p:embed/>
                  <p:pic>
                    <p:nvPicPr>
                      <p:cNvPr id="184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1214422"/>
                        <a:ext cx="4662487" cy="300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5000628" y="3786190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Fig. 4-33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796136" y="4869160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Fig. 4-39</a:t>
            </a:r>
            <a:endParaRPr lang="ko-KR" altLang="en-US" dirty="0"/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932318"/>
              </p:ext>
            </p:extLst>
          </p:nvPr>
        </p:nvGraphicFramePr>
        <p:xfrm>
          <a:off x="1801813" y="5572140"/>
          <a:ext cx="3060831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7"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245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5572140"/>
                        <a:ext cx="3060831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99043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129657"/>
              </p:ext>
            </p:extLst>
          </p:nvPr>
        </p:nvGraphicFramePr>
        <p:xfrm>
          <a:off x="1117600" y="4941888"/>
          <a:ext cx="69786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1" name="Equation" r:id="rId3" imgW="3695400" imgH="203040" progId="Equation.DSMT4">
                  <p:embed/>
                </p:oleObj>
              </mc:Choice>
              <mc:Fallback>
                <p:oleObj name="Equation" r:id="rId3" imgW="3695400" imgH="20304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4941888"/>
                        <a:ext cx="69786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/>
        </p:nvSpPr>
        <p:spPr>
          <a:xfrm>
            <a:off x="500034" y="487900"/>
            <a:ext cx="4316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Ch.2 Properties of pure substances-5c</a:t>
            </a:r>
          </a:p>
        </p:txBody>
      </p:sp>
      <p:pic>
        <p:nvPicPr>
          <p:cNvPr id="5" name="Picture 25">
            <a:extLst>
              <a:ext uri="{FF2B5EF4-FFF2-40B4-BE49-F238E27FC236}">
                <a16:creationId xmlns:a16="http://schemas.microsoft.com/office/drawing/2014/main" id="{DEEF41A6-F221-4EB9-9699-927F294B5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04207" y="1628800"/>
            <a:ext cx="3740001" cy="321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50602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578" y="500042"/>
            <a:ext cx="835824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Ch.4 Properties of pure substances-5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                                          </a:t>
            </a:r>
          </a:p>
          <a:p>
            <a:endParaRPr lang="en-US" altLang="ko-KR" dirty="0"/>
          </a:p>
          <a:p>
            <a:r>
              <a:rPr lang="en-US" altLang="ko-KR" dirty="0"/>
              <a:t>2. Superheated vapor, Table A-6, Fig. 4-37, Ex. 4-7</a:t>
            </a:r>
          </a:p>
          <a:p>
            <a:endParaRPr lang="en-US" altLang="ko-KR" dirty="0"/>
          </a:p>
          <a:p>
            <a:r>
              <a:rPr lang="en-US" altLang="ko-KR" dirty="0"/>
              <a:t>3. Compressed liquid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   When there is no data for compressed liquid, use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</a:p>
          <a:p>
            <a:endParaRPr lang="en-US" altLang="ko-KR" dirty="0"/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857224" y="1214422"/>
          <a:ext cx="4662487" cy="30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0" name="Equation" r:id="rId4" imgW="3314700" imgH="2146300" progId="Equation.DSMT4">
                  <p:embed/>
                </p:oleObj>
              </mc:Choice>
              <mc:Fallback>
                <p:oleObj name="Equation" r:id="rId4" imgW="3314700" imgH="2146300" progId="Equation.DSMT4">
                  <p:embed/>
                  <p:pic>
                    <p:nvPicPr>
                      <p:cNvPr id="184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1214422"/>
                        <a:ext cx="4662487" cy="300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5000628" y="3786190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Fig. 4-33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796136" y="4869160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Fig. 4-39</a:t>
            </a:r>
            <a:endParaRPr lang="ko-KR" altLang="en-US" dirty="0"/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>
            <p:extLst/>
          </p:nvPr>
        </p:nvGraphicFramePr>
        <p:xfrm>
          <a:off x="1801813" y="5572140"/>
          <a:ext cx="3060831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1"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245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5572140"/>
                        <a:ext cx="3060831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6864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3582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Ch.4 Properties of pure substances-6</a:t>
            </a:r>
          </a:p>
          <a:p>
            <a:endParaRPr lang="en-US" altLang="ko-KR" dirty="0"/>
          </a:p>
          <a:p>
            <a:r>
              <a:rPr lang="en-US" altLang="ko-KR" dirty="0"/>
              <a:t>4-6 The ideal-gas equation of state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Real</a:t>
            </a:r>
            <a:r>
              <a:rPr lang="ko-KR" altLang="en-US" dirty="0"/>
              <a:t> </a:t>
            </a:r>
            <a:r>
              <a:rPr lang="en-US" altLang="ko-KR" dirty="0"/>
              <a:t>gas of low densities       ideal-gas </a:t>
            </a:r>
          </a:p>
          <a:p>
            <a:endParaRPr lang="en-US" altLang="ko-KR" dirty="0"/>
          </a:p>
          <a:p>
            <a:r>
              <a:rPr lang="en-US" altLang="ko-KR" dirty="0"/>
              <a:t>- steam, refrigerants are dense, and cannot be regarded as ideal-gas.</a:t>
            </a:r>
          </a:p>
          <a:p>
            <a:r>
              <a:rPr lang="en-US" altLang="ko-KR" dirty="0"/>
              <a:t>   </a:t>
            </a:r>
            <a:r>
              <a:rPr lang="en-US" altLang="ko-KR" dirty="0">
                <a:sym typeface="Wingdings" pitchFamily="2" charset="2"/>
              </a:rPr>
              <a:t> Tables are necessary.</a:t>
            </a:r>
            <a:r>
              <a:rPr lang="en-US" altLang="ko-KR" dirty="0">
                <a:solidFill>
                  <a:srgbClr val="FF0000"/>
                </a:solidFill>
              </a:rPr>
              <a:t>  </a:t>
            </a:r>
            <a:endParaRPr lang="en-US" altLang="ko-KR" dirty="0">
              <a:sym typeface="Wingdings" pitchFamily="2" charset="2"/>
            </a:endParaRPr>
          </a:p>
          <a:p>
            <a:r>
              <a:rPr lang="en-US" altLang="ko-KR" dirty="0"/>
              <a:t>                                                           </a:t>
            </a:r>
          </a:p>
          <a:p>
            <a:r>
              <a:rPr lang="en-US" altLang="ko-KR" dirty="0"/>
              <a:t>- For steam, refer to Fig. 4-45,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en-US" altLang="ko-KR" dirty="0"/>
              <a:t>over 100kPa it cannot be regarded as ideal-gas.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533137"/>
              </p:ext>
            </p:extLst>
          </p:nvPr>
        </p:nvGraphicFramePr>
        <p:xfrm>
          <a:off x="919163" y="1547813"/>
          <a:ext cx="6937375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7" name="Equation" r:id="rId4" imgW="4431960" imgH="1650960" progId="Equation.DSMT4">
                  <p:embed/>
                </p:oleObj>
              </mc:Choice>
              <mc:Fallback>
                <p:oleObj name="Equation" r:id="rId4" imgW="4431960" imgH="165096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1547813"/>
                        <a:ext cx="6937375" cy="254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3357554" y="4333881"/>
          <a:ext cx="285752" cy="381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8" name="Equation" r:id="rId6" imgW="126725" imgH="126725" progId="Equation.DSMT4">
                  <p:embed/>
                </p:oleObj>
              </mc:Choice>
              <mc:Fallback>
                <p:oleObj name="Equation" r:id="rId6" imgW="126725" imgH="126725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4333881"/>
                        <a:ext cx="285752" cy="381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278240"/>
              </p:ext>
            </p:extLst>
          </p:nvPr>
        </p:nvGraphicFramePr>
        <p:xfrm>
          <a:off x="3059832" y="5379624"/>
          <a:ext cx="28067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1" name="Equation" r:id="rId3" imgW="1485720" imgH="203040" progId="Equation.DSMT4">
                  <p:embed/>
                </p:oleObj>
              </mc:Choice>
              <mc:Fallback>
                <p:oleObj name="Equation" r:id="rId3" imgW="1485720" imgH="2030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5379624"/>
                        <a:ext cx="280670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431598" y="500042"/>
            <a:ext cx="4308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Ch.4 Properties of pure substances-6a</a:t>
            </a:r>
          </a:p>
        </p:txBody>
      </p:sp>
      <p:pic>
        <p:nvPicPr>
          <p:cNvPr id="6" name="Picture 14">
            <a:extLst>
              <a:ext uri="{FF2B5EF4-FFF2-40B4-BE49-F238E27FC236}">
                <a16:creationId xmlns:a16="http://schemas.microsoft.com/office/drawing/2014/main" id="{CA13DD6C-ECA7-4F3B-838F-FE17FF015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85670" y="1484784"/>
            <a:ext cx="5387985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410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792961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Ch.4 Properties of pure substances-1</a:t>
            </a:r>
          </a:p>
          <a:p>
            <a:endParaRPr lang="en-US" altLang="ko-KR" dirty="0"/>
          </a:p>
          <a:p>
            <a:r>
              <a:rPr lang="en-US" altLang="ko-KR" dirty="0"/>
              <a:t>4-1 Pure substance</a:t>
            </a:r>
          </a:p>
          <a:p>
            <a:endParaRPr lang="en-US" altLang="ko-KR" dirty="0"/>
          </a:p>
          <a:p>
            <a:r>
              <a:rPr lang="en-US" altLang="ko-KR" dirty="0"/>
              <a:t>pure; a fixed chemical composition</a:t>
            </a:r>
          </a:p>
          <a:p>
            <a:endParaRPr lang="en-US" altLang="ko-KR" dirty="0"/>
          </a:p>
          <a:p>
            <a:r>
              <a:rPr lang="en-US" altLang="ko-KR" dirty="0"/>
              <a:t>  ex: mixture of ice and water; pure  </a:t>
            </a:r>
            <a:r>
              <a:rPr lang="en-US" altLang="ko-KR" dirty="0">
                <a:solidFill>
                  <a:srgbClr val="FF0000"/>
                </a:solidFill>
              </a:rPr>
              <a:t>Fig. 4-1</a:t>
            </a:r>
          </a:p>
          <a:p>
            <a:r>
              <a:rPr lang="en-US" altLang="ko-KR" dirty="0"/>
              <a:t>       mixture of gas and liquid air; not pure  </a:t>
            </a:r>
            <a:r>
              <a:rPr lang="en-US" altLang="ko-KR" dirty="0">
                <a:solidFill>
                  <a:srgbClr val="FF0000"/>
                </a:solidFill>
              </a:rPr>
              <a:t>Fig. 4-2 </a:t>
            </a:r>
          </a:p>
          <a:p>
            <a:endParaRPr lang="en-US" altLang="ko-KR" dirty="0"/>
          </a:p>
          <a:p>
            <a:r>
              <a:rPr lang="en-US" altLang="ko-KR" dirty="0"/>
              <a:t>4-2 Phases of a pure substance</a:t>
            </a:r>
          </a:p>
          <a:p>
            <a:endParaRPr lang="en-US" altLang="ko-KR" dirty="0"/>
          </a:p>
          <a:p>
            <a:r>
              <a:rPr lang="en-US" altLang="ko-KR" dirty="0"/>
              <a:t>3 principal phases; solid, liquid, gas </a:t>
            </a:r>
          </a:p>
          <a:p>
            <a:endParaRPr lang="en-US" altLang="ko-KR" dirty="0"/>
          </a:p>
          <a:p>
            <a:r>
              <a:rPr lang="en-US" altLang="ko-KR" dirty="0"/>
              <a:t>phase; distinct and homogeneous molecular arrangement, </a:t>
            </a:r>
          </a:p>
          <a:p>
            <a:endParaRPr lang="en-US" altLang="ko-KR" dirty="0"/>
          </a:p>
          <a:p>
            <a:r>
              <a:rPr lang="en-US" altLang="ko-KR" dirty="0"/>
              <a:t>solid: lattice, Fig. 4-3</a:t>
            </a:r>
          </a:p>
          <a:p>
            <a:r>
              <a:rPr lang="en-US" altLang="ko-KR" dirty="0"/>
              <a:t>liquid: a little farther apart, however, </a:t>
            </a:r>
          </a:p>
          <a:p>
            <a:r>
              <a:rPr lang="en-US" altLang="ko-KR" dirty="0"/>
              <a:t>         water(shorter than ice, thus heavier) is a rare exception </a:t>
            </a:r>
          </a:p>
          <a:p>
            <a:r>
              <a:rPr lang="en-US" altLang="ko-KR" dirty="0"/>
              <a:t>gas: free motion Fig. 4-5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3582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Ch.4 Properties of pure substances-6</a:t>
            </a:r>
          </a:p>
          <a:p>
            <a:endParaRPr lang="en-US" altLang="ko-KR" dirty="0"/>
          </a:p>
          <a:p>
            <a:r>
              <a:rPr lang="en-US" altLang="ko-KR" dirty="0"/>
              <a:t>4-6 The ideal-gas equation of state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Real</a:t>
            </a:r>
            <a:r>
              <a:rPr lang="ko-KR" altLang="en-US" dirty="0"/>
              <a:t> </a:t>
            </a:r>
            <a:r>
              <a:rPr lang="en-US" altLang="ko-KR" dirty="0"/>
              <a:t>gas of low densities       ideal-gas </a:t>
            </a:r>
          </a:p>
          <a:p>
            <a:endParaRPr lang="en-US" altLang="ko-KR" dirty="0"/>
          </a:p>
          <a:p>
            <a:r>
              <a:rPr lang="en-US" altLang="ko-KR" dirty="0"/>
              <a:t>- steam, refrigerants are dense, and cannot be regarded as ideal-gas.</a:t>
            </a:r>
          </a:p>
          <a:p>
            <a:r>
              <a:rPr lang="en-US" altLang="ko-KR" dirty="0"/>
              <a:t>   </a:t>
            </a:r>
            <a:r>
              <a:rPr lang="en-US" altLang="ko-KR" dirty="0">
                <a:sym typeface="Wingdings" pitchFamily="2" charset="2"/>
              </a:rPr>
              <a:t> Tables are necessary.</a:t>
            </a:r>
            <a:r>
              <a:rPr lang="en-US" altLang="ko-KR" dirty="0">
                <a:solidFill>
                  <a:srgbClr val="FF0000"/>
                </a:solidFill>
              </a:rPr>
              <a:t>  </a:t>
            </a:r>
            <a:endParaRPr lang="en-US" altLang="ko-KR" dirty="0">
              <a:sym typeface="Wingdings" pitchFamily="2" charset="2"/>
            </a:endParaRPr>
          </a:p>
          <a:p>
            <a:r>
              <a:rPr lang="en-US" altLang="ko-KR" dirty="0"/>
              <a:t>                                                           </a:t>
            </a:r>
          </a:p>
          <a:p>
            <a:r>
              <a:rPr lang="en-US" altLang="ko-KR" dirty="0"/>
              <a:t>- For steam, refer to Fig. 4-45,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en-US" altLang="ko-KR" dirty="0"/>
              <a:t>over 100kPa it cannot be regarded as ideal-gas.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21289"/>
              </p:ext>
            </p:extLst>
          </p:nvPr>
        </p:nvGraphicFramePr>
        <p:xfrm>
          <a:off x="919163" y="1547813"/>
          <a:ext cx="6937375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0" name="Equation" r:id="rId4" imgW="4431960" imgH="1650960" progId="Equation.DSMT4">
                  <p:embed/>
                </p:oleObj>
              </mc:Choice>
              <mc:Fallback>
                <p:oleObj name="Equation" r:id="rId4" imgW="4431960" imgH="1650960" progId="Equation.DSMT4">
                  <p:embed/>
                  <p:pic>
                    <p:nvPicPr>
                      <p:cNvPr id="245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1547813"/>
                        <a:ext cx="6937375" cy="254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3357554" y="4333881"/>
          <a:ext cx="285752" cy="381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1" name="Equation" r:id="rId6" imgW="126725" imgH="126725" progId="Equation.DSMT4">
                  <p:embed/>
                </p:oleObj>
              </mc:Choice>
              <mc:Fallback>
                <p:oleObj name="Equation" r:id="rId6" imgW="126725" imgH="126725" progId="Equation.DSMT4">
                  <p:embed/>
                  <p:pic>
                    <p:nvPicPr>
                      <p:cNvPr id="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4333881"/>
                        <a:ext cx="285752" cy="381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02003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31598" y="500042"/>
            <a:ext cx="4199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Ch.4 Properties of pure substances-6b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925A69B5-DFC2-4A3E-A7E1-A689DEADD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1675" y="869374"/>
            <a:ext cx="392657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209275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3582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Ch.4 Properties of pure substances-6</a:t>
            </a:r>
          </a:p>
          <a:p>
            <a:endParaRPr lang="en-US" altLang="ko-KR" dirty="0"/>
          </a:p>
          <a:p>
            <a:r>
              <a:rPr lang="en-US" altLang="ko-KR" dirty="0"/>
              <a:t>4-6 The ideal-gas equation of state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Real</a:t>
            </a:r>
            <a:r>
              <a:rPr lang="ko-KR" altLang="en-US" dirty="0"/>
              <a:t> </a:t>
            </a:r>
            <a:r>
              <a:rPr lang="en-US" altLang="ko-KR" dirty="0"/>
              <a:t>gas of low densities       ideal-gas </a:t>
            </a:r>
          </a:p>
          <a:p>
            <a:endParaRPr lang="en-US" altLang="ko-KR" dirty="0"/>
          </a:p>
          <a:p>
            <a:r>
              <a:rPr lang="en-US" altLang="ko-KR" dirty="0"/>
              <a:t>- steam, refrigerants are dense, and cannot be regarded as ideal-gas.</a:t>
            </a:r>
          </a:p>
          <a:p>
            <a:r>
              <a:rPr lang="en-US" altLang="ko-KR" dirty="0"/>
              <a:t>   </a:t>
            </a:r>
            <a:r>
              <a:rPr lang="en-US" altLang="ko-KR" dirty="0">
                <a:sym typeface="Wingdings" pitchFamily="2" charset="2"/>
              </a:rPr>
              <a:t> Tables are necessary.</a:t>
            </a:r>
            <a:r>
              <a:rPr lang="en-US" altLang="ko-KR" dirty="0">
                <a:solidFill>
                  <a:srgbClr val="FF0000"/>
                </a:solidFill>
              </a:rPr>
              <a:t>  </a:t>
            </a:r>
            <a:endParaRPr lang="en-US" altLang="ko-KR" dirty="0">
              <a:sym typeface="Wingdings" pitchFamily="2" charset="2"/>
            </a:endParaRPr>
          </a:p>
          <a:p>
            <a:r>
              <a:rPr lang="en-US" altLang="ko-KR" dirty="0"/>
              <a:t>                                                           </a:t>
            </a:r>
          </a:p>
          <a:p>
            <a:r>
              <a:rPr lang="en-US" altLang="ko-KR" dirty="0"/>
              <a:t>- For steam, refer to </a:t>
            </a:r>
            <a:r>
              <a:rPr lang="en-US" altLang="ko-KR" dirty="0">
                <a:solidFill>
                  <a:srgbClr val="FF0000"/>
                </a:solidFill>
              </a:rPr>
              <a:t>Fig. 4-45,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en-US" altLang="ko-KR" dirty="0"/>
              <a:t>over 100kPa it cannot be regarded as ideal-gas.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482899"/>
              </p:ext>
            </p:extLst>
          </p:nvPr>
        </p:nvGraphicFramePr>
        <p:xfrm>
          <a:off x="919163" y="1547813"/>
          <a:ext cx="6937375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4" name="Equation" r:id="rId4" imgW="4431960" imgH="1650960" progId="Equation.DSMT4">
                  <p:embed/>
                </p:oleObj>
              </mc:Choice>
              <mc:Fallback>
                <p:oleObj name="Equation" r:id="rId4" imgW="4431960" imgH="1650960" progId="Equation.DSMT4">
                  <p:embed/>
                  <p:pic>
                    <p:nvPicPr>
                      <p:cNvPr id="245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1547813"/>
                        <a:ext cx="6937375" cy="254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3357554" y="4333881"/>
          <a:ext cx="285752" cy="381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5" name="Equation" r:id="rId6" imgW="126725" imgH="126725" progId="Equation.DSMT4">
                  <p:embed/>
                </p:oleObj>
              </mc:Choice>
              <mc:Fallback>
                <p:oleObj name="Equation" r:id="rId6" imgW="126725" imgH="126725" progId="Equation.DSMT4">
                  <p:embed/>
                  <p:pic>
                    <p:nvPicPr>
                      <p:cNvPr id="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4333881"/>
                        <a:ext cx="285752" cy="381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48233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116997"/>
              </p:ext>
            </p:extLst>
          </p:nvPr>
        </p:nvGraphicFramePr>
        <p:xfrm>
          <a:off x="2224088" y="5994400"/>
          <a:ext cx="47021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5" name="Equation" r:id="rId3" imgW="2489040" imgH="431640" progId="Equation.DSMT4">
                  <p:embed/>
                </p:oleObj>
              </mc:Choice>
              <mc:Fallback>
                <p:oleObj name="Equation" r:id="rId3" imgW="2489040" imgH="43164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5994400"/>
                        <a:ext cx="4702175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431598" y="500042"/>
            <a:ext cx="4170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Ch.4 Properties of pure substances-6c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5A39B3F5-5608-4419-9C86-F95511361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08652" y="878684"/>
            <a:ext cx="4334605" cy="4926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83503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3582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Ch.4 Properties of pure substances-7</a:t>
            </a:r>
          </a:p>
          <a:p>
            <a:endParaRPr lang="en-US" altLang="ko-KR" dirty="0"/>
          </a:p>
          <a:p>
            <a:r>
              <a:rPr lang="en-US" altLang="ko-KR" dirty="0"/>
              <a:t>4-7 Compressibility factor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- Normalization by critical pressure     and temperature   </a:t>
            </a:r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- </a:t>
            </a:r>
            <a:r>
              <a:rPr lang="en-US" altLang="ko-KR" dirty="0">
                <a:solidFill>
                  <a:srgbClr val="FF0000"/>
                </a:solidFill>
              </a:rPr>
              <a:t>                                                                    </a:t>
            </a:r>
            <a:r>
              <a:rPr lang="en-US" altLang="ko-KR" dirty="0"/>
              <a:t> Fig. 4-48 &amp; -49,  </a:t>
            </a:r>
          </a:p>
          <a:p>
            <a:endParaRPr lang="en-US" altLang="ko-KR" dirty="0"/>
          </a:p>
          <a:p>
            <a:r>
              <a:rPr lang="en-US" altLang="ko-KR" dirty="0"/>
              <a:t>    Ex. 4-11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HW Ch.4 Problems 18, 19, 23, 32, 35, 54, 70, 84, 88, 95, 99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928662" y="1500174"/>
          <a:ext cx="4294187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32" name="Equation" r:id="rId4" imgW="2743200" imgH="838200" progId="Equation.DSMT4">
                  <p:embed/>
                </p:oleObj>
              </mc:Choice>
              <mc:Fallback>
                <p:oleObj name="Equation" r:id="rId4" imgW="2743200" imgH="83820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500174"/>
                        <a:ext cx="4294187" cy="1293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3312505" y="1085851"/>
          <a:ext cx="187925" cy="271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33" name="Equation" r:id="rId6" imgW="152268" imgH="164957" progId="Equation.DSMT4">
                  <p:embed/>
                </p:oleObj>
              </mc:Choice>
              <mc:Fallback>
                <p:oleObj name="Equation" r:id="rId6" imgW="152268" imgH="164957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505" y="1085851"/>
                        <a:ext cx="187925" cy="2714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868817"/>
              </p:ext>
            </p:extLst>
          </p:nvPr>
        </p:nvGraphicFramePr>
        <p:xfrm>
          <a:off x="4194175" y="2962275"/>
          <a:ext cx="3127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34" name="Equation" r:id="rId8" imgW="253800" imgH="241200" progId="Equation.DSMT4">
                  <p:embed/>
                </p:oleObj>
              </mc:Choice>
              <mc:Fallback>
                <p:oleObj name="Equation" r:id="rId8" imgW="253800" imgH="2412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2962275"/>
                        <a:ext cx="312738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6386513" y="2971800"/>
          <a:ext cx="25717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35" name="Equation" r:id="rId10" imgW="215640" imgH="241200" progId="Equation.DSMT4">
                  <p:embed/>
                </p:oleObj>
              </mc:Choice>
              <mc:Fallback>
                <p:oleObj name="Equation" r:id="rId10" imgW="215640" imgH="2412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513" y="2971800"/>
                        <a:ext cx="257175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915966"/>
              </p:ext>
            </p:extLst>
          </p:nvPr>
        </p:nvGraphicFramePr>
        <p:xfrm>
          <a:off x="928688" y="3429000"/>
          <a:ext cx="584676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36" name="Equation" r:id="rId12" imgW="3733560" imgH="660240" progId="Equation.DSMT4">
                  <p:embed/>
                </p:oleObj>
              </mc:Choice>
              <mc:Fallback>
                <p:oleObj name="Equation" r:id="rId12" imgW="3733560" imgH="66024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429000"/>
                        <a:ext cx="5846762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269234"/>
              </p:ext>
            </p:extLst>
          </p:nvPr>
        </p:nvGraphicFramePr>
        <p:xfrm>
          <a:off x="827584" y="4653136"/>
          <a:ext cx="542694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37" name="Equation" r:id="rId14" imgW="3517560" imgH="228600" progId="Equation.DSMT4">
                  <p:embed/>
                </p:oleObj>
              </mc:Choice>
              <mc:Fallback>
                <p:oleObj name="Equation" r:id="rId14" imgW="3517560" imgH="22860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653136"/>
                        <a:ext cx="5426943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>
            <a:extLst>
              <a:ext uri="{FF2B5EF4-FFF2-40B4-BE49-F238E27FC236}">
                <a16:creationId xmlns:a16="http://schemas.microsoft.com/office/drawing/2014/main" id="{D3820B3C-8DD0-402E-9FA4-F7A9DA57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467086" y="308342"/>
            <a:ext cx="3235570" cy="2595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60057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517262"/>
              </p:ext>
            </p:extLst>
          </p:nvPr>
        </p:nvGraphicFramePr>
        <p:xfrm>
          <a:off x="2819400" y="6237288"/>
          <a:ext cx="3503613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9" name="Equation" r:id="rId3" imgW="1854000" imgH="203040" progId="Equation.DSMT4">
                  <p:embed/>
                </p:oleObj>
              </mc:Choice>
              <mc:Fallback>
                <p:oleObj name="Equation" r:id="rId3" imgW="1854000" imgH="2030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6237288"/>
                        <a:ext cx="3503613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431598" y="500042"/>
            <a:ext cx="4308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Ch.4 Properties of pure substances-7a</a:t>
            </a:r>
          </a:p>
        </p:txBody>
      </p:sp>
      <p:pic>
        <p:nvPicPr>
          <p:cNvPr id="6" name="Picture 14">
            <a:extLst>
              <a:ext uri="{FF2B5EF4-FFF2-40B4-BE49-F238E27FC236}">
                <a16:creationId xmlns:a16="http://schemas.microsoft.com/office/drawing/2014/main" id="{5705BA1C-E096-4C81-B8F5-EE51E21F7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10557" y="925643"/>
            <a:ext cx="7128792" cy="525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5939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3582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Ch.4 Properties of pure substances-7</a:t>
            </a:r>
          </a:p>
          <a:p>
            <a:endParaRPr lang="en-US" altLang="ko-KR" dirty="0"/>
          </a:p>
          <a:p>
            <a:r>
              <a:rPr lang="en-US" altLang="ko-KR" dirty="0"/>
              <a:t>4-7 Compressibility factor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- Normalization by critical pressure     and temperature   </a:t>
            </a:r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- </a:t>
            </a:r>
            <a:r>
              <a:rPr lang="en-US" altLang="ko-KR" dirty="0">
                <a:solidFill>
                  <a:srgbClr val="FF0000"/>
                </a:solidFill>
              </a:rPr>
              <a:t>                                                                    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Fig. 4-48 &amp; -49</a:t>
            </a:r>
            <a:r>
              <a:rPr lang="en-US" altLang="ko-KR" dirty="0"/>
              <a:t>,  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Ex. 4-11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HW Ch.4 Problems 18, 19, 23, 32, 35, 54, 70, 84, 88, 95, 99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928662" y="1500174"/>
          <a:ext cx="4294187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4" name="Equation" r:id="rId4" imgW="2743200" imgH="838200" progId="Equation.DSMT4">
                  <p:embed/>
                </p:oleObj>
              </mc:Choice>
              <mc:Fallback>
                <p:oleObj name="Equation" r:id="rId4" imgW="2743200" imgH="838200" progId="Equation.DSMT4">
                  <p:embed/>
                  <p:pic>
                    <p:nvPicPr>
                      <p:cNvPr id="245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500174"/>
                        <a:ext cx="4294187" cy="1293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3312505" y="1085851"/>
          <a:ext cx="187925" cy="271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5" name="Equation" r:id="rId6" imgW="152268" imgH="164957" progId="Equation.DSMT4">
                  <p:embed/>
                </p:oleObj>
              </mc:Choice>
              <mc:Fallback>
                <p:oleObj name="Equation" r:id="rId6" imgW="152268" imgH="164957" progId="Equation.DSMT4">
                  <p:embed/>
                  <p:pic>
                    <p:nvPicPr>
                      <p:cNvPr id="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505" y="1085851"/>
                        <a:ext cx="187925" cy="2714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>
            <p:extLst/>
          </p:nvPr>
        </p:nvGraphicFramePr>
        <p:xfrm>
          <a:off x="4194175" y="2962275"/>
          <a:ext cx="3127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6" name="Equation" r:id="rId8" imgW="253800" imgH="241200" progId="Equation.DSMT4">
                  <p:embed/>
                </p:oleObj>
              </mc:Choice>
              <mc:Fallback>
                <p:oleObj name="Equation" r:id="rId8" imgW="253800" imgH="241200" progId="Equation.DSMT4">
                  <p:embed/>
                  <p:pic>
                    <p:nvPicPr>
                      <p:cNvPr id="28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2962275"/>
                        <a:ext cx="312738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6386513" y="2971800"/>
          <a:ext cx="25717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7" name="Equation" r:id="rId10" imgW="215640" imgH="241200" progId="Equation.DSMT4">
                  <p:embed/>
                </p:oleObj>
              </mc:Choice>
              <mc:Fallback>
                <p:oleObj name="Equation" r:id="rId10" imgW="215640" imgH="241200" progId="Equation.DSMT4">
                  <p:embed/>
                  <p:pic>
                    <p:nvPicPr>
                      <p:cNvPr id="28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513" y="2971800"/>
                        <a:ext cx="257175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324333"/>
              </p:ext>
            </p:extLst>
          </p:nvPr>
        </p:nvGraphicFramePr>
        <p:xfrm>
          <a:off x="928688" y="3429000"/>
          <a:ext cx="584676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8" name="Equation" r:id="rId12" imgW="3733560" imgH="660240" progId="Equation.DSMT4">
                  <p:embed/>
                </p:oleObj>
              </mc:Choice>
              <mc:Fallback>
                <p:oleObj name="Equation" r:id="rId12" imgW="3733560" imgH="660240" progId="Equation.DSMT4">
                  <p:embed/>
                  <p:pic>
                    <p:nvPicPr>
                      <p:cNvPr id="286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429000"/>
                        <a:ext cx="5846762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>
            <p:extLst/>
          </p:nvPr>
        </p:nvGraphicFramePr>
        <p:xfrm>
          <a:off x="827584" y="4653136"/>
          <a:ext cx="542694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9" name="Equation" r:id="rId14" imgW="3517560" imgH="228600" progId="Equation.DSMT4">
                  <p:embed/>
                </p:oleObj>
              </mc:Choice>
              <mc:Fallback>
                <p:oleObj name="Equation" r:id="rId14" imgW="3517560" imgH="228600" progId="Equation.DSMT4">
                  <p:embed/>
                  <p:pic>
                    <p:nvPicPr>
                      <p:cNvPr id="28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653136"/>
                        <a:ext cx="5426943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>
            <a:extLst>
              <a:ext uri="{FF2B5EF4-FFF2-40B4-BE49-F238E27FC236}">
                <a16:creationId xmlns:a16="http://schemas.microsoft.com/office/drawing/2014/main" id="{D3820B3C-8DD0-402E-9FA4-F7A9DA57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467086" y="308342"/>
            <a:ext cx="3235570" cy="2595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035955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1598" y="500042"/>
            <a:ext cx="4199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Ch.4 Properties of pure substances-7b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4E1761B-F973-4327-853F-092A12C59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4250" y="1626191"/>
            <a:ext cx="3577173" cy="453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D8D73EE7-5981-44EA-8F37-CCA561AA6B98}"/>
              </a:ext>
            </a:extLst>
          </p:cNvPr>
          <p:cNvGrpSpPr/>
          <p:nvPr/>
        </p:nvGrpSpPr>
        <p:grpSpPr>
          <a:xfrm>
            <a:off x="506501" y="2132856"/>
            <a:ext cx="3815066" cy="2808312"/>
            <a:chOff x="506501" y="2132856"/>
            <a:chExt cx="3815066" cy="2808312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00557413-0397-4F59-8D0F-1974C4B46B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6501" y="2132856"/>
              <a:ext cx="3815066" cy="2808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943B642-496F-4503-9A1A-56D12686D3E6}"/>
                </a:ext>
              </a:extLst>
            </p:cNvPr>
            <p:cNvSpPr/>
            <p:nvPr/>
          </p:nvSpPr>
          <p:spPr>
            <a:xfrm>
              <a:off x="1975148" y="2616140"/>
              <a:ext cx="327552" cy="2063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aphicFrame>
          <p:nvGraphicFramePr>
            <p:cNvPr id="12" name="개체 11">
              <a:extLst>
                <a:ext uri="{FF2B5EF4-FFF2-40B4-BE49-F238E27FC236}">
                  <a16:creationId xmlns:a16="http://schemas.microsoft.com/office/drawing/2014/main" id="{34433AAA-58C4-4871-AB21-6841E8F2AAE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2978909"/>
                </p:ext>
              </p:extLst>
            </p:nvPr>
          </p:nvGraphicFramePr>
          <p:xfrm>
            <a:off x="2024038" y="2568394"/>
            <a:ext cx="278662" cy="301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34" name="Equation" r:id="rId5" imgW="152280" imgH="164880" progId="Equation.DSMT4">
                    <p:embed/>
                  </p:oleObj>
                </mc:Choice>
                <mc:Fallback>
                  <p:oleObj name="Equation" r:id="rId5" imgW="152280" imgH="164880" progId="Equation.DSMT4">
                    <p:embed/>
                    <p:pic>
                      <p:nvPicPr>
                        <p:cNvPr id="10" name="개체 9">
                          <a:extLst>
                            <a:ext uri="{FF2B5EF4-FFF2-40B4-BE49-F238E27FC236}">
                              <a16:creationId xmlns:a16="http://schemas.microsoft.com/office/drawing/2014/main" id="{566417B1-B5C3-43AA-A47C-43832BD1423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24038" y="2568394"/>
                          <a:ext cx="278662" cy="301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685610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458" y="908720"/>
            <a:ext cx="4583838" cy="5894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75656" y="980728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Ex. 4-11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1598" y="500042"/>
            <a:ext cx="4170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Ch.4 Properties of pure substances-7c</a:t>
            </a:r>
          </a:p>
        </p:txBody>
      </p:sp>
    </p:spTree>
    <p:extLst>
      <p:ext uri="{BB962C8B-B14F-4D97-AF65-F5344CB8AC3E}">
        <p14:creationId xmlns:p14="http://schemas.microsoft.com/office/powerpoint/2010/main" val="12008435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3582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Ch.4 Properties of pure substances-7</a:t>
            </a:r>
          </a:p>
          <a:p>
            <a:endParaRPr lang="en-US" altLang="ko-KR" dirty="0"/>
          </a:p>
          <a:p>
            <a:r>
              <a:rPr lang="en-US" altLang="ko-KR" dirty="0"/>
              <a:t>4-7 Compressibility factor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- Normalization by critical pressure     and temperature   </a:t>
            </a:r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- </a:t>
            </a:r>
            <a:r>
              <a:rPr lang="en-US" altLang="ko-KR" dirty="0">
                <a:solidFill>
                  <a:srgbClr val="FF0000"/>
                </a:solidFill>
              </a:rPr>
              <a:t>                                                                    </a:t>
            </a:r>
            <a:r>
              <a:rPr lang="en-US" altLang="ko-KR" dirty="0"/>
              <a:t> Fig. 4-48 &amp; -49,  </a:t>
            </a:r>
          </a:p>
          <a:p>
            <a:endParaRPr lang="en-US" altLang="ko-KR" dirty="0"/>
          </a:p>
          <a:p>
            <a:r>
              <a:rPr lang="en-US" altLang="ko-KR" dirty="0"/>
              <a:t>    Ex. 4-11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HW Ch.4 Problems 18, 19, 23, 32, 35, 54, 70, 84, 88, 95, 99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928662" y="1500174"/>
          <a:ext cx="4294187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0" name="Equation" r:id="rId4" imgW="2743200" imgH="838200" progId="Equation.DSMT4">
                  <p:embed/>
                </p:oleObj>
              </mc:Choice>
              <mc:Fallback>
                <p:oleObj name="Equation" r:id="rId4" imgW="2743200" imgH="838200" progId="Equation.DSMT4">
                  <p:embed/>
                  <p:pic>
                    <p:nvPicPr>
                      <p:cNvPr id="245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500174"/>
                        <a:ext cx="4294187" cy="1293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3312505" y="1085851"/>
          <a:ext cx="187925" cy="271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1" name="Equation" r:id="rId6" imgW="152268" imgH="164957" progId="Equation.DSMT4">
                  <p:embed/>
                </p:oleObj>
              </mc:Choice>
              <mc:Fallback>
                <p:oleObj name="Equation" r:id="rId6" imgW="152268" imgH="164957" progId="Equation.DSMT4">
                  <p:embed/>
                  <p:pic>
                    <p:nvPicPr>
                      <p:cNvPr id="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505" y="1085851"/>
                        <a:ext cx="187925" cy="2714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>
            <p:extLst/>
          </p:nvPr>
        </p:nvGraphicFramePr>
        <p:xfrm>
          <a:off x="4194175" y="2962275"/>
          <a:ext cx="3127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2" name="Equation" r:id="rId8" imgW="253800" imgH="241200" progId="Equation.DSMT4">
                  <p:embed/>
                </p:oleObj>
              </mc:Choice>
              <mc:Fallback>
                <p:oleObj name="Equation" r:id="rId8" imgW="253800" imgH="241200" progId="Equation.DSMT4">
                  <p:embed/>
                  <p:pic>
                    <p:nvPicPr>
                      <p:cNvPr id="28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2962275"/>
                        <a:ext cx="312738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6386513" y="2971800"/>
          <a:ext cx="25717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3" name="Equation" r:id="rId10" imgW="215640" imgH="241200" progId="Equation.DSMT4">
                  <p:embed/>
                </p:oleObj>
              </mc:Choice>
              <mc:Fallback>
                <p:oleObj name="Equation" r:id="rId10" imgW="215640" imgH="241200" progId="Equation.DSMT4">
                  <p:embed/>
                  <p:pic>
                    <p:nvPicPr>
                      <p:cNvPr id="28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513" y="2971800"/>
                        <a:ext cx="257175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565843"/>
              </p:ext>
            </p:extLst>
          </p:nvPr>
        </p:nvGraphicFramePr>
        <p:xfrm>
          <a:off x="928688" y="3429000"/>
          <a:ext cx="584676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4" name="Equation" r:id="rId12" imgW="3733560" imgH="660240" progId="Equation.DSMT4">
                  <p:embed/>
                </p:oleObj>
              </mc:Choice>
              <mc:Fallback>
                <p:oleObj name="Equation" r:id="rId12" imgW="3733560" imgH="660240" progId="Equation.DSMT4">
                  <p:embed/>
                  <p:pic>
                    <p:nvPicPr>
                      <p:cNvPr id="286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429000"/>
                        <a:ext cx="5846762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>
            <p:extLst/>
          </p:nvPr>
        </p:nvGraphicFramePr>
        <p:xfrm>
          <a:off x="827584" y="4653136"/>
          <a:ext cx="542694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5" name="Equation" r:id="rId14" imgW="3517560" imgH="228600" progId="Equation.DSMT4">
                  <p:embed/>
                </p:oleObj>
              </mc:Choice>
              <mc:Fallback>
                <p:oleObj name="Equation" r:id="rId14" imgW="3517560" imgH="228600" progId="Equation.DSMT4">
                  <p:embed/>
                  <p:pic>
                    <p:nvPicPr>
                      <p:cNvPr id="28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653136"/>
                        <a:ext cx="5426943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>
            <a:extLst>
              <a:ext uri="{FF2B5EF4-FFF2-40B4-BE49-F238E27FC236}">
                <a16:creationId xmlns:a16="http://schemas.microsoft.com/office/drawing/2014/main" id="{D3820B3C-8DD0-402E-9FA4-F7A9DA57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467086" y="308342"/>
            <a:ext cx="3235570" cy="2595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9347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2860" y="502064"/>
            <a:ext cx="4308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Ch.4 Properties of pure substances-1a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B92EA1D-D148-4827-9777-A7F5089E1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9920" y="2276872"/>
            <a:ext cx="3632080" cy="2778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DA817FF3-CFA3-4E47-BD69-A6FC88001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638300"/>
            <a:ext cx="361518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936827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573669-BFD2-4395-BEBA-BEF36C2432D0}"/>
              </a:ext>
            </a:extLst>
          </p:cNvPr>
          <p:cNvSpPr/>
          <p:nvPr/>
        </p:nvSpPr>
        <p:spPr>
          <a:xfrm>
            <a:off x="4451112" y="2290458"/>
            <a:ext cx="396338" cy="274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94F2626A-6D36-4E01-A067-AEC28531D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419723"/>
              </p:ext>
            </p:extLst>
          </p:nvPr>
        </p:nvGraphicFramePr>
        <p:xfrm>
          <a:off x="3131840" y="2276872"/>
          <a:ext cx="278662" cy="301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79"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566417B1-B5C3-43AA-A47C-43832BD142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1840" y="2276872"/>
                        <a:ext cx="278662" cy="301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664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792961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Ch.4 Properties of pure substances-1</a:t>
            </a:r>
          </a:p>
          <a:p>
            <a:endParaRPr lang="en-US" altLang="ko-KR" dirty="0"/>
          </a:p>
          <a:p>
            <a:r>
              <a:rPr lang="en-US" altLang="ko-KR" dirty="0"/>
              <a:t>4-1 Pure substance</a:t>
            </a:r>
          </a:p>
          <a:p>
            <a:endParaRPr lang="en-US" altLang="ko-KR" dirty="0"/>
          </a:p>
          <a:p>
            <a:r>
              <a:rPr lang="en-US" altLang="ko-KR" dirty="0"/>
              <a:t>pure; a fixed chemical composition</a:t>
            </a:r>
          </a:p>
          <a:p>
            <a:endParaRPr lang="en-US" altLang="ko-KR" dirty="0"/>
          </a:p>
          <a:p>
            <a:r>
              <a:rPr lang="en-US" altLang="ko-KR" dirty="0"/>
              <a:t>  ex: mixture of ice and water; pure  Fig. 4-1</a:t>
            </a:r>
          </a:p>
          <a:p>
            <a:r>
              <a:rPr lang="en-US" altLang="ko-KR" dirty="0"/>
              <a:t>       mixture of gas and liquid air; not pure  Fig. 4-2 </a:t>
            </a:r>
          </a:p>
          <a:p>
            <a:endParaRPr lang="en-US" altLang="ko-KR" dirty="0"/>
          </a:p>
          <a:p>
            <a:r>
              <a:rPr lang="en-US" altLang="ko-KR" dirty="0"/>
              <a:t>4-2 Phases of a pure substance</a:t>
            </a:r>
          </a:p>
          <a:p>
            <a:endParaRPr lang="en-US" altLang="ko-KR" dirty="0"/>
          </a:p>
          <a:p>
            <a:r>
              <a:rPr lang="en-US" altLang="ko-KR" dirty="0"/>
              <a:t>3 principal phases; solid, liquid, gas </a:t>
            </a:r>
          </a:p>
          <a:p>
            <a:endParaRPr lang="en-US" altLang="ko-KR" dirty="0"/>
          </a:p>
          <a:p>
            <a:r>
              <a:rPr lang="en-US" altLang="ko-KR" dirty="0"/>
              <a:t>phase; distinct and homogeneous molecular arrangement, </a:t>
            </a:r>
          </a:p>
          <a:p>
            <a:endParaRPr lang="en-US" altLang="ko-KR" dirty="0"/>
          </a:p>
          <a:p>
            <a:r>
              <a:rPr lang="en-US" altLang="ko-KR" dirty="0"/>
              <a:t>solid: lattice, </a:t>
            </a:r>
            <a:r>
              <a:rPr lang="en-US" altLang="ko-KR" dirty="0">
                <a:solidFill>
                  <a:srgbClr val="FF0000"/>
                </a:solidFill>
              </a:rPr>
              <a:t>Fig. 4-3</a:t>
            </a:r>
          </a:p>
          <a:p>
            <a:r>
              <a:rPr lang="en-US" altLang="ko-KR" dirty="0"/>
              <a:t>liquid: a little farther apart, however, </a:t>
            </a:r>
          </a:p>
          <a:p>
            <a:r>
              <a:rPr lang="en-US" altLang="ko-KR" dirty="0"/>
              <a:t>         water(shorter than ice, thus heavier) is a rare exception </a:t>
            </a:r>
          </a:p>
          <a:p>
            <a:r>
              <a:rPr lang="en-US" altLang="ko-KR" dirty="0"/>
              <a:t>gas: free motion </a:t>
            </a:r>
            <a:r>
              <a:rPr lang="en-US" altLang="ko-KR" dirty="0">
                <a:solidFill>
                  <a:srgbClr val="FF0000"/>
                </a:solidFill>
              </a:rPr>
              <a:t>Fig. 4-4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202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300190"/>
              </p:ext>
            </p:extLst>
          </p:nvPr>
        </p:nvGraphicFramePr>
        <p:xfrm>
          <a:off x="1717675" y="3049588"/>
          <a:ext cx="566578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8" name="Equation" r:id="rId3" imgW="3136680" imgH="203040" progId="Equation.DSMT4">
                  <p:embed/>
                </p:oleObj>
              </mc:Choice>
              <mc:Fallback>
                <p:oleObj name="Equation" r:id="rId3" imgW="3136680" imgH="20304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3049588"/>
                        <a:ext cx="5665788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432860" y="502064"/>
            <a:ext cx="4316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Ch.4 Properties of pure substances-1b</a:t>
            </a:r>
          </a:p>
        </p:txBody>
      </p:sp>
      <p:pic>
        <p:nvPicPr>
          <p:cNvPr id="7" name="Picture 14">
            <a:extLst>
              <a:ext uri="{FF2B5EF4-FFF2-40B4-BE49-F238E27FC236}">
                <a16:creationId xmlns:a16="http://schemas.microsoft.com/office/drawing/2014/main" id="{8A3CD731-C462-4AFA-A2F1-D5FC01376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19872" y="935087"/>
            <a:ext cx="2294285" cy="2128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321740C-6F06-4FD5-A5D8-480C9B50F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32681" y="3416300"/>
            <a:ext cx="6835776" cy="33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492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3582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Ch.4 Properties of pure substances-2</a:t>
            </a:r>
          </a:p>
          <a:p>
            <a:endParaRPr lang="en-US" altLang="ko-KR" dirty="0"/>
          </a:p>
          <a:p>
            <a:r>
              <a:rPr lang="en-US" altLang="ko-KR" dirty="0"/>
              <a:t>4-3 Phase-change processes of pure substances</a:t>
            </a:r>
          </a:p>
          <a:p>
            <a:endParaRPr lang="en-US" altLang="ko-KR" dirty="0"/>
          </a:p>
          <a:p>
            <a:r>
              <a:rPr lang="en-US" altLang="ko-KR" dirty="0"/>
              <a:t>Ex: liquid and vapor mixture of water; under a constant pressure, </a:t>
            </a:r>
          </a:p>
          <a:p>
            <a:endParaRPr lang="en-US" altLang="ko-KR" dirty="0"/>
          </a:p>
          <a:p>
            <a:r>
              <a:rPr lang="en-US" altLang="ko-KR" dirty="0"/>
              <a:t>  state 1; compressed liquid </a:t>
            </a:r>
            <a:r>
              <a:rPr lang="en-US" altLang="ko-KR" dirty="0">
                <a:solidFill>
                  <a:srgbClr val="FF0000"/>
                </a:solidFill>
              </a:rPr>
              <a:t>Fig. 4-5</a:t>
            </a:r>
            <a:endParaRPr lang="en-US" altLang="ko-KR" dirty="0"/>
          </a:p>
          <a:p>
            <a:r>
              <a:rPr lang="en-US" altLang="ko-KR" dirty="0"/>
              <a:t>  state 2; saturated liquid </a:t>
            </a:r>
            <a:r>
              <a:rPr lang="en-US" altLang="ko-KR" dirty="0">
                <a:solidFill>
                  <a:srgbClr val="FF0000"/>
                </a:solidFill>
              </a:rPr>
              <a:t>Fig. 4-6</a:t>
            </a:r>
            <a:endParaRPr lang="en-US" altLang="ko-KR" dirty="0"/>
          </a:p>
          <a:p>
            <a:r>
              <a:rPr lang="en-US" altLang="ko-KR" dirty="0"/>
              <a:t>  state 3; vaporization </a:t>
            </a:r>
            <a:r>
              <a:rPr lang="en-US" altLang="ko-KR" dirty="0">
                <a:solidFill>
                  <a:srgbClr val="FF0000"/>
                </a:solidFill>
              </a:rPr>
              <a:t>Fig. 4-7, </a:t>
            </a:r>
            <a:r>
              <a:rPr lang="en-US" altLang="ko-KR" dirty="0">
                <a:solidFill>
                  <a:srgbClr val="002060"/>
                </a:solidFill>
              </a:rPr>
              <a:t>saturated liquid-vapor mixture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en-US" altLang="ko-KR" dirty="0"/>
              <a:t>state 4; saturated vapor </a:t>
            </a:r>
            <a:r>
              <a:rPr lang="en-US" altLang="ko-KR" dirty="0">
                <a:solidFill>
                  <a:srgbClr val="FF0000"/>
                </a:solidFill>
              </a:rPr>
              <a:t>Fig. 4-8, </a:t>
            </a:r>
            <a:endParaRPr lang="en-US" altLang="ko-KR" dirty="0"/>
          </a:p>
          <a:p>
            <a:r>
              <a:rPr lang="en-US" altLang="ko-KR" dirty="0"/>
              <a:t>  state 5; superheated vapor </a:t>
            </a:r>
            <a:r>
              <a:rPr lang="en-US" altLang="ko-KR" dirty="0">
                <a:solidFill>
                  <a:srgbClr val="FF0000"/>
                </a:solidFill>
              </a:rPr>
              <a:t>Fig. 4-9 </a:t>
            </a:r>
            <a:endParaRPr lang="en-US" altLang="ko-KR" dirty="0"/>
          </a:p>
          <a:p>
            <a:r>
              <a:rPr lang="en-US" altLang="ko-KR" dirty="0"/>
              <a:t>                     diagram, </a:t>
            </a:r>
            <a:r>
              <a:rPr lang="en-US" altLang="ko-KR" dirty="0">
                <a:solidFill>
                  <a:srgbClr val="FF0000"/>
                </a:solidFill>
              </a:rPr>
              <a:t>Fig. 4-10              </a:t>
            </a:r>
          </a:p>
          <a:p>
            <a:endParaRPr lang="en-US" altLang="ko-KR" dirty="0"/>
          </a:p>
          <a:p>
            <a:r>
              <a:rPr lang="en-US" altLang="ko-KR" dirty="0"/>
              <a:t>saturation temperature and saturation pressure;</a:t>
            </a:r>
          </a:p>
          <a:p>
            <a:endParaRPr lang="en-US" altLang="ko-KR" dirty="0"/>
          </a:p>
          <a:p>
            <a:r>
              <a:rPr lang="en-US" altLang="ko-KR" dirty="0"/>
              <a:t>  at a given pressure, </a:t>
            </a:r>
            <a:r>
              <a:rPr lang="en-US" altLang="ko-KR" dirty="0">
                <a:sym typeface="Wingdings" pitchFamily="2" charset="2"/>
              </a:rPr>
              <a:t> saturation temperature, </a:t>
            </a:r>
          </a:p>
          <a:p>
            <a:r>
              <a:rPr lang="en-US" altLang="ko-KR" dirty="0">
                <a:sym typeface="Wingdings" pitchFamily="2" charset="2"/>
              </a:rPr>
              <a:t>  at a given temperature  saturation pressure      </a:t>
            </a:r>
            <a:r>
              <a:rPr lang="en-US" altLang="ko-KR" dirty="0"/>
              <a:t>Fig. 4-12</a:t>
            </a:r>
            <a:r>
              <a:rPr lang="en-US" altLang="ko-KR" dirty="0">
                <a:sym typeface="Wingdings" pitchFamily="2" charset="2"/>
              </a:rPr>
              <a:t>  </a:t>
            </a: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   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  boiling temperature </a:t>
            </a:r>
            <a:r>
              <a:rPr lang="en-US" altLang="ko-KR" dirty="0"/>
              <a:t>   as pressure goes up; ex. pressure cooker, Table 4-1</a:t>
            </a:r>
          </a:p>
          <a:p>
            <a:r>
              <a:rPr lang="en-US" altLang="ko-KR" dirty="0"/>
              <a:t>  in mountains, as pressure goes down, boiling temperature   . Table 4-2</a:t>
            </a: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420313"/>
              </p:ext>
            </p:extLst>
          </p:nvPr>
        </p:nvGraphicFramePr>
        <p:xfrm>
          <a:off x="1698625" y="3579813"/>
          <a:ext cx="388938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3" imgW="266400" imgH="164880" progId="Equation.DSMT4">
                  <p:embed/>
                </p:oleObj>
              </mc:Choice>
              <mc:Fallback>
                <p:oleObj name="Equation" r:id="rId3" imgW="266400" imgH="16488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3579813"/>
                        <a:ext cx="388938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오른쪽 중괄호 8"/>
          <p:cNvSpPr/>
          <p:nvPr/>
        </p:nvSpPr>
        <p:spPr>
          <a:xfrm>
            <a:off x="5572132" y="4857760"/>
            <a:ext cx="45719" cy="2143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643570" y="4643446"/>
          <a:ext cx="2278062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5" imgW="1841500" imgH="203200" progId="Equation.DSMT4">
                  <p:embed/>
                </p:oleObj>
              </mc:Choice>
              <mc:Fallback>
                <p:oleObj name="Equation" r:id="rId5" imgW="1841500" imgH="2032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4643446"/>
                        <a:ext cx="2278062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위쪽 화살표 9"/>
          <p:cNvSpPr/>
          <p:nvPr/>
        </p:nvSpPr>
        <p:spPr>
          <a:xfrm>
            <a:off x="2857488" y="5572140"/>
            <a:ext cx="45719" cy="1428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6858016" y="5857892"/>
            <a:ext cx="71438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2995</Words>
  <Application>Microsoft Office PowerPoint</Application>
  <PresentationFormat>화면 슬라이드 쇼(4:3)</PresentationFormat>
  <Paragraphs>581</Paragraphs>
  <Slides>60</Slides>
  <Notes>15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60</vt:i4>
      </vt:variant>
    </vt:vector>
  </HeadingPairs>
  <TitlesOfParts>
    <vt:vector size="66" baseType="lpstr">
      <vt:lpstr>맑은 고딕</vt:lpstr>
      <vt:lpstr>Arial</vt:lpstr>
      <vt:lpstr>Wingdings</vt:lpstr>
      <vt:lpstr>Office 테마</vt:lpstr>
      <vt:lpstr>Equation</vt:lpstr>
      <vt:lpstr>MathType 6.0 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Introduction;</dc:title>
  <dc:creator>Microsoft Corporation</dc:creator>
  <cp:lastModifiedBy>Seung-Joon Lee</cp:lastModifiedBy>
  <cp:revision>170</cp:revision>
  <dcterms:created xsi:type="dcterms:W3CDTF">2006-10-05T04:04:58Z</dcterms:created>
  <dcterms:modified xsi:type="dcterms:W3CDTF">2018-04-23T03:11:27Z</dcterms:modified>
</cp:coreProperties>
</file>