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94" r:id="rId4"/>
    <p:sldId id="290" r:id="rId5"/>
    <p:sldId id="299" r:id="rId6"/>
    <p:sldId id="295" r:id="rId7"/>
    <p:sldId id="296" r:id="rId8"/>
    <p:sldId id="291" r:id="rId9"/>
    <p:sldId id="298" r:id="rId10"/>
    <p:sldId id="29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49C3-A982-461A-87F6-9FE7DCCE99FB}" type="doc">
      <dgm:prSet loTypeId="urn:microsoft.com/office/officeart/2005/8/layout/matrix3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0F725FC-16A8-4614-AFE8-8143E01EF0CC}">
      <dgm:prSet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800" b="0" i="0" dirty="0">
              <a:latin typeface="나눔바른고딕OTF Light" pitchFamily="50" charset="-127"/>
              <a:ea typeface="나눔바른고딕OTF Light" pitchFamily="50" charset="-127"/>
            </a:rPr>
            <a:t>Class</a:t>
          </a:r>
          <a:r>
            <a:rPr lang="ko-KR" altLang="en-US" sz="1800" b="0" i="0" dirty="0">
              <a:latin typeface="나눔바른고딕OTF Light" pitchFamily="50" charset="-127"/>
              <a:ea typeface="나눔바른고딕OTF Light" pitchFamily="50" charset="-127"/>
            </a:rPr>
            <a:t>만 구현하면 다른 행렬에 관해 계산 가능</a:t>
          </a:r>
          <a:endParaRPr lang="en-US" altLang="ko-KR" sz="1800" b="0" i="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C7CCD089-426A-4329-B443-05AF8F9E4ABC}" type="par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C37DB455-3072-4241-863A-47339D431CAD}" type="sib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9F07C9D1-C548-4D7B-BC45-AEEA924039DF}">
      <dgm:prSet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0" i="0" dirty="0">
              <a:latin typeface="나눔바른고딕OTF Light" pitchFamily="50" charset="-127"/>
              <a:ea typeface="나눔바른고딕OTF Light" pitchFamily="50" charset="-127"/>
            </a:rPr>
            <a:t>게임의 판수를 계산하여 각각 걸릴 확률 계산</a:t>
          </a:r>
        </a:p>
      </dgm:t>
    </dgm:pt>
    <dgm:pt modelId="{AE4A5FB9-EC46-45DD-B3D1-AC5CFD814FF3}" type="parTrans" cxnId="{17F2784A-30AD-47B9-8781-84A40AFE35DF}">
      <dgm:prSet/>
      <dgm:spPr/>
      <dgm:t>
        <a:bodyPr/>
        <a:lstStyle/>
        <a:p>
          <a:pPr latinLnBrk="1"/>
          <a:endParaRPr lang="ko-KR" altLang="en-US"/>
        </a:p>
      </dgm:t>
    </dgm:pt>
    <dgm:pt modelId="{606C27D1-3158-45B2-8DCC-0BE27B529EEC}" type="sibTrans" cxnId="{17F2784A-30AD-47B9-8781-84A40AFE35DF}">
      <dgm:prSet/>
      <dgm:spPr/>
      <dgm:t>
        <a:bodyPr/>
        <a:lstStyle/>
        <a:p>
          <a:pPr latinLnBrk="1"/>
          <a:endParaRPr lang="ko-KR" altLang="en-US"/>
        </a:p>
      </dgm:t>
    </dgm:pt>
    <dgm:pt modelId="{9F3A254E-2783-4F29-91BB-F290AD58F11A}">
      <dgm:prSet phldrT="[텍스트]"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800" b="0" dirty="0">
              <a:latin typeface="나눔바른고딕OTF Light" pitchFamily="50" charset="-127"/>
              <a:ea typeface="나눔바른고딕OTF Light" pitchFamily="50" charset="-127"/>
            </a:rPr>
            <a:t>3x3,4x4...</a:t>
          </a:r>
          <a:r>
            <a:rPr lang="ko-KR" altLang="en-US" sz="1800" b="0" dirty="0">
              <a:latin typeface="나눔바른고딕OTF Light" pitchFamily="50" charset="-127"/>
              <a:ea typeface="나눔바른고딕OTF Light" pitchFamily="50" charset="-127"/>
            </a:rPr>
            <a:t>다양한 행렬에 관한  </a:t>
          </a:r>
          <a:r>
            <a:rPr lang="en-US" altLang="ko-KR" sz="1800" b="0" dirty="0">
              <a:latin typeface="나눔바른고딕OTF Light" pitchFamily="50" charset="-127"/>
              <a:ea typeface="나눔바른고딕OTF Light" pitchFamily="50" charset="-127"/>
            </a:rPr>
            <a:t>Class </a:t>
          </a:r>
          <a:r>
            <a:rPr lang="ko-KR" altLang="en-US" sz="1800" b="0" dirty="0">
              <a:latin typeface="나눔바른고딕OTF Light" pitchFamily="50" charset="-127"/>
              <a:ea typeface="나눔바른고딕OTF Light" pitchFamily="50" charset="-127"/>
            </a:rPr>
            <a:t>구현</a:t>
          </a:r>
        </a:p>
      </dgm:t>
    </dgm:pt>
    <dgm:pt modelId="{DAC89E9C-4B61-4BDD-8A58-5B37D0C1DF4C}" type="par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E54DCB18-FF2B-498F-8F80-E97E7EC1B72F}" type="sib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E9F0536C-68BD-47C8-B115-C742533E974C}" type="pres">
      <dgm:prSet presAssocID="{977849C3-A982-461A-87F6-9FE7DCCE99FB}" presName="matrix" presStyleCnt="0">
        <dgm:presLayoutVars>
          <dgm:chMax val="1"/>
          <dgm:dir/>
          <dgm:resizeHandles val="exact"/>
        </dgm:presLayoutVars>
      </dgm:prSet>
      <dgm:spPr/>
    </dgm:pt>
    <dgm:pt modelId="{70958335-64AD-4D5A-AE6D-8DE1E46F5256}" type="pres">
      <dgm:prSet presAssocID="{977849C3-A982-461A-87F6-9FE7DCCE99FB}" presName="diamond" presStyleLbl="bgShp" presStyleIdx="0" presStyleCnt="1"/>
      <dgm:spPr/>
    </dgm:pt>
    <dgm:pt modelId="{33BA69A0-DBF1-416F-91AF-2A4C8850BED1}" type="pres">
      <dgm:prSet presAssocID="{977849C3-A982-461A-87F6-9FE7DCCE99FB}" presName="quad1" presStyleLbl="node1" presStyleIdx="0" presStyleCnt="4">
        <dgm:presLayoutVars>
          <dgm:chMax val="0"/>
          <dgm:chPref val="0"/>
          <dgm:bulletEnabled val="1"/>
        </dgm:presLayoutVars>
      </dgm:prSet>
      <dgm:spPr>
        <a:ln w="3175">
          <a:solidFill>
            <a:schemeClr val="tx1"/>
          </a:solidFill>
        </a:ln>
      </dgm:spPr>
    </dgm:pt>
    <dgm:pt modelId="{58E631D3-A19F-4C89-8A89-B5C0E2D129C4}" type="pres">
      <dgm:prSet presAssocID="{977849C3-A982-461A-87F6-9FE7DCCE99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ABC400-E84B-4493-A900-75E9AACF2914}" type="pres">
      <dgm:prSet presAssocID="{977849C3-A982-461A-87F6-9FE7DCCE99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B68422-94DE-49E5-8BEE-8631FCEB91F8}" type="pres">
      <dgm:prSet presAssocID="{977849C3-A982-461A-87F6-9FE7DCCE99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64302C-58D8-4E17-BD2F-55CD62D21BB6}" type="presOf" srcId="{60F725FC-16A8-4614-AFE8-8143E01EF0CC}" destId="{58E631D3-A19F-4C89-8A89-B5C0E2D129C4}" srcOrd="0" destOrd="0" presId="urn:microsoft.com/office/officeart/2005/8/layout/matrix3"/>
    <dgm:cxn modelId="{17F2784A-30AD-47B9-8781-84A40AFE35DF}" srcId="{977849C3-A982-461A-87F6-9FE7DCCE99FB}" destId="{9F07C9D1-C548-4D7B-BC45-AEEA924039DF}" srcOrd="2" destOrd="0" parTransId="{AE4A5FB9-EC46-45DD-B3D1-AC5CFD814FF3}" sibTransId="{606C27D1-3158-45B2-8DCC-0BE27B529EEC}"/>
    <dgm:cxn modelId="{D12C4395-BA01-4257-9C48-E60136A0B040}" srcId="{977849C3-A982-461A-87F6-9FE7DCCE99FB}" destId="{9F3A254E-2783-4F29-91BB-F290AD58F11A}" srcOrd="0" destOrd="0" parTransId="{DAC89E9C-4B61-4BDD-8A58-5B37D0C1DF4C}" sibTransId="{E54DCB18-FF2B-498F-8F80-E97E7EC1B72F}"/>
    <dgm:cxn modelId="{249BDCC4-165D-4ED7-B9D2-9F3D44D2B5F1}" type="presOf" srcId="{977849C3-A982-461A-87F6-9FE7DCCE99FB}" destId="{E9F0536C-68BD-47C8-B115-C742533E974C}" srcOrd="0" destOrd="0" presId="urn:microsoft.com/office/officeart/2005/8/layout/matrix3"/>
    <dgm:cxn modelId="{9F63F4D3-1519-4875-83F4-59E0FAD1128E}" type="presOf" srcId="{9F3A254E-2783-4F29-91BB-F290AD58F11A}" destId="{33BA69A0-DBF1-416F-91AF-2A4C8850BED1}" srcOrd="0" destOrd="0" presId="urn:microsoft.com/office/officeart/2005/8/layout/matrix3"/>
    <dgm:cxn modelId="{FD5335DA-AEE9-4EDD-9625-ED06BB60539B}" type="presOf" srcId="{9F07C9D1-C548-4D7B-BC45-AEEA924039DF}" destId="{7BABC400-E84B-4493-A900-75E9AACF2914}" srcOrd="0" destOrd="0" presId="urn:microsoft.com/office/officeart/2005/8/layout/matrix3"/>
    <dgm:cxn modelId="{B493EDDF-8330-4C88-8B05-DBDF0A72A003}" srcId="{977849C3-A982-461A-87F6-9FE7DCCE99FB}" destId="{60F725FC-16A8-4614-AFE8-8143E01EF0CC}" srcOrd="1" destOrd="0" parTransId="{C7CCD089-426A-4329-B443-05AF8F9E4ABC}" sibTransId="{C37DB455-3072-4241-863A-47339D431CAD}"/>
    <dgm:cxn modelId="{D6CBBD59-8652-46D8-9560-B0FC0FB8BB08}" type="presParOf" srcId="{E9F0536C-68BD-47C8-B115-C742533E974C}" destId="{70958335-64AD-4D5A-AE6D-8DE1E46F5256}" srcOrd="0" destOrd="0" presId="urn:microsoft.com/office/officeart/2005/8/layout/matrix3"/>
    <dgm:cxn modelId="{AAC63C30-EB4C-4FFC-B030-AC74A6EEA8FE}" type="presParOf" srcId="{E9F0536C-68BD-47C8-B115-C742533E974C}" destId="{33BA69A0-DBF1-416F-91AF-2A4C8850BED1}" srcOrd="1" destOrd="0" presId="urn:microsoft.com/office/officeart/2005/8/layout/matrix3"/>
    <dgm:cxn modelId="{7CCCC4F1-FAE0-4931-BA52-2DC28629C18F}" type="presParOf" srcId="{E9F0536C-68BD-47C8-B115-C742533E974C}" destId="{58E631D3-A19F-4C89-8A89-B5C0E2D129C4}" srcOrd="2" destOrd="0" presId="urn:microsoft.com/office/officeart/2005/8/layout/matrix3"/>
    <dgm:cxn modelId="{B98A1300-DB75-433D-8B7D-C2CFFB37E67A}" type="presParOf" srcId="{E9F0536C-68BD-47C8-B115-C742533E974C}" destId="{7BABC400-E84B-4493-A900-75E9AACF2914}" srcOrd="3" destOrd="0" presId="urn:microsoft.com/office/officeart/2005/8/layout/matrix3"/>
    <dgm:cxn modelId="{32416303-86C7-425B-A83B-C7B1DF949E6A}" type="presParOf" srcId="{E9F0536C-68BD-47C8-B115-C742533E974C}" destId="{14B68422-94DE-49E5-8BEE-8631FCEB91F8}" srcOrd="4" destOrd="0" presId="urn:microsoft.com/office/officeart/2005/8/layout/matrix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8335-64AD-4D5A-AE6D-8DE1E46F5256}">
      <dsp:nvSpPr>
        <dsp:cNvPr id="0" name=""/>
        <dsp:cNvSpPr/>
      </dsp:nvSpPr>
      <dsp:spPr>
        <a:xfrm>
          <a:off x="904044" y="0"/>
          <a:ext cx="3760192" cy="3760192"/>
        </a:xfrm>
        <a:prstGeom prst="diamond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A69A0-DBF1-416F-91AF-2A4C8850BED1}">
      <dsp:nvSpPr>
        <dsp:cNvPr id="0" name=""/>
        <dsp:cNvSpPr/>
      </dsp:nvSpPr>
      <dsp:spPr>
        <a:xfrm>
          <a:off x="1261262" y="35721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0" kern="1200" dirty="0">
              <a:latin typeface="나눔바른고딕OTF Light" pitchFamily="50" charset="-127"/>
              <a:ea typeface="나눔바른고딕OTF Light" pitchFamily="50" charset="-127"/>
            </a:rPr>
            <a:t>3x3,4x4...</a:t>
          </a:r>
          <a:r>
            <a:rPr lang="ko-KR" altLang="en-US" sz="1800" b="0" kern="1200" dirty="0">
              <a:latin typeface="나눔바른고딕OTF Light" pitchFamily="50" charset="-127"/>
              <a:ea typeface="나눔바른고딕OTF Light" pitchFamily="50" charset="-127"/>
            </a:rPr>
            <a:t>다양한 행렬에 관한  </a:t>
          </a:r>
          <a:r>
            <a:rPr lang="en-US" altLang="ko-KR" sz="1800" b="0" kern="1200" dirty="0">
              <a:latin typeface="나눔바른고딕OTF Light" pitchFamily="50" charset="-127"/>
              <a:ea typeface="나눔바른고딕OTF Light" pitchFamily="50" charset="-127"/>
            </a:rPr>
            <a:t>Class </a:t>
          </a:r>
          <a:r>
            <a:rPr lang="ko-KR" altLang="en-US" sz="1800" b="0" kern="1200" dirty="0">
              <a:latin typeface="나눔바른고딕OTF Light" pitchFamily="50" charset="-127"/>
              <a:ea typeface="나눔바른고딕OTF Light" pitchFamily="50" charset="-127"/>
            </a:rPr>
            <a:t>구현</a:t>
          </a:r>
        </a:p>
      </dsp:txBody>
      <dsp:txXfrm>
        <a:off x="1332849" y="428805"/>
        <a:ext cx="1323300" cy="1323300"/>
      </dsp:txXfrm>
    </dsp:sp>
    <dsp:sp modelId="{58E631D3-A19F-4C89-8A89-B5C0E2D129C4}">
      <dsp:nvSpPr>
        <dsp:cNvPr id="0" name=""/>
        <dsp:cNvSpPr/>
      </dsp:nvSpPr>
      <dsp:spPr>
        <a:xfrm>
          <a:off x="2840542" y="35721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0" i="0" kern="1200" dirty="0">
              <a:latin typeface="나눔바른고딕OTF Light" pitchFamily="50" charset="-127"/>
              <a:ea typeface="나눔바른고딕OTF Light" pitchFamily="50" charset="-127"/>
            </a:rPr>
            <a:t>Class</a:t>
          </a:r>
          <a:r>
            <a:rPr lang="ko-KR" altLang="en-US" sz="1800" b="0" i="0" kern="1200" dirty="0">
              <a:latin typeface="나눔바른고딕OTF Light" pitchFamily="50" charset="-127"/>
              <a:ea typeface="나눔바른고딕OTF Light" pitchFamily="50" charset="-127"/>
            </a:rPr>
            <a:t>만 구현하면 다른 행렬에 관해 계산 가능</a:t>
          </a:r>
          <a:endParaRPr lang="en-US" altLang="ko-KR" sz="1800" b="0" i="0" kern="1200" dirty="0">
            <a:latin typeface="나눔바른고딕OTF Light" pitchFamily="50" charset="-127"/>
            <a:ea typeface="나눔바른고딕OTF Light" pitchFamily="50" charset="-127"/>
          </a:endParaRPr>
        </a:p>
      </dsp:txBody>
      <dsp:txXfrm>
        <a:off x="2912129" y="428805"/>
        <a:ext cx="1323300" cy="1323300"/>
      </dsp:txXfrm>
    </dsp:sp>
    <dsp:sp modelId="{7BABC400-E84B-4493-A900-75E9AACF2914}">
      <dsp:nvSpPr>
        <dsp:cNvPr id="0" name=""/>
        <dsp:cNvSpPr/>
      </dsp:nvSpPr>
      <dsp:spPr>
        <a:xfrm>
          <a:off x="1261262" y="193649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i="0" kern="1200" dirty="0">
              <a:latin typeface="나눔바른고딕OTF Light" pitchFamily="50" charset="-127"/>
              <a:ea typeface="나눔바른고딕OTF Light" pitchFamily="50" charset="-127"/>
            </a:rPr>
            <a:t>게임의 판수를 계산하여 각각 걸릴 확률 계산</a:t>
          </a:r>
        </a:p>
      </dsp:txBody>
      <dsp:txXfrm>
        <a:off x="1332849" y="2008085"/>
        <a:ext cx="1323300" cy="1323300"/>
      </dsp:txXfrm>
    </dsp:sp>
    <dsp:sp modelId="{14B68422-94DE-49E5-8BEE-8631FCEB91F8}">
      <dsp:nvSpPr>
        <dsp:cNvPr id="0" name=""/>
        <dsp:cNvSpPr/>
      </dsp:nvSpPr>
      <dsp:spPr>
        <a:xfrm>
          <a:off x="2840542" y="193649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컴퓨터 프로그래밍</a:t>
            </a:r>
            <a:r>
              <a:rPr lang="en-US" altLang="ko-KR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43808" y="5994429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201301965</a:t>
            </a:r>
          </a:p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하 선호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Q/A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14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15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16" name="갈매기형 수장 15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22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23" name="갈매기형 수장 22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00100" y="371475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40" y="4149080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바른고딕OTF Light" pitchFamily="50" charset="-127"/>
                <a:ea typeface="나눔바른고딕OTF Light" pitchFamily="50" charset="-127"/>
              </a:rPr>
              <a:t>감사합니다</a:t>
            </a:r>
            <a:r>
              <a:rPr lang="en-US" altLang="ko-KR" sz="1400" dirty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38360" y="299695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727" y="148478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71743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38560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66752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94944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23136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937" y="255561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8360" y="3140968"/>
            <a:ext cx="13681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행렬</a:t>
            </a:r>
          </a:p>
          <a:p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해적룰렛</a:t>
            </a: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buFontTx/>
              <a:buChar char="-"/>
            </a:pP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ko-KR" altLang="en-US" sz="1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66552" y="299695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94744" y="299695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22936" y="299695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51128" y="299695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66552" y="3140968"/>
            <a:ext cx="13681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행렬</a:t>
            </a:r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(2x2)</a:t>
            </a:r>
            <a:endParaRPr lang="ko-KR" altLang="en-US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buFontTx/>
              <a:buChar char="-"/>
            </a:pP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ko-KR" altLang="en-US" sz="1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94744" y="3140968"/>
            <a:ext cx="13681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해적룰렛게임</a:t>
            </a:r>
          </a:p>
          <a:p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buFontTx/>
              <a:buChar char="-"/>
            </a:pP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ko-KR" altLang="en-US" sz="1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2936" y="3140968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Project1</a:t>
            </a:r>
            <a:endParaRPr lang="ko-KR" altLang="en-US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Project2</a:t>
            </a:r>
            <a:endParaRPr lang="ko-KR" altLang="en-US" sz="1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51128" y="3140968"/>
            <a:ext cx="13681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buFontTx/>
              <a:buChar char="-"/>
            </a:pP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ko-KR" altLang="en-US" sz="12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4544" y="255561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Project1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50728" y="255561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project2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904" y="2564904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보완할점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3584" y="2555612"/>
            <a:ext cx="2195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i="0" u="none" strike="noStrike" cap="none" spc="-150" normalizeH="0" baseline="0" dirty="0">
                <a:ln>
                  <a:noFill/>
                </a:ln>
                <a:effectLst/>
                <a:latin typeface="나눔바른고딕OTF Light" pitchFamily="50" charset="-127"/>
                <a:ea typeface="나눔바른고딕OTF Light" pitchFamily="50" charset="-127"/>
                <a:cs typeface="굴림" pitchFamily="50" charset="-127"/>
              </a:rPr>
              <a:t> Q/A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5994429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201301965 </a:t>
            </a:r>
            <a:r>
              <a:rPr lang="ko-KR" altLang="en-US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하선호</a:t>
            </a:r>
            <a:endParaRPr lang="en-US" altLang="ko-KR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endParaRPr lang="ko-KR" altLang="en-US" sz="105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행렬의 클래스 구성요소</a:t>
            </a:r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( Operation)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행렬에관한 관련식</a:t>
            </a:r>
          </a:p>
        </p:txBody>
      </p:sp>
      <p:pic>
        <p:nvPicPr>
          <p:cNvPr id="8" name="그림 7" descr="R6NZ3AN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3" y="2000240"/>
            <a:ext cx="3507465" cy="1143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3570" y="2143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역행렬</a:t>
            </a:r>
          </a:p>
        </p:txBody>
      </p:sp>
      <p:pic>
        <p:nvPicPr>
          <p:cNvPr id="10" name="그림 9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357562"/>
            <a:ext cx="3357586" cy="12758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00694" y="39290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행렬의 곱</a:t>
            </a:r>
          </a:p>
        </p:txBody>
      </p:sp>
      <p:pic>
        <p:nvPicPr>
          <p:cNvPr id="13" name="그림 12" descr="f_n35_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5286388"/>
            <a:ext cx="3500462" cy="6195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86446" y="53578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나눔바른고딕OTF Light" pitchFamily="50" charset="-127"/>
                <a:ea typeface="나눔바른고딕OTF Light" pitchFamily="50" charset="-127"/>
              </a:rPr>
              <a:t>1.</a:t>
            </a:r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행렬의 기본적인 합</a:t>
            </a:r>
            <a:r>
              <a:rPr lang="en-US" altLang="ko-KR" sz="1400" spc="-150" dirty="0">
                <a:latin typeface="나눔바른고딕OTF Light" pitchFamily="50" charset="-127"/>
                <a:ea typeface="나눔바른고딕OTF Light" pitchFamily="50" charset="-127"/>
              </a:rPr>
              <a:t>,</a:t>
            </a:r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차 </a:t>
            </a:r>
            <a:r>
              <a:rPr lang="en-US" altLang="ko-KR" sz="1400" spc="-150" dirty="0">
                <a:latin typeface="나눔바른고딕OTF Light" pitchFamily="50" charset="-127"/>
                <a:ea typeface="나눔바른고딕OTF Light" pitchFamily="50" charset="-127"/>
              </a:rPr>
              <a:t>,</a:t>
            </a:r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상수곱을  포함한</a:t>
            </a:r>
            <a:r>
              <a:rPr lang="en-US" altLang="ko-KR" sz="1400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역행렬</a:t>
            </a:r>
            <a:r>
              <a:rPr lang="en-US" altLang="ko-KR" sz="1400" spc="-150" dirty="0">
                <a:latin typeface="나눔바른고딕OTF Light" pitchFamily="50" charset="-127"/>
                <a:ea typeface="나눔바른고딕OTF Light" pitchFamily="50" charset="-127"/>
              </a:rPr>
              <a:t>,</a:t>
            </a:r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행렬의곱</a:t>
            </a:r>
            <a:r>
              <a:rPr lang="en-US" altLang="ko-KR" sz="1400" spc="-150" dirty="0">
                <a:latin typeface="나눔바른고딕OTF Light" pitchFamily="50" charset="-127"/>
                <a:ea typeface="나눔바른고딕OTF Light" pitchFamily="50" charset="-127"/>
              </a:rPr>
              <a:t>,</a:t>
            </a:r>
            <a:r>
              <a:rPr lang="ko-KR" altLang="en-US" sz="1400" spc="-150" dirty="0">
                <a:latin typeface="나눔바른고딕OTF Light" pitchFamily="50" charset="-127"/>
                <a:ea typeface="나눔바른고딕OTF Light" pitchFamily="50" charset="-127"/>
              </a:rPr>
              <a:t>행렬식을 구하는 메소드</a:t>
            </a:r>
            <a:endParaRPr lang="en-US" altLang="ko-KR" sz="14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2.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행렬이 직교행렬인지 대칭행렬인지 반대칭행렬인지 반환해주는 메소드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Operation Class</a:t>
            </a:r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의 코드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5632" y="2932496"/>
            <a:ext cx="2454479" cy="3446410"/>
          </a:xfrm>
          <a:prstGeom prst="rect">
            <a:avLst/>
          </a:prstGeom>
          <a:noFill/>
        </p:spPr>
      </p:pic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4766" y="2932496"/>
            <a:ext cx="2952328" cy="3446410"/>
          </a:xfrm>
          <a:prstGeom prst="rect">
            <a:avLst/>
          </a:prstGeom>
          <a:noFill/>
        </p:spPr>
      </p:pic>
      <p:pic>
        <p:nvPicPr>
          <p:cNvPr id="14" name="_x1899035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9" y="2932495"/>
            <a:ext cx="2187408" cy="3448833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720" y="128586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00F8B6-2EF7-4C55-AB52-F46A51D4E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7884368" cy="4013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224" y="857232"/>
            <a:ext cx="635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OTF Light" pitchFamily="50" charset="-127"/>
                <a:ea typeface="나눔바른고딕OTF Light" pitchFamily="50" charset="-127"/>
              </a:rPr>
              <a:t>해적룰렛게임</a:t>
            </a:r>
            <a:endParaRPr lang="en-US" altLang="ko-KR" sz="200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z="2000" dirty="0">
                <a:latin typeface="나눔바른고딕OTF Light" pitchFamily="50" charset="-127"/>
                <a:ea typeface="나눔바른고딕OTF Light" pitchFamily="50" charset="-127"/>
              </a:rPr>
              <a:t>각각의 찔러보는곳을 </a:t>
            </a:r>
            <a:r>
              <a:rPr lang="en-US" altLang="ko-KR" sz="2000" dirty="0">
                <a:latin typeface="나눔바른고딕OTF Light" pitchFamily="50" charset="-127"/>
                <a:ea typeface="나눔바른고딕OTF Light" pitchFamily="50" charset="-127"/>
              </a:rPr>
              <a:t>Button</a:t>
            </a:r>
            <a:r>
              <a:rPr lang="ko-KR" altLang="en-US" sz="2000" dirty="0">
                <a:latin typeface="나눔바른고딕OTF Light" pitchFamily="50" charset="-127"/>
                <a:ea typeface="나눔바른고딕OTF Light" pitchFamily="50" charset="-127"/>
              </a:rPr>
              <a:t>을 클릭하는것으로 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10" name="그림 9" descr="해적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928802"/>
            <a:ext cx="4000504" cy="4000504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4143372" y="38576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bomb-2025548_960_7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1928802"/>
            <a:ext cx="351472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고딕OTF Light" pitchFamily="50" charset="-127"/>
                <a:ea typeface="나눔바른고딕OTF Light" pitchFamily="50" charset="-127"/>
              </a:rPr>
              <a:t>Form</a:t>
            </a:r>
            <a:r>
              <a:rPr lang="ko-KR" altLang="en-US" sz="2000" dirty="0">
                <a:latin typeface="나눔바른고딕OTF Light" pitchFamily="50" charset="-127"/>
                <a:ea typeface="나눔바른고딕OTF Light" pitchFamily="50" charset="-127"/>
              </a:rPr>
              <a:t>의 본문코드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071934" y="3857628"/>
            <a:ext cx="48463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34" y="4786322"/>
            <a:ext cx="46842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StopWatch</a:t>
            </a:r>
            <a:r>
              <a:rPr lang="ko-KR" altLang="en-US" dirty="0"/>
              <a:t>를 직접 구현하여 시간제한을 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Unlucky</a:t>
            </a:r>
            <a:r>
              <a:rPr lang="ko-KR" altLang="en-US" dirty="0"/>
              <a:t>에 걸릴시 게임종료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Timereset -&gt; Settings </a:t>
            </a:r>
            <a:r>
              <a:rPr lang="ko-KR" altLang="en-US" dirty="0"/>
              <a:t>게임 재시작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0D03B9-A0D3-4D04-B996-976F443DB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90473"/>
            <a:ext cx="6984776" cy="23977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OTF Light" pitchFamily="50" charset="-127"/>
                <a:ea typeface="나눔바른고딕OTF Light" pitchFamily="50" charset="-127"/>
              </a:rPr>
              <a:t>실행 모습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7E81C0-9A35-4620-BC30-4B4808572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5" y="1916832"/>
            <a:ext cx="3631179" cy="3444812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C4D3087-44B0-4805-9729-2BC75E4BA9DE}"/>
              </a:ext>
            </a:extLst>
          </p:cNvPr>
          <p:cNvSpPr/>
          <p:nvPr/>
        </p:nvSpPr>
        <p:spPr>
          <a:xfrm>
            <a:off x="4355976" y="343955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3C2347-7431-4285-9694-29464E1FB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87" y="1944356"/>
            <a:ext cx="3384376" cy="34750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OTF Light" pitchFamily="50" charset="-127"/>
                <a:ea typeface="나눔바른고딕OTF Light" pitchFamily="50" charset="-127"/>
              </a:rPr>
              <a:t>보완할점</a:t>
            </a: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826571026"/>
              </p:ext>
            </p:extLst>
          </p:nvPr>
        </p:nvGraphicFramePr>
        <p:xfrm>
          <a:off x="1763688" y="1973064"/>
          <a:ext cx="5568280" cy="37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276</Words>
  <Application>Microsoft Office PowerPoint</Application>
  <PresentationFormat>화면 슬라이드 쇼(4:3)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굴림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하선호</cp:lastModifiedBy>
  <cp:revision>22</cp:revision>
  <dcterms:created xsi:type="dcterms:W3CDTF">2016-11-03T20:47:04Z</dcterms:created>
  <dcterms:modified xsi:type="dcterms:W3CDTF">2018-06-18T10:43:20Z</dcterms:modified>
</cp:coreProperties>
</file>