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2"/>
  </p:notes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B6C5"/>
    <a:srgbClr val="042A54"/>
    <a:srgbClr val="57ABFF"/>
    <a:srgbClr val="CBEFFF"/>
    <a:srgbClr val="ED1730"/>
    <a:srgbClr val="FFFFFF"/>
    <a:srgbClr val="063E7B"/>
    <a:srgbClr val="F03E53"/>
    <a:srgbClr val="0B59AD"/>
    <a:srgbClr val="157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35" autoAdjust="0"/>
    <p:restoredTop sz="85733" autoAdjust="0"/>
  </p:normalViewPr>
  <p:slideViewPr>
    <p:cSldViewPr snapToGrid="0">
      <p:cViewPr varScale="1">
        <p:scale>
          <a:sx n="70" d="100"/>
          <a:sy n="70" d="100"/>
        </p:scale>
        <p:origin x="82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15EFB-A441-44DB-BB92-DD6C9263146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D3EC1-29AB-41D7-9BC8-455544E59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054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D3EC1-29AB-41D7-9BC8-455544E5997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44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CC73-E7DB-4CDC-915D-143E1B1AC8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418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CC73-E7DB-4CDC-915D-143E1B1AC8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53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CC73-E7DB-4CDC-915D-143E1B1AC8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823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CC73-E7DB-4CDC-915D-143E1B1AC8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70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CC73-E7DB-4CDC-915D-143E1B1AC8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682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CC73-E7DB-4CDC-915D-143E1B1AC8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04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CC73-E7DB-4CDC-915D-143E1B1AC87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095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CC73-E7DB-4CDC-915D-143E1B1AC87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47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CC73-E7DB-4CDC-915D-143E1B1AC87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83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CC73-E7DB-4CDC-915D-143E1B1AC87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33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CC73-E7DB-4CDC-915D-143E1B1AC8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50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CC73-E7DB-4CDC-915D-143E1B1AC87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0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CC73-E7DB-4CDC-915D-143E1B1AC8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83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첫번째 시기</a:t>
            </a:r>
            <a:r>
              <a:rPr lang="en-US" altLang="ko-KR" dirty="0"/>
              <a:t>, n</a:t>
            </a:r>
            <a:r>
              <a:rPr lang="ko-KR" altLang="en-US" dirty="0"/>
              <a:t>번 </a:t>
            </a:r>
            <a:r>
              <a:rPr lang="ko-KR" altLang="en-US" dirty="0" err="1"/>
              <a:t>확진자라고</a:t>
            </a:r>
            <a:r>
              <a:rPr lang="ko-KR" altLang="en-US" dirty="0"/>
              <a:t> 불릴 정도로 </a:t>
            </a:r>
            <a:r>
              <a:rPr lang="ko-KR" altLang="en-US" dirty="0" err="1"/>
              <a:t>확진자수는</a:t>
            </a:r>
            <a:r>
              <a:rPr lang="ko-KR" altLang="en-US" dirty="0"/>
              <a:t> 적지만 전염병이 처음으로 등장했을 때라 </a:t>
            </a:r>
            <a:r>
              <a:rPr lang="ko-KR" altLang="en-US" dirty="0" err="1"/>
              <a:t>파급력이</a:t>
            </a:r>
            <a:r>
              <a:rPr lang="ko-KR" altLang="en-US" dirty="0"/>
              <a:t> 어마어마했음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두번째 시기</a:t>
            </a:r>
            <a:r>
              <a:rPr lang="en-US" altLang="ko-KR" dirty="0"/>
              <a:t>, </a:t>
            </a:r>
            <a:r>
              <a:rPr lang="ko-KR" altLang="en-US" dirty="0"/>
              <a:t>특정 종교단체에 의해 전국적으로 코로나가 </a:t>
            </a:r>
            <a:r>
              <a:rPr lang="ko-KR" altLang="en-US" dirty="0" err="1"/>
              <a:t>퍼져나갔으며</a:t>
            </a:r>
            <a:r>
              <a:rPr lang="en-US" altLang="ko-KR" dirty="0"/>
              <a:t>, </a:t>
            </a:r>
            <a:r>
              <a:rPr lang="ko-KR" altLang="en-US" dirty="0" err="1"/>
              <a:t>확진자수가</a:t>
            </a:r>
            <a:r>
              <a:rPr lang="ko-KR" altLang="en-US" dirty="0"/>
              <a:t> 굉장히 빠르게 증가한 시기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세번째 시기</a:t>
            </a:r>
            <a:r>
              <a:rPr lang="en-US" altLang="ko-KR" dirty="0"/>
              <a:t>, Part2</a:t>
            </a:r>
            <a:r>
              <a:rPr lang="ko-KR" altLang="en-US" dirty="0"/>
              <a:t>의 영향으로 </a:t>
            </a:r>
            <a:r>
              <a:rPr lang="ko-KR" altLang="en-US" dirty="0" err="1"/>
              <a:t>확진자수는</a:t>
            </a:r>
            <a:r>
              <a:rPr lang="ko-KR" altLang="en-US" dirty="0"/>
              <a:t> 점점 증가하고 있지만</a:t>
            </a:r>
            <a:r>
              <a:rPr lang="en-US" altLang="ko-KR" dirty="0"/>
              <a:t>, </a:t>
            </a:r>
            <a:r>
              <a:rPr lang="ko-KR" altLang="en-US" dirty="0"/>
              <a:t>많은 분들의 노력으로 완치자가 빠르게 증가하는 시기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네번째 시기</a:t>
            </a:r>
            <a:r>
              <a:rPr lang="en-US" altLang="ko-KR" dirty="0"/>
              <a:t>, </a:t>
            </a:r>
            <a:r>
              <a:rPr lang="ko-KR" altLang="en-US" dirty="0"/>
              <a:t>누적 </a:t>
            </a:r>
            <a:r>
              <a:rPr lang="ko-KR" altLang="en-US" dirty="0" err="1"/>
              <a:t>확진자</a:t>
            </a:r>
            <a:r>
              <a:rPr lang="ko-KR" altLang="en-US" dirty="0"/>
              <a:t> 증가율이 현저하게 떨어졌으며</a:t>
            </a:r>
            <a:r>
              <a:rPr lang="en-US" altLang="ko-KR" dirty="0"/>
              <a:t>, </a:t>
            </a:r>
            <a:r>
              <a:rPr lang="ko-KR" altLang="en-US" dirty="0"/>
              <a:t>마지막에는 </a:t>
            </a:r>
            <a:r>
              <a:rPr lang="ko-KR" altLang="en-US" dirty="0" err="1"/>
              <a:t>확진자가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명내외로 증가하며 점차 끝이 보인다고 생각한 시기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다섯번째</a:t>
            </a:r>
            <a:r>
              <a:rPr lang="ko-KR" altLang="en-US" dirty="0"/>
              <a:t> 시기</a:t>
            </a:r>
            <a:r>
              <a:rPr lang="en-US" altLang="ko-KR" dirty="0"/>
              <a:t>, </a:t>
            </a:r>
            <a:r>
              <a:rPr lang="ko-KR" altLang="en-US" dirty="0"/>
              <a:t>이태원 사건 등으로 인해 </a:t>
            </a:r>
            <a:r>
              <a:rPr lang="ko-KR" altLang="en-US" dirty="0" err="1"/>
              <a:t>확진자</a:t>
            </a:r>
            <a:r>
              <a:rPr lang="ko-KR" altLang="en-US" dirty="0"/>
              <a:t> 증가율이 또다시 증가한 시기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CC73-E7DB-4CDC-915D-143E1B1AC8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321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CC73-E7DB-4CDC-915D-143E1B1AC8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8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CC73-E7DB-4CDC-915D-143E1B1AC8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491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CC73-E7DB-4CDC-915D-143E1B1AC8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47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CC73-E7DB-4CDC-915D-143E1B1AC8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3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CC73-E7DB-4CDC-915D-143E1B1AC8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3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0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43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86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54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53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20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3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6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3D52-B5BE-4FF6-949B-64820011A74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8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3D52-B5BE-4FF6-949B-64820011A74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8C0FB-1FB5-4B89-9B9F-6BA0D5078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3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ronaboard.k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E5B4CB7-BF0B-4794-A2EC-65655F11DC0C}"/>
              </a:ext>
            </a:extLst>
          </p:cNvPr>
          <p:cNvSpPr txBox="1"/>
          <p:nvPr/>
        </p:nvSpPr>
        <p:spPr>
          <a:xfrm>
            <a:off x="3561522" y="1843950"/>
            <a:ext cx="50689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+mj-ea"/>
                <a:cs typeface="Aharoni" panose="020B0604020202020204" pitchFamily="2" charset="-79"/>
              </a:rPr>
              <a:t>Data Mining-Project</a:t>
            </a:r>
          </a:p>
          <a:p>
            <a:r>
              <a:rPr lang="en-US" altLang="ko-KR" sz="5000" dirty="0">
                <a:solidFill>
                  <a:schemeClr val="bg1"/>
                </a:solidFill>
                <a:latin typeface="+mj-ea"/>
                <a:cs typeface="Aharoni" panose="020B0604020202020204" pitchFamily="2" charset="-79"/>
              </a:rPr>
              <a:t>2018314848</a:t>
            </a:r>
          </a:p>
          <a:p>
            <a:r>
              <a:rPr lang="ko-KR" altLang="en-US" sz="5000" dirty="0">
                <a:solidFill>
                  <a:schemeClr val="bg1"/>
                </a:solidFill>
                <a:latin typeface="+mj-ea"/>
                <a:cs typeface="Aharoni" panose="020B0604020202020204" pitchFamily="2" charset="-79"/>
              </a:rPr>
              <a:t>한승희</a:t>
            </a:r>
          </a:p>
        </p:txBody>
      </p:sp>
    </p:spTree>
    <p:extLst>
      <p:ext uri="{BB962C8B-B14F-4D97-AF65-F5344CB8AC3E}">
        <p14:creationId xmlns:p14="http://schemas.microsoft.com/office/powerpoint/2010/main" val="185749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그룹 1062"/>
          <p:cNvGrpSpPr/>
          <p:nvPr/>
        </p:nvGrpSpPr>
        <p:grpSpPr>
          <a:xfrm>
            <a:off x="376900" y="208467"/>
            <a:ext cx="1740810" cy="461665"/>
            <a:chOff x="177139" y="302180"/>
            <a:chExt cx="1740810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17027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2400" b="1" spc="-150" dirty="0">
                  <a:solidFill>
                    <a:srgbClr val="042A54"/>
                  </a:solidFill>
                  <a:latin typeface="+mj-ea"/>
                </a:rPr>
                <a:t> Data check</a:t>
              </a:r>
              <a:endParaRPr lang="ko-KR" altLang="en-US" sz="2400" b="1" spc="-150" dirty="0">
                <a:solidFill>
                  <a:srgbClr val="042A54"/>
                </a:solidFill>
                <a:latin typeface="+mj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B785441-BFED-4462-B6D1-DE60BD3540A5}"/>
              </a:ext>
            </a:extLst>
          </p:cNvPr>
          <p:cNvSpPr txBox="1"/>
          <p:nvPr/>
        </p:nvSpPr>
        <p:spPr>
          <a:xfrm>
            <a:off x="2196776" y="1728455"/>
            <a:ext cx="7088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상위 세개의 게시판만 선정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새내기게시판</a:t>
            </a:r>
            <a:r>
              <a:rPr lang="en-US" altLang="ko-KR" dirty="0"/>
              <a:t>, </a:t>
            </a:r>
            <a:r>
              <a:rPr lang="ko-KR" altLang="en-US" dirty="0" err="1"/>
              <a:t>인사캠</a:t>
            </a:r>
            <a:r>
              <a:rPr lang="ko-KR" altLang="en-US" dirty="0"/>
              <a:t> 자유게시판</a:t>
            </a:r>
            <a:r>
              <a:rPr lang="en-US" altLang="ko-KR" dirty="0"/>
              <a:t>, </a:t>
            </a:r>
            <a:r>
              <a:rPr lang="ko-KR" altLang="en-US" dirty="0" err="1"/>
              <a:t>자과캠</a:t>
            </a:r>
            <a:r>
              <a:rPr lang="ko-KR" altLang="en-US" dirty="0"/>
              <a:t> 자유게시판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080C6-49CE-4FDB-90DE-82D2B5613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85" y="2575585"/>
            <a:ext cx="10167257" cy="204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0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그룹 1062"/>
          <p:cNvGrpSpPr/>
          <p:nvPr/>
        </p:nvGrpSpPr>
        <p:grpSpPr>
          <a:xfrm>
            <a:off x="376900" y="208467"/>
            <a:ext cx="1740810" cy="461665"/>
            <a:chOff x="177139" y="302180"/>
            <a:chExt cx="1740810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17027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2400" b="1" spc="-150" dirty="0">
                  <a:solidFill>
                    <a:srgbClr val="042A54"/>
                  </a:solidFill>
                  <a:latin typeface="+mj-ea"/>
                </a:rPr>
                <a:t> Data check</a:t>
              </a:r>
              <a:endParaRPr lang="ko-KR" altLang="en-US" sz="2400" b="1" spc="-150" dirty="0">
                <a:solidFill>
                  <a:srgbClr val="042A54"/>
                </a:solidFill>
                <a:latin typeface="+mj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B785441-BFED-4462-B6D1-DE60BD3540A5}"/>
              </a:ext>
            </a:extLst>
          </p:cNvPr>
          <p:cNvSpPr txBox="1"/>
          <p:nvPr/>
        </p:nvSpPr>
        <p:spPr>
          <a:xfrm>
            <a:off x="616386" y="1163554"/>
            <a:ext cx="33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날짜를 기준으로 </a:t>
            </a:r>
            <a:r>
              <a:rPr lang="en-US" altLang="ko-KR" dirty="0"/>
              <a:t>Part</a:t>
            </a:r>
            <a:r>
              <a:rPr lang="ko-KR" altLang="en-US" dirty="0"/>
              <a:t>를 나눔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9E6DA1-D3F9-4D38-ABD9-2D66C1B6B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86" y="1704836"/>
            <a:ext cx="10193129" cy="344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0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그룹 1062"/>
          <p:cNvGrpSpPr/>
          <p:nvPr/>
        </p:nvGrpSpPr>
        <p:grpSpPr>
          <a:xfrm>
            <a:off x="376900" y="208467"/>
            <a:ext cx="1740810" cy="461665"/>
            <a:chOff x="177139" y="302180"/>
            <a:chExt cx="1740810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17027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2400" b="1" spc="-150" dirty="0">
                  <a:solidFill>
                    <a:srgbClr val="042A54"/>
                  </a:solidFill>
                  <a:latin typeface="+mj-ea"/>
                </a:rPr>
                <a:t> Data check</a:t>
              </a:r>
              <a:endParaRPr lang="ko-KR" altLang="en-US" sz="2400" b="1" spc="-150" dirty="0">
                <a:solidFill>
                  <a:srgbClr val="042A54"/>
                </a:solidFill>
                <a:latin typeface="+mj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B785441-BFED-4462-B6D1-DE60BD3540A5}"/>
              </a:ext>
            </a:extLst>
          </p:cNvPr>
          <p:cNvSpPr txBox="1"/>
          <p:nvPr/>
        </p:nvSpPr>
        <p:spPr>
          <a:xfrm>
            <a:off x="616386" y="1163554"/>
            <a:ext cx="33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간단하게 단어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D2824F-B966-42FA-BD38-D639D7B15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33" y="1652629"/>
            <a:ext cx="6696075" cy="485775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DAB63A7-BFD8-4619-BBA7-49EFE12B4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370" y="2605065"/>
            <a:ext cx="5838144" cy="382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860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그룹 1062"/>
          <p:cNvGrpSpPr/>
          <p:nvPr/>
        </p:nvGrpSpPr>
        <p:grpSpPr>
          <a:xfrm>
            <a:off x="376900" y="208467"/>
            <a:ext cx="1994085" cy="461665"/>
            <a:chOff x="177139" y="302180"/>
            <a:chExt cx="1994085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1955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2400" b="1" spc="-150" dirty="0">
                  <a:solidFill>
                    <a:srgbClr val="042A54"/>
                  </a:solidFill>
                  <a:latin typeface="+mj-ea"/>
                </a:rPr>
                <a:t> Data analysis</a:t>
              </a:r>
              <a:endParaRPr lang="ko-KR" altLang="en-US" sz="2400" b="1" spc="-150" dirty="0">
                <a:solidFill>
                  <a:srgbClr val="042A54"/>
                </a:solidFill>
                <a:latin typeface="+mj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AFA3A3A-AD46-4AA9-A23A-1FB3EC10C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1371600"/>
            <a:ext cx="6810584" cy="40511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2F2379-16DF-4747-BAAA-DC44D6C21476}"/>
              </a:ext>
            </a:extLst>
          </p:cNvPr>
          <p:cNvSpPr txBox="1"/>
          <p:nvPr/>
        </p:nvSpPr>
        <p:spPr>
          <a:xfrm>
            <a:off x="696686" y="762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함수 정의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99137E-1110-4994-89F3-1987BF796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525" y="1371600"/>
            <a:ext cx="4552287" cy="448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49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그룹 1062"/>
          <p:cNvGrpSpPr/>
          <p:nvPr/>
        </p:nvGrpSpPr>
        <p:grpSpPr>
          <a:xfrm>
            <a:off x="376900" y="208467"/>
            <a:ext cx="1994085" cy="461665"/>
            <a:chOff x="177139" y="302180"/>
            <a:chExt cx="1994085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1955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2400" b="1" spc="-150" dirty="0">
                  <a:solidFill>
                    <a:srgbClr val="042A54"/>
                  </a:solidFill>
                  <a:latin typeface="+mj-ea"/>
                </a:rPr>
                <a:t> Data analysis</a:t>
              </a:r>
              <a:endParaRPr lang="ko-KR" altLang="en-US" sz="2400" b="1" spc="-150" dirty="0">
                <a:solidFill>
                  <a:srgbClr val="042A54"/>
                </a:solidFill>
                <a:latin typeface="+mj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2F2379-16DF-4747-BAAA-DC44D6C21476}"/>
              </a:ext>
            </a:extLst>
          </p:cNvPr>
          <p:cNvSpPr txBox="1"/>
          <p:nvPr/>
        </p:nvSpPr>
        <p:spPr>
          <a:xfrm>
            <a:off x="696686" y="762000"/>
            <a:ext cx="4027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각각 토픽에 대해서 어떤 키워드들이 분포해 있는지 시각화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704918-22A3-433D-B59A-858CCA9B6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6" y="1355272"/>
            <a:ext cx="8596628" cy="47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08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그룹 1062"/>
          <p:cNvGrpSpPr/>
          <p:nvPr/>
        </p:nvGrpSpPr>
        <p:grpSpPr>
          <a:xfrm>
            <a:off x="376900" y="208467"/>
            <a:ext cx="1994085" cy="461665"/>
            <a:chOff x="177139" y="302180"/>
            <a:chExt cx="1994085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1955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2400" b="1" spc="-150" dirty="0">
                  <a:solidFill>
                    <a:srgbClr val="042A54"/>
                  </a:solidFill>
                  <a:latin typeface="+mj-ea"/>
                </a:rPr>
                <a:t> Data analysis</a:t>
              </a:r>
              <a:endParaRPr lang="ko-KR" altLang="en-US" sz="2400" b="1" spc="-150" dirty="0">
                <a:solidFill>
                  <a:srgbClr val="042A54"/>
                </a:solidFill>
                <a:latin typeface="+mj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2F2379-16DF-4747-BAAA-DC44D6C21476}"/>
              </a:ext>
            </a:extLst>
          </p:cNvPr>
          <p:cNvSpPr txBox="1"/>
          <p:nvPr/>
        </p:nvSpPr>
        <p:spPr>
          <a:xfrm>
            <a:off x="696686" y="762000"/>
            <a:ext cx="195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3.1. Part_1 Result</a:t>
            </a:r>
            <a:endParaRPr lang="ko-KR" alt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264FDF5-A7C9-4E79-AEF6-E9F851816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10" y="1247670"/>
            <a:ext cx="8636588" cy="436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A0282C-1CD8-4D1C-9547-09AFC624CDCC}"/>
              </a:ext>
            </a:extLst>
          </p:cNvPr>
          <p:cNvCxnSpPr/>
          <p:nvPr/>
        </p:nvCxnSpPr>
        <p:spPr>
          <a:xfrm>
            <a:off x="1870364" y="4966854"/>
            <a:ext cx="17248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64FD2C-9D0B-4F93-8C34-E791B8AB45A8}"/>
              </a:ext>
            </a:extLst>
          </p:cNvPr>
          <p:cNvSpPr txBox="1"/>
          <p:nvPr/>
        </p:nvSpPr>
        <p:spPr>
          <a:xfrm>
            <a:off x="2390193" y="4573478"/>
            <a:ext cx="76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D77CE4-76C0-41FA-8B2B-3999E6BFA6E0}"/>
              </a:ext>
            </a:extLst>
          </p:cNvPr>
          <p:cNvSpPr txBox="1"/>
          <p:nvPr/>
        </p:nvSpPr>
        <p:spPr>
          <a:xfrm>
            <a:off x="1392992" y="5726668"/>
            <a:ext cx="8452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초반</a:t>
            </a:r>
            <a:r>
              <a:rPr lang="en-US" altLang="ko-KR" dirty="0"/>
              <a:t>(Part 1)</a:t>
            </a:r>
            <a:r>
              <a:rPr lang="ko-KR" altLang="en-US" dirty="0"/>
              <a:t>에는 코로나의 심각성을 인지하지 못하고 오프라인 개강했을 때의 대학생활에 대한 기대</a:t>
            </a:r>
            <a:r>
              <a:rPr lang="en-US" altLang="ko-KR" dirty="0"/>
              <a:t>(</a:t>
            </a:r>
            <a:r>
              <a:rPr lang="ko-KR" altLang="en-US" dirty="0"/>
              <a:t>동아리</a:t>
            </a:r>
            <a:r>
              <a:rPr lang="en-US" altLang="ko-KR" dirty="0"/>
              <a:t>, </a:t>
            </a:r>
            <a:r>
              <a:rPr lang="ko-KR" altLang="en-US" dirty="0"/>
              <a:t>전공</a:t>
            </a:r>
            <a:r>
              <a:rPr lang="en-US" altLang="ko-KR" dirty="0"/>
              <a:t>, LC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 대한 글이 많았고</a:t>
            </a:r>
            <a:r>
              <a:rPr lang="en-US" altLang="ko-KR" dirty="0"/>
              <a:t>, </a:t>
            </a:r>
            <a:r>
              <a:rPr lang="ko-KR" altLang="en-US" dirty="0"/>
              <a:t>개강 연기를 걱정하는 글</a:t>
            </a:r>
            <a:r>
              <a:rPr lang="en-US" altLang="ko-KR" dirty="0"/>
              <a:t>(</a:t>
            </a:r>
            <a:r>
              <a:rPr lang="ko-KR" altLang="en-US" dirty="0"/>
              <a:t>기숙사 입사</a:t>
            </a:r>
            <a:r>
              <a:rPr lang="en-US" altLang="ko-KR" dirty="0"/>
              <a:t>, </a:t>
            </a:r>
            <a:r>
              <a:rPr lang="ko-KR" altLang="en-US" dirty="0"/>
              <a:t>자취방</a:t>
            </a:r>
            <a:r>
              <a:rPr lang="en-US" altLang="ko-KR" dirty="0"/>
              <a:t>)</a:t>
            </a:r>
            <a:r>
              <a:rPr lang="ko-KR" altLang="en-US" dirty="0"/>
              <a:t>이 다음으로 많았다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457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그룹 1062"/>
          <p:cNvGrpSpPr/>
          <p:nvPr/>
        </p:nvGrpSpPr>
        <p:grpSpPr>
          <a:xfrm>
            <a:off x="376900" y="208467"/>
            <a:ext cx="1994085" cy="461665"/>
            <a:chOff x="177139" y="302180"/>
            <a:chExt cx="1994085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1955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2400" b="1" spc="-150" dirty="0">
                  <a:solidFill>
                    <a:srgbClr val="042A54"/>
                  </a:solidFill>
                  <a:latin typeface="+mj-ea"/>
                </a:rPr>
                <a:t> Data analysis</a:t>
              </a:r>
              <a:endParaRPr lang="ko-KR" altLang="en-US" sz="2400" b="1" spc="-150" dirty="0">
                <a:solidFill>
                  <a:srgbClr val="042A54"/>
                </a:solidFill>
                <a:latin typeface="+mj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2F2379-16DF-4747-BAAA-DC44D6C21476}"/>
              </a:ext>
            </a:extLst>
          </p:cNvPr>
          <p:cNvSpPr txBox="1"/>
          <p:nvPr/>
        </p:nvSpPr>
        <p:spPr>
          <a:xfrm>
            <a:off x="696686" y="762000"/>
            <a:ext cx="402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3.1. Part_2 Result</a:t>
            </a:r>
            <a:endParaRPr lang="ko-KR" altLang="en-US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A316A628-013C-42C7-B96F-9B9CAC1B7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10" y="1247670"/>
            <a:ext cx="8636588" cy="436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17536D-C554-4AC6-BE9A-58EDECF31831}"/>
              </a:ext>
            </a:extLst>
          </p:cNvPr>
          <p:cNvCxnSpPr>
            <a:cxnSpLocks/>
          </p:cNvCxnSpPr>
          <p:nvPr/>
        </p:nvCxnSpPr>
        <p:spPr>
          <a:xfrm>
            <a:off x="3595254" y="3106881"/>
            <a:ext cx="12261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567991-885C-4BB2-8D81-26BA5C25B2D3}"/>
              </a:ext>
            </a:extLst>
          </p:cNvPr>
          <p:cNvSpPr txBox="1"/>
          <p:nvPr/>
        </p:nvSpPr>
        <p:spPr>
          <a:xfrm>
            <a:off x="3823570" y="2737549"/>
            <a:ext cx="76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A404CE-F212-4E6D-A36D-DF57A1A83AC6}"/>
              </a:ext>
            </a:extLst>
          </p:cNvPr>
          <p:cNvSpPr txBox="1"/>
          <p:nvPr/>
        </p:nvSpPr>
        <p:spPr>
          <a:xfrm>
            <a:off x="1392992" y="5726668"/>
            <a:ext cx="8452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 2</a:t>
            </a:r>
            <a:r>
              <a:rPr lang="ko-KR" altLang="en-US" dirty="0"/>
              <a:t>에는 신천지</a:t>
            </a:r>
            <a:r>
              <a:rPr lang="en-US" altLang="ko-KR" dirty="0"/>
              <a:t>, </a:t>
            </a:r>
            <a:r>
              <a:rPr lang="ko-KR" altLang="en-US" dirty="0"/>
              <a:t>대구 등의 키워드가 많이 나타날 것으로 예상했으나 이는 과외 라는 키워드보다 적게 등장하였고 코로나에 대한 관심보다 개강 </a:t>
            </a:r>
            <a:r>
              <a:rPr lang="en-US" altLang="ko-KR" dirty="0"/>
              <a:t>2</a:t>
            </a:r>
            <a:r>
              <a:rPr lang="ko-KR" altLang="en-US" dirty="0"/>
              <a:t>주 연기 후 </a:t>
            </a:r>
            <a:r>
              <a:rPr lang="en-US" altLang="ko-KR" dirty="0"/>
              <a:t>2</a:t>
            </a:r>
            <a:r>
              <a:rPr lang="ko-KR" altLang="en-US" dirty="0"/>
              <a:t>주 온라인 수업에 대한 관심이 훨씬 많았다</a:t>
            </a:r>
          </a:p>
        </p:txBody>
      </p:sp>
    </p:spTree>
    <p:extLst>
      <p:ext uri="{BB962C8B-B14F-4D97-AF65-F5344CB8AC3E}">
        <p14:creationId xmlns:p14="http://schemas.microsoft.com/office/powerpoint/2010/main" val="2607605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그룹 1062"/>
          <p:cNvGrpSpPr/>
          <p:nvPr/>
        </p:nvGrpSpPr>
        <p:grpSpPr>
          <a:xfrm>
            <a:off x="376900" y="208467"/>
            <a:ext cx="1994085" cy="461665"/>
            <a:chOff x="177139" y="302180"/>
            <a:chExt cx="1994085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1955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2400" b="1" spc="-150" dirty="0">
                  <a:solidFill>
                    <a:srgbClr val="042A54"/>
                  </a:solidFill>
                  <a:latin typeface="+mj-ea"/>
                </a:rPr>
                <a:t> Data analysis</a:t>
              </a:r>
              <a:endParaRPr lang="ko-KR" altLang="en-US" sz="2400" b="1" spc="-150" dirty="0">
                <a:solidFill>
                  <a:srgbClr val="042A54"/>
                </a:solidFill>
                <a:latin typeface="+mj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2F2379-16DF-4747-BAAA-DC44D6C21476}"/>
              </a:ext>
            </a:extLst>
          </p:cNvPr>
          <p:cNvSpPr txBox="1"/>
          <p:nvPr/>
        </p:nvSpPr>
        <p:spPr>
          <a:xfrm>
            <a:off x="696686" y="762000"/>
            <a:ext cx="402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3.1. Part_3 Result</a:t>
            </a:r>
            <a:endParaRPr lang="ko-KR" altLang="en-US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9C5C1B4-8858-4BC2-A653-0E0BBEB21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10" y="1247670"/>
            <a:ext cx="8636588" cy="436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CB2AAC7-A852-4B30-B698-EC2D75E0D40D}"/>
              </a:ext>
            </a:extLst>
          </p:cNvPr>
          <p:cNvCxnSpPr>
            <a:cxnSpLocks/>
          </p:cNvCxnSpPr>
          <p:nvPr/>
        </p:nvCxnSpPr>
        <p:spPr>
          <a:xfrm>
            <a:off x="4821381" y="1891144"/>
            <a:ext cx="17595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FAC19F-90CC-451D-997F-0360E414DAEF}"/>
              </a:ext>
            </a:extLst>
          </p:cNvPr>
          <p:cNvSpPr txBox="1"/>
          <p:nvPr/>
        </p:nvSpPr>
        <p:spPr>
          <a:xfrm>
            <a:off x="5316396" y="1521812"/>
            <a:ext cx="76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DCC7F9-C0B8-47A2-867D-FF774993FA90}"/>
              </a:ext>
            </a:extLst>
          </p:cNvPr>
          <p:cNvSpPr txBox="1"/>
          <p:nvPr/>
        </p:nvSpPr>
        <p:spPr>
          <a:xfrm>
            <a:off x="1392992" y="5726668"/>
            <a:ext cx="8452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 3</a:t>
            </a:r>
            <a:r>
              <a:rPr lang="ko-KR" altLang="en-US" dirty="0"/>
              <a:t>에는 코로나에 대한 관심이 떨어지고</a:t>
            </a:r>
            <a:r>
              <a:rPr lang="en-US" altLang="ko-KR" dirty="0"/>
              <a:t>, 1</a:t>
            </a:r>
            <a:r>
              <a:rPr lang="ko-KR" altLang="en-US" dirty="0"/>
              <a:t>학기 전면 아이캠퍼스 수업 확정에 대한 소식이 학생들에게 가장 영향을 준 것 같다</a:t>
            </a:r>
            <a:r>
              <a:rPr lang="en-US" altLang="ko-KR" dirty="0"/>
              <a:t>. </a:t>
            </a:r>
            <a:r>
              <a:rPr lang="ko-KR" altLang="en-US" dirty="0" err="1"/>
              <a:t>통아캠</a:t>
            </a:r>
            <a:r>
              <a:rPr lang="en-US" altLang="ko-KR" dirty="0"/>
              <a:t>, </a:t>
            </a:r>
            <a:r>
              <a:rPr lang="ko-KR" altLang="en-US" dirty="0"/>
              <a:t>휴학</a:t>
            </a:r>
            <a:r>
              <a:rPr lang="en-US" altLang="ko-KR" dirty="0"/>
              <a:t>, </a:t>
            </a:r>
            <a:r>
              <a:rPr lang="ko-KR" altLang="en-US" dirty="0"/>
              <a:t>실험 등의 키워드가 많이 나타났다</a:t>
            </a:r>
            <a:r>
              <a:rPr lang="en-US" altLang="ko-KR" dirty="0"/>
              <a:t>. </a:t>
            </a:r>
            <a:r>
              <a:rPr lang="ko-KR" altLang="en-US" dirty="0"/>
              <a:t>과제</a:t>
            </a:r>
            <a:r>
              <a:rPr lang="en-US" altLang="ko-KR" dirty="0"/>
              <a:t>, </a:t>
            </a:r>
            <a:r>
              <a:rPr lang="ko-KR" altLang="en-US" dirty="0"/>
              <a:t>중간고사</a:t>
            </a:r>
            <a:r>
              <a:rPr lang="en-US" altLang="ko-KR" dirty="0"/>
              <a:t>, </a:t>
            </a:r>
            <a:r>
              <a:rPr lang="ko-KR" altLang="en-US" dirty="0"/>
              <a:t>성적에 대한 글도 이때부터 많이 보이기 시작한다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395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그룹 1062"/>
          <p:cNvGrpSpPr/>
          <p:nvPr/>
        </p:nvGrpSpPr>
        <p:grpSpPr>
          <a:xfrm>
            <a:off x="376900" y="208467"/>
            <a:ext cx="1994085" cy="461665"/>
            <a:chOff x="177139" y="302180"/>
            <a:chExt cx="1994085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1955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2400" b="1" spc="-150" dirty="0">
                  <a:solidFill>
                    <a:srgbClr val="042A54"/>
                  </a:solidFill>
                  <a:latin typeface="+mj-ea"/>
                </a:rPr>
                <a:t> Data analysis</a:t>
              </a:r>
              <a:endParaRPr lang="ko-KR" altLang="en-US" sz="2400" b="1" spc="-150" dirty="0">
                <a:solidFill>
                  <a:srgbClr val="042A54"/>
                </a:solidFill>
                <a:latin typeface="+mj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2F2379-16DF-4747-BAAA-DC44D6C21476}"/>
              </a:ext>
            </a:extLst>
          </p:cNvPr>
          <p:cNvSpPr txBox="1"/>
          <p:nvPr/>
        </p:nvSpPr>
        <p:spPr>
          <a:xfrm>
            <a:off x="696686" y="762000"/>
            <a:ext cx="402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3.1. Part_4 Result</a:t>
            </a:r>
            <a:endParaRPr lang="ko-KR" altLang="en-US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AF14D4A5-6773-432A-8862-D4E4EB29B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10" y="1247670"/>
            <a:ext cx="8636588" cy="436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2CD74CB-FAA3-47D1-9778-782337DB04EB}"/>
              </a:ext>
            </a:extLst>
          </p:cNvPr>
          <p:cNvCxnSpPr>
            <a:cxnSpLocks/>
          </p:cNvCxnSpPr>
          <p:nvPr/>
        </p:nvCxnSpPr>
        <p:spPr>
          <a:xfrm>
            <a:off x="6580908" y="3106881"/>
            <a:ext cx="15967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728A4E-7DA0-4E1C-8CB4-25133AF7203F}"/>
              </a:ext>
            </a:extLst>
          </p:cNvPr>
          <p:cNvSpPr txBox="1"/>
          <p:nvPr/>
        </p:nvSpPr>
        <p:spPr>
          <a:xfrm>
            <a:off x="7062799" y="2737549"/>
            <a:ext cx="76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2AC1A-4133-4B94-A85A-702B80D6958B}"/>
              </a:ext>
            </a:extLst>
          </p:cNvPr>
          <p:cNvSpPr txBox="1"/>
          <p:nvPr/>
        </p:nvSpPr>
        <p:spPr>
          <a:xfrm>
            <a:off x="1208810" y="5726668"/>
            <a:ext cx="8636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 4</a:t>
            </a:r>
            <a:r>
              <a:rPr lang="ko-KR" altLang="en-US" dirty="0"/>
              <a:t>는 굉장히 정직한 결과를 보였는데</a:t>
            </a:r>
            <a:r>
              <a:rPr lang="en-US" altLang="ko-KR" dirty="0"/>
              <a:t>, </a:t>
            </a:r>
            <a:r>
              <a:rPr lang="ko-KR" altLang="en-US" dirty="0"/>
              <a:t>가장 코로나가 안정된 시기에 많이 보인 키워드는 오프</a:t>
            </a:r>
            <a:r>
              <a:rPr lang="en-US" altLang="ko-KR" dirty="0"/>
              <a:t>, </a:t>
            </a:r>
            <a:r>
              <a:rPr lang="ko-KR" altLang="en-US" dirty="0"/>
              <a:t>오프라인</a:t>
            </a:r>
            <a:r>
              <a:rPr lang="en-US" altLang="ko-KR" dirty="0"/>
              <a:t> </a:t>
            </a:r>
            <a:r>
              <a:rPr lang="ko-KR" altLang="en-US" dirty="0"/>
              <a:t>개강이었다</a:t>
            </a:r>
            <a:r>
              <a:rPr lang="en-US" altLang="ko-KR" dirty="0"/>
              <a:t>.</a:t>
            </a:r>
            <a:r>
              <a:rPr lang="ko-KR" altLang="en-US" dirty="0"/>
              <a:t> 연관 있는 단어로 지방</a:t>
            </a:r>
            <a:r>
              <a:rPr lang="en-US" altLang="ko-KR" dirty="0"/>
              <a:t>, </a:t>
            </a:r>
            <a:r>
              <a:rPr lang="ko-KR" altLang="en-US" dirty="0"/>
              <a:t>새내기 등도 많이 보였다</a:t>
            </a:r>
            <a:r>
              <a:rPr lang="en-US" altLang="ko-KR" dirty="0"/>
              <a:t>. </a:t>
            </a:r>
            <a:r>
              <a:rPr lang="ko-KR" altLang="en-US" dirty="0"/>
              <a:t>시험</a:t>
            </a:r>
            <a:r>
              <a:rPr lang="en-US" altLang="ko-KR" dirty="0"/>
              <a:t>, </a:t>
            </a:r>
            <a:r>
              <a:rPr lang="ko-KR" altLang="en-US" dirty="0"/>
              <a:t>과제</a:t>
            </a:r>
            <a:r>
              <a:rPr lang="en-US" altLang="ko-KR" dirty="0"/>
              <a:t>, </a:t>
            </a:r>
            <a:r>
              <a:rPr lang="ko-KR" altLang="en-US" dirty="0"/>
              <a:t>성적에 대한 글도 굉장히 많았다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355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그룹 1062"/>
          <p:cNvGrpSpPr/>
          <p:nvPr/>
        </p:nvGrpSpPr>
        <p:grpSpPr>
          <a:xfrm>
            <a:off x="376900" y="208467"/>
            <a:ext cx="1994085" cy="461665"/>
            <a:chOff x="177139" y="302180"/>
            <a:chExt cx="1994085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1955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2400" b="1" spc="-150" dirty="0">
                  <a:solidFill>
                    <a:srgbClr val="042A54"/>
                  </a:solidFill>
                  <a:latin typeface="+mj-ea"/>
                </a:rPr>
                <a:t> Data analysis</a:t>
              </a:r>
              <a:endParaRPr lang="ko-KR" altLang="en-US" sz="2400" b="1" spc="-150" dirty="0">
                <a:solidFill>
                  <a:srgbClr val="042A54"/>
                </a:solidFill>
                <a:latin typeface="+mj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2F2379-16DF-4747-BAAA-DC44D6C21476}"/>
              </a:ext>
            </a:extLst>
          </p:cNvPr>
          <p:cNvSpPr txBox="1"/>
          <p:nvPr/>
        </p:nvSpPr>
        <p:spPr>
          <a:xfrm>
            <a:off x="696686" y="762000"/>
            <a:ext cx="402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3.1. Part_5 Result</a:t>
            </a:r>
            <a:endParaRPr lang="ko-KR" altLang="en-US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588667C-62D1-4128-8540-41C88E936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10" y="1247670"/>
            <a:ext cx="8636588" cy="436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261DB0F-57E2-4416-A0FB-BC086F0864ED}"/>
              </a:ext>
            </a:extLst>
          </p:cNvPr>
          <p:cNvCxnSpPr>
            <a:cxnSpLocks/>
          </p:cNvCxnSpPr>
          <p:nvPr/>
        </p:nvCxnSpPr>
        <p:spPr>
          <a:xfrm>
            <a:off x="8177645" y="2521527"/>
            <a:ext cx="12780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64D715-649A-4820-8289-91399828FCF6}"/>
              </a:ext>
            </a:extLst>
          </p:cNvPr>
          <p:cNvSpPr txBox="1"/>
          <p:nvPr/>
        </p:nvSpPr>
        <p:spPr>
          <a:xfrm>
            <a:off x="8431938" y="2152195"/>
            <a:ext cx="76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12369-8314-4E3F-AC71-A0600AA78D8E}"/>
              </a:ext>
            </a:extLst>
          </p:cNvPr>
          <p:cNvSpPr txBox="1"/>
          <p:nvPr/>
        </p:nvSpPr>
        <p:spPr>
          <a:xfrm>
            <a:off x="1208810" y="5726668"/>
            <a:ext cx="863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 5</a:t>
            </a:r>
            <a:r>
              <a:rPr lang="ko-KR" altLang="en-US" dirty="0"/>
              <a:t>도 꽤 정직한 결과를 보였다</a:t>
            </a:r>
            <a:r>
              <a:rPr lang="en-US" altLang="ko-KR" dirty="0"/>
              <a:t>. </a:t>
            </a:r>
            <a:r>
              <a:rPr lang="ko-KR" altLang="en-US" dirty="0"/>
              <a:t>마스크</a:t>
            </a:r>
            <a:r>
              <a:rPr lang="en-US" altLang="ko-KR" dirty="0"/>
              <a:t>, </a:t>
            </a:r>
            <a:r>
              <a:rPr lang="ko-KR" altLang="en-US" dirty="0"/>
              <a:t>술자리</a:t>
            </a:r>
            <a:r>
              <a:rPr lang="en-US" altLang="ko-KR" dirty="0"/>
              <a:t>, </a:t>
            </a:r>
            <a:r>
              <a:rPr lang="ko-KR" altLang="en-US" dirty="0"/>
              <a:t>불평</a:t>
            </a:r>
            <a:r>
              <a:rPr lang="en-US" altLang="ko-KR" dirty="0"/>
              <a:t>, </a:t>
            </a:r>
            <a:r>
              <a:rPr lang="ko-KR" altLang="en-US" dirty="0"/>
              <a:t>확진 등의 글이 가장 많이 등장했다</a:t>
            </a:r>
            <a:r>
              <a:rPr lang="en-US" altLang="ko-KR" dirty="0"/>
              <a:t>. </a:t>
            </a:r>
            <a:r>
              <a:rPr lang="ko-KR" altLang="en-US" dirty="0"/>
              <a:t>그 전에 많이 등장했던 과제나 시험에 대한 내용은 적었다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45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그룹 1062"/>
          <p:cNvGrpSpPr/>
          <p:nvPr/>
        </p:nvGrpSpPr>
        <p:grpSpPr>
          <a:xfrm>
            <a:off x="376900" y="208467"/>
            <a:ext cx="2723579" cy="461665"/>
            <a:chOff x="177139" y="302180"/>
            <a:chExt cx="2723579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26854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50" dirty="0">
                  <a:solidFill>
                    <a:srgbClr val="042A54"/>
                  </a:solidFill>
                  <a:latin typeface="+mj-ea"/>
                </a:rPr>
                <a:t> Problem definition</a:t>
              </a:r>
              <a:endParaRPr lang="ko-KR" altLang="en-US" sz="2400" b="1" spc="-150" dirty="0">
                <a:solidFill>
                  <a:srgbClr val="042A54"/>
                </a:solidFill>
                <a:latin typeface="+mj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39ADD6D-D51D-4C4F-959C-4E31AEF1073F}"/>
              </a:ext>
            </a:extLst>
          </p:cNvPr>
          <p:cNvSpPr txBox="1"/>
          <p:nvPr/>
        </p:nvSpPr>
        <p:spPr>
          <a:xfrm>
            <a:off x="831272" y="1361209"/>
            <a:ext cx="3990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코로나 발생 이후 온</a:t>
            </a:r>
            <a:r>
              <a:rPr lang="en-US" altLang="ko-KR" dirty="0"/>
              <a:t>/</a:t>
            </a:r>
            <a:r>
              <a:rPr lang="ko-KR" altLang="en-US" dirty="0"/>
              <a:t>오프라인 강의에 대한 인식 변화 분석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2CEA8-EF47-4A4A-8534-5E6B6B26E52B}"/>
              </a:ext>
            </a:extLst>
          </p:cNvPr>
          <p:cNvSpPr/>
          <p:nvPr/>
        </p:nvSpPr>
        <p:spPr>
          <a:xfrm>
            <a:off x="831273" y="2531509"/>
            <a:ext cx="3990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Problem 1:</a:t>
            </a:r>
          </a:p>
          <a:p>
            <a:r>
              <a:rPr lang="ko-KR" altLang="en-US" dirty="0"/>
              <a:t>미리 분류된 </a:t>
            </a:r>
            <a:r>
              <a:rPr lang="en-US" altLang="ko-KR" dirty="0"/>
              <a:t>train set</a:t>
            </a:r>
            <a:r>
              <a:rPr lang="ko-KR" altLang="en-US" dirty="0"/>
              <a:t>이 없기 때문에 지도학습으로 찬</a:t>
            </a:r>
            <a:r>
              <a:rPr lang="en-US" altLang="ko-KR" dirty="0"/>
              <a:t>/</a:t>
            </a:r>
            <a:r>
              <a:rPr lang="ko-KR" altLang="en-US" dirty="0"/>
              <a:t>반을 분류하는 것은 힘들다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550B32-9456-4472-B081-E0C72F476262}"/>
              </a:ext>
            </a:extLst>
          </p:cNvPr>
          <p:cNvSpPr/>
          <p:nvPr/>
        </p:nvSpPr>
        <p:spPr>
          <a:xfrm>
            <a:off x="831273" y="3978809"/>
            <a:ext cx="39901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Problem 2:</a:t>
            </a:r>
          </a:p>
          <a:p>
            <a:r>
              <a:rPr lang="ko-KR" altLang="en-US" dirty="0"/>
              <a:t>한국어의 특성상</a:t>
            </a:r>
            <a:r>
              <a:rPr lang="en-US" altLang="ko-KR" dirty="0"/>
              <a:t>, </a:t>
            </a:r>
            <a:r>
              <a:rPr lang="ko-KR" altLang="en-US" dirty="0"/>
              <a:t>특정 어휘의 출현만으로 찬</a:t>
            </a:r>
            <a:r>
              <a:rPr lang="en-US" altLang="ko-KR" dirty="0"/>
              <a:t>/</a:t>
            </a:r>
            <a:r>
              <a:rPr lang="ko-KR" altLang="en-US" dirty="0"/>
              <a:t>반을 구분하기 매우 어려움</a:t>
            </a:r>
            <a:endParaRPr lang="en-US" altLang="ko-KR" dirty="0"/>
          </a:p>
          <a:p>
            <a:r>
              <a:rPr lang="en-US" altLang="ko-KR" dirty="0"/>
              <a:t>(ex </a:t>
            </a:r>
            <a:r>
              <a:rPr lang="ko-KR" altLang="en-US" dirty="0"/>
              <a:t>학교</a:t>
            </a:r>
            <a:r>
              <a:rPr lang="en-US" altLang="ko-KR" dirty="0"/>
              <a:t>, </a:t>
            </a:r>
            <a:r>
              <a:rPr lang="ko-KR" altLang="en-US" dirty="0" err="1"/>
              <a:t>가고싶다라는</a:t>
            </a:r>
            <a:r>
              <a:rPr lang="ko-KR" altLang="en-US" dirty="0"/>
              <a:t> 어휘가 등장했더라도 </a:t>
            </a:r>
            <a:r>
              <a:rPr lang="en-US" altLang="ko-KR" dirty="0"/>
              <a:t>“</a:t>
            </a:r>
            <a:r>
              <a:rPr lang="ko-KR" altLang="en-US" dirty="0"/>
              <a:t>이 시국에 학교를 </a:t>
            </a:r>
            <a:r>
              <a:rPr lang="ko-KR" altLang="en-US" dirty="0" err="1"/>
              <a:t>가고싶니</a:t>
            </a:r>
            <a:r>
              <a:rPr lang="en-US" altLang="ko-KR" dirty="0"/>
              <a:t>?” </a:t>
            </a:r>
            <a:r>
              <a:rPr lang="ko-KR" altLang="en-US" dirty="0"/>
              <a:t>의 글의 경우는 찬성이라고 볼 수 없음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F34084-A893-496C-90B3-992EC1E919CA}"/>
              </a:ext>
            </a:extLst>
          </p:cNvPr>
          <p:cNvSpPr/>
          <p:nvPr/>
        </p:nvSpPr>
        <p:spPr>
          <a:xfrm>
            <a:off x="6477000" y="2928418"/>
            <a:ext cx="36021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코로나 발생 이후 각 시기별로 사람들의 관심이 어떻게 변화하였고</a:t>
            </a:r>
            <a:r>
              <a:rPr lang="en-US" altLang="ko-KR" dirty="0"/>
              <a:t>, </a:t>
            </a:r>
            <a:r>
              <a:rPr lang="ko-KR" altLang="en-US" dirty="0"/>
              <a:t>어떠한 주제가 가장 뜨거웠는지를 분석하는 것을 목표로 프로젝트 수정</a:t>
            </a:r>
          </a:p>
        </p:txBody>
      </p:sp>
    </p:spTree>
    <p:extLst>
      <p:ext uri="{BB962C8B-B14F-4D97-AF65-F5344CB8AC3E}">
        <p14:creationId xmlns:p14="http://schemas.microsoft.com/office/powerpoint/2010/main" val="3581376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그룹 1062"/>
          <p:cNvGrpSpPr/>
          <p:nvPr/>
        </p:nvGrpSpPr>
        <p:grpSpPr>
          <a:xfrm>
            <a:off x="376900" y="208467"/>
            <a:ext cx="1094415" cy="461665"/>
            <a:chOff x="177139" y="302180"/>
            <a:chExt cx="1094415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10563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2400" b="1" spc="-150" dirty="0">
                  <a:solidFill>
                    <a:srgbClr val="042A54"/>
                  </a:solidFill>
                  <a:latin typeface="+mj-ea"/>
                </a:rPr>
                <a:t> Result</a:t>
              </a:r>
              <a:endParaRPr lang="ko-KR" altLang="en-US" sz="2400" b="1" spc="-150" dirty="0">
                <a:solidFill>
                  <a:srgbClr val="042A54"/>
                </a:solidFill>
                <a:latin typeface="+mj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43778E6-021F-4D34-95C8-94FFE61874AC}"/>
              </a:ext>
            </a:extLst>
          </p:cNvPr>
          <p:cNvSpPr txBox="1"/>
          <p:nvPr/>
        </p:nvSpPr>
        <p:spPr>
          <a:xfrm>
            <a:off x="453100" y="2436054"/>
            <a:ext cx="525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코로나가 가장 많은 영향을 줄 것이라는 예상과는 달리</a:t>
            </a:r>
            <a:r>
              <a:rPr lang="en-US" altLang="ko-KR" dirty="0"/>
              <a:t>, </a:t>
            </a:r>
            <a:r>
              <a:rPr lang="ko-KR" altLang="en-US" dirty="0"/>
              <a:t>학생들이 코로나</a:t>
            </a:r>
            <a:r>
              <a:rPr lang="en-US" altLang="ko-KR" dirty="0"/>
              <a:t>, </a:t>
            </a:r>
            <a:r>
              <a:rPr lang="ko-KR" altLang="en-US" dirty="0"/>
              <a:t>신천지</a:t>
            </a:r>
            <a:r>
              <a:rPr lang="en-US" altLang="ko-KR" dirty="0"/>
              <a:t>, </a:t>
            </a:r>
            <a:r>
              <a:rPr lang="ko-KR" altLang="en-US" dirty="0"/>
              <a:t>중국</a:t>
            </a:r>
            <a:r>
              <a:rPr lang="en-US" altLang="ko-KR" dirty="0"/>
              <a:t>, </a:t>
            </a:r>
            <a:r>
              <a:rPr lang="ko-KR" altLang="en-US" dirty="0"/>
              <a:t>오프라인 등에는 생각보다 관심이 없었고</a:t>
            </a:r>
            <a:r>
              <a:rPr lang="en-US" altLang="ko-KR" dirty="0"/>
              <a:t>, </a:t>
            </a:r>
            <a:r>
              <a:rPr lang="ko-KR" altLang="en-US" dirty="0"/>
              <a:t>좀 더 자신에게 직접적으로 관련 있고 영향을 주는 시험</a:t>
            </a:r>
            <a:r>
              <a:rPr lang="en-US" altLang="ko-KR" dirty="0"/>
              <a:t>, </a:t>
            </a:r>
            <a:r>
              <a:rPr lang="ko-KR" altLang="en-US" dirty="0"/>
              <a:t>과제</a:t>
            </a:r>
            <a:r>
              <a:rPr lang="en-US" altLang="ko-KR" dirty="0"/>
              <a:t>, </a:t>
            </a:r>
            <a:r>
              <a:rPr lang="ko-KR" altLang="en-US" dirty="0"/>
              <a:t>성적 산출 방식 등에 대해  더 관심이 많다는 것을 알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B8FCE0-5EC5-4AC8-9A8B-331BE1EC4A8F}"/>
              </a:ext>
            </a:extLst>
          </p:cNvPr>
          <p:cNvSpPr txBox="1"/>
          <p:nvPr/>
        </p:nvSpPr>
        <p:spPr>
          <a:xfrm>
            <a:off x="6096000" y="2436054"/>
            <a:ext cx="434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연관어</a:t>
            </a:r>
            <a:r>
              <a:rPr lang="ko-KR" altLang="en-US" dirty="0"/>
              <a:t> 분석으로 알 수 있는 점은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코로나가 심했던 대구지역과 </a:t>
            </a:r>
            <a:r>
              <a:rPr lang="ko-KR" altLang="en-US" dirty="0" err="1"/>
              <a:t>확진자가</a:t>
            </a:r>
            <a:r>
              <a:rPr lang="ko-KR" altLang="en-US" dirty="0"/>
              <a:t> 나왔고 </a:t>
            </a:r>
            <a:r>
              <a:rPr lang="ko-KR" altLang="en-US" dirty="0" err="1"/>
              <a:t>자과캠</a:t>
            </a:r>
            <a:r>
              <a:rPr lang="ko-KR" altLang="en-US" dirty="0"/>
              <a:t> 근처인 수원지역에 과외를 </a:t>
            </a:r>
            <a:r>
              <a:rPr lang="ko-KR" altLang="en-US" dirty="0" err="1"/>
              <a:t>짤린</a:t>
            </a:r>
            <a:r>
              <a:rPr lang="ko-KR" altLang="en-US" dirty="0"/>
              <a:t> 학생이 많을 것이라는 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온라인 학기다 보니까 총학생회를 찾는 글이 굉장히 많다는 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통아캠과</a:t>
            </a:r>
            <a:r>
              <a:rPr lang="ko-KR" altLang="en-US" dirty="0"/>
              <a:t> </a:t>
            </a:r>
            <a:r>
              <a:rPr lang="ko-KR" altLang="en-US" dirty="0" err="1"/>
              <a:t>연관있는</a:t>
            </a:r>
            <a:r>
              <a:rPr lang="ko-KR" altLang="en-US" dirty="0"/>
              <a:t> 단어로 </a:t>
            </a:r>
            <a:r>
              <a:rPr lang="en-US" altLang="ko-KR" dirty="0"/>
              <a:t>‘</a:t>
            </a:r>
            <a:r>
              <a:rPr lang="ko-KR" altLang="en-US" dirty="0"/>
              <a:t>우울</a:t>
            </a:r>
            <a:r>
              <a:rPr lang="en-US" altLang="ko-KR" dirty="0"/>
              <a:t>, </a:t>
            </a:r>
            <a:r>
              <a:rPr lang="ko-KR" altLang="en-US" dirty="0"/>
              <a:t>짜증</a:t>
            </a:r>
            <a:r>
              <a:rPr lang="en-US" altLang="ko-KR" dirty="0"/>
              <a:t>’</a:t>
            </a:r>
            <a:r>
              <a:rPr lang="ko-KR" altLang="en-US" dirty="0"/>
              <a:t>등이 있는 것으로 보아 사람을 만나지 못해 정신적으로 힘들어하는 학생들이 많다는 점을 알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6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그룹 1062"/>
          <p:cNvGrpSpPr/>
          <p:nvPr/>
        </p:nvGrpSpPr>
        <p:grpSpPr>
          <a:xfrm>
            <a:off x="376900" y="208467"/>
            <a:ext cx="2398041" cy="461665"/>
            <a:chOff x="177139" y="302180"/>
            <a:chExt cx="2398041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23599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50" dirty="0">
                  <a:solidFill>
                    <a:srgbClr val="042A54"/>
                  </a:solidFill>
                  <a:latin typeface="+mj-ea"/>
                </a:rPr>
                <a:t> Data</a:t>
              </a:r>
              <a:r>
                <a:rPr lang="ko-KR" altLang="en-US" sz="2400" b="1" spc="-150" dirty="0">
                  <a:solidFill>
                    <a:srgbClr val="042A54"/>
                  </a:solidFill>
                  <a:latin typeface="+mj-ea"/>
                </a:rPr>
                <a:t> </a:t>
              </a:r>
              <a:r>
                <a:rPr lang="en-US" altLang="ko-KR" sz="2400" b="1" spc="-150" dirty="0">
                  <a:solidFill>
                    <a:srgbClr val="042A54"/>
                  </a:solidFill>
                  <a:latin typeface="+mj-ea"/>
                </a:rPr>
                <a:t>Collections</a:t>
              </a:r>
              <a:endParaRPr lang="ko-KR" altLang="en-US" sz="2400" b="1" spc="-150" dirty="0">
                <a:solidFill>
                  <a:srgbClr val="042A54"/>
                </a:solidFill>
                <a:latin typeface="+mj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3A64609-FA66-4EA2-B757-13491B9CA455}"/>
              </a:ext>
            </a:extLst>
          </p:cNvPr>
          <p:cNvSpPr txBox="1"/>
          <p:nvPr/>
        </p:nvSpPr>
        <p:spPr>
          <a:xfrm>
            <a:off x="376900" y="1257299"/>
            <a:ext cx="305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코로나관련 데이터 수집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https://coronaboard.kr/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D272CC4-5A40-4223-BEE8-2604C01C4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00" y="2490796"/>
            <a:ext cx="3527445" cy="17459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CA4E765-9F0F-4FD5-818E-5EC2E6558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765" y="1655449"/>
            <a:ext cx="2562470" cy="34166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95F68C-EC97-4A49-8E8D-CC8C40AA34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4101" y="2175160"/>
            <a:ext cx="3904237" cy="2377203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BA14AD4-B7D2-427F-9577-C4384FA224AB}"/>
              </a:ext>
            </a:extLst>
          </p:cNvPr>
          <p:cNvSpPr/>
          <p:nvPr/>
        </p:nvSpPr>
        <p:spPr>
          <a:xfrm>
            <a:off x="4104409" y="3181921"/>
            <a:ext cx="633846" cy="363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7E30901-3137-4D7E-8480-149A8D8D6760}"/>
              </a:ext>
            </a:extLst>
          </p:cNvPr>
          <p:cNvSpPr/>
          <p:nvPr/>
        </p:nvSpPr>
        <p:spPr>
          <a:xfrm>
            <a:off x="7453745" y="3088402"/>
            <a:ext cx="633846" cy="363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86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그룹 1062"/>
          <p:cNvGrpSpPr/>
          <p:nvPr/>
        </p:nvGrpSpPr>
        <p:grpSpPr>
          <a:xfrm>
            <a:off x="376900" y="208467"/>
            <a:ext cx="2398041" cy="461665"/>
            <a:chOff x="177139" y="302180"/>
            <a:chExt cx="2398041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23599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50" dirty="0">
                  <a:solidFill>
                    <a:srgbClr val="042A54"/>
                  </a:solidFill>
                  <a:latin typeface="+mj-ea"/>
                </a:rPr>
                <a:t> Data</a:t>
              </a:r>
              <a:r>
                <a:rPr lang="ko-KR" altLang="en-US" sz="2400" b="1" spc="-150" dirty="0">
                  <a:solidFill>
                    <a:srgbClr val="042A54"/>
                  </a:solidFill>
                  <a:latin typeface="+mj-ea"/>
                </a:rPr>
                <a:t> </a:t>
              </a:r>
              <a:r>
                <a:rPr lang="en-US" altLang="ko-KR" sz="2400" b="1" spc="-150" dirty="0">
                  <a:solidFill>
                    <a:srgbClr val="042A54"/>
                  </a:solidFill>
                  <a:latin typeface="+mj-ea"/>
                </a:rPr>
                <a:t>Collections</a:t>
              </a:r>
              <a:endParaRPr lang="ko-KR" altLang="en-US" sz="2400" b="1" spc="-150" dirty="0">
                <a:solidFill>
                  <a:srgbClr val="042A54"/>
                </a:solidFill>
                <a:latin typeface="+mj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CAD6EB-69A9-497E-9C7F-7665A126735C}"/>
              </a:ext>
            </a:extLst>
          </p:cNvPr>
          <p:cNvSpPr/>
          <p:nvPr/>
        </p:nvSpPr>
        <p:spPr>
          <a:xfrm>
            <a:off x="518832" y="830250"/>
            <a:ext cx="5577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코로나 발생 이후 </a:t>
            </a:r>
            <a:r>
              <a:rPr lang="ko-KR" altLang="en-US" dirty="0" err="1"/>
              <a:t>확진자</a:t>
            </a:r>
            <a:r>
              <a:rPr lang="ko-KR" altLang="en-US" dirty="0"/>
              <a:t> 증가율에 따라 시기를 분류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0852FC4-D8DE-4212-BAEC-A50F0F9C8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10" y="1247670"/>
            <a:ext cx="8636588" cy="436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606639C-7DD4-4865-858F-BF3FB0904B9F}"/>
              </a:ext>
            </a:extLst>
          </p:cNvPr>
          <p:cNvCxnSpPr/>
          <p:nvPr/>
        </p:nvCxnSpPr>
        <p:spPr>
          <a:xfrm>
            <a:off x="1870364" y="4966854"/>
            <a:ext cx="17248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E5C09C-9490-4FF9-B922-95D6B1C631A3}"/>
              </a:ext>
            </a:extLst>
          </p:cNvPr>
          <p:cNvSpPr txBox="1"/>
          <p:nvPr/>
        </p:nvSpPr>
        <p:spPr>
          <a:xfrm>
            <a:off x="2390193" y="4573478"/>
            <a:ext cx="76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Part1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06AAB6F-E9E7-462A-9D47-B1D68FC1A496}"/>
              </a:ext>
            </a:extLst>
          </p:cNvPr>
          <p:cNvCxnSpPr>
            <a:cxnSpLocks/>
          </p:cNvCxnSpPr>
          <p:nvPr/>
        </p:nvCxnSpPr>
        <p:spPr>
          <a:xfrm>
            <a:off x="3595254" y="3106881"/>
            <a:ext cx="12261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B738A9-E80F-4B61-9895-5A03576E04BD}"/>
              </a:ext>
            </a:extLst>
          </p:cNvPr>
          <p:cNvSpPr txBox="1"/>
          <p:nvPr/>
        </p:nvSpPr>
        <p:spPr>
          <a:xfrm>
            <a:off x="3823570" y="2737549"/>
            <a:ext cx="76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Part2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D34866D-30F4-4BA5-8651-BBEB36E09463}"/>
              </a:ext>
            </a:extLst>
          </p:cNvPr>
          <p:cNvCxnSpPr>
            <a:cxnSpLocks/>
          </p:cNvCxnSpPr>
          <p:nvPr/>
        </p:nvCxnSpPr>
        <p:spPr>
          <a:xfrm>
            <a:off x="4821381" y="1891144"/>
            <a:ext cx="17595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7365E2-EE3A-4C12-9B8C-FB201EEEBE11}"/>
              </a:ext>
            </a:extLst>
          </p:cNvPr>
          <p:cNvSpPr txBox="1"/>
          <p:nvPr/>
        </p:nvSpPr>
        <p:spPr>
          <a:xfrm>
            <a:off x="5316396" y="1521812"/>
            <a:ext cx="76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2339F63-18B7-4254-B3E2-CC740FEF1C81}"/>
              </a:ext>
            </a:extLst>
          </p:cNvPr>
          <p:cNvCxnSpPr>
            <a:cxnSpLocks/>
          </p:cNvCxnSpPr>
          <p:nvPr/>
        </p:nvCxnSpPr>
        <p:spPr>
          <a:xfrm>
            <a:off x="6580908" y="3106881"/>
            <a:ext cx="15967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747F19-6F4F-4A46-A191-829545A1E937}"/>
              </a:ext>
            </a:extLst>
          </p:cNvPr>
          <p:cNvSpPr txBox="1"/>
          <p:nvPr/>
        </p:nvSpPr>
        <p:spPr>
          <a:xfrm>
            <a:off x="7062799" y="2737549"/>
            <a:ext cx="76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Part4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B2625A-A741-4293-BEA9-BD188FA6BE5A}"/>
              </a:ext>
            </a:extLst>
          </p:cNvPr>
          <p:cNvCxnSpPr>
            <a:cxnSpLocks/>
          </p:cNvCxnSpPr>
          <p:nvPr/>
        </p:nvCxnSpPr>
        <p:spPr>
          <a:xfrm>
            <a:off x="8177645" y="2521527"/>
            <a:ext cx="12780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64E991-E4CB-4E82-8682-BD1BF488F60D}"/>
              </a:ext>
            </a:extLst>
          </p:cNvPr>
          <p:cNvSpPr txBox="1"/>
          <p:nvPr/>
        </p:nvSpPr>
        <p:spPr>
          <a:xfrm>
            <a:off x="8431938" y="2152195"/>
            <a:ext cx="76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Part5</a:t>
            </a:r>
          </a:p>
        </p:txBody>
      </p:sp>
    </p:spTree>
    <p:extLst>
      <p:ext uri="{BB962C8B-B14F-4D97-AF65-F5344CB8AC3E}">
        <p14:creationId xmlns:p14="http://schemas.microsoft.com/office/powerpoint/2010/main" val="380849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그룹 1062"/>
          <p:cNvGrpSpPr/>
          <p:nvPr/>
        </p:nvGrpSpPr>
        <p:grpSpPr>
          <a:xfrm>
            <a:off x="376900" y="208467"/>
            <a:ext cx="2398041" cy="461665"/>
            <a:chOff x="177139" y="302180"/>
            <a:chExt cx="2398041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23599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50" dirty="0">
                  <a:solidFill>
                    <a:srgbClr val="042A54"/>
                  </a:solidFill>
                  <a:latin typeface="+mj-ea"/>
                </a:rPr>
                <a:t> Data</a:t>
              </a:r>
              <a:r>
                <a:rPr lang="ko-KR" altLang="en-US" sz="2400" b="1" spc="-150" dirty="0">
                  <a:solidFill>
                    <a:srgbClr val="042A54"/>
                  </a:solidFill>
                  <a:latin typeface="+mj-ea"/>
                </a:rPr>
                <a:t> </a:t>
              </a:r>
              <a:r>
                <a:rPr lang="en-US" altLang="ko-KR" sz="2400" b="1" spc="-150" dirty="0">
                  <a:solidFill>
                    <a:srgbClr val="042A54"/>
                  </a:solidFill>
                  <a:latin typeface="+mj-ea"/>
                </a:rPr>
                <a:t>Collections</a:t>
              </a:r>
              <a:endParaRPr lang="ko-KR" altLang="en-US" sz="2400" b="1" spc="-150" dirty="0">
                <a:solidFill>
                  <a:srgbClr val="042A54"/>
                </a:solidFill>
                <a:latin typeface="+mj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3A64609-FA66-4EA2-B757-13491B9CA455}"/>
              </a:ext>
            </a:extLst>
          </p:cNvPr>
          <p:cNvSpPr txBox="1"/>
          <p:nvPr/>
        </p:nvSpPr>
        <p:spPr>
          <a:xfrm>
            <a:off x="909819" y="1350580"/>
            <a:ext cx="463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사람들의 관심사를 알 수 있는 데이터 수집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8C9442-6661-4664-B98D-7B7C7E6028F9}"/>
              </a:ext>
            </a:extLst>
          </p:cNvPr>
          <p:cNvSpPr txBox="1"/>
          <p:nvPr/>
        </p:nvSpPr>
        <p:spPr>
          <a:xfrm>
            <a:off x="6487885" y="2307769"/>
            <a:ext cx="4794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Selenium</a:t>
            </a:r>
            <a:r>
              <a:rPr lang="ko-KR" altLang="en-US" dirty="0"/>
              <a:t>과 </a:t>
            </a:r>
            <a:r>
              <a:rPr lang="en-US" altLang="ko-KR" dirty="0" err="1"/>
              <a:t>chromedriver</a:t>
            </a:r>
            <a:r>
              <a:rPr lang="ko-KR" altLang="en-US" dirty="0"/>
              <a:t>를 이용해 대표적인 </a:t>
            </a:r>
            <a:r>
              <a:rPr lang="en-US" altLang="ko-KR" dirty="0"/>
              <a:t>SNS</a:t>
            </a:r>
            <a:r>
              <a:rPr lang="ko-KR" altLang="en-US" dirty="0"/>
              <a:t>인 </a:t>
            </a:r>
            <a:r>
              <a:rPr lang="en-US" altLang="ko-KR" dirty="0" err="1"/>
              <a:t>instagram</a:t>
            </a:r>
            <a:r>
              <a:rPr lang="ko-KR" altLang="en-US" dirty="0"/>
              <a:t>에 접속해 포스트들을 직접 수집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19A7A83-A799-4039-B732-18BA29CF6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19" y="2345869"/>
            <a:ext cx="4794297" cy="31615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5D20AC-F255-4D47-94EA-DD0BD10E707F}"/>
              </a:ext>
            </a:extLst>
          </p:cNvPr>
          <p:cNvSpPr txBox="1"/>
          <p:nvPr/>
        </p:nvSpPr>
        <p:spPr>
          <a:xfrm>
            <a:off x="6487885" y="3741979"/>
            <a:ext cx="351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ko-KR" altLang="en-US" dirty="0" err="1"/>
              <a:t>쓸모없는</a:t>
            </a:r>
            <a:r>
              <a:rPr lang="ko-KR" altLang="en-US" dirty="0"/>
              <a:t> 정보들</a:t>
            </a:r>
            <a:r>
              <a:rPr lang="en-US" altLang="ko-KR" dirty="0"/>
              <a:t>, </a:t>
            </a:r>
            <a:r>
              <a:rPr lang="ko-KR" altLang="en-US" dirty="0"/>
              <a:t>다른 방법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27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그룹 1062"/>
          <p:cNvGrpSpPr/>
          <p:nvPr/>
        </p:nvGrpSpPr>
        <p:grpSpPr>
          <a:xfrm>
            <a:off x="376900" y="208467"/>
            <a:ext cx="2398041" cy="461665"/>
            <a:chOff x="177139" y="302180"/>
            <a:chExt cx="2398041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23599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50" dirty="0">
                  <a:solidFill>
                    <a:srgbClr val="042A54"/>
                  </a:solidFill>
                  <a:latin typeface="+mj-ea"/>
                </a:rPr>
                <a:t> Data</a:t>
              </a:r>
              <a:r>
                <a:rPr lang="ko-KR" altLang="en-US" sz="2400" b="1" spc="-150" dirty="0">
                  <a:solidFill>
                    <a:srgbClr val="042A54"/>
                  </a:solidFill>
                  <a:latin typeface="+mj-ea"/>
                </a:rPr>
                <a:t> </a:t>
              </a:r>
              <a:r>
                <a:rPr lang="en-US" altLang="ko-KR" sz="2400" b="1" spc="-150" dirty="0">
                  <a:solidFill>
                    <a:srgbClr val="042A54"/>
                  </a:solidFill>
                  <a:latin typeface="+mj-ea"/>
                </a:rPr>
                <a:t>Collections</a:t>
              </a:r>
              <a:endParaRPr lang="ko-KR" altLang="en-US" sz="2400" b="1" spc="-150" dirty="0">
                <a:solidFill>
                  <a:srgbClr val="042A54"/>
                </a:solidFill>
                <a:latin typeface="+mj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3A64609-FA66-4EA2-B757-13491B9CA455}"/>
              </a:ext>
            </a:extLst>
          </p:cNvPr>
          <p:cNvSpPr txBox="1"/>
          <p:nvPr/>
        </p:nvSpPr>
        <p:spPr>
          <a:xfrm>
            <a:off x="909819" y="1350580"/>
            <a:ext cx="463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사람들의 관심사를 알 수 있는 데이터 수집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435411-E420-4C21-AB09-C43379AE5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19" y="1988409"/>
            <a:ext cx="8373985" cy="28811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A29733-39DF-490D-A888-1A58A71C21C9}"/>
              </a:ext>
            </a:extLst>
          </p:cNvPr>
          <p:cNvSpPr txBox="1"/>
          <p:nvPr/>
        </p:nvSpPr>
        <p:spPr>
          <a:xfrm>
            <a:off x="2065139" y="5138087"/>
            <a:ext cx="6063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연령층이 아니라 오직 대학생들의 의견만 수집할 수 있고</a:t>
            </a:r>
            <a:r>
              <a:rPr lang="en-US" altLang="ko-KR" dirty="0"/>
              <a:t>, </a:t>
            </a:r>
            <a:r>
              <a:rPr lang="ko-KR" altLang="en-US" dirty="0"/>
              <a:t>익명이 보장되어서 자신의 의견을 좀 더 자유롭게 말할 수 있는 커뮤니티 </a:t>
            </a:r>
            <a:r>
              <a:rPr lang="en-US" altLang="ko-KR" dirty="0"/>
              <a:t>“</a:t>
            </a:r>
            <a:r>
              <a:rPr lang="ko-KR" altLang="en-US" dirty="0" err="1"/>
              <a:t>에브리타임</a:t>
            </a:r>
            <a:r>
              <a:rPr lang="en-US" altLang="ko-KR" dirty="0"/>
              <a:t>”</a:t>
            </a:r>
            <a:r>
              <a:rPr lang="ko-KR" altLang="en-US" dirty="0"/>
              <a:t>에서 정보를 수집</a:t>
            </a:r>
          </a:p>
        </p:txBody>
      </p:sp>
    </p:spTree>
    <p:extLst>
      <p:ext uri="{BB962C8B-B14F-4D97-AF65-F5344CB8AC3E}">
        <p14:creationId xmlns:p14="http://schemas.microsoft.com/office/powerpoint/2010/main" val="143122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그룹 1062"/>
          <p:cNvGrpSpPr/>
          <p:nvPr/>
        </p:nvGrpSpPr>
        <p:grpSpPr>
          <a:xfrm>
            <a:off x="376900" y="208467"/>
            <a:ext cx="2813475" cy="461665"/>
            <a:chOff x="177139" y="302180"/>
            <a:chExt cx="2813475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27753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50" dirty="0">
                  <a:solidFill>
                    <a:srgbClr val="042A54"/>
                  </a:solidFill>
                  <a:latin typeface="+mj-ea"/>
                </a:rPr>
                <a:t> Data preprocessing</a:t>
              </a:r>
              <a:endParaRPr lang="ko-KR" altLang="en-US" sz="2400" b="1" spc="-150" dirty="0">
                <a:solidFill>
                  <a:srgbClr val="042A54"/>
                </a:solidFill>
                <a:latin typeface="+mj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316CE0A-DC32-4CAF-ABA8-0E7AB4F47A62}"/>
              </a:ext>
            </a:extLst>
          </p:cNvPr>
          <p:cNvSpPr txBox="1"/>
          <p:nvPr/>
        </p:nvSpPr>
        <p:spPr>
          <a:xfrm>
            <a:off x="453100" y="1512743"/>
            <a:ext cx="29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Title</a:t>
            </a:r>
            <a:r>
              <a:rPr lang="ko-KR" altLang="en-US" dirty="0"/>
              <a:t>중 </a:t>
            </a:r>
            <a:r>
              <a:rPr lang="en-US" altLang="ko-KR" dirty="0"/>
              <a:t>“</a:t>
            </a:r>
            <a:r>
              <a:rPr lang="ko-KR" altLang="en-US" dirty="0"/>
              <a:t>홍보게시판</a:t>
            </a:r>
            <a:r>
              <a:rPr lang="en-US" altLang="ko-KR" dirty="0"/>
              <a:t>” </a:t>
            </a:r>
            <a:r>
              <a:rPr lang="ko-KR" altLang="en-US" dirty="0"/>
              <a:t>제거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417373-519D-46BF-9DE0-AB777A20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2551259"/>
            <a:ext cx="5299147" cy="260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D91EFA-510A-44AC-B8A7-79790F27282C}"/>
              </a:ext>
            </a:extLst>
          </p:cNvPr>
          <p:cNvSpPr txBox="1"/>
          <p:nvPr/>
        </p:nvSpPr>
        <p:spPr>
          <a:xfrm>
            <a:off x="6939646" y="1420410"/>
            <a:ext cx="299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date</a:t>
            </a:r>
            <a:r>
              <a:rPr lang="ko-KR" altLang="en-US" dirty="0"/>
              <a:t>의 문자열데이터에서 </a:t>
            </a:r>
            <a:r>
              <a:rPr lang="en-US" altLang="ko-KR" dirty="0"/>
              <a:t>month</a:t>
            </a:r>
            <a:r>
              <a:rPr lang="ko-KR" altLang="en-US" dirty="0"/>
              <a:t>와 </a:t>
            </a:r>
            <a:r>
              <a:rPr lang="en-US" altLang="ko-KR" dirty="0"/>
              <a:t>day </a:t>
            </a: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정수형</a:t>
            </a:r>
            <a:r>
              <a:rPr lang="en-US" altLang="ko-KR" dirty="0"/>
              <a:t>) </a:t>
            </a:r>
            <a:r>
              <a:rPr lang="ko-KR" altLang="en-US" dirty="0"/>
              <a:t>추출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0E855BE-A4A4-4FCB-9429-0BDE2B683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754" y="2551259"/>
            <a:ext cx="5485907" cy="260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4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그룹 1062"/>
          <p:cNvGrpSpPr/>
          <p:nvPr/>
        </p:nvGrpSpPr>
        <p:grpSpPr>
          <a:xfrm>
            <a:off x="376900" y="208467"/>
            <a:ext cx="2813475" cy="461665"/>
            <a:chOff x="177139" y="302180"/>
            <a:chExt cx="2813475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27753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50" dirty="0">
                  <a:solidFill>
                    <a:srgbClr val="042A54"/>
                  </a:solidFill>
                  <a:latin typeface="+mj-ea"/>
                </a:rPr>
                <a:t> Data preprocessing</a:t>
              </a:r>
              <a:endParaRPr lang="ko-KR" altLang="en-US" sz="2400" b="1" spc="-150" dirty="0">
                <a:solidFill>
                  <a:srgbClr val="042A54"/>
                </a:solidFill>
                <a:latin typeface="+mj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316CE0A-DC32-4CAF-ABA8-0E7AB4F47A62}"/>
              </a:ext>
            </a:extLst>
          </p:cNvPr>
          <p:cNvSpPr txBox="1"/>
          <p:nvPr/>
        </p:nvSpPr>
        <p:spPr>
          <a:xfrm>
            <a:off x="544286" y="1077686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Okt</a:t>
            </a:r>
            <a:r>
              <a:rPr lang="ko-KR" altLang="en-US" dirty="0"/>
              <a:t>와 </a:t>
            </a:r>
            <a:r>
              <a:rPr lang="en-US" altLang="ko-KR" dirty="0" err="1"/>
              <a:t>sonlp</a:t>
            </a:r>
            <a:r>
              <a:rPr lang="ko-KR" altLang="en-US" dirty="0"/>
              <a:t>를 이용해 게시글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572973-41BF-4D03-A073-505B48A26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86" y="1564277"/>
            <a:ext cx="9186149" cy="404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5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858DF60-79B3-44C5-AB34-1191F2F94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489" y="1623737"/>
            <a:ext cx="6475469" cy="4549018"/>
          </a:xfrm>
          <a:prstGeom prst="rect">
            <a:avLst/>
          </a:prstGeom>
          <a:ln>
            <a:noFill/>
          </a:ln>
        </p:spPr>
      </p:pic>
      <p:grpSp>
        <p:nvGrpSpPr>
          <p:cNvPr id="1063" name="그룹 1062"/>
          <p:cNvGrpSpPr/>
          <p:nvPr/>
        </p:nvGrpSpPr>
        <p:grpSpPr>
          <a:xfrm>
            <a:off x="376900" y="208467"/>
            <a:ext cx="1740810" cy="461665"/>
            <a:chOff x="177139" y="302180"/>
            <a:chExt cx="1740810" cy="461665"/>
          </a:xfrm>
          <a:scene3d>
            <a:camera prst="obliqueTopLeft"/>
            <a:lightRig rig="threePt" dir="t"/>
          </a:scene3d>
        </p:grpSpPr>
        <p:sp>
          <p:nvSpPr>
            <p:cNvPr id="58" name="TextBox 57"/>
            <p:cNvSpPr txBox="1"/>
            <p:nvPr/>
          </p:nvSpPr>
          <p:spPr>
            <a:xfrm>
              <a:off x="215239" y="302180"/>
              <a:ext cx="17027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2400" b="1" spc="-150" dirty="0">
                  <a:solidFill>
                    <a:srgbClr val="042A54"/>
                  </a:solidFill>
                  <a:latin typeface="+mj-ea"/>
                </a:rPr>
                <a:t> Data check</a:t>
              </a:r>
              <a:endParaRPr lang="ko-KR" altLang="en-US" sz="2400" b="1" spc="-150" dirty="0">
                <a:solidFill>
                  <a:srgbClr val="042A54"/>
                </a:solidFill>
                <a:latin typeface="+mj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7139" y="381000"/>
              <a:ext cx="76200" cy="307182"/>
            </a:xfrm>
            <a:prstGeom prst="rect">
              <a:avLst/>
            </a:prstGeom>
            <a:solidFill>
              <a:srgbClr val="063E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pic>
        <p:nvPicPr>
          <p:cNvPr id="13" name="Picture 2" descr="우산이(가) 표시된 사진&#10;&#10;자동 생성된 설명">
            <a:extLst>
              <a:ext uri="{FF2B5EF4-FFF2-40B4-BE49-F238E27FC236}">
                <a16:creationId xmlns:a16="http://schemas.microsoft.com/office/drawing/2014/main" id="{80533F98-3698-4F51-BAEA-9BB0E3F33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6891" y="2484868"/>
            <a:ext cx="3291762" cy="282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785441-BFED-4462-B6D1-DE60BD3540A5}"/>
              </a:ext>
            </a:extLst>
          </p:cNvPr>
          <p:cNvSpPr txBox="1"/>
          <p:nvPr/>
        </p:nvSpPr>
        <p:spPr>
          <a:xfrm>
            <a:off x="3513947" y="997620"/>
            <a:ext cx="437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게시판 별로 얼마나 글을 많이 쓰는지</a:t>
            </a:r>
          </a:p>
        </p:txBody>
      </p:sp>
    </p:spTree>
    <p:extLst>
      <p:ext uri="{BB962C8B-B14F-4D97-AF65-F5344CB8AC3E}">
        <p14:creationId xmlns:p14="http://schemas.microsoft.com/office/powerpoint/2010/main" val="237575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746</Words>
  <Application>Microsoft Office PowerPoint</Application>
  <PresentationFormat>와이드스크린</PresentationFormat>
  <Paragraphs>97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 Light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승ㅇ희</dc:creator>
  <cp:lastModifiedBy>한 승ㅇ희</cp:lastModifiedBy>
  <cp:revision>15</cp:revision>
  <dcterms:created xsi:type="dcterms:W3CDTF">2020-06-11T15:59:24Z</dcterms:created>
  <dcterms:modified xsi:type="dcterms:W3CDTF">2020-06-16T13:20:31Z</dcterms:modified>
</cp:coreProperties>
</file>