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95" r:id="rId4"/>
    <p:sldId id="296" r:id="rId5"/>
    <p:sldId id="297" r:id="rId6"/>
    <p:sldId id="298" r:id="rId7"/>
    <p:sldId id="299" r:id="rId8"/>
    <p:sldId id="291" r:id="rId9"/>
    <p:sldId id="300" r:id="rId10"/>
    <p:sldId id="301" r:id="rId11"/>
    <p:sldId id="302" r:id="rId12"/>
    <p:sldId id="303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9E2"/>
    <a:srgbClr val="E2CBB7"/>
    <a:srgbClr val="655D5B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325050" y="2355345"/>
            <a:ext cx="55419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err="1">
                <a:solidFill>
                  <a:srgbClr val="655D5B"/>
                </a:solidFill>
                <a:latin typeface="Berlin Sans FB Demi" panose="020E0802020502020306" pitchFamily="34" charset="0"/>
              </a:rPr>
              <a:t>Basic_FSB</a:t>
            </a:r>
            <a:endParaRPr lang="ko-KR" altLang="en-US" sz="9600" dirty="0">
              <a:solidFill>
                <a:srgbClr val="655D5B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190433" y="4051167"/>
            <a:ext cx="1811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54F4D"/>
                </a:solidFill>
              </a:rPr>
              <a:t>CTF </a:t>
            </a:r>
            <a:r>
              <a:rPr lang="ko-KR" altLang="en-US" sz="1600" dirty="0">
                <a:solidFill>
                  <a:srgbClr val="554F4D"/>
                </a:solidFill>
              </a:rPr>
              <a:t>스터디 </a:t>
            </a:r>
            <a:r>
              <a:rPr lang="en-US" altLang="ko-KR" sz="1600" dirty="0">
                <a:solidFill>
                  <a:srgbClr val="554F4D"/>
                </a:solidFill>
              </a:rPr>
              <a:t>2</a:t>
            </a:r>
            <a:r>
              <a:rPr lang="ko-KR" altLang="en-US" sz="1600" dirty="0">
                <a:solidFill>
                  <a:srgbClr val="554F4D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풀이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AE91B-7916-4172-A484-057FA22962FC}"/>
              </a:ext>
            </a:extLst>
          </p:cNvPr>
          <p:cNvSpPr txBox="1"/>
          <p:nvPr/>
        </p:nvSpPr>
        <p:spPr>
          <a:xfrm>
            <a:off x="2791440" y="535260"/>
            <a:ext cx="870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554F4D"/>
                </a:solidFill>
              </a:rPr>
              <a:t>1. </a:t>
            </a:r>
            <a:r>
              <a:rPr lang="en-US" altLang="ko-KR" sz="2400" b="1" dirty="0" err="1">
                <a:solidFill>
                  <a:srgbClr val="554F4D"/>
                </a:solidFill>
              </a:rPr>
              <a:t>printf_got</a:t>
            </a:r>
            <a:r>
              <a:rPr lang="ko-KR" altLang="en-US" sz="2400" b="1" dirty="0">
                <a:solidFill>
                  <a:srgbClr val="554F4D"/>
                </a:solidFill>
              </a:rPr>
              <a:t>의 주소를 구한다</a:t>
            </a:r>
            <a:r>
              <a:rPr lang="en-US" altLang="ko-KR" sz="2400" b="1" dirty="0">
                <a:solidFill>
                  <a:srgbClr val="554F4D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04B430-6172-4A10-BF7F-67064EA27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882"/>
          <a:stretch/>
        </p:blipFill>
        <p:spPr>
          <a:xfrm>
            <a:off x="1859667" y="2122100"/>
            <a:ext cx="8183159" cy="646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884AF-722D-4C28-9BDA-C7F926CBC333}"/>
              </a:ext>
            </a:extLst>
          </p:cNvPr>
          <p:cNvSpPr txBox="1"/>
          <p:nvPr/>
        </p:nvSpPr>
        <p:spPr>
          <a:xfrm>
            <a:off x="6448276" y="298255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Pritnf</a:t>
            </a:r>
            <a:r>
              <a:rPr lang="ko-KR" altLang="en-US" sz="1800" b="1" dirty="0"/>
              <a:t>의 </a:t>
            </a:r>
            <a:r>
              <a:rPr lang="en-US" altLang="ko-KR" sz="1800" b="1" dirty="0" err="1"/>
              <a:t>plt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주소 → </a:t>
            </a:r>
            <a:r>
              <a:rPr lang="en-US" altLang="ko-KR" sz="1800" b="1" dirty="0"/>
              <a:t>0x80483d0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6DC8A1-04C1-41E7-B9B4-8DF0394A2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98"/>
          <a:stretch/>
        </p:blipFill>
        <p:spPr>
          <a:xfrm>
            <a:off x="1859667" y="3586145"/>
            <a:ext cx="8472665" cy="1194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BD1E0C-405E-4107-BFCC-CF0DFBE481C4}"/>
              </a:ext>
            </a:extLst>
          </p:cNvPr>
          <p:cNvSpPr txBox="1"/>
          <p:nvPr/>
        </p:nvSpPr>
        <p:spPr>
          <a:xfrm>
            <a:off x="6587996" y="50832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Printf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GOT </a:t>
            </a:r>
            <a:r>
              <a:rPr lang="ko-KR" altLang="en-US" sz="1800" b="1" dirty="0"/>
              <a:t>주소 </a:t>
            </a:r>
            <a:r>
              <a:rPr lang="en-US" altLang="ko-KR" sz="1800" b="1" dirty="0"/>
              <a:t>-&gt; 0x804a00c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9487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풀이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AE91B-7916-4172-A484-057FA22962FC}"/>
              </a:ext>
            </a:extLst>
          </p:cNvPr>
          <p:cNvSpPr txBox="1"/>
          <p:nvPr/>
        </p:nvSpPr>
        <p:spPr>
          <a:xfrm>
            <a:off x="2791440" y="535260"/>
            <a:ext cx="870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554F4D"/>
                </a:solidFill>
              </a:rPr>
              <a:t>2. </a:t>
            </a:r>
            <a:r>
              <a:rPr lang="en-US" altLang="ko-KR" sz="2400" b="1" dirty="0" err="1">
                <a:solidFill>
                  <a:srgbClr val="554F4D"/>
                </a:solidFill>
              </a:rPr>
              <a:t>snprintf</a:t>
            </a:r>
            <a:r>
              <a:rPr lang="en-US" altLang="ko-KR" sz="2400" b="1" dirty="0">
                <a:solidFill>
                  <a:srgbClr val="554F4D"/>
                </a:solidFill>
              </a:rPr>
              <a:t>()</a:t>
            </a:r>
            <a:r>
              <a:rPr lang="ko-KR" altLang="en-US" sz="2400" b="1" dirty="0">
                <a:solidFill>
                  <a:srgbClr val="554F4D"/>
                </a:solidFill>
              </a:rPr>
              <a:t>에서 </a:t>
            </a:r>
            <a:r>
              <a:rPr lang="en-US" altLang="ko-KR" sz="2400" b="1" dirty="0">
                <a:solidFill>
                  <a:srgbClr val="554F4D"/>
                </a:solidFill>
              </a:rPr>
              <a:t>FSB</a:t>
            </a:r>
            <a:r>
              <a:rPr lang="ko-KR" altLang="en-US" sz="2400" b="1" dirty="0">
                <a:solidFill>
                  <a:srgbClr val="554F4D"/>
                </a:solidFill>
              </a:rPr>
              <a:t>를 일으켜 </a:t>
            </a:r>
            <a:r>
              <a:rPr lang="en-US" altLang="ko-KR" sz="2400" b="1" dirty="0" err="1">
                <a:solidFill>
                  <a:srgbClr val="554F4D"/>
                </a:solidFill>
              </a:rPr>
              <a:t>printf_got</a:t>
            </a:r>
            <a:r>
              <a:rPr lang="ko-KR" altLang="en-US" sz="2400" b="1" dirty="0">
                <a:solidFill>
                  <a:srgbClr val="554F4D"/>
                </a:solidFill>
              </a:rPr>
              <a:t>의 값을 바꾼다</a:t>
            </a:r>
            <a:endParaRPr lang="en-US" altLang="ko-KR" sz="2400" b="1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884AF-722D-4C28-9BDA-C7F926CBC333}"/>
              </a:ext>
            </a:extLst>
          </p:cNvPr>
          <p:cNvSpPr txBox="1"/>
          <p:nvPr/>
        </p:nvSpPr>
        <p:spPr>
          <a:xfrm>
            <a:off x="4547080" y="2502933"/>
            <a:ext cx="394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Flag</a:t>
            </a:r>
            <a:r>
              <a:rPr lang="ko-KR" altLang="en-US" sz="1800" b="1" dirty="0"/>
              <a:t>의 주소 → </a:t>
            </a:r>
            <a:r>
              <a:rPr lang="en-US" altLang="ko-KR" sz="1800" b="1" dirty="0"/>
              <a:t>0x080485b4</a:t>
            </a:r>
          </a:p>
          <a:p>
            <a:r>
              <a:rPr lang="ko-KR" altLang="en-US" sz="1800" b="1" dirty="0"/>
              <a:t>이를 정수로 하면 </a:t>
            </a:r>
            <a:r>
              <a:rPr lang="en-US" altLang="ko-KR" sz="1800" b="1" dirty="0"/>
              <a:t>134,514,100</a:t>
            </a:r>
            <a:r>
              <a:rPr lang="ko-KR" altLang="en-US" sz="1800" b="1" dirty="0"/>
              <a:t>이다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E559A8-75EF-4414-90E2-DD22316A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144419"/>
            <a:ext cx="2785156" cy="11204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FE65AC-CEA9-44EB-844E-78645AD5949C}"/>
              </a:ext>
            </a:extLst>
          </p:cNvPr>
          <p:cNvSpPr txBox="1"/>
          <p:nvPr/>
        </p:nvSpPr>
        <p:spPr>
          <a:xfrm>
            <a:off x="2247900" y="4311606"/>
            <a:ext cx="9324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554F4D"/>
                </a:solidFill>
              </a:rPr>
              <a:t>Payload: </a:t>
            </a:r>
            <a:r>
              <a:rPr lang="en-US" altLang="ko-KR" sz="2800" b="1" dirty="0">
                <a:solidFill>
                  <a:srgbClr val="554F4D"/>
                </a:solidFill>
                <a:highlight>
                  <a:srgbClr val="EEE9E2"/>
                </a:highlight>
              </a:rPr>
              <a:t>&amp;</a:t>
            </a:r>
            <a:r>
              <a:rPr lang="en-US" altLang="ko-KR" sz="2800" b="1" dirty="0" err="1">
                <a:solidFill>
                  <a:srgbClr val="554F4D"/>
                </a:solidFill>
                <a:highlight>
                  <a:srgbClr val="EEE9E2"/>
                </a:highlight>
              </a:rPr>
              <a:t>printf_got</a:t>
            </a:r>
            <a:r>
              <a:rPr lang="en-US" altLang="ko-KR" sz="2800" b="1" dirty="0">
                <a:solidFill>
                  <a:srgbClr val="554F4D"/>
                </a:solidFill>
                <a:highlight>
                  <a:srgbClr val="EEE9E2"/>
                </a:highlight>
              </a:rPr>
              <a:t>(4) + %13451496x </a:t>
            </a:r>
            <a:r>
              <a:rPr lang="en-US" altLang="ko-KR" sz="2800" b="1" dirty="0">
                <a:solidFill>
                  <a:srgbClr val="554F4D"/>
                </a:solidFill>
              </a:rPr>
              <a:t>+ %n</a:t>
            </a:r>
            <a:endParaRPr lang="ko-KR" altLang="en-US" sz="2800" b="1" dirty="0">
              <a:solidFill>
                <a:srgbClr val="554F4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44DCEB-9F04-4E1E-8D99-069A0523A2C3}"/>
              </a:ext>
            </a:extLst>
          </p:cNvPr>
          <p:cNvCxnSpPr>
            <a:cxnSpLocks/>
          </p:cNvCxnSpPr>
          <p:nvPr/>
        </p:nvCxnSpPr>
        <p:spPr>
          <a:xfrm flipV="1">
            <a:off x="4663441" y="4222455"/>
            <a:ext cx="5130799" cy="14843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63DF5C-166D-46DD-B981-16958C2420B0}"/>
              </a:ext>
            </a:extLst>
          </p:cNvPr>
          <p:cNvGrpSpPr/>
          <p:nvPr/>
        </p:nvGrpSpPr>
        <p:grpSpPr>
          <a:xfrm rot="16200000">
            <a:off x="8716633" y="2552824"/>
            <a:ext cx="275621" cy="3078482"/>
            <a:chOff x="10256520" y="4165600"/>
            <a:chExt cx="375920" cy="536211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01CFCCC-F184-467C-B7B9-3B8BE58CCCC9}"/>
                </a:ext>
              </a:extLst>
            </p:cNvPr>
            <p:cNvCxnSpPr/>
            <p:nvPr/>
          </p:nvCxnSpPr>
          <p:spPr>
            <a:xfrm flipH="1">
              <a:off x="10256520" y="4701811"/>
              <a:ext cx="37592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86A8CDE-63E5-49E6-B7B3-36DF72388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40" y="4165600"/>
              <a:ext cx="0" cy="5362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60F47D1-C87E-4F1B-92DE-0965702B38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80" y="4166476"/>
              <a:ext cx="3505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0AA9E63-8606-4897-A1E5-98FAC9A2F5A5}"/>
              </a:ext>
            </a:extLst>
          </p:cNvPr>
          <p:cNvSpPr txBox="1"/>
          <p:nvPr/>
        </p:nvSpPr>
        <p:spPr>
          <a:xfrm>
            <a:off x="5803904" y="352923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134,514,100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683E544-3041-46BB-8A10-73673F497F55}"/>
              </a:ext>
            </a:extLst>
          </p:cNvPr>
          <p:cNvGrpSpPr/>
          <p:nvPr/>
        </p:nvGrpSpPr>
        <p:grpSpPr>
          <a:xfrm rot="5400000">
            <a:off x="8117100" y="2688950"/>
            <a:ext cx="367240" cy="4714239"/>
            <a:chOff x="10256520" y="4165600"/>
            <a:chExt cx="375920" cy="53621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DC6DB9-9983-432A-B003-FF1FCF2ED1ED}"/>
                </a:ext>
              </a:extLst>
            </p:cNvPr>
            <p:cNvCxnSpPr/>
            <p:nvPr/>
          </p:nvCxnSpPr>
          <p:spPr>
            <a:xfrm flipH="1">
              <a:off x="10256520" y="4701811"/>
              <a:ext cx="37592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C54FE19-CBB2-49F7-A1B0-791D6085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40" y="4165600"/>
              <a:ext cx="0" cy="5362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71B9CE4-368A-4AD5-9DDA-7512678ED0B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80" y="4166476"/>
              <a:ext cx="3505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52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풀이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AE91B-7916-4172-A484-057FA22962FC}"/>
              </a:ext>
            </a:extLst>
          </p:cNvPr>
          <p:cNvSpPr txBox="1"/>
          <p:nvPr/>
        </p:nvSpPr>
        <p:spPr>
          <a:xfrm>
            <a:off x="2791440" y="535260"/>
            <a:ext cx="8709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554F4D"/>
                </a:solidFill>
              </a:rPr>
              <a:t>3. </a:t>
            </a:r>
            <a:r>
              <a:rPr lang="en-US" altLang="ko-KR" sz="2400" b="1" dirty="0" err="1">
                <a:solidFill>
                  <a:srgbClr val="554F4D"/>
                </a:solidFill>
              </a:rPr>
              <a:t>Printf</a:t>
            </a:r>
            <a:r>
              <a:rPr lang="en-US" altLang="ko-KR" sz="2400" b="1" dirty="0">
                <a:solidFill>
                  <a:srgbClr val="554F4D"/>
                </a:solidFill>
              </a:rPr>
              <a:t>()</a:t>
            </a:r>
            <a:r>
              <a:rPr lang="ko-KR" altLang="en-US" sz="2400" b="1" dirty="0" err="1">
                <a:solidFill>
                  <a:srgbClr val="554F4D"/>
                </a:solidFill>
              </a:rPr>
              <a:t>실행시</a:t>
            </a:r>
            <a:r>
              <a:rPr lang="ko-KR" altLang="en-US" sz="2400" b="1" dirty="0">
                <a:solidFill>
                  <a:srgbClr val="554F4D"/>
                </a:solidFill>
              </a:rPr>
              <a:t> 변조된 </a:t>
            </a:r>
            <a:r>
              <a:rPr lang="en-US" altLang="ko-KR" sz="2400" b="1" dirty="0">
                <a:solidFill>
                  <a:srgbClr val="554F4D"/>
                </a:solidFill>
              </a:rPr>
              <a:t>got</a:t>
            </a:r>
            <a:r>
              <a:rPr lang="ko-KR" altLang="en-US" sz="2400" b="1" dirty="0">
                <a:solidFill>
                  <a:srgbClr val="554F4D"/>
                </a:solidFill>
              </a:rPr>
              <a:t>에 의해 </a:t>
            </a:r>
            <a:r>
              <a:rPr lang="en-US" altLang="ko-KR" sz="2400" b="1" dirty="0">
                <a:solidFill>
                  <a:srgbClr val="554F4D"/>
                </a:solidFill>
              </a:rPr>
              <a:t>flag</a:t>
            </a:r>
            <a:r>
              <a:rPr lang="ko-KR" altLang="en-US" sz="2400" b="1" dirty="0">
                <a:solidFill>
                  <a:srgbClr val="554F4D"/>
                </a:solidFill>
              </a:rPr>
              <a:t>로 이동한다</a:t>
            </a:r>
            <a:r>
              <a:rPr lang="en-US" altLang="ko-KR" sz="2400" b="1" dirty="0">
                <a:solidFill>
                  <a:srgbClr val="554F4D"/>
                </a:solidFill>
              </a:rPr>
              <a:t>.</a:t>
            </a:r>
            <a:endParaRPr lang="ko-KR" altLang="en-US" sz="2400" b="1" dirty="0">
              <a:solidFill>
                <a:srgbClr val="554F4D"/>
              </a:solidFill>
            </a:endParaRPr>
          </a:p>
          <a:p>
            <a:endParaRPr lang="en-US" altLang="ko-KR" sz="2400" b="1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CE127-937C-4EF5-9F73-760A5202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52" y="4375644"/>
            <a:ext cx="8167351" cy="1947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01AD6B-1A60-475C-93E6-BCD14733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16" y="1384680"/>
            <a:ext cx="6717224" cy="29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CE5C4DE-C1B3-47C0-8D38-2C9295EA2307}"/>
              </a:ext>
            </a:extLst>
          </p:cNvPr>
          <p:cNvGrpSpPr/>
          <p:nvPr/>
        </p:nvGrpSpPr>
        <p:grpSpPr>
          <a:xfrm>
            <a:off x="782319" y="1174548"/>
            <a:ext cx="4488304" cy="4434571"/>
            <a:chOff x="5415280" y="650240"/>
            <a:chExt cx="4488304" cy="55575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86A2F4-BE7E-4806-A85F-F9C3063D622C}"/>
                </a:ext>
              </a:extLst>
            </p:cNvPr>
            <p:cNvSpPr/>
            <p:nvPr/>
          </p:nvSpPr>
          <p:spPr>
            <a:xfrm>
              <a:off x="5415280" y="650240"/>
              <a:ext cx="4488304" cy="5557520"/>
            </a:xfrm>
            <a:prstGeom prst="rect">
              <a:avLst/>
            </a:prstGeom>
            <a:solidFill>
              <a:srgbClr val="FCF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8AE641-C095-48C8-9C44-5C8D5E53D4A5}"/>
                </a:ext>
              </a:extLst>
            </p:cNvPr>
            <p:cNvSpPr txBox="1"/>
            <p:nvPr/>
          </p:nvSpPr>
          <p:spPr>
            <a:xfrm>
              <a:off x="5704020" y="3309477"/>
              <a:ext cx="3742899" cy="26829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b="1" dirty="0" err="1"/>
                <a:t>printf</a:t>
              </a:r>
              <a:r>
                <a:rPr lang="en-US" altLang="ko-KR" sz="1600" b="1" dirty="0"/>
                <a:t>()</a:t>
              </a:r>
              <a:r>
                <a:rPr lang="ko-KR" altLang="en-US" sz="1600" b="1" dirty="0"/>
                <a:t>함수 계열에서 발생하는 취약점</a:t>
              </a:r>
              <a:r>
                <a:rPr lang="en-US" altLang="ko-KR" sz="1600" b="1" dirty="0"/>
                <a:t>. 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b="1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b="1" dirty="0" err="1"/>
                <a:t>printf</a:t>
              </a:r>
              <a:r>
                <a:rPr lang="en-US" altLang="ko-KR" sz="1600" b="1" dirty="0"/>
                <a:t>() </a:t>
              </a:r>
              <a:r>
                <a:rPr lang="ko-KR" altLang="en-US" sz="1600" b="1" dirty="0"/>
                <a:t>함수 계열을 사용할 때 포맷 스트링을 사용하지 않고 변수를 인자로 지정했을 때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공격자가 포맷 스트링을 입력하여 메모리 </a:t>
              </a:r>
              <a:r>
                <a:rPr lang="ko-KR" altLang="en-US" sz="1600" b="1" dirty="0" err="1"/>
                <a:t>주소값을</a:t>
              </a:r>
              <a:r>
                <a:rPr lang="ko-KR" altLang="en-US" sz="1600" b="1" dirty="0"/>
                <a:t> 변조할 수 있다</a:t>
              </a:r>
              <a:r>
                <a:rPr lang="en-US" altLang="ko-KR" sz="1600" b="1" dirty="0"/>
                <a:t>.</a:t>
              </a:r>
              <a:endPara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BE716-21DA-47D3-84F9-025BAE32AB44}"/>
                </a:ext>
              </a:extLst>
            </p:cNvPr>
            <p:cNvSpPr txBox="1"/>
            <p:nvPr/>
          </p:nvSpPr>
          <p:spPr>
            <a:xfrm>
              <a:off x="5757235" y="1233305"/>
              <a:ext cx="3855193" cy="97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FSB</a:t>
              </a:r>
            </a:p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(Format String Bug)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325F5D-7B2F-4A4D-A205-7DB0030B28D3}"/>
                </a:ext>
              </a:extLst>
            </p:cNvPr>
            <p:cNvCxnSpPr>
              <a:cxnSpLocks/>
            </p:cNvCxnSpPr>
            <p:nvPr/>
          </p:nvCxnSpPr>
          <p:spPr>
            <a:xfrm>
              <a:off x="5813383" y="2918825"/>
              <a:ext cx="3277678" cy="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43C4791-B6BF-494A-857D-EE0A7BEB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79" y="926862"/>
            <a:ext cx="3912928" cy="1651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13D0EC-803A-4E44-88A4-3EE370C0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32" y="3850614"/>
            <a:ext cx="4136622" cy="1651825"/>
          </a:xfrm>
          <a:prstGeom prst="rect">
            <a:avLst/>
          </a:prstGeom>
        </p:spPr>
      </p:pic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9471387C-CCB4-4414-ADB7-BE1BFE9F2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773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Untitled">
            <a:extLst>
              <a:ext uri="{FF2B5EF4-FFF2-40B4-BE49-F238E27FC236}">
                <a16:creationId xmlns:a16="http://schemas.microsoft.com/office/drawing/2014/main" id="{E3723F71-6F25-46B2-BC42-625737A30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9263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Untitled">
            <a:extLst>
              <a:ext uri="{FF2B5EF4-FFF2-40B4-BE49-F238E27FC236}">
                <a16:creationId xmlns:a16="http://schemas.microsoft.com/office/drawing/2014/main" id="{B8D35469-0749-4A03-9C24-EC3BAD378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1069" y="3581399"/>
            <a:ext cx="3362131" cy="33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63977F-BB08-4645-97A1-519A9D7F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048" y="2670445"/>
            <a:ext cx="4831889" cy="4962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85C224-9C00-468F-B286-534487461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563" y="2041916"/>
            <a:ext cx="5194328" cy="40735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CAD3AF-D744-4F90-9787-033239FF6449}"/>
              </a:ext>
            </a:extLst>
          </p:cNvPr>
          <p:cNvSpPr txBox="1"/>
          <p:nvPr/>
        </p:nvSpPr>
        <p:spPr>
          <a:xfrm>
            <a:off x="6901314" y="452377"/>
            <a:ext cx="3355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포맷 스트링 사용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AD60A-3249-4C0C-AF73-110B9CDAFE71}"/>
              </a:ext>
            </a:extLst>
          </p:cNvPr>
          <p:cNvSpPr txBox="1"/>
          <p:nvPr/>
        </p:nvSpPr>
        <p:spPr>
          <a:xfrm>
            <a:off x="6901314" y="3406316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포맷 스트링 사용 </a:t>
            </a:r>
            <a:r>
              <a:rPr lang="en-US" altLang="ko-KR" sz="24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2400" dirty="0">
              <a:solidFill>
                <a:srgbClr val="554F4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615A0-1344-452C-8C8E-1691D4D360DD}"/>
              </a:ext>
            </a:extLst>
          </p:cNvPr>
          <p:cNvSpPr txBox="1"/>
          <p:nvPr/>
        </p:nvSpPr>
        <p:spPr>
          <a:xfrm>
            <a:off x="5832989" y="6105158"/>
            <a:ext cx="32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포맷 스트링 대신 스택 값을 출력한다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67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37C9B4-908A-48E3-BE92-81307543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77" y="2592786"/>
            <a:ext cx="3912928" cy="1651825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FDA65FB-7F7B-45DF-B314-1A2AD87AA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15721"/>
              </p:ext>
            </p:extLst>
          </p:nvPr>
        </p:nvGraphicFramePr>
        <p:xfrm>
          <a:off x="6220146" y="1796726"/>
          <a:ext cx="2693728" cy="34674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93728">
                  <a:extLst>
                    <a:ext uri="{9D8B030D-6E8A-4147-A177-3AD203B41FA5}">
                      <a16:colId xmlns:a16="http://schemas.microsoft.com/office/drawing/2014/main" val="1996337400"/>
                    </a:ext>
                  </a:extLst>
                </a:gridCol>
              </a:tblGrid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7384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SFP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058562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printf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리턴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1369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12789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26535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5519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923586-3B8F-4AEE-8258-8C2C433D3AC9}"/>
              </a:ext>
            </a:extLst>
          </p:cNvPr>
          <p:cNvSpPr txBox="1"/>
          <p:nvPr/>
        </p:nvSpPr>
        <p:spPr>
          <a:xfrm>
            <a:off x="6122414" y="1216728"/>
            <a:ext cx="279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printf</a:t>
            </a:r>
            <a:r>
              <a:rPr lang="en-US" altLang="ko-KR" sz="18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</a:t>
            </a:r>
            <a:r>
              <a:rPr lang="ko-KR" altLang="en-US" sz="1800" dirty="0" err="1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선언시</a:t>
            </a:r>
            <a:r>
              <a:rPr lang="ko-KR" altLang="en-US" sz="18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메모리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B2BF0B-8F46-43E3-9037-B075A435BD1B}"/>
              </a:ext>
            </a:extLst>
          </p:cNvPr>
          <p:cNvGrpSpPr/>
          <p:nvPr/>
        </p:nvGrpSpPr>
        <p:grpSpPr>
          <a:xfrm>
            <a:off x="8725914" y="3820160"/>
            <a:ext cx="375920" cy="536211"/>
            <a:chOff x="10256520" y="4165600"/>
            <a:chExt cx="375920" cy="536211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B054BA2-25EE-4588-A057-8E1BAB6323F0}"/>
                </a:ext>
              </a:extLst>
            </p:cNvPr>
            <p:cNvCxnSpPr/>
            <p:nvPr/>
          </p:nvCxnSpPr>
          <p:spPr>
            <a:xfrm flipH="1">
              <a:off x="10256520" y="4701811"/>
              <a:ext cx="37592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3F53EF-0729-4D87-A57F-8C3C5563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40" y="4165600"/>
              <a:ext cx="0" cy="53621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EA9AC20-6287-4923-B141-828B51BCE7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80" y="4175760"/>
              <a:ext cx="3505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83032DB-2132-4FF3-8EE0-CA07C15CE245}"/>
              </a:ext>
            </a:extLst>
          </p:cNvPr>
          <p:cNvSpPr txBox="1"/>
          <p:nvPr/>
        </p:nvSpPr>
        <p:spPr>
          <a:xfrm>
            <a:off x="9238995" y="3830320"/>
            <a:ext cx="231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%s</a:t>
            </a:r>
            <a:r>
              <a:rPr lang="ko-KR" altLang="en-US" sz="1600" b="1" dirty="0">
                <a:solidFill>
                  <a:srgbClr val="FF0000"/>
                </a:solidFill>
              </a:rPr>
              <a:t>는 바로 아래에 있는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인자 </a:t>
            </a:r>
            <a:r>
              <a:rPr lang="en-US" altLang="ko-KR" sz="1600" b="1" dirty="0" err="1">
                <a:solidFill>
                  <a:srgbClr val="FF0000"/>
                </a:solidFill>
              </a:rPr>
              <a:t>buf</a:t>
            </a:r>
            <a:r>
              <a:rPr lang="ko-KR" altLang="en-US" sz="1600" b="1" dirty="0">
                <a:solidFill>
                  <a:srgbClr val="FF0000"/>
                </a:solidFill>
              </a:rPr>
              <a:t>를 가리킨다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0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FDA65FB-7F7B-45DF-B314-1A2AD87AA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10454"/>
              </p:ext>
            </p:extLst>
          </p:nvPr>
        </p:nvGraphicFramePr>
        <p:xfrm>
          <a:off x="6220146" y="1796726"/>
          <a:ext cx="2693728" cy="34674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93728">
                  <a:extLst>
                    <a:ext uri="{9D8B030D-6E8A-4147-A177-3AD203B41FA5}">
                      <a16:colId xmlns:a16="http://schemas.microsoft.com/office/drawing/2014/main" val="1996337400"/>
                    </a:ext>
                  </a:extLst>
                </a:gridCol>
              </a:tblGrid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7384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SFP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058562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printf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리턴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1369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%x %x %x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12789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26535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5519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923586-3B8F-4AEE-8258-8C2C433D3AC9}"/>
              </a:ext>
            </a:extLst>
          </p:cNvPr>
          <p:cNvSpPr txBox="1"/>
          <p:nvPr/>
        </p:nvSpPr>
        <p:spPr>
          <a:xfrm>
            <a:off x="6122414" y="1216728"/>
            <a:ext cx="279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printf</a:t>
            </a:r>
            <a:r>
              <a:rPr lang="en-US" altLang="ko-KR" sz="18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</a:t>
            </a:r>
            <a:r>
              <a:rPr lang="ko-KR" altLang="en-US" sz="1800" dirty="0" err="1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선언시</a:t>
            </a:r>
            <a:r>
              <a:rPr lang="ko-KR" altLang="en-US" sz="18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메모리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B2BF0B-8F46-43E3-9037-B075A435BD1B}"/>
              </a:ext>
            </a:extLst>
          </p:cNvPr>
          <p:cNvGrpSpPr/>
          <p:nvPr/>
        </p:nvGrpSpPr>
        <p:grpSpPr>
          <a:xfrm>
            <a:off x="8725914" y="3820160"/>
            <a:ext cx="375920" cy="536211"/>
            <a:chOff x="10256520" y="4165600"/>
            <a:chExt cx="375920" cy="536211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B054BA2-25EE-4588-A057-8E1BAB6323F0}"/>
                </a:ext>
              </a:extLst>
            </p:cNvPr>
            <p:cNvCxnSpPr/>
            <p:nvPr/>
          </p:nvCxnSpPr>
          <p:spPr>
            <a:xfrm flipH="1">
              <a:off x="10256520" y="4701811"/>
              <a:ext cx="37592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3F53EF-0729-4D87-A57F-8C3C5563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40" y="4165600"/>
              <a:ext cx="0" cy="53621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EA9AC20-6287-4923-B141-828B51BCE7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80" y="4175760"/>
              <a:ext cx="3505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A08ECD3-E6C3-4BBD-B93D-4A12A234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7" y="2427301"/>
            <a:ext cx="4136622" cy="1651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748E7F-E5D6-4608-AFAC-D15DB9473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" t="88534" r="18993" b="4948"/>
          <a:stretch/>
        </p:blipFill>
        <p:spPr>
          <a:xfrm>
            <a:off x="1273177" y="4223635"/>
            <a:ext cx="4136622" cy="26547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0EC31F-BD1C-4129-92D5-FA71F5CC0990}"/>
              </a:ext>
            </a:extLst>
          </p:cNvPr>
          <p:cNvGrpSpPr/>
          <p:nvPr/>
        </p:nvGrpSpPr>
        <p:grpSpPr>
          <a:xfrm>
            <a:off x="8725914" y="3810000"/>
            <a:ext cx="375920" cy="1249677"/>
            <a:chOff x="10256520" y="4165600"/>
            <a:chExt cx="375920" cy="536211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BFFADA6-102C-43AF-A106-BD8CA6485C69}"/>
                </a:ext>
              </a:extLst>
            </p:cNvPr>
            <p:cNvCxnSpPr/>
            <p:nvPr/>
          </p:nvCxnSpPr>
          <p:spPr>
            <a:xfrm flipH="1">
              <a:off x="10256520" y="4701811"/>
              <a:ext cx="37592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C7F33A1-71D7-4497-A2E3-1B68ADCED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40" y="4165600"/>
              <a:ext cx="0" cy="53621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6798A9F-3A7F-45CF-A9F4-282FDEB713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80" y="4175760"/>
              <a:ext cx="3505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00A550B-D4CD-4E29-B85E-981794CA09E2}"/>
              </a:ext>
            </a:extLst>
          </p:cNvPr>
          <p:cNvSpPr txBox="1"/>
          <p:nvPr/>
        </p:nvSpPr>
        <p:spPr>
          <a:xfrm>
            <a:off x="9238995" y="4121870"/>
            <a:ext cx="2693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%x</a:t>
            </a:r>
            <a:r>
              <a:rPr lang="ko-KR" altLang="en-US" sz="1800" b="1" dirty="0">
                <a:solidFill>
                  <a:srgbClr val="FF0000"/>
                </a:solidFill>
              </a:rPr>
              <a:t>는 인자로 정해두지 않은 곳을 가리킨다</a:t>
            </a:r>
            <a:r>
              <a:rPr lang="en-US" altLang="ko-KR" sz="1800" b="1" dirty="0">
                <a:solidFill>
                  <a:srgbClr val="FF0000"/>
                </a:solidFill>
              </a:rPr>
              <a:t>.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1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939207-0929-4915-A330-28BD85B7200A}"/>
              </a:ext>
            </a:extLst>
          </p:cNvPr>
          <p:cNvGrpSpPr/>
          <p:nvPr/>
        </p:nvGrpSpPr>
        <p:grpSpPr>
          <a:xfrm>
            <a:off x="724605" y="503988"/>
            <a:ext cx="5984241" cy="806652"/>
            <a:chOff x="5415280" y="650240"/>
            <a:chExt cx="4488304" cy="555752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C53E309-BD6E-4F53-BBA2-C91A0D22077E}"/>
                </a:ext>
              </a:extLst>
            </p:cNvPr>
            <p:cNvSpPr/>
            <p:nvPr/>
          </p:nvSpPr>
          <p:spPr>
            <a:xfrm>
              <a:off x="5415280" y="650240"/>
              <a:ext cx="4488304" cy="5557520"/>
            </a:xfrm>
            <a:prstGeom prst="rect">
              <a:avLst/>
            </a:prstGeom>
            <a:solidFill>
              <a:srgbClr val="FCF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8F9EC5-3DB8-4EA0-B025-FC76516476EC}"/>
                </a:ext>
              </a:extLst>
            </p:cNvPr>
            <p:cNvSpPr txBox="1"/>
            <p:nvPr/>
          </p:nvSpPr>
          <p:spPr>
            <a:xfrm>
              <a:off x="5657752" y="1672328"/>
              <a:ext cx="3742899" cy="351334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%n: %n </a:t>
              </a:r>
              <a:r>
                <a:rPr lang="ko-KR" altLang="en-US" sz="24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전까지의 문자 개수 </a:t>
              </a:r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write</a:t>
              </a:r>
              <a:endPara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28C10BA-D225-4EB7-8F8E-1CA0C567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5" y="2240906"/>
            <a:ext cx="6465867" cy="31997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EF7E86-1C3A-4F2B-B859-1B429590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19" y="3204190"/>
            <a:ext cx="4538741" cy="14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1B0849-9937-4838-A0C3-E3B944EB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2" y="1546408"/>
            <a:ext cx="4623839" cy="4373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B2E833-975D-420A-8C73-072CF60E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18" y="1846805"/>
            <a:ext cx="4856689" cy="15392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93EB6B-3231-4D46-B2F1-80138B48DAD5}"/>
              </a:ext>
            </a:extLst>
          </p:cNvPr>
          <p:cNvSpPr txBox="1"/>
          <p:nvPr/>
        </p:nvSpPr>
        <p:spPr>
          <a:xfrm>
            <a:off x="5756910" y="3618698"/>
            <a:ext cx="6103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54F4D"/>
                </a:solidFill>
              </a:rPr>
              <a:t>첫번째 </a:t>
            </a:r>
            <a:r>
              <a:rPr lang="en-US" altLang="ko-KR" sz="2000" b="1" dirty="0">
                <a:solidFill>
                  <a:srgbClr val="554F4D"/>
                </a:solidFill>
              </a:rPr>
              <a:t>%x</a:t>
            </a:r>
            <a:r>
              <a:rPr lang="ko-KR" altLang="en-US" sz="2000" b="1" dirty="0">
                <a:solidFill>
                  <a:srgbClr val="554F4D"/>
                </a:solidFill>
              </a:rPr>
              <a:t>에서 사용자가 입력한 </a:t>
            </a:r>
            <a:r>
              <a:rPr lang="en-US" altLang="ko-KR" sz="2000" b="1" dirty="0">
                <a:solidFill>
                  <a:srgbClr val="554F4D"/>
                </a:solidFill>
              </a:rPr>
              <a:t>AAAA</a:t>
            </a:r>
            <a:r>
              <a:rPr lang="ko-KR" altLang="en-US" sz="2000" b="1" dirty="0">
                <a:solidFill>
                  <a:srgbClr val="554F4D"/>
                </a:solidFill>
              </a:rPr>
              <a:t>가</a:t>
            </a:r>
            <a:endParaRPr lang="en-US" altLang="ko-KR" sz="2000" b="1" dirty="0">
              <a:solidFill>
                <a:srgbClr val="554F4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554F4D"/>
                </a:solidFill>
              </a:rPr>
              <a:t>출력됨을 확인할 수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6A334-CCA4-4735-B3D8-922B3243E02B}"/>
              </a:ext>
            </a:extLst>
          </p:cNvPr>
          <p:cNvSpPr txBox="1"/>
          <p:nvPr/>
        </p:nvSpPr>
        <p:spPr>
          <a:xfrm>
            <a:off x="826672" y="436124"/>
            <a:ext cx="6103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%n</a:t>
            </a:r>
            <a:r>
              <a:rPr lang="ko-KR" altLang="en-US" sz="40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사용해 </a:t>
            </a:r>
            <a:r>
              <a:rPr lang="ko-KR" altLang="en-US" sz="4000" dirty="0" err="1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변수값</a:t>
            </a:r>
            <a:r>
              <a:rPr lang="ko-KR" altLang="en-US" sz="40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변조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581D6E1-E3DB-45AB-B561-8663C8135142}"/>
              </a:ext>
            </a:extLst>
          </p:cNvPr>
          <p:cNvSpPr/>
          <p:nvPr/>
        </p:nvSpPr>
        <p:spPr>
          <a:xfrm>
            <a:off x="8588062" y="4512516"/>
            <a:ext cx="457200" cy="4267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B2D7A-C8CC-4516-98C2-58A7072E3DD7}"/>
              </a:ext>
            </a:extLst>
          </p:cNvPr>
          <p:cNvSpPr txBox="1"/>
          <p:nvPr/>
        </p:nvSpPr>
        <p:spPr>
          <a:xfrm>
            <a:off x="5993452" y="5131750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54F4D"/>
                </a:solidFill>
              </a:rPr>
              <a:t>Dummy(4) + n</a:t>
            </a:r>
            <a:r>
              <a:rPr lang="ko-KR" altLang="en-US" sz="2000" b="1" dirty="0">
                <a:solidFill>
                  <a:srgbClr val="554F4D"/>
                </a:solidFill>
              </a:rPr>
              <a:t>주소</a:t>
            </a:r>
            <a:r>
              <a:rPr lang="en-US" altLang="ko-KR" sz="2000" b="1" dirty="0">
                <a:solidFill>
                  <a:srgbClr val="554F4D"/>
                </a:solidFill>
              </a:rPr>
              <a:t>(4) + 17</a:t>
            </a:r>
            <a:r>
              <a:rPr lang="ko-KR" altLang="en-US" sz="2000" b="1" dirty="0">
                <a:solidFill>
                  <a:srgbClr val="554F4D"/>
                </a:solidFill>
              </a:rPr>
              <a:t>자리 </a:t>
            </a:r>
            <a:r>
              <a:rPr lang="en-US" altLang="ko-KR" sz="2000" b="1" dirty="0">
                <a:solidFill>
                  <a:srgbClr val="554F4D"/>
                </a:solidFill>
              </a:rPr>
              <a:t>%x(17) + %n</a:t>
            </a:r>
            <a:endParaRPr lang="ko-KR" altLang="en-US" sz="2000" b="1" dirty="0">
              <a:solidFill>
                <a:srgbClr val="554F4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7AD02-13A8-4F54-9E73-9220AF3B82F3}"/>
              </a:ext>
            </a:extLst>
          </p:cNvPr>
          <p:cNvSpPr txBox="1"/>
          <p:nvPr/>
        </p:nvSpPr>
        <p:spPr>
          <a:xfrm>
            <a:off x="6236970" y="1211312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ko-KR" altLang="en-US" sz="24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en-US" altLang="ko-KR" sz="24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25</a:t>
            </a:r>
            <a:r>
              <a:rPr lang="ko-KR" altLang="en-US" sz="24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변조</a:t>
            </a:r>
          </a:p>
        </p:txBody>
      </p:sp>
    </p:spTree>
    <p:extLst>
      <p:ext uri="{BB962C8B-B14F-4D97-AF65-F5344CB8AC3E}">
        <p14:creationId xmlns:p14="http://schemas.microsoft.com/office/powerpoint/2010/main" val="136189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F6AE8-E697-4541-B9BE-8FD8D7FD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68" y="1581779"/>
            <a:ext cx="10325100" cy="165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1B0B39-E283-465D-BFBB-D07A4B9BABD5}"/>
              </a:ext>
            </a:extLst>
          </p:cNvPr>
          <p:cNvSpPr txBox="1"/>
          <p:nvPr/>
        </p:nvSpPr>
        <p:spPr>
          <a:xfrm>
            <a:off x="1055468" y="508754"/>
            <a:ext cx="6103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40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543EE-AF72-4517-A17F-6BE92D0159C3}"/>
              </a:ext>
            </a:extLst>
          </p:cNvPr>
          <p:cNvSpPr txBox="1"/>
          <p:nvPr/>
        </p:nvSpPr>
        <p:spPr>
          <a:xfrm>
            <a:off x="1851138" y="4225400"/>
            <a:ext cx="8489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554F4D"/>
                </a:solidFill>
                <a:highlight>
                  <a:srgbClr val="EEE9E2"/>
                </a:highlight>
              </a:rPr>
              <a:t>Dummy(4) + n</a:t>
            </a:r>
            <a:r>
              <a:rPr lang="ko-KR" altLang="en-US" sz="2800" b="1" dirty="0">
                <a:solidFill>
                  <a:srgbClr val="554F4D"/>
                </a:solidFill>
                <a:highlight>
                  <a:srgbClr val="EEE9E2"/>
                </a:highlight>
              </a:rPr>
              <a:t>주소</a:t>
            </a:r>
            <a:r>
              <a:rPr lang="en-US" altLang="ko-KR" sz="2800" b="1" dirty="0">
                <a:solidFill>
                  <a:srgbClr val="554F4D"/>
                </a:solidFill>
                <a:highlight>
                  <a:srgbClr val="EEE9E2"/>
                </a:highlight>
              </a:rPr>
              <a:t>(4) + %17x(17)</a:t>
            </a:r>
            <a:r>
              <a:rPr lang="en-US" altLang="ko-KR" sz="2800" b="1" dirty="0">
                <a:solidFill>
                  <a:srgbClr val="554F4D"/>
                </a:solidFill>
              </a:rPr>
              <a:t> + %n</a:t>
            </a:r>
            <a:endParaRPr lang="ko-KR" altLang="en-US" sz="2800" b="1" dirty="0">
              <a:solidFill>
                <a:srgbClr val="554F4D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A810EA-10E9-4B1F-8726-11F84504F090}"/>
              </a:ext>
            </a:extLst>
          </p:cNvPr>
          <p:cNvCxnSpPr>
            <a:cxnSpLocks/>
          </p:cNvCxnSpPr>
          <p:nvPr/>
        </p:nvCxnSpPr>
        <p:spPr>
          <a:xfrm flipV="1">
            <a:off x="2773680" y="4127737"/>
            <a:ext cx="5649519" cy="5768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2D98935-75B6-4001-95CE-E75662A8C6D3}"/>
              </a:ext>
            </a:extLst>
          </p:cNvPr>
          <p:cNvGrpSpPr/>
          <p:nvPr/>
        </p:nvGrpSpPr>
        <p:grpSpPr>
          <a:xfrm rot="16200000">
            <a:off x="7588871" y="2465924"/>
            <a:ext cx="275621" cy="3078482"/>
            <a:chOff x="10256520" y="4165600"/>
            <a:chExt cx="375920" cy="536211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9CD9230-5F45-46ED-9809-F227C462E48A}"/>
                </a:ext>
              </a:extLst>
            </p:cNvPr>
            <p:cNvCxnSpPr/>
            <p:nvPr/>
          </p:nvCxnSpPr>
          <p:spPr>
            <a:xfrm flipH="1">
              <a:off x="10256520" y="4701811"/>
              <a:ext cx="37592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157A64-93FD-4D64-89E8-C98C45A64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40" y="4165600"/>
              <a:ext cx="0" cy="5362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718C3F2-962A-460D-9E21-1A6F126ADF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80" y="4166476"/>
              <a:ext cx="3505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F2FAEC-F9CB-420A-9C5E-23A2F03F7EE3}"/>
              </a:ext>
            </a:extLst>
          </p:cNvPr>
          <p:cNvCxnSpPr>
            <a:cxnSpLocks/>
          </p:cNvCxnSpPr>
          <p:nvPr/>
        </p:nvCxnSpPr>
        <p:spPr>
          <a:xfrm>
            <a:off x="4990578" y="4748620"/>
            <a:ext cx="1349262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7687B0-A78E-49A0-97D9-15910572FF5D}"/>
              </a:ext>
            </a:extLst>
          </p:cNvPr>
          <p:cNvGrpSpPr/>
          <p:nvPr/>
        </p:nvGrpSpPr>
        <p:grpSpPr>
          <a:xfrm rot="5400000">
            <a:off x="7090477" y="3100776"/>
            <a:ext cx="388315" cy="3962574"/>
            <a:chOff x="10256520" y="4165600"/>
            <a:chExt cx="375920" cy="536211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404AB37-8CEA-4E3F-84E0-C3F55CF11AF1}"/>
                </a:ext>
              </a:extLst>
            </p:cNvPr>
            <p:cNvCxnSpPr/>
            <p:nvPr/>
          </p:nvCxnSpPr>
          <p:spPr>
            <a:xfrm flipH="1">
              <a:off x="10256520" y="4701811"/>
              <a:ext cx="37592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18A6F8D-6943-4BC6-B10C-1F6C193A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6161" y="4165600"/>
              <a:ext cx="0" cy="5362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E6A8DC7-C8EC-4B31-80FB-8F9EA2EC2E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80" y="4166476"/>
              <a:ext cx="35052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99AD32-4236-4B6B-AC1F-8C35D99AA7BD}"/>
              </a:ext>
            </a:extLst>
          </p:cNvPr>
          <p:cNvSpPr txBox="1"/>
          <p:nvPr/>
        </p:nvSpPr>
        <p:spPr>
          <a:xfrm>
            <a:off x="7254105" y="3316810"/>
            <a:ext cx="945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25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A4AE12-A696-443C-AC4C-D94EACEA29BF}"/>
              </a:ext>
            </a:extLst>
          </p:cNvPr>
          <p:cNvSpPr txBox="1"/>
          <p:nvPr/>
        </p:nvSpPr>
        <p:spPr>
          <a:xfrm>
            <a:off x="559366" y="5727696"/>
            <a:ext cx="11536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54F4D"/>
                </a:solidFill>
              </a:rPr>
              <a:t>&amp;n </a:t>
            </a:r>
            <a:r>
              <a:rPr lang="ko-KR" altLang="en-US" sz="2400" b="1" dirty="0">
                <a:solidFill>
                  <a:srgbClr val="554F4D"/>
                </a:solidFill>
              </a:rPr>
              <a:t>대신 </a:t>
            </a:r>
            <a:r>
              <a:rPr lang="en-US" altLang="ko-KR" sz="2400" b="1" dirty="0">
                <a:solidFill>
                  <a:srgbClr val="554F4D"/>
                </a:solidFill>
              </a:rPr>
              <a:t>main</a:t>
            </a:r>
            <a:r>
              <a:rPr lang="ko-KR" altLang="en-US" sz="2400" b="1" dirty="0">
                <a:solidFill>
                  <a:srgbClr val="554F4D"/>
                </a:solidFill>
              </a:rPr>
              <a:t>의 리턴 </a:t>
            </a:r>
            <a:r>
              <a:rPr lang="en-US" altLang="ko-KR" sz="2400" b="1" dirty="0" err="1">
                <a:solidFill>
                  <a:srgbClr val="554F4D"/>
                </a:solidFill>
              </a:rPr>
              <a:t>addr</a:t>
            </a:r>
            <a:r>
              <a:rPr lang="en-US" altLang="ko-KR" sz="2400" b="1" dirty="0">
                <a:solidFill>
                  <a:srgbClr val="554F4D"/>
                </a:solidFill>
              </a:rPr>
              <a:t> </a:t>
            </a:r>
            <a:r>
              <a:rPr lang="ko-KR" altLang="en-US" sz="2400" b="1" dirty="0">
                <a:solidFill>
                  <a:srgbClr val="554F4D"/>
                </a:solidFill>
              </a:rPr>
              <a:t>혹은 다음에 실행될 </a:t>
            </a:r>
            <a:r>
              <a:rPr lang="en-US" altLang="ko-KR" sz="2400" b="1" dirty="0">
                <a:solidFill>
                  <a:srgbClr val="554F4D"/>
                </a:solidFill>
              </a:rPr>
              <a:t>GOT </a:t>
            </a:r>
            <a:r>
              <a:rPr lang="ko-KR" altLang="en-US" sz="2400" b="1" dirty="0">
                <a:solidFill>
                  <a:srgbClr val="554F4D"/>
                </a:solidFill>
              </a:rPr>
              <a:t>주소를 넣는다면</a:t>
            </a:r>
            <a:endParaRPr lang="en-US" altLang="ko-KR" sz="2400" b="1" dirty="0">
              <a:solidFill>
                <a:srgbClr val="554F4D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554F4D"/>
                </a:solidFill>
              </a:rPr>
              <a:t>이 또한 변조할 수 있다</a:t>
            </a:r>
            <a:r>
              <a:rPr lang="en-US" altLang="ko-KR" sz="2400" b="1" dirty="0">
                <a:solidFill>
                  <a:srgbClr val="554F4D"/>
                </a:solidFill>
              </a:rPr>
              <a:t>.</a:t>
            </a:r>
            <a:endParaRPr lang="ko-KR" altLang="en-US" sz="2400" b="1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7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풀이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CDE5274D-FE90-46BB-9922-230D2827F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97320B-CCED-48F5-9F3D-5598070B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1" y="1343571"/>
            <a:ext cx="8179686" cy="17324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0C0E13-EFBF-41F8-B569-CC72216F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66" y="3276600"/>
            <a:ext cx="7212504" cy="31322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F681CF-77D2-48F0-86A3-0EDB2660E775}"/>
              </a:ext>
            </a:extLst>
          </p:cNvPr>
          <p:cNvSpPr txBox="1"/>
          <p:nvPr/>
        </p:nvSpPr>
        <p:spPr>
          <a:xfrm>
            <a:off x="6484072" y="4551943"/>
            <a:ext cx="6111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입력할 수 있는 크기가 </a:t>
            </a:r>
            <a:r>
              <a:rPr lang="en-US" altLang="ko-KR" sz="2000" b="1" dirty="0"/>
              <a:t>1024</a:t>
            </a:r>
            <a:r>
              <a:rPr lang="ko-KR" altLang="en-US" sz="2000" b="1" dirty="0"/>
              <a:t>로 지정되어 있어</a:t>
            </a:r>
            <a:endParaRPr lang="en-US" altLang="ko-KR" sz="2000" b="1" dirty="0"/>
          </a:p>
          <a:p>
            <a:r>
              <a:rPr lang="en-US" altLang="ko-KR" sz="2000" b="1" dirty="0" err="1"/>
              <a:t>bof</a:t>
            </a:r>
            <a:r>
              <a:rPr lang="ko-KR" altLang="en-US" sz="2000" b="1" dirty="0"/>
              <a:t>를 일으킬 수 없다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EE9CA0-2DCD-4089-ACD4-AA7E1FC92685}"/>
              </a:ext>
            </a:extLst>
          </p:cNvPr>
          <p:cNvCxnSpPr>
            <a:cxnSpLocks/>
          </p:cNvCxnSpPr>
          <p:nvPr/>
        </p:nvCxnSpPr>
        <p:spPr>
          <a:xfrm flipV="1">
            <a:off x="4099560" y="4949425"/>
            <a:ext cx="2307590" cy="4116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8D139F-EF9C-4F32-A306-2F2CAB26193D}"/>
              </a:ext>
            </a:extLst>
          </p:cNvPr>
          <p:cNvSpPr txBox="1"/>
          <p:nvPr/>
        </p:nvSpPr>
        <p:spPr>
          <a:xfrm>
            <a:off x="6301192" y="5361057"/>
            <a:ext cx="6294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형식문자 없이 바로 </a:t>
            </a:r>
            <a:r>
              <a:rPr lang="en-US" altLang="ko-KR" sz="2000" b="1" dirty="0"/>
              <a:t>format </a:t>
            </a:r>
            <a:r>
              <a:rPr lang="ko-KR" altLang="en-US" sz="2000" b="1" dirty="0"/>
              <a:t>인자가 할당되어 있어</a:t>
            </a:r>
            <a:endParaRPr lang="en-US" altLang="ko-KR" sz="2000" b="1" dirty="0"/>
          </a:p>
          <a:p>
            <a:r>
              <a:rPr lang="en-US" altLang="ko-KR" sz="2000" b="1" dirty="0"/>
              <a:t>FSB</a:t>
            </a:r>
            <a:r>
              <a:rPr lang="ko-KR" altLang="en-US" sz="2000" b="1" dirty="0"/>
              <a:t>를 일으킬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4E6DB8-6F76-4485-A47F-1971781CF67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953965" y="5602147"/>
            <a:ext cx="1347227" cy="11285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4E1961B-1F5F-4295-8E47-6172FEEB804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206240" y="5715000"/>
            <a:ext cx="2094952" cy="2438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풀이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DF517-C1EA-48B9-97A6-9F94991D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1" y="1682080"/>
            <a:ext cx="7250537" cy="10153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5CBB55-BE43-4D9C-8058-8B1D28580208}"/>
              </a:ext>
            </a:extLst>
          </p:cNvPr>
          <p:cNvSpPr txBox="1"/>
          <p:nvPr/>
        </p:nvSpPr>
        <p:spPr>
          <a:xfrm>
            <a:off x="811411" y="2834575"/>
            <a:ext cx="8445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554F4D"/>
                </a:solidFill>
              </a:rPr>
              <a:t>두번째 </a:t>
            </a:r>
            <a:r>
              <a:rPr lang="ko-KR" altLang="en-US" sz="2400" b="1" dirty="0" err="1">
                <a:solidFill>
                  <a:srgbClr val="554F4D"/>
                </a:solidFill>
              </a:rPr>
              <a:t>포맷스트링에서부터</a:t>
            </a:r>
            <a:r>
              <a:rPr lang="ko-KR" altLang="en-US" sz="2400" b="1" dirty="0">
                <a:solidFill>
                  <a:srgbClr val="554F4D"/>
                </a:solidFill>
              </a:rPr>
              <a:t> 사용자가 입력한 값이 출력된다</a:t>
            </a:r>
            <a:r>
              <a:rPr lang="en-US" altLang="ko-KR" sz="2400" b="1" dirty="0">
                <a:solidFill>
                  <a:srgbClr val="554F4D"/>
                </a:solidFill>
              </a:rPr>
              <a:t>.</a:t>
            </a:r>
            <a:endParaRPr lang="ko-KR" altLang="en-US" sz="2400" b="1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AE91B-7916-4172-A484-057FA22962FC}"/>
              </a:ext>
            </a:extLst>
          </p:cNvPr>
          <p:cNvSpPr txBox="1"/>
          <p:nvPr/>
        </p:nvSpPr>
        <p:spPr>
          <a:xfrm>
            <a:off x="979051" y="3733911"/>
            <a:ext cx="87096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554F4D"/>
                </a:solidFill>
              </a:rPr>
              <a:t>따라서</a:t>
            </a:r>
            <a:r>
              <a:rPr lang="en-US" altLang="ko-KR" sz="2400" b="1" dirty="0">
                <a:solidFill>
                  <a:srgbClr val="554F4D"/>
                </a:solidFill>
              </a:rPr>
              <a:t>…</a:t>
            </a:r>
          </a:p>
          <a:p>
            <a:endParaRPr lang="en-US" altLang="ko-KR" sz="2400" b="1" dirty="0">
              <a:solidFill>
                <a:srgbClr val="554F4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 err="1">
                <a:solidFill>
                  <a:srgbClr val="554F4D"/>
                </a:solidFill>
              </a:rPr>
              <a:t>printf_got</a:t>
            </a:r>
            <a:r>
              <a:rPr lang="ko-KR" altLang="en-US" sz="2400" b="1" dirty="0">
                <a:solidFill>
                  <a:srgbClr val="554F4D"/>
                </a:solidFill>
              </a:rPr>
              <a:t>의 주소를 구한다</a:t>
            </a:r>
            <a:r>
              <a:rPr lang="en-US" altLang="ko-KR" sz="2400" b="1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rgbClr val="554F4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 err="1">
                <a:solidFill>
                  <a:srgbClr val="554F4D"/>
                </a:solidFill>
              </a:rPr>
              <a:t>snPrintf</a:t>
            </a:r>
            <a:r>
              <a:rPr lang="en-US" altLang="ko-KR" sz="2400" b="1" dirty="0">
                <a:solidFill>
                  <a:srgbClr val="554F4D"/>
                </a:solidFill>
              </a:rPr>
              <a:t>()</a:t>
            </a:r>
            <a:r>
              <a:rPr lang="ko-KR" altLang="en-US" sz="2400" b="1" dirty="0">
                <a:solidFill>
                  <a:srgbClr val="554F4D"/>
                </a:solidFill>
              </a:rPr>
              <a:t>에서 </a:t>
            </a:r>
            <a:r>
              <a:rPr lang="en-US" altLang="ko-KR" sz="2400" b="1" dirty="0">
                <a:solidFill>
                  <a:srgbClr val="554F4D"/>
                </a:solidFill>
              </a:rPr>
              <a:t>FSB</a:t>
            </a:r>
            <a:r>
              <a:rPr lang="ko-KR" altLang="en-US" sz="2400" b="1" dirty="0">
                <a:solidFill>
                  <a:srgbClr val="554F4D"/>
                </a:solidFill>
              </a:rPr>
              <a:t>를 일으켜 </a:t>
            </a:r>
            <a:r>
              <a:rPr lang="en-US" altLang="ko-KR" sz="2400" b="1" dirty="0" err="1">
                <a:solidFill>
                  <a:srgbClr val="554F4D"/>
                </a:solidFill>
              </a:rPr>
              <a:t>printf_got</a:t>
            </a:r>
            <a:r>
              <a:rPr lang="ko-KR" altLang="en-US" sz="2400" b="1" dirty="0">
                <a:solidFill>
                  <a:srgbClr val="554F4D"/>
                </a:solidFill>
              </a:rPr>
              <a:t>의 값을 바꾼다</a:t>
            </a:r>
            <a:endParaRPr lang="en-US" altLang="ko-KR" sz="2400" b="1" dirty="0">
              <a:solidFill>
                <a:srgbClr val="554F4D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rgbClr val="554F4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b="1" dirty="0" err="1">
                <a:solidFill>
                  <a:srgbClr val="554F4D"/>
                </a:solidFill>
              </a:rPr>
              <a:t>Printf</a:t>
            </a:r>
            <a:r>
              <a:rPr lang="en-US" altLang="ko-KR" sz="2400" b="1" dirty="0">
                <a:solidFill>
                  <a:srgbClr val="554F4D"/>
                </a:solidFill>
              </a:rPr>
              <a:t>()</a:t>
            </a:r>
            <a:r>
              <a:rPr lang="ko-KR" altLang="en-US" sz="2400" b="1" dirty="0" err="1">
                <a:solidFill>
                  <a:srgbClr val="554F4D"/>
                </a:solidFill>
              </a:rPr>
              <a:t>실행시</a:t>
            </a:r>
            <a:r>
              <a:rPr lang="ko-KR" altLang="en-US" sz="2400" b="1" dirty="0">
                <a:solidFill>
                  <a:srgbClr val="554F4D"/>
                </a:solidFill>
              </a:rPr>
              <a:t> 변조된 </a:t>
            </a:r>
            <a:r>
              <a:rPr lang="en-US" altLang="ko-KR" sz="2400" b="1" dirty="0">
                <a:solidFill>
                  <a:srgbClr val="554F4D"/>
                </a:solidFill>
              </a:rPr>
              <a:t>got</a:t>
            </a:r>
            <a:r>
              <a:rPr lang="ko-KR" altLang="en-US" sz="2400" b="1" dirty="0">
                <a:solidFill>
                  <a:srgbClr val="554F4D"/>
                </a:solidFill>
              </a:rPr>
              <a:t>에 의해 </a:t>
            </a:r>
            <a:r>
              <a:rPr lang="en-US" altLang="ko-KR" sz="2400" b="1" dirty="0">
                <a:solidFill>
                  <a:srgbClr val="554F4D"/>
                </a:solidFill>
              </a:rPr>
              <a:t>flag</a:t>
            </a:r>
            <a:r>
              <a:rPr lang="ko-KR" altLang="en-US" sz="2400" b="1" dirty="0">
                <a:solidFill>
                  <a:srgbClr val="554F4D"/>
                </a:solidFill>
              </a:rPr>
              <a:t>로 이동한다</a:t>
            </a:r>
            <a:r>
              <a:rPr lang="en-US" altLang="ko-KR" sz="2400" b="1" dirty="0">
                <a:solidFill>
                  <a:srgbClr val="554F4D"/>
                </a:solidFill>
              </a:rPr>
              <a:t>.</a:t>
            </a:r>
            <a:endParaRPr lang="ko-KR" altLang="en-US" sz="2400" b="1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7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355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</vt:lpstr>
      <vt:lpstr>나눔스퀘어라운드 ExtraBold</vt:lpstr>
      <vt:lpstr>이롭게 바탕체 Medium</vt:lpstr>
      <vt:lpstr>Arial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용수</cp:lastModifiedBy>
  <cp:revision>35</cp:revision>
  <dcterms:created xsi:type="dcterms:W3CDTF">2020-05-03T01:37:17Z</dcterms:created>
  <dcterms:modified xsi:type="dcterms:W3CDTF">2022-01-12T05:01:39Z</dcterms:modified>
</cp:coreProperties>
</file>