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95" r:id="rId3"/>
    <p:sldId id="257" r:id="rId4"/>
    <p:sldId id="311" r:id="rId5"/>
    <p:sldId id="312" r:id="rId6"/>
    <p:sldId id="341" r:id="rId7"/>
    <p:sldId id="328" r:id="rId8"/>
    <p:sldId id="331" r:id="rId9"/>
    <p:sldId id="342" r:id="rId10"/>
    <p:sldId id="343" r:id="rId11"/>
    <p:sldId id="344" r:id="rId12"/>
    <p:sldId id="345" r:id="rId13"/>
    <p:sldId id="348" r:id="rId14"/>
    <p:sldId id="332" r:id="rId15"/>
    <p:sldId id="347" r:id="rId16"/>
    <p:sldId id="346" r:id="rId17"/>
    <p:sldId id="333" r:id="rId18"/>
    <p:sldId id="309" r:id="rId19"/>
    <p:sldId id="31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CDCD"/>
    <a:srgbClr val="FFF1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02D1C-7F48-40F6-914B-4E3DCE056059}" v="8" dt="2025-01-27T05:20:47.738"/>
  </p1510:revLst>
</p1510:revInfo>
</file>

<file path=ppt/tableStyles.xml><?xml version="1.0" encoding="utf-8"?>
<a:tblStyleLst xmlns:a="http://schemas.openxmlformats.org/drawingml/2006/main" def="{C4F80A88-0439-40A4-8FF8-592034F107EF}">
  <a:tblStyle styleId="{C4F80A88-0439-40A4-8FF8-592034F107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6634121-AA58-40D7-B5DF-F7332D9DA6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186" autoAdjust="0"/>
  </p:normalViewPr>
  <p:slideViewPr>
    <p:cSldViewPr snapToGrid="0">
      <p:cViewPr varScale="1">
        <p:scale>
          <a:sx n="104" d="100"/>
          <a:sy n="104" d="100"/>
        </p:scale>
        <p:origin x="182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57011160-AD97-CD5D-8ADF-A86FAA221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4F183DEA-B900-D0F5-7D2B-EC9A0583D7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40BE5E21-7AF4-FCE7-BCC0-AC1CB16EE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01289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F6693B3-4C16-2800-2B3A-61E2A1249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DFC4E4C-E4A2-D19B-9121-ECA51C67D0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9D7F58F-FB04-1A23-2368-6A233A62B7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b="1" dirty="0"/>
              <a:t>folded style indicator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08614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4B4CEA32-6DBF-7B42-1A48-D284A1365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7F9F7E28-4A1C-82BE-60BC-E5E871074D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710BB5EB-C1D1-E4FE-FE33-C894DD4817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716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102F8795-2320-AECD-8716-9481CC833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C4CE17D-7BF4-6C95-1C13-BFE485F41A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0D0F27D-E3A3-870D-7073-DF9995EC8F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90973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6B80F23-040F-CB09-DC6C-E57DF691B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C50DA0C4-E57A-E90F-9AD8-97F69C756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0DF3BE84-6619-E8E8-2F98-04905BD790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2941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FACF6D77-FD3D-9323-AE5A-8342833BA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1178D521-7D42-13A4-E47A-01F02AA1D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B1E1A3DD-8C0B-891B-50B1-E6D01F068A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60564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712C34B-767A-C295-FF90-8FDC2064C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1BC43A9-1DC8-FB78-95F1-CDFC2AFF33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86CF0165-BD82-6C32-2071-61970F751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80674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C0632999-CFDD-7FBA-E790-A8FDBBC08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CEE2CE8D-342E-C164-209F-D93DB6CBBC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ED5229B-9609-813B-C3DF-939DE8CC8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19865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7A133828-0D42-2AF7-4A56-7D5F5F4A80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E77C308-DF8F-CD23-428A-24711E22A8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C06BB3C-E14B-0BD8-AEFC-0E5183207C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4779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0B335F0-A947-0888-092D-E4E4523CF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3A38B04D-2187-8D8A-681E-E94D10CA7B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C76EA5BD-A036-A697-B0F0-8F425F3C9B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457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D73471E2-186F-FD56-FA05-3875DA761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05625D6C-7811-E6A8-8B60-E95946C39C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3BD1CDD8-1EB3-E76D-1DFF-587E4C8627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8718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>
          <a:extLst>
            <a:ext uri="{FF2B5EF4-FFF2-40B4-BE49-F238E27FC236}">
              <a16:creationId xmlns:a16="http://schemas.microsoft.com/office/drawing/2014/main" id="{EA66F83C-437F-6E83-F7E4-EA082FAAA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>
            <a:extLst>
              <a:ext uri="{FF2B5EF4-FFF2-40B4-BE49-F238E27FC236}">
                <a16:creationId xmlns:a16="http://schemas.microsoft.com/office/drawing/2014/main" id="{5DC5D4C2-0A1C-D6B8-76EB-BF81DA2E36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>
            <a:extLst>
              <a:ext uri="{FF2B5EF4-FFF2-40B4-BE49-F238E27FC236}">
                <a16:creationId xmlns:a16="http://schemas.microsoft.com/office/drawing/2014/main" id="{57EC65A4-EAA9-E08A-2C77-CDF2B48190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853244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B17AE4D4-0390-BBED-D481-CFA9F1F2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0254E481-151F-B4F5-5A22-3FEC03307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E8C5D643-DB41-B0AC-1D53-ED71B8521A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1782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3E6DFF8-B588-EDB0-F003-9AACC83FA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A111BDC2-3B44-760D-153F-05144DE7CC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A28B1921-7C04-F26F-D3C8-C154D341AE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985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AD58D599-DAFE-48E9-440C-3AAB72B46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5026848E-F332-2E9F-B574-8C55AF3953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F8097FE7-CE31-458B-857D-6EA1D3EB4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Readability</a:t>
            </a:r>
            <a:r>
              <a:rPr lang="en-US" dirty="0"/>
              <a:t>: It makes the playbook more visually clear and aligns with YAML standards.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Portability</a:t>
            </a:r>
            <a:r>
              <a:rPr lang="en-US" dirty="0"/>
              <a:t>: If your YAML file is used outside of Ansible, having --- ensures compatibility with other YAML parsers or systems.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Consistency</a:t>
            </a:r>
            <a:r>
              <a:rPr lang="en-US" dirty="0"/>
              <a:t>: It’s widely used in the Ansible community, so using it keeps your playbooks consistent with best practices.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51740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21A1A5B5-B36C-A768-46C9-F7A8BE606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BF6CA885-1211-6F19-FAC9-0200742C71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D6E0EBC1-0734-9503-D553-957CCA4786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13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EA7A7953-41EA-67EC-72E2-00972D268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>
            <a:extLst>
              <a:ext uri="{FF2B5EF4-FFF2-40B4-BE49-F238E27FC236}">
                <a16:creationId xmlns:a16="http://schemas.microsoft.com/office/drawing/2014/main" id="{E944F995-450B-B35D-0F44-81792EE618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>
            <a:extLst>
              <a:ext uri="{FF2B5EF4-FFF2-40B4-BE49-F238E27FC236}">
                <a16:creationId xmlns:a16="http://schemas.microsoft.com/office/drawing/2014/main" id="{5765BA7E-B92E-F74C-DC83-42325158D2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Abbreviated version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406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 flip="none" rotWithShape="1">
          <a:gsLst>
            <a:gs pos="0">
              <a:schemeClr val="tx1"/>
            </a:gs>
            <a:gs pos="7000">
              <a:schemeClr val="accent3">
                <a:alpha val="73000"/>
                <a:lumMod val="63000"/>
                <a:lumOff val="37000"/>
              </a:schemeClr>
            </a:gs>
            <a:gs pos="48000">
              <a:schemeClr val="accent2"/>
            </a:gs>
            <a:gs pos="100000">
              <a:schemeClr val="accent1">
                <a:lumMod val="75000"/>
              </a:schemeClr>
            </a:gs>
          </a:gsLst>
          <a:lin ang="8100019" scaled="0"/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 Condensed"/>
              <a:buNone/>
              <a:defRPr sz="3200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4" y="0"/>
            <a:ext cx="7320075" cy="5143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SRT205 - AUTOMATION</a:t>
            </a:r>
          </a:p>
        </p:txBody>
      </p:sp>
      <p:pic>
        <p:nvPicPr>
          <p:cNvPr id="5" name="Picture 4" descr="A black and white logo">
            <a:extLst>
              <a:ext uri="{FF2B5EF4-FFF2-40B4-BE49-F238E27FC236}">
                <a16:creationId xmlns:a16="http://schemas.microsoft.com/office/drawing/2014/main" id="{E93AE9A0-90EB-2DBD-2F37-72F2F4FB80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30278" t="15250" r="30281" b="41566"/>
          <a:stretch/>
        </p:blipFill>
        <p:spPr>
          <a:xfrm>
            <a:off x="692729" y="2200183"/>
            <a:ext cx="649052" cy="71265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2CAFCB2-4C7A-FC60-A226-3D51D9D89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48CD592A-1897-951D-76B6-0E97EAAFC3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Basic YAML Syntax (cont.)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30E59FD0-69EC-112E-40A4-253FF74928B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594595-8E2E-F929-67B8-B2C9BF4CBE31}"/>
              </a:ext>
            </a:extLst>
          </p:cNvPr>
          <p:cNvSpPr txBox="1"/>
          <p:nvPr/>
        </p:nvSpPr>
        <p:spPr>
          <a:xfrm>
            <a:off x="378118" y="2014253"/>
            <a:ext cx="83877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deployed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true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(false)</a:t>
            </a:r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A1D31F12-F822-1FA3-6E47-5CC71FEF8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523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 err="1"/>
              <a:t>boolean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3F901-74F0-95DE-FA88-20648EBC32F2}"/>
              </a:ext>
            </a:extLst>
          </p:cNvPr>
          <p:cNvSpPr txBox="1"/>
          <p:nvPr/>
        </p:nvSpPr>
        <p:spPr>
          <a:xfrm>
            <a:off x="378118" y="2387199"/>
            <a:ext cx="83877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deployed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yes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(no)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BA63F3-D808-5B12-3EB8-C0A476643C4B}"/>
              </a:ext>
            </a:extLst>
          </p:cNvPr>
          <p:cNvSpPr txBox="1"/>
          <p:nvPr/>
        </p:nvSpPr>
        <p:spPr>
          <a:xfrm>
            <a:off x="378117" y="2756531"/>
            <a:ext cx="83877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deployed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on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(off)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42846C-C5B0-1372-ECB7-33DE0DC87446}"/>
              </a:ext>
            </a:extLst>
          </p:cNvPr>
          <p:cNvSpPr txBox="1"/>
          <p:nvPr/>
        </p:nvSpPr>
        <p:spPr>
          <a:xfrm>
            <a:off x="378116" y="3300027"/>
            <a:ext cx="83877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deployed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ON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(OFF)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EE35C1-84EC-714B-71B2-F3FAB2D75D68}"/>
              </a:ext>
            </a:extLst>
          </p:cNvPr>
          <p:cNvSpPr txBox="1"/>
          <p:nvPr/>
        </p:nvSpPr>
        <p:spPr>
          <a:xfrm>
            <a:off x="378116" y="3789024"/>
            <a:ext cx="83877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deployed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True(False)</a:t>
            </a:r>
          </a:p>
        </p:txBody>
      </p:sp>
    </p:spTree>
    <p:extLst>
      <p:ext uri="{BB962C8B-B14F-4D97-AF65-F5344CB8AC3E}">
        <p14:creationId xmlns:p14="http://schemas.microsoft.com/office/powerpoint/2010/main" val="2784614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E13B6B08-C825-619F-F183-37A05000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0537F968-DD2A-287A-B52E-A7BDEC7440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Basic YAML Syntax (cont.)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0129EF61-719B-1DEE-8570-3F8CEC3AB6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D359B-5442-1411-84AA-01EEF3D7DB9C}"/>
              </a:ext>
            </a:extLst>
          </p:cNvPr>
          <p:cNvSpPr txBox="1"/>
          <p:nvPr/>
        </p:nvSpPr>
        <p:spPr>
          <a:xfrm>
            <a:off x="378118" y="2014253"/>
            <a:ext cx="83877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string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this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string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7B058882-F720-3B77-1DA9-1672EBC2D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523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string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D11F69-43B6-B99B-B222-61FDAB038303}"/>
              </a:ext>
            </a:extLst>
          </p:cNvPr>
          <p:cNvSpPr txBox="1"/>
          <p:nvPr/>
        </p:nvSpPr>
        <p:spPr>
          <a:xfrm>
            <a:off x="378117" y="2387199"/>
            <a:ext cx="83877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string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“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this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string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\n”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A89AF8-7529-9582-79E9-33C286151C71}"/>
              </a:ext>
            </a:extLst>
          </p:cNvPr>
          <p:cNvSpPr txBox="1"/>
          <p:nvPr/>
        </p:nvSpPr>
        <p:spPr>
          <a:xfrm>
            <a:off x="378117" y="2765457"/>
            <a:ext cx="8387763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multilineString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:|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this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is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,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this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should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be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line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this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should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be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third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DB96B4-60C8-4B54-186A-3CAF8D0BDF08}"/>
              </a:ext>
            </a:extLst>
          </p:cNvPr>
          <p:cNvSpPr txBox="1"/>
          <p:nvPr/>
        </p:nvSpPr>
        <p:spPr>
          <a:xfrm>
            <a:off x="378117" y="3790045"/>
            <a:ext cx="8387763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singlelineString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&gt;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this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is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a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string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,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this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should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be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on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the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same</a:t>
            </a:r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line</a:t>
            </a:r>
          </a:p>
        </p:txBody>
      </p:sp>
    </p:spTree>
    <p:extLst>
      <p:ext uri="{BB962C8B-B14F-4D97-AF65-F5344CB8AC3E}">
        <p14:creationId xmlns:p14="http://schemas.microsoft.com/office/powerpoint/2010/main" val="1472840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C2E1CEC7-B0A5-410D-51C3-CD36E3CA3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5821B842-888C-B2C0-6390-A6A9FCEFC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Playbook Structure:</a:t>
            </a:r>
            <a:endParaRPr lang="en-CA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0BE31FF0-0410-15D3-0003-620EE694DC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2FED55-A0C3-4AFA-A288-49DB8E30F71C}"/>
              </a:ext>
            </a:extLst>
          </p:cNvPr>
          <p:cNvSpPr txBox="1"/>
          <p:nvPr/>
        </p:nvSpPr>
        <p:spPr>
          <a:xfrm>
            <a:off x="167121" y="1425864"/>
            <a:ext cx="3757179" cy="28931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---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Configure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become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true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started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Google Shape;242;p17">
            <a:extLst>
              <a:ext uri="{FF2B5EF4-FFF2-40B4-BE49-F238E27FC236}">
                <a16:creationId xmlns:a16="http://schemas.microsoft.com/office/drawing/2014/main" id="{388CE292-E828-D0F6-BE8C-68409BB895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8601" y="1425864"/>
            <a:ext cx="4938278" cy="2679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Key Components:</a:t>
            </a:r>
          </a:p>
          <a:p>
            <a:pPr lvl="1"/>
            <a:r>
              <a:rPr lang="en-US" sz="1600" b="1" dirty="0"/>
              <a:t>name: </a:t>
            </a:r>
            <a:r>
              <a:rPr lang="en-US" sz="1600" dirty="0"/>
              <a:t>Describes the purpose of the play.</a:t>
            </a:r>
          </a:p>
          <a:p>
            <a:pPr lvl="1"/>
            <a:r>
              <a:rPr lang="en-US" sz="1600" b="1" dirty="0"/>
              <a:t>hosts: </a:t>
            </a:r>
            <a:r>
              <a:rPr lang="en-US" sz="1600" dirty="0"/>
              <a:t>Specifies target hosts or groups.</a:t>
            </a:r>
          </a:p>
          <a:p>
            <a:pPr lvl="1"/>
            <a:r>
              <a:rPr lang="en-US" sz="1600" b="1" dirty="0"/>
              <a:t>become: </a:t>
            </a:r>
            <a:r>
              <a:rPr lang="en-US" sz="1600" dirty="0"/>
              <a:t>Elevates privileges (e.g., root access).</a:t>
            </a:r>
          </a:p>
          <a:p>
            <a:pPr lvl="1"/>
            <a:r>
              <a:rPr lang="en-US" sz="1600" b="1" dirty="0"/>
              <a:t>tasks: </a:t>
            </a:r>
            <a:r>
              <a:rPr lang="en-US" sz="1600" dirty="0"/>
              <a:t>A list of actions to execute.</a:t>
            </a:r>
          </a:p>
          <a:p>
            <a:pPr lvl="1"/>
            <a:r>
              <a:rPr lang="en-US" sz="1600" dirty="0"/>
              <a:t>*** other components covered in future classes</a:t>
            </a:r>
          </a:p>
          <a:p>
            <a:pPr lvl="2"/>
            <a:r>
              <a:rPr lang="en-US" sz="1600" dirty="0"/>
              <a:t>vars, roles, handlers, </a:t>
            </a:r>
            <a:r>
              <a:rPr lang="en-US" sz="1600" dirty="0" err="1"/>
              <a:t>vars_files</a:t>
            </a:r>
            <a:r>
              <a:rPr lang="en-US" sz="1600" dirty="0"/>
              <a:t>, </a:t>
            </a:r>
          </a:p>
          <a:p>
            <a:pPr lvl="2"/>
            <a:r>
              <a:rPr lang="en-US" sz="1600" dirty="0" err="1"/>
              <a:t>gather_facts</a:t>
            </a:r>
            <a:r>
              <a:rPr lang="en-US" sz="1600" dirty="0"/>
              <a:t>, environment, tags</a:t>
            </a:r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3955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45B2ED56-3D2B-101F-E127-DF943E930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1C6FF64-8F32-F5CE-A674-AE1AA01F9A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Playbook Structure &gt; hosts</a:t>
            </a:r>
            <a:endParaRPr lang="en-CA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5C468A8B-D12F-DAF5-1402-18CFE65876E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A1092-CD30-A8C6-FAED-92C941039DB8}"/>
              </a:ext>
            </a:extLst>
          </p:cNvPr>
          <p:cNvSpPr txBox="1"/>
          <p:nvPr/>
        </p:nvSpPr>
        <p:spPr>
          <a:xfrm>
            <a:off x="378118" y="1868694"/>
            <a:ext cx="83877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webservers:dbservers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E3D6B030-8589-D586-501D-0CED1D880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523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Multiple host groups</a:t>
            </a:r>
          </a:p>
          <a:p>
            <a:endParaRPr lang="en-US" dirty="0"/>
          </a:p>
          <a:p>
            <a:r>
              <a:rPr lang="en-US" dirty="0"/>
              <a:t>Multiple hosts by names:</a:t>
            </a:r>
          </a:p>
          <a:p>
            <a:endParaRPr lang="en-US" dirty="0"/>
          </a:p>
          <a:p>
            <a:r>
              <a:rPr lang="en-US" dirty="0"/>
              <a:t>All hosts in the inventory:</a:t>
            </a:r>
          </a:p>
          <a:p>
            <a:endParaRPr lang="en-US" dirty="0"/>
          </a:p>
          <a:p>
            <a:r>
              <a:rPr lang="en-US" dirty="0"/>
              <a:t>Exclude hosts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FA465-7450-2CF8-F0F0-FBE0993199BB}"/>
              </a:ext>
            </a:extLst>
          </p:cNvPr>
          <p:cNvSpPr txBox="1"/>
          <p:nvPr/>
        </p:nvSpPr>
        <p:spPr>
          <a:xfrm>
            <a:off x="378118" y="2610972"/>
            <a:ext cx="83877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webserver1,webserver2,dbserver1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2C83EA-1833-6236-DAEF-3B610E5FBFA0}"/>
              </a:ext>
            </a:extLst>
          </p:cNvPr>
          <p:cNvSpPr txBox="1"/>
          <p:nvPr/>
        </p:nvSpPr>
        <p:spPr>
          <a:xfrm>
            <a:off x="378117" y="3227247"/>
            <a:ext cx="83877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426FE-7E0E-7055-B889-6C198018D241}"/>
              </a:ext>
            </a:extLst>
          </p:cNvPr>
          <p:cNvSpPr txBox="1"/>
          <p:nvPr/>
        </p:nvSpPr>
        <p:spPr>
          <a:xfrm>
            <a:off x="378116" y="3969525"/>
            <a:ext cx="8387763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all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:!webserver2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610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C078CB4-FE4B-2895-A8D5-B8C3C0096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5F11D05E-E632-A059-7426-0D200FBA52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Tasks in Playbooks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DDE70C0-5069-5610-766D-9CA53B9011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3565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What Are Tasks?</a:t>
            </a:r>
          </a:p>
          <a:p>
            <a:pPr lvl="1"/>
            <a:r>
              <a:rPr lang="en-US" sz="1800" dirty="0"/>
              <a:t>Tasks are the basic building blocks of a playbook.</a:t>
            </a:r>
          </a:p>
          <a:p>
            <a:pPr lvl="1"/>
            <a:r>
              <a:rPr lang="en-US" sz="1800" dirty="0"/>
              <a:t>A task performs a single action, such as installing software or copying files.</a:t>
            </a:r>
          </a:p>
          <a:p>
            <a:r>
              <a:rPr lang="en-US" dirty="0"/>
              <a:t>Example Task: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323BFE1-680F-CD69-B554-9F3077A7F25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1DE054-DE6B-54FC-E779-58D983D82DDB}"/>
              </a:ext>
            </a:extLst>
          </p:cNvPr>
          <p:cNvSpPr txBox="1"/>
          <p:nvPr/>
        </p:nvSpPr>
        <p:spPr>
          <a:xfrm>
            <a:off x="4391896" y="2757125"/>
            <a:ext cx="3757179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---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Configure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become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true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9B8711-4E13-4439-14CC-CEDA26F87183}"/>
              </a:ext>
            </a:extLst>
          </p:cNvPr>
          <p:cNvSpPr/>
          <p:nvPr/>
        </p:nvSpPr>
        <p:spPr>
          <a:xfrm>
            <a:off x="4391897" y="3848100"/>
            <a:ext cx="3757178" cy="94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8964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C70D98D9-4875-E226-718A-8F0DADD53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C374842D-006C-3CA1-CDB2-E7316A5D6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Tasks in Playbooks (cont.)</a:t>
            </a:r>
            <a:endParaRPr lang="en-CA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06EF071-5101-6E3E-BF01-92255EC9C19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2" name="Google Shape;242;p17">
            <a:extLst>
              <a:ext uri="{FF2B5EF4-FFF2-40B4-BE49-F238E27FC236}">
                <a16:creationId xmlns:a16="http://schemas.microsoft.com/office/drawing/2014/main" id="{0D898FC6-94F3-1559-439E-6669CE2FB2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38601" y="1425864"/>
            <a:ext cx="4938278" cy="267941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sz="2000" dirty="0"/>
              <a:t>Key Components:</a:t>
            </a:r>
          </a:p>
          <a:p>
            <a:pPr lvl="1"/>
            <a:r>
              <a:rPr lang="en-US" sz="1600" b="1" dirty="0"/>
              <a:t>name: </a:t>
            </a:r>
            <a:r>
              <a:rPr lang="en-US" sz="1600" dirty="0"/>
              <a:t>Describes what the task does.</a:t>
            </a:r>
          </a:p>
          <a:p>
            <a:pPr lvl="1"/>
            <a:r>
              <a:rPr lang="en-US" sz="1600" b="1" dirty="0"/>
              <a:t>Module: </a:t>
            </a:r>
            <a:r>
              <a:rPr lang="en-US" sz="1600" dirty="0"/>
              <a:t> Predefined functions used to perform tasks. </a:t>
            </a:r>
          </a:p>
          <a:p>
            <a:pPr lvl="1"/>
            <a:r>
              <a:rPr lang="en-US" sz="1600" b="1" dirty="0"/>
              <a:t>Arguments: </a:t>
            </a:r>
            <a:r>
              <a:rPr lang="en-US" sz="1600" dirty="0"/>
              <a:t>Define module parameters (e.g., name, state).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1124F-20B8-9048-651B-D79AA1903AB1}"/>
              </a:ext>
            </a:extLst>
          </p:cNvPr>
          <p:cNvSpPr txBox="1"/>
          <p:nvPr/>
        </p:nvSpPr>
        <p:spPr>
          <a:xfrm>
            <a:off x="281422" y="1425864"/>
            <a:ext cx="3757179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---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Configure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become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true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9773559-EC18-9F25-E82B-3890603302E9}"/>
              </a:ext>
            </a:extLst>
          </p:cNvPr>
          <p:cNvSpPr/>
          <p:nvPr/>
        </p:nvSpPr>
        <p:spPr>
          <a:xfrm>
            <a:off x="281423" y="2516839"/>
            <a:ext cx="3757178" cy="940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44518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31B431B-EC09-F295-C2CF-955BE2E92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1837606D-75D7-1285-CA07-CA5B48C043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Ansible Modules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BB86729-D441-E52F-E44D-A5EE70A79E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123888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What Are Modules?</a:t>
            </a:r>
          </a:p>
          <a:p>
            <a:pPr lvl="1"/>
            <a:r>
              <a:rPr lang="en-US" sz="1800" dirty="0"/>
              <a:t>Modules are scripts that Ansible uses to perform tasks.</a:t>
            </a:r>
          </a:p>
          <a:p>
            <a:pPr lvl="1"/>
            <a:r>
              <a:rPr lang="en-US" sz="1800" dirty="0"/>
              <a:t>Examples of common modules:</a:t>
            </a:r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98F7826F-2F44-8DBC-2EA2-8FAA4BE214C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0CBBD7-1D69-4F39-97D3-8D0FF4CCF3EA}"/>
              </a:ext>
            </a:extLst>
          </p:cNvPr>
          <p:cNvSpPr txBox="1"/>
          <p:nvPr/>
        </p:nvSpPr>
        <p:spPr>
          <a:xfrm>
            <a:off x="229471" y="2664753"/>
            <a:ext cx="375198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:Ensure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NGINX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installed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38C6D-D5FD-0622-442A-538F2B6E1F56}"/>
              </a:ext>
            </a:extLst>
          </p:cNvPr>
          <p:cNvSpPr txBox="1"/>
          <p:nvPr/>
        </p:nvSpPr>
        <p:spPr>
          <a:xfrm>
            <a:off x="5063846" y="2664752"/>
            <a:ext cx="375198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:Start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NGINX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started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2A669-82C9-1D71-780A-781F1D104D6A}"/>
              </a:ext>
            </a:extLst>
          </p:cNvPr>
          <p:cNvSpPr txBox="1"/>
          <p:nvPr/>
        </p:nvSpPr>
        <p:spPr>
          <a:xfrm>
            <a:off x="2205255" y="3903640"/>
            <a:ext cx="473349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:Copy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HTML file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copy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src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index.html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dest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/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usr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/share/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html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/index.html 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075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0F6A4527-9B8F-5284-779B-4B9A76242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BF73F09-8A04-44A6-59FD-64D9BED352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Executing a Playbook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783FBC07-5229-8A7F-D11F-104A17B2D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1" y="1223214"/>
            <a:ext cx="4983449" cy="3565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Command to Run a Playbook:</a:t>
            </a:r>
          </a:p>
          <a:p>
            <a:pPr marL="114300" indent="0">
              <a:buNone/>
            </a:pPr>
            <a:endParaRPr lang="en-US" dirty="0"/>
          </a:p>
          <a:p>
            <a:r>
              <a:rPr lang="en-US" dirty="0"/>
              <a:t>Sample Output: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AE79506-C0C6-0A6B-C992-ABBD675C6AC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E033B5-E917-C7C6-6CA6-074B056F6665}"/>
              </a:ext>
            </a:extLst>
          </p:cNvPr>
          <p:cNvSpPr txBox="1"/>
          <p:nvPr/>
        </p:nvSpPr>
        <p:spPr>
          <a:xfrm>
            <a:off x="1207799" y="1610689"/>
            <a:ext cx="4050001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playbook_name.yml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11540-1C47-804A-8305-9FA5CC1AB428}"/>
              </a:ext>
            </a:extLst>
          </p:cNvPr>
          <p:cNvSpPr txBox="1"/>
          <p:nvPr/>
        </p:nvSpPr>
        <p:spPr>
          <a:xfrm>
            <a:off x="152525" y="2322349"/>
            <a:ext cx="5621626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 [Configure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 *****************************************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Ensure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NGINX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is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installed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 ***********************************</a:t>
            </a:r>
          </a:p>
          <a:p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changed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[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target_host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Copy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NGINX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file] **************************************</a:t>
            </a:r>
          </a:p>
          <a:p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changed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[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target_host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 [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NGINX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 *****************************************</a:t>
            </a:r>
          </a:p>
          <a:p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ok: [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target_host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]PLAY RECAP *********************************************************</a:t>
            </a:r>
          </a:p>
          <a:p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target_host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: ok=3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changed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=2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unreachable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  </a:t>
            </a:r>
            <a:r>
              <a:rPr lang="es-ES" sz="12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failed</a:t>
            </a:r>
            <a:r>
              <a:rPr lang="es-ES" sz="12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=0</a:t>
            </a:r>
            <a:endParaRPr lang="en-CA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Google Shape;242;p17">
            <a:extLst>
              <a:ext uri="{FF2B5EF4-FFF2-40B4-BE49-F238E27FC236}">
                <a16:creationId xmlns:a16="http://schemas.microsoft.com/office/drawing/2014/main" id="{88005785-6B76-783F-774E-F67B74467534}"/>
              </a:ext>
            </a:extLst>
          </p:cNvPr>
          <p:cNvSpPr txBox="1">
            <a:spLocks/>
          </p:cNvSpPr>
          <p:nvPr/>
        </p:nvSpPr>
        <p:spPr>
          <a:xfrm>
            <a:off x="5720361" y="2322349"/>
            <a:ext cx="3166464" cy="29337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"/>
              <a:buChar char="⬥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"/>
              <a:buChar char="⬦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"/>
              <a:buChar char="⬩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●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"/>
              <a:buChar char="○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"/>
              <a:buChar char="■"/>
              <a:defRPr sz="2400" b="0" i="0" u="none" strike="noStrike" cap="none">
                <a:solidFill>
                  <a:schemeClr val="dk1"/>
                </a:solidFill>
                <a:latin typeface="Inria Sans"/>
                <a:ea typeface="Inria Sans"/>
                <a:cs typeface="Inria Sans"/>
                <a:sym typeface="Inria Sans"/>
              </a:defRPr>
            </a:lvl9pPr>
          </a:lstStyle>
          <a:p>
            <a:r>
              <a:rPr lang="en-US" sz="2000" dirty="0"/>
              <a:t>Output States:</a:t>
            </a:r>
          </a:p>
          <a:p>
            <a:pPr lvl="1"/>
            <a:r>
              <a:rPr lang="en-US" sz="1600" b="1" dirty="0"/>
              <a:t>ok: </a:t>
            </a:r>
            <a:r>
              <a:rPr lang="en-US" sz="1600" dirty="0"/>
              <a:t>task executed successfully without changes</a:t>
            </a:r>
          </a:p>
          <a:p>
            <a:pPr lvl="1"/>
            <a:r>
              <a:rPr lang="en-US" sz="1600" b="1" dirty="0"/>
              <a:t>changed: </a:t>
            </a:r>
            <a:r>
              <a:rPr lang="en-US" sz="1600" dirty="0"/>
              <a:t> task made changes to the target host</a:t>
            </a:r>
          </a:p>
          <a:p>
            <a:pPr lvl="1"/>
            <a:r>
              <a:rPr lang="en-US" sz="1600" b="1" dirty="0"/>
              <a:t>failed: </a:t>
            </a:r>
            <a:r>
              <a:rPr lang="en-US" sz="1600" dirty="0"/>
              <a:t>task failed to execute</a:t>
            </a:r>
          </a:p>
        </p:txBody>
      </p:sp>
    </p:spTree>
    <p:extLst>
      <p:ext uri="{BB962C8B-B14F-4D97-AF65-F5344CB8AC3E}">
        <p14:creationId xmlns:p14="http://schemas.microsoft.com/office/powerpoint/2010/main" val="3636137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82B9BEEC-EC63-F6B4-977A-6C98EE6F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9053EE4-5574-85C2-C88F-EAF41E19D285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801450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KEY TAKEAWAYS</a:t>
            </a:r>
            <a:endParaRPr lang="en-CA" sz="3600" dirty="0"/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8169457E-34D3-C262-6DDA-15E2E2B00D8C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grpSp>
        <p:nvGrpSpPr>
          <p:cNvPr id="2" name="Google Shape;860;p47">
            <a:extLst>
              <a:ext uri="{FF2B5EF4-FFF2-40B4-BE49-F238E27FC236}">
                <a16:creationId xmlns:a16="http://schemas.microsoft.com/office/drawing/2014/main" id="{16C10A79-5205-6560-A66F-65F01204D28D}"/>
              </a:ext>
            </a:extLst>
          </p:cNvPr>
          <p:cNvGrpSpPr/>
          <p:nvPr/>
        </p:nvGrpSpPr>
        <p:grpSpPr>
          <a:xfrm>
            <a:off x="977947" y="2386997"/>
            <a:ext cx="369505" cy="369505"/>
            <a:chOff x="2594050" y="1631825"/>
            <a:chExt cx="439625" cy="439625"/>
          </a:xfrm>
        </p:grpSpPr>
        <p:sp>
          <p:nvSpPr>
            <p:cNvPr id="3" name="Google Shape;861;p47">
              <a:extLst>
                <a:ext uri="{FF2B5EF4-FFF2-40B4-BE49-F238E27FC236}">
                  <a16:creationId xmlns:a16="http://schemas.microsoft.com/office/drawing/2014/main" id="{9316D5F5-2F2E-5EDF-8444-AD9D17DB8E1E}"/>
                </a:ext>
              </a:extLst>
            </p:cNvPr>
            <p:cNvSpPr/>
            <p:nvPr/>
          </p:nvSpPr>
          <p:spPr>
            <a:xfrm>
              <a:off x="2594050" y="1883300"/>
              <a:ext cx="188175" cy="188150"/>
            </a:xfrm>
            <a:custGeom>
              <a:avLst/>
              <a:gdLst/>
              <a:ahLst/>
              <a:cxnLst/>
              <a:rect l="l" t="t" r="r" b="b"/>
              <a:pathLst>
                <a:path w="7527" h="7526" fill="none" extrusionOk="0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862;p47">
              <a:extLst>
                <a:ext uri="{FF2B5EF4-FFF2-40B4-BE49-F238E27FC236}">
                  <a16:creationId xmlns:a16="http://schemas.microsoft.com/office/drawing/2014/main" id="{E9474C29-05F3-90A7-96B4-D16E3C22ED9A}"/>
                </a:ext>
              </a:extLst>
            </p:cNvPr>
            <p:cNvSpPr/>
            <p:nvPr/>
          </p:nvSpPr>
          <p:spPr>
            <a:xfrm>
              <a:off x="2857700" y="1631825"/>
              <a:ext cx="175975" cy="176000"/>
            </a:xfrm>
            <a:custGeom>
              <a:avLst/>
              <a:gdLst/>
              <a:ahLst/>
              <a:cxnLst/>
              <a:rect l="l" t="t" r="r" b="b"/>
              <a:pathLst>
                <a:path w="7039" h="7040" fill="none" extrusionOk="0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863;p47">
              <a:extLst>
                <a:ext uri="{FF2B5EF4-FFF2-40B4-BE49-F238E27FC236}">
                  <a16:creationId xmlns:a16="http://schemas.microsoft.com/office/drawing/2014/main" id="{7B7B7466-1BDE-7514-40CD-EDCB10F020DB}"/>
                </a:ext>
              </a:extLst>
            </p:cNvPr>
            <p:cNvSpPr/>
            <p:nvPr/>
          </p:nvSpPr>
          <p:spPr>
            <a:xfrm>
              <a:off x="2662850" y="1699400"/>
              <a:ext cx="303250" cy="303250"/>
            </a:xfrm>
            <a:custGeom>
              <a:avLst/>
              <a:gdLst/>
              <a:ahLst/>
              <a:cxnLst/>
              <a:rect l="l" t="t" r="r" b="b"/>
              <a:pathLst>
                <a:path w="12130" h="12130" fill="none" extrusionOk="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864;p47">
              <a:extLst>
                <a:ext uri="{FF2B5EF4-FFF2-40B4-BE49-F238E27FC236}">
                  <a16:creationId xmlns:a16="http://schemas.microsoft.com/office/drawing/2014/main" id="{B99A9E39-0EA8-3AF5-E7CF-CC6CD510F74A}"/>
                </a:ext>
              </a:extLst>
            </p:cNvPr>
            <p:cNvSpPr/>
            <p:nvPr/>
          </p:nvSpPr>
          <p:spPr>
            <a:xfrm>
              <a:off x="2801675" y="1740825"/>
              <a:ext cx="49950" cy="49950"/>
            </a:xfrm>
            <a:custGeom>
              <a:avLst/>
              <a:gdLst/>
              <a:ahLst/>
              <a:cxnLst/>
              <a:rect l="l" t="t" r="r" b="b"/>
              <a:pathLst>
                <a:path w="1998" h="1998" fill="none" extrusionOk="0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w="121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3352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8412F341-EB6D-D21A-36B7-8C6876320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E45CE945-96E0-7A15-E960-DAE800064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KEY TAKEAWAYS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FC46DF18-90F2-0AF0-13EE-242B69D98B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Playbooks are YAML scripts that define play(s) for automation.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Tasks use modules to perform actions.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Playbooks are executed using command: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endParaRPr lang="en-US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DFA4F04D-E12A-832C-218F-369551D7302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986AE-F51F-956D-16DB-16B3EA908436}"/>
              </a:ext>
            </a:extLst>
          </p:cNvPr>
          <p:cNvSpPr txBox="1"/>
          <p:nvPr/>
        </p:nvSpPr>
        <p:spPr>
          <a:xfrm>
            <a:off x="2546999" y="2953948"/>
            <a:ext cx="4050001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ansible-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playbook_name.yml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88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6639C7C2-9435-C7D9-2913-07F63C3D8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10D6FBBE-484C-A3D3-46A2-B9663B6170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400" dirty="0"/>
              <a:t>ANSIBLE PLAYBOOKS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5CDA7F97-2AFC-F310-EF9F-5F7A891C3842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3" name="Google Shape;1015;p47">
            <a:extLst>
              <a:ext uri="{FF2B5EF4-FFF2-40B4-BE49-F238E27FC236}">
                <a16:creationId xmlns:a16="http://schemas.microsoft.com/office/drawing/2014/main" id="{DCD8C310-90EE-64DC-4171-86DF58EC7C51}"/>
              </a:ext>
            </a:extLst>
          </p:cNvPr>
          <p:cNvSpPr/>
          <p:nvPr/>
        </p:nvSpPr>
        <p:spPr>
          <a:xfrm>
            <a:off x="992278" y="2401317"/>
            <a:ext cx="340844" cy="340865"/>
          </a:xfrm>
          <a:custGeom>
            <a:avLst/>
            <a:gdLst/>
            <a:ahLst/>
            <a:cxnLst/>
            <a:rect l="l" t="t" r="r" b="b"/>
            <a:pathLst>
              <a:path w="16221" h="16222" fill="none" extrusionOk="0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154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TOPIC OVERVIEW</a:t>
            </a:r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5" name="Google Shape;242;p17">
            <a:extLst>
              <a:ext uri="{FF2B5EF4-FFF2-40B4-BE49-F238E27FC236}">
                <a16:creationId xmlns:a16="http://schemas.microsoft.com/office/drawing/2014/main" id="{B6FA2857-6669-9227-A1AE-77BDF63EB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US" dirty="0"/>
              <a:t>Ansible Playbooks:</a:t>
            </a:r>
          </a:p>
          <a:p>
            <a:pPr lvl="1" indent="-342900">
              <a:spcBef>
                <a:spcPts val="0"/>
              </a:spcBef>
              <a:buSzPts val="1800"/>
              <a:buChar char="⬥"/>
            </a:pPr>
            <a:r>
              <a:rPr lang="en-US" dirty="0"/>
              <a:t>Understand what Ansible playbooks are and why they are essential.</a:t>
            </a:r>
          </a:p>
          <a:p>
            <a:pPr lvl="1" indent="-342900">
              <a:spcBef>
                <a:spcPts val="0"/>
              </a:spcBef>
              <a:buSzPts val="1800"/>
              <a:buFont typeface="Inria Sans"/>
              <a:buChar char="⬥"/>
            </a:pPr>
            <a:r>
              <a:rPr lang="en-US" dirty="0"/>
              <a:t>Learn the YAML syntax required to write playbooks.</a:t>
            </a:r>
          </a:p>
          <a:p>
            <a:pPr lvl="1" indent="-342900">
              <a:spcBef>
                <a:spcPts val="0"/>
              </a:spcBef>
              <a:buSzPts val="1800"/>
              <a:buFont typeface="Inria Sans"/>
              <a:buChar char="⬥"/>
            </a:pPr>
            <a:r>
              <a:rPr lang="en-US" dirty="0"/>
              <a:t>Understand key components of a playbook: tasks and plays</a:t>
            </a:r>
          </a:p>
          <a:p>
            <a:pPr lvl="1" indent="-342900">
              <a:spcBef>
                <a:spcPts val="0"/>
              </a:spcBef>
              <a:buSzPts val="1800"/>
              <a:buChar char="⬥"/>
            </a:pPr>
            <a:r>
              <a:rPr lang="en-US" dirty="0"/>
              <a:t>Write a basic Ansible playbook to automate common tasks.</a:t>
            </a:r>
          </a:p>
          <a:p>
            <a:pPr lvl="1" indent="-342900">
              <a:spcBef>
                <a:spcPts val="0"/>
              </a:spcBef>
              <a:buSzPts val="1800"/>
              <a:buFont typeface="Inria Sans"/>
              <a:buChar char="⬥"/>
            </a:pPr>
            <a:r>
              <a:rPr lang="en-US" dirty="0"/>
              <a:t>Execute playbooks and analyze their output.</a:t>
            </a:r>
          </a:p>
          <a:p>
            <a:pPr indent="-342900">
              <a:buSzPts val="1800"/>
            </a:pPr>
            <a:r>
              <a:rPr lang="en-US" dirty="0"/>
              <a:t>Chapter 3: pg. 35-50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>
          <a:extLst>
            <a:ext uri="{FF2B5EF4-FFF2-40B4-BE49-F238E27FC236}">
              <a16:creationId xmlns:a16="http://schemas.microsoft.com/office/drawing/2014/main" id="{B9F2571C-1C3B-BA4C-E8C9-4D0DA22ED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>
            <a:extLst>
              <a:ext uri="{FF2B5EF4-FFF2-40B4-BE49-F238E27FC236}">
                <a16:creationId xmlns:a16="http://schemas.microsoft.com/office/drawing/2014/main" id="{866F211B-E005-981E-E50D-B9AD0BC512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048193" y="226755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4000" dirty="0"/>
              <a:t>INTRODUCTION TO PLAYBOOKS</a:t>
            </a:r>
          </a:p>
        </p:txBody>
      </p:sp>
      <p:sp>
        <p:nvSpPr>
          <p:cNvPr id="230" name="Google Shape;230;p15">
            <a:extLst>
              <a:ext uri="{FF2B5EF4-FFF2-40B4-BE49-F238E27FC236}">
                <a16:creationId xmlns:a16="http://schemas.microsoft.com/office/drawing/2014/main" id="{DEF16C16-6756-A8C9-B4F7-6826A73573A0}"/>
              </a:ext>
            </a:extLst>
          </p:cNvPr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  <p:sp>
        <p:nvSpPr>
          <p:cNvPr id="7" name="Google Shape;865;p47">
            <a:extLst>
              <a:ext uri="{FF2B5EF4-FFF2-40B4-BE49-F238E27FC236}">
                <a16:creationId xmlns:a16="http://schemas.microsoft.com/office/drawing/2014/main" id="{D7C90F17-1ADA-55F4-BC9B-9EE6C54FCFEE}"/>
              </a:ext>
            </a:extLst>
          </p:cNvPr>
          <p:cNvSpPr/>
          <p:nvPr/>
        </p:nvSpPr>
        <p:spPr>
          <a:xfrm>
            <a:off x="994316" y="2403366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2923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2ABCF649-829D-1F9F-F060-C5E536A5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AEE180A4-1D9D-7C9C-84EA-C293C8D3E8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What Is an Ansible Playbook</a:t>
            </a:r>
            <a:r>
              <a:rPr lang="en-CA" b="1" dirty="0"/>
              <a:t>?</a:t>
            </a:r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46DC7AA1-0B4E-67DC-FCF1-EA6B9E300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A playbook is a Ansible configuration management script written in YAML.</a:t>
            </a:r>
          </a:p>
          <a:p>
            <a:r>
              <a:rPr lang="en-US" dirty="0"/>
              <a:t>Playbooks define </a:t>
            </a:r>
            <a:r>
              <a:rPr lang="en-US" b="1" dirty="0"/>
              <a:t>what tasks</a:t>
            </a:r>
            <a:r>
              <a:rPr lang="en-US" dirty="0"/>
              <a:t> need to be executed on </a:t>
            </a:r>
            <a:r>
              <a:rPr lang="en-US" b="1" dirty="0"/>
              <a:t>target</a:t>
            </a:r>
            <a:r>
              <a:rPr lang="en-US" dirty="0"/>
              <a:t> hosts.</a:t>
            </a:r>
          </a:p>
          <a:p>
            <a:r>
              <a:rPr lang="en-US" dirty="0"/>
              <a:t>Playbooks consist of:</a:t>
            </a:r>
          </a:p>
          <a:p>
            <a:pPr lvl="1"/>
            <a:r>
              <a:rPr lang="en-US" dirty="0"/>
              <a:t>Plays: Define a set of tasks for specific hosts.</a:t>
            </a:r>
          </a:p>
          <a:p>
            <a:pPr lvl="1"/>
            <a:r>
              <a:rPr lang="en-US" dirty="0"/>
              <a:t>Tasks: Individual actions to be performed (e.g., install a package).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E159BEF3-9DF2-AF89-D443-5E32843A0F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774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3BFA124F-AF37-3605-6AC1-2362D9480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F96F4D34-97EB-2A5B-D6B1-9C3CD59F51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Example Playbook Structure:</a:t>
            </a:r>
            <a:endParaRPr lang="en-CA" b="1" dirty="0"/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8D75154B-EC8A-87F9-3AB2-355A29962E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137D8-25D5-1E84-0974-B2147B14E5DD}"/>
              </a:ext>
            </a:extLst>
          </p:cNvPr>
          <p:cNvSpPr txBox="1"/>
          <p:nvPr/>
        </p:nvSpPr>
        <p:spPr>
          <a:xfrm>
            <a:off x="814820" y="1471094"/>
            <a:ext cx="7514359" cy="289310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---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Configure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</a:t>
            </a:r>
            <a:endParaRPr lang="es-ES" dirty="0">
              <a:solidFill>
                <a:schemeClr val="accent6">
                  <a:lumMod val="25000"/>
                </a:schemeClr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hosts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webservers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become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true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tasks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   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Install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service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nginx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  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state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 err="1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started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20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B3D6A570-5E7C-DE35-12CD-FB1043E72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D3EE440B-079F-AD11-351F-1D9FFD2FAE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b="1" dirty="0"/>
              <a:t>YAML Basics for Ansible Playbooks</a:t>
            </a:r>
            <a:endParaRPr lang="en-CA" b="1" dirty="0"/>
          </a:p>
        </p:txBody>
      </p:sp>
      <p:sp>
        <p:nvSpPr>
          <p:cNvPr id="242" name="Google Shape;242;p17">
            <a:extLst>
              <a:ext uri="{FF2B5EF4-FFF2-40B4-BE49-F238E27FC236}">
                <a16:creationId xmlns:a16="http://schemas.microsoft.com/office/drawing/2014/main" id="{27BCC2A4-866E-7AD4-20D9-3E3E618047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35652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What Is YAML?</a:t>
            </a:r>
          </a:p>
          <a:p>
            <a:pPr lvl="1"/>
            <a:r>
              <a:rPr lang="en-US" sz="1800" dirty="0"/>
              <a:t>YAML stands for "YAML </a:t>
            </a:r>
            <a:r>
              <a:rPr lang="en-US" sz="1800" dirty="0" err="1"/>
              <a:t>Ain't</a:t>
            </a:r>
            <a:r>
              <a:rPr lang="en-US" sz="1800" dirty="0"/>
              <a:t> Markup Language.“</a:t>
            </a:r>
          </a:p>
          <a:p>
            <a:pPr lvl="1"/>
            <a:r>
              <a:rPr lang="en-US" sz="1800" dirty="0"/>
              <a:t>It is a human-readable, data serialization language.</a:t>
            </a:r>
          </a:p>
          <a:p>
            <a:r>
              <a:rPr lang="en-US" dirty="0"/>
              <a:t>Key Rules:</a:t>
            </a:r>
          </a:p>
          <a:p>
            <a:pPr lvl="1"/>
            <a:r>
              <a:rPr lang="en-US" sz="1800" dirty="0"/>
              <a:t>Use spaces (not tabs) for indentation.</a:t>
            </a:r>
          </a:p>
          <a:p>
            <a:pPr lvl="1"/>
            <a:r>
              <a:rPr lang="en-US" sz="1800" dirty="0"/>
              <a:t>Use --- to start a YAML document.</a:t>
            </a:r>
          </a:p>
          <a:p>
            <a:pPr lvl="1"/>
            <a:r>
              <a:rPr lang="en-US" sz="1800" dirty="0"/>
              <a:t>Comments start with #.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6CB5B77C-E98E-FBC8-1630-8EBB5EAEE6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231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A50BFF16-3B18-C163-5792-3DAC0A6CA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1EB09C70-03CB-10DB-0FD4-FCE980FDC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Basic YAML Syntax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1E6B900A-7FF7-4EFD-A633-C1F1F538612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72575-D41C-6515-6070-B1C9BF0B0817}"/>
              </a:ext>
            </a:extLst>
          </p:cNvPr>
          <p:cNvSpPr txBox="1"/>
          <p:nvPr/>
        </p:nvSpPr>
        <p:spPr>
          <a:xfrm>
            <a:off x="1207799" y="2048530"/>
            <a:ext cx="6728401" cy="52322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key1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value1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key2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value2</a:t>
            </a:r>
            <a:endParaRPr lang="en-CA" sz="1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EF86EB7C-3009-0718-74CB-B1494142C4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425864"/>
            <a:ext cx="6728400" cy="5232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Key-value pairs (dictionaries)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BB94F-7EED-D54E-F271-DC5DEC91F307}"/>
              </a:ext>
            </a:extLst>
          </p:cNvPr>
          <p:cNvSpPr txBox="1"/>
          <p:nvPr/>
        </p:nvSpPr>
        <p:spPr>
          <a:xfrm>
            <a:off x="1207800" y="2790808"/>
            <a:ext cx="6728400" cy="95410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sean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Sean Feng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job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 err="1"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Professor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skill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</a:t>
            </a:r>
          </a:p>
        </p:txBody>
      </p:sp>
    </p:spTree>
    <p:extLst>
      <p:ext uri="{BB962C8B-B14F-4D97-AF65-F5344CB8AC3E}">
        <p14:creationId xmlns:p14="http://schemas.microsoft.com/office/powerpoint/2010/main" val="189719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9B189ECE-A35D-BFDF-6F89-E5B4B847B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>
            <a:extLst>
              <a:ext uri="{FF2B5EF4-FFF2-40B4-BE49-F238E27FC236}">
                <a16:creationId xmlns:a16="http://schemas.microsoft.com/office/drawing/2014/main" id="{803DEE7F-600B-EA2B-E24C-E36AB29F9F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CA" b="1" dirty="0"/>
              <a:t>Basic YAML Syntax (cont.)</a:t>
            </a:r>
          </a:p>
        </p:txBody>
      </p:sp>
      <p:sp>
        <p:nvSpPr>
          <p:cNvPr id="243" name="Google Shape;243;p17">
            <a:extLst>
              <a:ext uri="{FF2B5EF4-FFF2-40B4-BE49-F238E27FC236}">
                <a16:creationId xmlns:a16="http://schemas.microsoft.com/office/drawing/2014/main" id="{CD44230A-1D44-2862-A117-51D9CF8F54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E5CB25-7640-2D5B-2233-D6FE213E1DF6}"/>
              </a:ext>
            </a:extLst>
          </p:cNvPr>
          <p:cNvSpPr txBox="1"/>
          <p:nvPr/>
        </p:nvSpPr>
        <p:spPr>
          <a:xfrm>
            <a:off x="378117" y="1563336"/>
            <a:ext cx="8387763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item1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item2</a:t>
            </a:r>
          </a:p>
          <a:p>
            <a:pPr marL="285750" indent="-285750">
              <a:buFontTx/>
              <a:buChar char="-"/>
            </a:pPr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item3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491849-32FF-CBCF-152E-F6C9E442D699}"/>
              </a:ext>
            </a:extLst>
          </p:cNvPr>
          <p:cNvSpPr txBox="1"/>
          <p:nvPr/>
        </p:nvSpPr>
        <p:spPr>
          <a:xfrm>
            <a:off x="378116" y="2696740"/>
            <a:ext cx="8387763" cy="160043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sean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name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sz="1400" dirty="0"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Sean Feng</a:t>
            </a:r>
            <a:endParaRPr lang="es-ES" dirty="0"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sz="1400" dirty="0" err="1">
                <a:solidFill>
                  <a:schemeClr val="bg1">
                    <a:lumMod val="75000"/>
                    <a:lumOff val="25000"/>
                  </a:schemeClr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job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Professor</a:t>
            </a:r>
            <a:endParaRPr lang="es-ES" sz="1400" dirty="0"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</a:t>
            </a:r>
            <a:r>
              <a:rPr lang="es-ES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skills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ansible</a:t>
            </a:r>
          </a:p>
          <a:p>
            <a:r>
              <a:rPr lang="es-ES" dirty="0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dirty="0" err="1">
                <a:solidFill>
                  <a:schemeClr val="bg1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python</a:t>
            </a:r>
            <a:endParaRPr lang="es-ES" dirty="0">
              <a:solidFill>
                <a:schemeClr val="bg1"/>
              </a:solidFill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s-ES" sz="1400" dirty="0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    - </a:t>
            </a:r>
            <a:r>
              <a:rPr lang="es-ES" sz="140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  <a:ea typeface="MS Mincho" panose="02020609040205080304" pitchFamily="49" charset="-128"/>
                <a:cs typeface="Times New Roman" panose="02020603050405020304" pitchFamily="18" charset="0"/>
              </a:rPr>
              <a:t>javascript</a:t>
            </a:r>
            <a:endParaRPr lang="es-ES" sz="1400" dirty="0">
              <a:solidFill>
                <a:schemeClr val="bg1"/>
              </a:solidFill>
              <a:effectLst/>
              <a:latin typeface="Courier New" panose="02070309020205020404" pitchFamily="49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8" name="Google Shape;242;p17">
            <a:extLst>
              <a:ext uri="{FF2B5EF4-FFF2-40B4-BE49-F238E27FC236}">
                <a16:creationId xmlns:a16="http://schemas.microsoft.com/office/drawing/2014/main" id="{6CAF493F-8F7D-1475-C817-F7202A3C5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07800" y="1168689"/>
            <a:ext cx="6728400" cy="41946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US" dirty="0"/>
              <a:t>Lists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56595"/>
      </p:ext>
    </p:extLst>
  </p:cSld>
  <p:clrMapOvr>
    <a:masterClrMapping/>
  </p:clrMapOvr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967</TotalTime>
  <Words>1011</Words>
  <Application>Microsoft Office PowerPoint</Application>
  <PresentationFormat>On-screen Show (16:9)</PresentationFormat>
  <Paragraphs>198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Inria Sans</vt:lpstr>
      <vt:lpstr>Saira Semi Condensed</vt:lpstr>
      <vt:lpstr>Arial</vt:lpstr>
      <vt:lpstr>Cambria</vt:lpstr>
      <vt:lpstr>Courier New</vt:lpstr>
      <vt:lpstr>Titillium Web</vt:lpstr>
      <vt:lpstr>Gurney template</vt:lpstr>
      <vt:lpstr>SRT205 - AUTOMATION</vt:lpstr>
      <vt:lpstr>ANSIBLE PLAYBOOKS</vt:lpstr>
      <vt:lpstr>TOPIC OVERVIEW</vt:lpstr>
      <vt:lpstr>INTRODUCTION TO PLAYBOOKS</vt:lpstr>
      <vt:lpstr>What Is an Ansible Playbook?</vt:lpstr>
      <vt:lpstr>Example Playbook Structure:</vt:lpstr>
      <vt:lpstr>YAML Basics for Ansible Playbooks</vt:lpstr>
      <vt:lpstr>Basic YAML Syntax</vt:lpstr>
      <vt:lpstr>Basic YAML Syntax (cont.)</vt:lpstr>
      <vt:lpstr>Basic YAML Syntax (cont.)</vt:lpstr>
      <vt:lpstr>Basic YAML Syntax (cont.)</vt:lpstr>
      <vt:lpstr>Playbook Structure:</vt:lpstr>
      <vt:lpstr>Playbook Structure &gt; hosts</vt:lpstr>
      <vt:lpstr>Tasks in Playbooks</vt:lpstr>
      <vt:lpstr>Tasks in Playbooks (cont.)</vt:lpstr>
      <vt:lpstr>Ansible Modules</vt:lpstr>
      <vt:lpstr>Executing a Playbook</vt:lpstr>
      <vt:lpstr>KEY TAKEAWAYS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sean feng</dc:creator>
  <cp:lastModifiedBy>sean feng</cp:lastModifiedBy>
  <cp:revision>2</cp:revision>
  <dcterms:modified xsi:type="dcterms:W3CDTF">2025-01-27T06:53:07Z</dcterms:modified>
</cp:coreProperties>
</file>