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95" r:id="rId3"/>
    <p:sldId id="257" r:id="rId4"/>
    <p:sldId id="312" r:id="rId5"/>
    <p:sldId id="368" r:id="rId6"/>
    <p:sldId id="341" r:id="rId7"/>
    <p:sldId id="355" r:id="rId8"/>
    <p:sldId id="357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09" r:id="rId17"/>
    <p:sldId id="31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1186" autoAdjust="0"/>
  </p:normalViewPr>
  <p:slideViewPr>
    <p:cSldViewPr snapToGrid="0">
      <p:cViewPr varScale="1">
        <p:scale>
          <a:sx n="104" d="100"/>
          <a:sy n="104" d="100"/>
        </p:scale>
        <p:origin x="178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01894A6-1DC4-366D-0574-DD6092F8A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6146E6E-39EC-7E04-7D5E-0C188956A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49639A9-DD67-CC70-B3C9-23F63D688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087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59B42A7-2FB8-83D4-E0F4-1A4BB317D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1DDFE8D-C727-2BD5-79A4-D519D6FB8B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11F0FFB-E5CF-3EC3-65D2-D8294BACD8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30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2FB5266-3215-7DD9-A918-36EDC14EA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FC3971FB-12EA-BC1A-1F77-F293A120F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BAD2180-B09E-F64F-7AD4-30B220E07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506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5D3D726-65DD-4598-FD58-4DF76FE37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99CBC0C-6EAF-CBC9-8D48-14579851F8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7E2BB8CD-3FCF-2B4A-BF33-AB48CD478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994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20CB01C-E20E-1B0B-538A-163F26B2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E0F8937-57FD-EEF9-BC95-98606B66B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758FAF8-403C-08DD-BAAC-916BA9E134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62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A9F231A-8CF1-C95C-2EAB-122FD8029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FEE048E-B1AE-46EE-9867-7EACB1F4F4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E1FCB56-29B9-A9D8-49C7-21AF5D6AB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ED3D945-E0F6-0960-50E0-69C6262A1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82DB557-FA76-6F36-E4EA-399CC2D632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05C9FE7-1C51-EAFD-FD82-DFF0C1D34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94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3E6DFF8-B588-EDB0-F003-9AACC83FA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111BDC2-3B44-760D-153F-05144DE7C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28B1921-7C04-F26F-D3C8-C154D341A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98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8087A82-C9DC-E238-536E-7438047A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ECFBCEA-5DDD-4FA7-331A-20B5976F96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2A90C519-ABF1-781E-65E1-AE0E1372F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99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AB5DACD-8CE3-6CB8-0910-3CFF35650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1B163CA-EC37-8EA7-DADC-24BAB3C04E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FB33A6B-D8FD-0056-BADA-C672226F2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45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66B1D32-9740-65C1-8B20-BB15F0FDF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4C16DCE-4924-0786-5D6A-AF8AC52341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68D746A-5030-75B3-9F3F-C8B62CE37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28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ABDBEA5-144D-EBD2-DDF4-1AAEB989C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EED682A-43BA-69B4-6A5E-62DEF109CA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Passing Variables to Roles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DB238345-DB67-CAB9-62DA-49C283ACD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Using Role-Specific Variables: Define variables in the vars/ or defaults/ directories within the role.</a:t>
            </a:r>
          </a:p>
          <a:p>
            <a:pPr marL="11430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Override Variables in Playbooks: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Output</a:t>
            </a:r>
            <a:r>
              <a:rPr lang="en-US" sz="1800" dirty="0"/>
              <a:t>: The role will use </a:t>
            </a:r>
            <a:r>
              <a:rPr lang="en-US" sz="1800" b="1" dirty="0" err="1">
                <a:solidFill>
                  <a:srgbClr val="FFFF00"/>
                </a:solidFill>
              </a:rPr>
              <a:t>web_port</a:t>
            </a:r>
            <a:r>
              <a:rPr lang="en-US" sz="1800" b="1" dirty="0">
                <a:solidFill>
                  <a:srgbClr val="FFFF00"/>
                </a:solidFill>
              </a:rPr>
              <a:t>: 8080 </a:t>
            </a:r>
            <a:r>
              <a:rPr lang="en-US" sz="1800" dirty="0"/>
              <a:t>instead of the default 80.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31D66DEF-F3D5-2BAD-03AB-3407C80A67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17941-023F-ACDD-4138-48EA2A4B298E}"/>
              </a:ext>
            </a:extLst>
          </p:cNvPr>
          <p:cNvSpPr txBox="1"/>
          <p:nvPr/>
        </p:nvSpPr>
        <p:spPr>
          <a:xfrm>
            <a:off x="1776843" y="1881336"/>
            <a:ext cx="559021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56B59-7398-79BF-DBFE-E443079B086A}"/>
              </a:ext>
            </a:extLst>
          </p:cNvPr>
          <p:cNvSpPr txBox="1"/>
          <p:nvPr/>
        </p:nvSpPr>
        <p:spPr>
          <a:xfrm>
            <a:off x="1776843" y="2666305"/>
            <a:ext cx="5590214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Configure Web Server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roles: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role: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vars: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149713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15E7116D-CA22-28CB-2EE5-8719684C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64EE850D-867C-44AF-EA53-216AE34C0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Organizing Modular Playbooks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0D519C26-C001-CE3E-ECA6-AEB3C5E59A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Splitting Playbooks with Roles: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59C3F04-58AC-59BD-50E7-D4DD406D4A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60FC4-FC18-EAF7-CA36-B8C9C74820B0}"/>
              </a:ext>
            </a:extLst>
          </p:cNvPr>
          <p:cNvSpPr txBox="1"/>
          <p:nvPr/>
        </p:nvSpPr>
        <p:spPr>
          <a:xfrm>
            <a:off x="1776843" y="1665436"/>
            <a:ext cx="5590214" cy="116955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Deploy Web Application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roles: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webserver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database</a:t>
            </a:r>
            <a:endParaRPr lang="en-CA" sz="1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8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DFC01AF-91B7-3F36-75B5-6411F61E8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A428D92-B914-16A4-59FC-AEA8357952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Organizing Modular Playbooks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782BAFE6-BD8B-CC97-E2D5-05D71762A3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Role-Specific Tasks: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roles/webserver/tasks/</a:t>
            </a:r>
            <a:r>
              <a:rPr lang="en-US" sz="1800" dirty="0" err="1">
                <a:solidFill>
                  <a:srgbClr val="FFFF00"/>
                </a:solidFill>
              </a:rPr>
              <a:t>main.yml</a:t>
            </a:r>
            <a:r>
              <a:rPr lang="en-US" sz="1800" dirty="0"/>
              <a:t>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roles/database/tasks/</a:t>
            </a:r>
            <a:r>
              <a:rPr lang="en-US" sz="1800" dirty="0" err="1">
                <a:solidFill>
                  <a:srgbClr val="FFFF00"/>
                </a:solidFill>
              </a:rPr>
              <a:t>main.yml</a:t>
            </a:r>
            <a:r>
              <a:rPr lang="en-US" sz="1800" dirty="0">
                <a:solidFill>
                  <a:srgbClr val="FFFF00"/>
                </a:solidFill>
              </a:rPr>
              <a:t>:</a:t>
            </a:r>
          </a:p>
          <a:p>
            <a:pPr lvl="1"/>
            <a:endParaRPr lang="en-US" sz="1800" dirty="0">
              <a:solidFill>
                <a:srgbClr val="FFFF00"/>
              </a:solidFill>
            </a:endParaRPr>
          </a:p>
          <a:p>
            <a:pPr lvl="1"/>
            <a:endParaRPr lang="en-US" sz="1800" dirty="0">
              <a:solidFill>
                <a:srgbClr val="FFFF00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Advantages: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Each role focuses on one responsibility.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Main playbook remains clean and readable.</a:t>
            </a:r>
          </a:p>
          <a:p>
            <a:pPr lvl="1"/>
            <a:endParaRPr lang="en-US" sz="1800" dirty="0">
              <a:solidFill>
                <a:srgbClr val="FFFF00"/>
              </a:solidFill>
            </a:endParaRPr>
          </a:p>
          <a:p>
            <a:pPr lvl="1"/>
            <a:endParaRPr lang="en-US" sz="1800" dirty="0">
              <a:solidFill>
                <a:srgbClr val="FFFF00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32A52F2-5B61-055A-9F8B-BCED257025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9F49-437F-194F-185A-EAFC902CFF3A}"/>
              </a:ext>
            </a:extLst>
          </p:cNvPr>
          <p:cNvSpPr txBox="1"/>
          <p:nvPr/>
        </p:nvSpPr>
        <p:spPr>
          <a:xfrm>
            <a:off x="1776843" y="1872536"/>
            <a:ext cx="5590214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 NGINX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package: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name: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state: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n-CA" sz="12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CAE4D-E613-BCA0-7454-6D7EF6F736B3}"/>
              </a:ext>
            </a:extLst>
          </p:cNvPr>
          <p:cNvSpPr txBox="1"/>
          <p:nvPr/>
        </p:nvSpPr>
        <p:spPr>
          <a:xfrm>
            <a:off x="1776843" y="2927487"/>
            <a:ext cx="5590214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 MySQL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package: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name: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mysql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-server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state: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n-CA" sz="12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1804914-A76C-49D8-5129-4816E30F9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2415C4CA-6062-FD8B-8FCB-D23E5E0F5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Role Dependencies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CC865848-6252-C824-106A-FD57FBEAF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Defining Role Dependencies:</a:t>
            </a:r>
          </a:p>
          <a:p>
            <a:pPr lvl="1"/>
            <a:r>
              <a:rPr lang="en-US" sz="1800" dirty="0"/>
              <a:t>Dependencies allow one role to depend on another role.</a:t>
            </a:r>
          </a:p>
          <a:p>
            <a:pPr lvl="1"/>
            <a:r>
              <a:rPr lang="en-US" sz="1800" dirty="0"/>
              <a:t>Define dependencies in </a:t>
            </a:r>
            <a:r>
              <a:rPr lang="en-US" sz="1800" dirty="0">
                <a:solidFill>
                  <a:srgbClr val="FFFF00"/>
                </a:solidFill>
              </a:rPr>
              <a:t>meta/</a:t>
            </a:r>
            <a:r>
              <a:rPr lang="en-US" sz="1800" dirty="0" err="1">
                <a:solidFill>
                  <a:srgbClr val="FFFF00"/>
                </a:solidFill>
              </a:rPr>
              <a:t>main.yml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Use Case:</a:t>
            </a:r>
          </a:p>
          <a:p>
            <a:pPr lvl="1"/>
            <a:r>
              <a:rPr lang="en-US" sz="1800" dirty="0"/>
              <a:t>Ensure the database role runs before the webserver role.</a:t>
            </a:r>
          </a:p>
          <a:p>
            <a:pPr lvl="1"/>
            <a:r>
              <a:rPr lang="en-US" sz="1800" dirty="0"/>
              <a:t>Manage complex role hierarchies easily.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0D83C7A-AFFB-9502-C04A-3565BD104A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B94E1-2558-ACC9-212F-083C67C4D8A4}"/>
              </a:ext>
            </a:extLst>
          </p:cNvPr>
          <p:cNvSpPr txBox="1"/>
          <p:nvPr/>
        </p:nvSpPr>
        <p:spPr>
          <a:xfrm>
            <a:off x="1776843" y="2263973"/>
            <a:ext cx="5590214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dependencies: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- role: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database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- role: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32943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50033B5D-B773-624C-1603-D99B7A39E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40A37D74-3D23-23DF-DEF2-EBA16D5F9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Role Best Practices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70F7C2E-93D9-3C57-3275-15CD5D5171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Best Practices for Roles:</a:t>
            </a:r>
          </a:p>
          <a:p>
            <a:pPr lvl="1"/>
            <a:r>
              <a:rPr lang="en-US" sz="1800" dirty="0"/>
              <a:t>Keep tasks modular and focused on single responsibilities.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solidFill>
                  <a:srgbClr val="FFFF00"/>
                </a:solidFill>
              </a:rPr>
              <a:t>`defaults/` </a:t>
            </a:r>
            <a:r>
              <a:rPr lang="en-US" sz="1800" dirty="0"/>
              <a:t>for default variables and </a:t>
            </a:r>
            <a:r>
              <a:rPr lang="en-US" sz="1800" dirty="0">
                <a:solidFill>
                  <a:srgbClr val="FFFF00"/>
                </a:solidFill>
              </a:rPr>
              <a:t>`vars/`</a:t>
            </a:r>
            <a:r>
              <a:rPr lang="en-US" sz="1800" dirty="0"/>
              <a:t> for role-specific overrides.</a:t>
            </a:r>
          </a:p>
          <a:p>
            <a:pPr lvl="1"/>
            <a:r>
              <a:rPr lang="en-US" sz="1800" dirty="0"/>
              <a:t>Avoid hardcoding values – rely on variables.</a:t>
            </a:r>
          </a:p>
          <a:p>
            <a:pPr lvl="1"/>
            <a:r>
              <a:rPr lang="en-US" sz="1800" dirty="0"/>
              <a:t>Provide clear documentation in </a:t>
            </a:r>
            <a:r>
              <a:rPr lang="en-US" sz="1800" dirty="0">
                <a:solidFill>
                  <a:srgbClr val="FFFF00"/>
                </a:solidFill>
              </a:rPr>
              <a:t>`README.md`.</a:t>
            </a:r>
          </a:p>
          <a:p>
            <a:pPr lvl="1"/>
            <a:r>
              <a:rPr lang="en-US" sz="1800" dirty="0"/>
              <a:t>Use role dependencies sparingly to avoid complexity.</a:t>
            </a:r>
          </a:p>
          <a:p>
            <a:pPr lvl="1"/>
            <a:r>
              <a:rPr lang="en-US" sz="1800" dirty="0"/>
              <a:t>Test roles individually to ensure reliability.</a:t>
            </a:r>
          </a:p>
          <a:p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9D32688-55A0-FDFF-5B57-3BD7110ADF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0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069B7E9-4BE0-FC85-4143-D3583F843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B949123-0288-A9EE-7AAF-C15852371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Role Best Practices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B6A11B9-95A0-0E92-78E3-73AA3AD57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4723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Example: Document the role usage </a:t>
            </a:r>
            <a:r>
              <a:rPr lang="en-US" sz="1800" dirty="0">
                <a:solidFill>
                  <a:srgbClr val="FFFF00"/>
                </a:solidFill>
              </a:rPr>
              <a:t>in README.md</a:t>
            </a:r>
            <a:r>
              <a:rPr lang="en-US" sz="1800" dirty="0"/>
              <a:t>:</a:t>
            </a:r>
          </a:p>
          <a:p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BA977FA-0286-4F6D-332B-C6828EA172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2BCFF-059E-7062-EBED-43E5B7F84569}"/>
              </a:ext>
            </a:extLst>
          </p:cNvPr>
          <p:cNvSpPr txBox="1"/>
          <p:nvPr/>
        </p:nvSpPr>
        <p:spPr>
          <a:xfrm>
            <a:off x="1637671" y="1739900"/>
            <a:ext cx="586855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Webserver Role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role installs and configures NGINX.</a:t>
            </a:r>
          </a:p>
          <a:p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## Variables: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`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`: 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Port number for the web server (default: 80).</a:t>
            </a:r>
          </a:p>
          <a:p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## Usage: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roles: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- role: webserver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vars: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8080</a:t>
            </a:r>
            <a:endParaRPr lang="en-CA" sz="12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5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155" y="1460628"/>
            <a:ext cx="806569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>
                <a:solidFill>
                  <a:schemeClr val="tx1"/>
                </a:solidFill>
              </a:rPr>
              <a:t>Roles provide modularity, reusability, and clarity in playbook design.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>
                <a:solidFill>
                  <a:schemeClr val="tx1"/>
                </a:solidFill>
              </a:rPr>
              <a:t>Roles consist of tasks, handlers, variables, and files organized in a structured format.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dirty="0">
                <a:solidFill>
                  <a:srgbClr val="FFFF00"/>
                </a:solidFill>
              </a:rPr>
              <a:t>ansible-galaxy</a:t>
            </a:r>
            <a:r>
              <a:rPr lang="en-US" sz="2000" dirty="0">
                <a:solidFill>
                  <a:schemeClr val="tx1"/>
                </a:solidFill>
              </a:rPr>
              <a:t> to create roles easily.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>
                <a:solidFill>
                  <a:schemeClr val="tx1"/>
                </a:solidFill>
              </a:rPr>
              <a:t>Modular playbooks improve maintainability and collaboration.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>
                <a:solidFill>
                  <a:schemeClr val="tx1"/>
                </a:solidFill>
              </a:rPr>
              <a:t>Roles can include dependencies and allow variable overrides.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PLAYBOOK REUSABILITY</a:t>
            </a:r>
            <a:endParaRPr lang="en-CA" sz="44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Understand the importance of playbook reusability for large-scale automation.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Learn what Ansible roles are and their structure.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Use roles to organize tasks, variables, handlers, and files.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Implement modular playbook design for maintainability and scalability.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Why Playbook Reusability Matters?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Challenges Without Reusability:</a:t>
            </a:r>
          </a:p>
          <a:p>
            <a:pPr lvl="1"/>
            <a:r>
              <a:rPr lang="en-US" sz="1800" dirty="0"/>
              <a:t>Playbooks can become large and difficult to maintain.</a:t>
            </a:r>
          </a:p>
          <a:p>
            <a:pPr lvl="1"/>
            <a:r>
              <a:rPr lang="en-US" sz="1800" dirty="0"/>
              <a:t>Duplication of tasks across playbooks.</a:t>
            </a:r>
          </a:p>
          <a:p>
            <a:pPr lvl="1"/>
            <a:r>
              <a:rPr lang="en-US" sz="1800" dirty="0"/>
              <a:t>Managing shared configurations becomes complex.</a:t>
            </a:r>
          </a:p>
          <a:p>
            <a:r>
              <a:rPr lang="en-US" sz="1800" dirty="0"/>
              <a:t>Benefits of Reusability:</a:t>
            </a:r>
          </a:p>
          <a:p>
            <a:pPr lvl="1"/>
            <a:r>
              <a:rPr lang="en-US" sz="1800" dirty="0"/>
              <a:t>Makes playbooks modular and easy to maintain.</a:t>
            </a:r>
          </a:p>
          <a:p>
            <a:pPr lvl="1"/>
            <a:r>
              <a:rPr lang="en-US" sz="1800" dirty="0"/>
              <a:t>Promotes reuse of tasks, variables, and handlers.</a:t>
            </a:r>
          </a:p>
          <a:p>
            <a:pPr lvl="1"/>
            <a:r>
              <a:rPr lang="en-US" sz="1800" dirty="0"/>
              <a:t>Enhances collaboration across teams.</a:t>
            </a:r>
          </a:p>
          <a:p>
            <a:pPr lvl="1"/>
            <a:r>
              <a:rPr lang="en-US" sz="1800" dirty="0"/>
              <a:t>Improves readability and structure of playbooks.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542AE5B-9409-EA2A-4EA3-F7EDB3A86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6F596BF6-BB5A-5C6A-433B-BEA09F11E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What Are Ansible Roles?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CDCBEA82-D643-0905-EFEA-14F9248C6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Definition:</a:t>
            </a:r>
          </a:p>
          <a:p>
            <a:pPr lvl="1"/>
            <a:r>
              <a:rPr lang="en-US" sz="1800" dirty="0"/>
              <a:t>An Ansible role is a way to group tasks, variables, files, templates, and handlers into a modular structure.</a:t>
            </a:r>
          </a:p>
          <a:p>
            <a:pPr lvl="1"/>
            <a:r>
              <a:rPr lang="en-US" sz="1800" dirty="0"/>
              <a:t>Roles provide a clean way to organize automation content.</a:t>
            </a:r>
          </a:p>
          <a:p>
            <a:r>
              <a:rPr lang="en-US" sz="1800" dirty="0"/>
              <a:t>Advantages of Using Roles:</a:t>
            </a:r>
          </a:p>
          <a:p>
            <a:pPr lvl="1"/>
            <a:r>
              <a:rPr lang="en-US" sz="1800" dirty="0"/>
              <a:t>Modularity: Organize tasks into logical units.</a:t>
            </a:r>
          </a:p>
          <a:p>
            <a:pPr lvl="1"/>
            <a:r>
              <a:rPr lang="en-US" sz="1800" dirty="0"/>
              <a:t>Reusability: Share roles across projects and teams.</a:t>
            </a:r>
          </a:p>
          <a:p>
            <a:pPr lvl="1"/>
            <a:r>
              <a:rPr lang="en-US" sz="1800" dirty="0"/>
              <a:t>Maintainability: Separate configurations for clarity.</a:t>
            </a:r>
          </a:p>
          <a:p>
            <a:pPr lvl="1"/>
            <a:r>
              <a:rPr lang="en-US" sz="1800" dirty="0"/>
              <a:t>Scalability: Reuse roles in different playbooks.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906F687-7EBB-BE3F-F50A-D9AD2D7647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33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BFA124F-AF37-3605-6AC1-2362D94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96F4D34-97EB-2A5B-D6B1-9C3CD59F5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Anatomy of an Ansible Role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D75154B-EC8A-87F9-3AB2-355A29962E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890E6FBF-37B2-08E5-32C5-E4B2DB832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Role Directory Structure:</a:t>
            </a:r>
          </a:p>
          <a:p>
            <a:r>
              <a:rPr lang="en-US" dirty="0"/>
              <a:t>When you create a role, it follows this structure: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9AC21-BD69-CE3A-177F-B02448939860}"/>
              </a:ext>
            </a:extLst>
          </p:cNvPr>
          <p:cNvSpPr txBox="1"/>
          <p:nvPr/>
        </p:nvSpPr>
        <p:spPr>
          <a:xfrm>
            <a:off x="81971" y="2050461"/>
            <a:ext cx="5062684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roles/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webserver/         # Role name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tasks/           # Task files (</a:t>
            </a:r>
            <a:r>
              <a:rPr lang="en-US" sz="12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main.yml</a:t>
            </a:r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handlers/        # Handlers (</a:t>
            </a:r>
            <a:r>
              <a:rPr lang="en-US" sz="12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main.yml</a:t>
            </a:r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vars/            # Variables (</a:t>
            </a:r>
            <a:r>
              <a:rPr lang="en-US" sz="12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main.yml</a:t>
            </a:r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defaults/        # Default variables (</a:t>
            </a:r>
            <a:r>
              <a:rPr lang="en-US" sz="12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main.yml</a:t>
            </a:r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files/           # Static files to copy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templates/       # Templates (Jinja2)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meta/            # Role metadata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README.md        # Role documentation</a:t>
            </a:r>
          </a:p>
        </p:txBody>
      </p:sp>
      <p:sp>
        <p:nvSpPr>
          <p:cNvPr id="2" name="Google Shape;242;p17">
            <a:extLst>
              <a:ext uri="{FF2B5EF4-FFF2-40B4-BE49-F238E27FC236}">
                <a16:creationId xmlns:a16="http://schemas.microsoft.com/office/drawing/2014/main" id="{B55AAC5A-8C23-0672-1707-50BF34E413CA}"/>
              </a:ext>
            </a:extLst>
          </p:cNvPr>
          <p:cNvSpPr txBox="1">
            <a:spLocks/>
          </p:cNvSpPr>
          <p:nvPr/>
        </p:nvSpPr>
        <p:spPr>
          <a:xfrm>
            <a:off x="5144655" y="2105818"/>
            <a:ext cx="3853777" cy="182324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buFont typeface="Inria Sans"/>
              <a:buNone/>
            </a:pPr>
            <a:r>
              <a:rPr lang="en-US" sz="1600" dirty="0"/>
              <a:t>Key Directories: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tasks/: </a:t>
            </a:r>
            <a:r>
              <a:rPr lang="en-US" sz="1400" dirty="0"/>
              <a:t>Define the tasks for the role.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handlers/: </a:t>
            </a:r>
            <a:r>
              <a:rPr lang="en-US" sz="1400" dirty="0"/>
              <a:t>Define handlers for notifications.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files/: </a:t>
            </a:r>
            <a:r>
              <a:rPr lang="en-US" sz="1400" dirty="0"/>
              <a:t>Static files to transfer.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templates/: </a:t>
            </a:r>
            <a:r>
              <a:rPr lang="en-US" sz="1400" dirty="0"/>
              <a:t>Templates using Jinja2.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vars/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FFFF00"/>
                </a:solidFill>
              </a:rPr>
              <a:t>defaults/: </a:t>
            </a:r>
            <a:r>
              <a:rPr lang="en-US" sz="1400" dirty="0"/>
              <a:t>Define role-specific variables.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meta/: </a:t>
            </a:r>
            <a:r>
              <a:rPr lang="en-US" sz="1400" dirty="0"/>
              <a:t>Metadata for role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421462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C363AF5-6211-AAF8-E9A8-2AEA280E2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2AD0F278-E2F1-F1BC-8C3D-705155C4B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Creating an Ansible Role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5ABFE67-69EA-0621-E1C0-DF9B5784E1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6E5347CF-54E5-E1F8-C06B-8FABD52F1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Command to Create a Role: Use the </a:t>
            </a:r>
            <a:r>
              <a:rPr lang="en-US" sz="1800" dirty="0">
                <a:solidFill>
                  <a:srgbClr val="FFFF00"/>
                </a:solidFill>
              </a:rPr>
              <a:t>ansible-galaxy</a:t>
            </a:r>
            <a:r>
              <a:rPr lang="en-US" sz="1800" dirty="0"/>
              <a:t> command to create a role skeleton: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Output Directory: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1FC26-A484-E1F2-2AC2-BAAA51F160DE}"/>
              </a:ext>
            </a:extLst>
          </p:cNvPr>
          <p:cNvSpPr txBox="1"/>
          <p:nvPr/>
        </p:nvSpPr>
        <p:spPr>
          <a:xfrm>
            <a:off x="1207750" y="1857583"/>
            <a:ext cx="7215714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galaxy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init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ansible-galaxy role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--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-path playbooks/roles/ webserver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CCCA4-D7BC-3629-D0AB-11297FDA5D8C}"/>
              </a:ext>
            </a:extLst>
          </p:cNvPr>
          <p:cNvSpPr txBox="1"/>
          <p:nvPr/>
        </p:nvSpPr>
        <p:spPr>
          <a:xfrm>
            <a:off x="1730661" y="2750916"/>
            <a:ext cx="5682577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handlers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defaults/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files/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templates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meta/</a:t>
            </a:r>
          </a:p>
        </p:txBody>
      </p:sp>
    </p:spTree>
    <p:extLst>
      <p:ext uri="{BB962C8B-B14F-4D97-AF65-F5344CB8AC3E}">
        <p14:creationId xmlns:p14="http://schemas.microsoft.com/office/powerpoint/2010/main" val="12793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55387BC-DEFF-3324-AACE-B619ADD5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3D99898C-E377-579A-1437-482997611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Example Role: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B56945F0-971B-EAF5-92E5-D601F6C48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Tasks in tasks/</a:t>
            </a:r>
            <a:r>
              <a:rPr lang="en-US" dirty="0" err="1"/>
              <a:t>main.yml</a:t>
            </a:r>
            <a:r>
              <a:rPr lang="en-US" dirty="0"/>
              <a:t>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51A48BF-CB9C-D3E8-0B93-DD63DEE3A1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21F68-7C7D-EE86-AEBF-23B263E638EE}"/>
              </a:ext>
            </a:extLst>
          </p:cNvPr>
          <p:cNvSpPr txBox="1"/>
          <p:nvPr/>
        </p:nvSpPr>
        <p:spPr>
          <a:xfrm>
            <a:off x="1776843" y="1747850"/>
            <a:ext cx="5590214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 NGINX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package: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name: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state: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</a:p>
          <a:p>
            <a:endParaRPr lang="en-US" sz="14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 NGINX service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service: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name: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state: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started</a:t>
            </a:r>
            <a:endParaRPr lang="en-CA" sz="1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B66DC13-63AA-8D0A-B65A-A2F03230A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79149E8-2583-8892-BE20-DE53354D1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Using a Role in a Playbook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77A699FE-D971-8578-60BC-C83FE73A66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How to Include Roles in Playbooks: Use the </a:t>
            </a:r>
            <a:r>
              <a:rPr lang="en-US" sz="1800" b="1" dirty="0"/>
              <a:t>roles</a:t>
            </a:r>
            <a:r>
              <a:rPr lang="en-US" sz="1800" dirty="0"/>
              <a:t> keyword to include roles in playbooks: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Role Execution:</a:t>
            </a:r>
          </a:p>
          <a:p>
            <a:pPr lvl="1"/>
            <a:r>
              <a:rPr lang="en-US" sz="1800" dirty="0"/>
              <a:t>Ansible will automatically look for tasks in `tasks/</a:t>
            </a:r>
            <a:r>
              <a:rPr lang="en-US" sz="1800" dirty="0" err="1"/>
              <a:t>main.yml</a:t>
            </a:r>
            <a:r>
              <a:rPr lang="en-US" sz="1800" dirty="0"/>
              <a:t>` within the role directory.</a:t>
            </a:r>
          </a:p>
          <a:p>
            <a:pPr lvl="1"/>
            <a:r>
              <a:rPr lang="en-US" sz="1800" dirty="0"/>
              <a:t>Other role components (e.g., variables, handlers) are loaded as needed.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2C71845-D3DF-9613-10A2-F278CD0860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BC1EA-D331-4DA7-F1B6-8792CF4AFE5C}"/>
              </a:ext>
            </a:extLst>
          </p:cNvPr>
          <p:cNvSpPr txBox="1"/>
          <p:nvPr/>
        </p:nvSpPr>
        <p:spPr>
          <a:xfrm>
            <a:off x="1776843" y="1881336"/>
            <a:ext cx="5590214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Configure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roles: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  <a:endParaRPr lang="en-CA" sz="1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92740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947</Words>
  <Application>Microsoft Office PowerPoint</Application>
  <PresentationFormat>On-screen Show (16:9)</PresentationFormat>
  <Paragraphs>193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Inria Sans</vt:lpstr>
      <vt:lpstr>Saira Semi Condensed</vt:lpstr>
      <vt:lpstr>Arial</vt:lpstr>
      <vt:lpstr>Cambria</vt:lpstr>
      <vt:lpstr>Courier New</vt:lpstr>
      <vt:lpstr>Titillium Web</vt:lpstr>
      <vt:lpstr>Gurney template</vt:lpstr>
      <vt:lpstr>SRT205 - AUTOMATION</vt:lpstr>
      <vt:lpstr>PLAYBOOK REUSABILITY</vt:lpstr>
      <vt:lpstr>TOPIC OVERVIEW</vt:lpstr>
      <vt:lpstr>Why Playbook Reusability Matters?</vt:lpstr>
      <vt:lpstr>What Are Ansible Roles?</vt:lpstr>
      <vt:lpstr>Anatomy of an Ansible Role</vt:lpstr>
      <vt:lpstr>Creating an Ansible Role</vt:lpstr>
      <vt:lpstr>Example Role:</vt:lpstr>
      <vt:lpstr>Using a Role in a Playbook</vt:lpstr>
      <vt:lpstr>Passing Variables to Roles</vt:lpstr>
      <vt:lpstr>Organizing Modular Playbooks</vt:lpstr>
      <vt:lpstr>Organizing Modular Playbooks</vt:lpstr>
      <vt:lpstr>Role Dependencies</vt:lpstr>
      <vt:lpstr>Role Best Practices</vt:lpstr>
      <vt:lpstr>Role Best Practices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sean feng</dc:creator>
  <cp:lastModifiedBy>sean feng</cp:lastModifiedBy>
  <cp:revision>2</cp:revision>
  <dcterms:modified xsi:type="dcterms:W3CDTF">2025-03-10T06:38:10Z</dcterms:modified>
</cp:coreProperties>
</file>