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1AA7-7A67-4B45-9540-0474F6B440F8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3622-60ED-43A4-BA39-9934BA33F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84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1AA7-7A67-4B45-9540-0474F6B440F8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3622-60ED-43A4-BA39-9934BA33F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03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1AA7-7A67-4B45-9540-0474F6B440F8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3622-60ED-43A4-BA39-9934BA33F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39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1AA7-7A67-4B45-9540-0474F6B440F8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3622-60ED-43A4-BA39-9934BA33F6B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011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1AA7-7A67-4B45-9540-0474F6B440F8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3622-60ED-43A4-BA39-9934BA33F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563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1AA7-7A67-4B45-9540-0474F6B440F8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3622-60ED-43A4-BA39-9934BA33F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96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1AA7-7A67-4B45-9540-0474F6B440F8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3622-60ED-43A4-BA39-9934BA33F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707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1AA7-7A67-4B45-9540-0474F6B440F8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3622-60ED-43A4-BA39-9934BA33F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50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1AA7-7A67-4B45-9540-0474F6B440F8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3622-60ED-43A4-BA39-9934BA33F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9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1AA7-7A67-4B45-9540-0474F6B440F8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3622-60ED-43A4-BA39-9934BA33F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08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1AA7-7A67-4B45-9540-0474F6B440F8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3622-60ED-43A4-BA39-9934BA33F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15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1AA7-7A67-4B45-9540-0474F6B440F8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3622-60ED-43A4-BA39-9934BA33F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13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1AA7-7A67-4B45-9540-0474F6B440F8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3622-60ED-43A4-BA39-9934BA33F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78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1AA7-7A67-4B45-9540-0474F6B440F8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3622-60ED-43A4-BA39-9934BA33F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20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1AA7-7A67-4B45-9540-0474F6B440F8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3622-60ED-43A4-BA39-9934BA33F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35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1AA7-7A67-4B45-9540-0474F6B440F8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3622-60ED-43A4-BA39-9934BA33F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55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1AA7-7A67-4B45-9540-0474F6B440F8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3622-60ED-43A4-BA39-9934BA33F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77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8C11AA7-7A67-4B45-9540-0474F6B440F8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5D03622-60ED-43A4-BA39-9934BA33F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09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E3AB2AE-916C-4863-A5F5-AFF4C4732CA0}"/>
              </a:ext>
            </a:extLst>
          </p:cNvPr>
          <p:cNvSpPr/>
          <p:nvPr/>
        </p:nvSpPr>
        <p:spPr>
          <a:xfrm>
            <a:off x="2532364" y="1674983"/>
            <a:ext cx="7127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最小二乘自适应滤波器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809C11-F5DF-41A2-82A7-4869B70B1AA3}"/>
              </a:ext>
            </a:extLst>
          </p:cNvPr>
          <p:cNvSpPr txBox="1"/>
          <p:nvPr/>
        </p:nvSpPr>
        <p:spPr>
          <a:xfrm>
            <a:off x="7815072" y="3059668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何世君     孙宇轩</a:t>
            </a:r>
          </a:p>
        </p:txBody>
      </p:sp>
    </p:spTree>
    <p:extLst>
      <p:ext uri="{BB962C8B-B14F-4D97-AF65-F5344CB8AC3E}">
        <p14:creationId xmlns:p14="http://schemas.microsoft.com/office/powerpoint/2010/main" val="397546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D034E6-2C9E-44DA-B3F7-52AF71120CB8}"/>
              </a:ext>
            </a:extLst>
          </p:cNvPr>
          <p:cNvSpPr txBox="1"/>
          <p:nvPr/>
        </p:nvSpPr>
        <p:spPr>
          <a:xfrm>
            <a:off x="512064" y="6578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时间更新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A41788-EF2A-4F12-AAD7-8B6519DF82D4}"/>
              </a:ext>
            </a:extLst>
          </p:cNvPr>
          <p:cNvSpPr txBox="1"/>
          <p:nvPr/>
        </p:nvSpPr>
        <p:spPr>
          <a:xfrm>
            <a:off x="1237488" y="1280374"/>
            <a:ext cx="987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随着新数据的不断到来，自适应滤波器的权矢量要及时进行调整，以保持最小二乘的最佳状态。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A0D1FAD-2317-4A96-9BFD-27E80D309A96}"/>
              </a:ext>
            </a:extLst>
          </p:cNvPr>
          <p:cNvGrpSpPr/>
          <p:nvPr/>
        </p:nvGrpSpPr>
        <p:grpSpPr>
          <a:xfrm>
            <a:off x="1873975" y="1918934"/>
            <a:ext cx="4303327" cy="374590"/>
            <a:chOff x="1873975" y="1918934"/>
            <a:chExt cx="4303327" cy="37459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C8CAD95-9B4E-4EB0-8EC6-6623DD5AE007}"/>
                </a:ext>
              </a:extLst>
            </p:cNvPr>
            <p:cNvSpPr txBox="1"/>
            <p:nvPr/>
          </p:nvSpPr>
          <p:spPr>
            <a:xfrm>
              <a:off x="1873975" y="1918934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设单位现时矢量：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3086EFA4-B2A9-4B13-92ED-8681AE329D3F}"/>
                    </a:ext>
                  </a:extLst>
                </p:cNvPr>
                <p:cNvSpPr txBox="1"/>
                <p:nvPr/>
              </p:nvSpPr>
              <p:spPr>
                <a:xfrm>
                  <a:off x="3862309" y="1918934"/>
                  <a:ext cx="2314993" cy="3745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𝝅</m:t>
                        </m:r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[0  0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m:rPr>
                                <m:nor/>
                              </m:rPr>
                              <a:rPr lang="zh-CN" altLang="en-US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m:t>1]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𝑻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3086EFA4-B2A9-4B13-92ED-8681AE329D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2309" y="1918934"/>
                  <a:ext cx="2314993" cy="374590"/>
                </a:xfrm>
                <a:prstGeom prst="rect">
                  <a:avLst/>
                </a:prstGeom>
                <a:blipFill>
                  <a:blip r:embed="rId2"/>
                  <a:stretch>
                    <a:fillRect b="-1967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4A06901E-B798-4123-91AB-E5652782BC34}"/>
              </a:ext>
            </a:extLst>
          </p:cNvPr>
          <p:cNvSpPr txBox="1"/>
          <p:nvPr/>
        </p:nvSpPr>
        <p:spPr>
          <a:xfrm>
            <a:off x="1873975" y="23728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对应的投影矩阵：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2B26A3-AEE5-4405-BEDB-F677B156FD86}"/>
              </a:ext>
            </a:extLst>
          </p:cNvPr>
          <p:cNvSpPr txBox="1"/>
          <p:nvPr/>
        </p:nvSpPr>
        <p:spPr>
          <a:xfrm>
            <a:off x="1873975" y="283083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对应的正交投影矩阵：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BE141E4-57D7-4DB8-A218-DC1A67B54353}"/>
                  </a:ext>
                </a:extLst>
              </p:cNvPr>
              <p:cNvSpPr/>
              <p:nvPr/>
            </p:nvSpPr>
            <p:spPr>
              <a:xfrm>
                <a:off x="3905300" y="2367570"/>
                <a:ext cx="5385192" cy="374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𝑷</m:t>
                          </m:r>
                        </m:e>
                        <m:sub>
                          <m:r>
                            <a:rPr lang="zh-CN" altLang="en-US" b="1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𝝅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𝝅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𝝅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𝑑𝑖𝑎𝑔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m:rPr>
                              <m:nor/>
                            </m:rPr>
                            <a: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b="0" i="0" dirty="0" smtClean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m:t>]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BE141E4-57D7-4DB8-A218-DC1A67B54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300" y="2367570"/>
                <a:ext cx="5385192" cy="374590"/>
              </a:xfrm>
              <a:prstGeom prst="rect">
                <a:avLst/>
              </a:prstGeom>
              <a:blipFill>
                <a:blip r:embed="rId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05530D2-0B1E-4983-A24D-56D2D058FDB0}"/>
                  </a:ext>
                </a:extLst>
              </p:cNvPr>
              <p:cNvSpPr/>
              <p:nvPr/>
            </p:nvSpPr>
            <p:spPr>
              <a:xfrm>
                <a:off x="4188704" y="2810948"/>
                <a:ext cx="2713563" cy="385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zh-CN" altLang="en-US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𝑑𝑖𝑎𝑔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m:rPr>
                              <m:nor/>
                            </m:rPr>
                            <a: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b="0" i="0" dirty="0" smtClean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m:t>]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05530D2-0B1E-4983-A24D-56D2D058FD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704" y="2810948"/>
                <a:ext cx="2713563" cy="385683"/>
              </a:xfrm>
              <a:prstGeom prst="rect">
                <a:avLst/>
              </a:prstGeom>
              <a:blipFill>
                <a:blip r:embed="rId4"/>
                <a:stretch>
                  <a:fillRect b="-17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A7264D7-12DF-49FF-962E-F98DE23AA52D}"/>
                  </a:ext>
                </a:extLst>
              </p:cNvPr>
              <p:cNvSpPr/>
              <p:nvPr/>
            </p:nvSpPr>
            <p:spPr>
              <a:xfrm>
                <a:off x="1873975" y="3288507"/>
                <a:ext cx="49584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数据矩阵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U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，它的列矢量构成的矢量空间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{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U</m:t>
                    </m:r>
                    <m:r>
                      <a:rPr lang="en-US" altLang="zh-CN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}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A7264D7-12DF-49FF-962E-F98DE23AA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975" y="3288507"/>
                <a:ext cx="4958409" cy="369332"/>
              </a:xfrm>
              <a:prstGeom prst="rect">
                <a:avLst/>
              </a:prstGeom>
              <a:blipFill>
                <a:blip r:embed="rId5"/>
                <a:stretch>
                  <a:fillRect l="-983" t="-11475" r="-491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4DE2E58-FACC-4E02-9D25-5C8C1DAF86A8}"/>
                  </a:ext>
                </a:extLst>
              </p:cNvPr>
              <p:cNvSpPr/>
              <p:nvPr/>
            </p:nvSpPr>
            <p:spPr>
              <a:xfrm>
                <a:off x="3667664" y="3746184"/>
                <a:ext cx="3234603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𝑈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dirty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(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4DE2E58-FACC-4E02-9D25-5C8C1DAF86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664" y="3746184"/>
                <a:ext cx="3234603" cy="708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392C28D-EBC8-458E-985E-E9F354D07958}"/>
                  </a:ext>
                </a:extLst>
              </p:cNvPr>
              <p:cNvSpPr txBox="1"/>
              <p:nvPr/>
            </p:nvSpPr>
            <p:spPr>
              <a:xfrm>
                <a:off x="1873975" y="4543249"/>
                <a:ext cx="8155566" cy="406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角参量定义为：</a:t>
                </a:r>
                <a:r>
                  <a:rPr lang="en-US" altLang="zh-CN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a:rPr lang="zh-CN" altLang="en-US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𝑈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zh-CN" altLang="en-US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𝝅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dirty="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dirty="0">
                            <a:ea typeface="黑体" panose="02010609060101010101" pitchFamily="49" charset="-122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𝑈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zh-CN" altLang="en-US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𝝅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𝝅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dirty="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dirty="0">
                            <a:ea typeface="黑体" panose="02010609060101010101" pitchFamily="49" charset="-122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𝑈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zh-CN" altLang="en-US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𝝅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392C28D-EBC8-458E-985E-E9F354D07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975" y="4543249"/>
                <a:ext cx="8155566" cy="406265"/>
              </a:xfrm>
              <a:prstGeom prst="rect">
                <a:avLst/>
              </a:prstGeom>
              <a:blipFill>
                <a:blip r:embed="rId7"/>
                <a:stretch>
                  <a:fillRect l="-598" t="-7463" b="-13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B1998C4-EF22-418B-8E42-2E3C7271AC80}"/>
                  </a:ext>
                </a:extLst>
              </p:cNvPr>
              <p:cNvSpPr/>
              <p:nvPr/>
            </p:nvSpPr>
            <p:spPr>
              <a:xfrm>
                <a:off x="3521859" y="5233433"/>
                <a:ext cx="5926366" cy="7387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𝑈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⊥</m:t>
                                    </m:r>
                                  </m:sup>
                                </m:s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(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𝑛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𝑈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 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𝑈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zh-CN" altLang="en-US" b="1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 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𝑈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𝑈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B1998C4-EF22-418B-8E42-2E3C7271A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859" y="5233433"/>
                <a:ext cx="5926366" cy="7387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10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43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D034E6-2C9E-44DA-B3F7-52AF71120CB8}"/>
              </a:ext>
            </a:extLst>
          </p:cNvPr>
          <p:cNvSpPr txBox="1"/>
          <p:nvPr/>
        </p:nvSpPr>
        <p:spPr>
          <a:xfrm>
            <a:off x="512064" y="6578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矢量空间分析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4AB5290-BE48-4819-8133-7D0F032E29C8}"/>
                  </a:ext>
                </a:extLst>
              </p:cNvPr>
              <p:cNvSpPr txBox="1"/>
              <p:nvPr/>
            </p:nvSpPr>
            <p:spPr>
              <a:xfrm>
                <a:off x="1317079" y="3236222"/>
                <a:ext cx="2778518" cy="385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期望信号的估计值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4AB5290-BE48-4819-8133-7D0F032E2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079" y="3236222"/>
                <a:ext cx="2778518" cy="385555"/>
              </a:xfrm>
              <a:prstGeom prst="rect">
                <a:avLst/>
              </a:prstGeom>
              <a:blipFill>
                <a:blip r:embed="rId2"/>
                <a:stretch>
                  <a:fillRect l="-1754" t="-9524" r="-8333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75F9400-32E1-49E9-AB58-D187AE422EBE}"/>
                  </a:ext>
                </a:extLst>
              </p:cNvPr>
              <p:cNvSpPr txBox="1"/>
              <p:nvPr/>
            </p:nvSpPr>
            <p:spPr>
              <a:xfrm>
                <a:off x="1296894" y="2425684"/>
                <a:ext cx="39367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输出期望信号：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75F9400-32E1-49E9-AB58-D187AE422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894" y="2425684"/>
                <a:ext cx="3936783" cy="369332"/>
              </a:xfrm>
              <a:prstGeom prst="rect">
                <a:avLst/>
              </a:prstGeom>
              <a:blipFill>
                <a:blip r:embed="rId3"/>
                <a:stretch>
                  <a:fillRect l="-1393" t="-13115" r="-15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4EAB91C-7DF9-46D0-B53C-C25429C3CDFE}"/>
                  </a:ext>
                </a:extLst>
              </p:cNvPr>
              <p:cNvSpPr txBox="1"/>
              <p:nvPr/>
            </p:nvSpPr>
            <p:spPr>
              <a:xfrm>
                <a:off x="2780185" y="4044892"/>
                <a:ext cx="4906984" cy="8485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 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    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=1,⋯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4EAB91C-7DF9-46D0-B53C-C25429C3C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185" y="4044892"/>
                <a:ext cx="4906984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6C4CC8C-4176-4484-8261-EBE74C58D4FC}"/>
                  </a:ext>
                </a:extLst>
              </p:cNvPr>
              <p:cNvSpPr txBox="1"/>
              <p:nvPr/>
            </p:nvSpPr>
            <p:spPr>
              <a:xfrm>
                <a:off x="1296894" y="1708141"/>
                <a:ext cx="3359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N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个数据：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6C4CC8C-4176-4484-8261-EBE74C58D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894" y="1708141"/>
                <a:ext cx="3359702" cy="369332"/>
              </a:xfrm>
              <a:prstGeom prst="rect">
                <a:avLst/>
              </a:prstGeom>
              <a:blipFill>
                <a:blip r:embed="rId5"/>
                <a:stretch>
                  <a:fillRect l="-1633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FF6159B-0DFC-4CF1-9836-CF9576E1AC41}"/>
                  </a:ext>
                </a:extLst>
              </p:cNvPr>
              <p:cNvSpPr/>
              <p:nvPr/>
            </p:nvSpPr>
            <p:spPr>
              <a:xfrm>
                <a:off x="1449294" y="4965192"/>
                <a:ext cx="19418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ea typeface="黑体" panose="02010609060101010101" pitchFamily="49" charset="-122"/>
                  </a:rPr>
                  <a:t>估计误差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：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FF6159B-0DFC-4CF1-9836-CF9576E1A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294" y="4965192"/>
                <a:ext cx="1941878" cy="369332"/>
              </a:xfrm>
              <a:prstGeom prst="rect">
                <a:avLst/>
              </a:prstGeom>
              <a:blipFill>
                <a:blip r:embed="rId6"/>
                <a:stretch>
                  <a:fillRect l="-2830" t="-13333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50078B8-0977-4C88-9836-62EE24E14264}"/>
                  </a:ext>
                </a:extLst>
              </p:cNvPr>
              <p:cNvSpPr/>
              <p:nvPr/>
            </p:nvSpPr>
            <p:spPr>
              <a:xfrm>
                <a:off x="2913715" y="5435540"/>
                <a:ext cx="7079951" cy="8485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    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=1,⋯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50078B8-0977-4C88-9836-62EE24E14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715" y="5435540"/>
                <a:ext cx="7079951" cy="8485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61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D034E6-2C9E-44DA-B3F7-52AF71120CB8}"/>
              </a:ext>
            </a:extLst>
          </p:cNvPr>
          <p:cNvSpPr txBox="1"/>
          <p:nvPr/>
        </p:nvSpPr>
        <p:spPr>
          <a:xfrm>
            <a:off x="512064" y="6578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矢量空间分析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36060F-3031-4175-9B48-EDE313E47879}"/>
              </a:ext>
            </a:extLst>
          </p:cNvPr>
          <p:cNvSpPr/>
          <p:nvPr/>
        </p:nvSpPr>
        <p:spPr>
          <a:xfrm>
            <a:off x="985998" y="168893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估计误差平方加权，求和：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0304EE9-8CF6-4A67-B074-7BAC16A9560B}"/>
                  </a:ext>
                </a:extLst>
              </p:cNvPr>
              <p:cNvSpPr txBox="1"/>
              <p:nvPr/>
            </p:nvSpPr>
            <p:spPr>
              <a:xfrm>
                <a:off x="4156067" y="2042941"/>
                <a:ext cx="2537105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0304EE9-8CF6-4A67-B074-7BAC16A95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67" y="2042941"/>
                <a:ext cx="2537105" cy="764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B5E782B-2FD4-46CE-B37B-565F022BEF39}"/>
                  </a:ext>
                </a:extLst>
              </p:cNvPr>
              <p:cNvSpPr/>
              <p:nvPr/>
            </p:nvSpPr>
            <p:spPr>
              <a:xfrm>
                <a:off x="985998" y="2939584"/>
                <a:ext cx="2692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ea typeface="黑体" panose="02010609060101010101" pitchFamily="49" charset="-122"/>
                  </a:rPr>
                  <a:t>根据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取值不同，分类：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B5E782B-2FD4-46CE-B37B-565F022BE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98" y="2939584"/>
                <a:ext cx="2692660" cy="369332"/>
              </a:xfrm>
              <a:prstGeom prst="rect">
                <a:avLst/>
              </a:prstGeom>
              <a:blipFill>
                <a:blip r:embed="rId3"/>
                <a:stretch>
                  <a:fillRect l="-2041" t="-11475" r="-1587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CAD679C-41E8-4CC7-85EC-C4B2D113B454}"/>
                  </a:ext>
                </a:extLst>
              </p:cNvPr>
              <p:cNvSpPr/>
              <p:nvPr/>
            </p:nvSpPr>
            <p:spPr>
              <a:xfrm>
                <a:off x="2494966" y="3469267"/>
                <a:ext cx="7967246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ea typeface="黑体" panose="02010609060101010101" pitchFamily="49" charset="-122"/>
                  </a:rPr>
                  <a:t>（</a:t>
                </a:r>
                <a:r>
                  <a:rPr lang="en-US" altLang="zh-CN" dirty="0">
                    <a:ea typeface="黑体" panose="02010609060101010101" pitchFamily="49" charset="-122"/>
                  </a:rPr>
                  <a:t>1</a:t>
                </a:r>
                <a:r>
                  <a:rPr lang="zh-CN" altLang="en-US" dirty="0"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−1，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计算全部误差的平方加权和，称为相关法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，计算前面一部分误差的平方加权和，称为前加窗法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，计算后面一部分误差的平方加权和，称为后加窗法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4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，计算中间一部分误差的平方加权和，称为协方差法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CAD679C-41E8-4CC7-85EC-C4B2D113B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966" y="3469267"/>
                <a:ext cx="7967246" cy="1200329"/>
              </a:xfrm>
              <a:prstGeom prst="rect">
                <a:avLst/>
              </a:prstGeom>
              <a:blipFill>
                <a:blip r:embed="rId4"/>
                <a:stretch>
                  <a:fillRect l="-612" t="-3553" b="-6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62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D034E6-2C9E-44DA-B3F7-52AF71120CB8}"/>
              </a:ext>
            </a:extLst>
          </p:cNvPr>
          <p:cNvSpPr txBox="1"/>
          <p:nvPr/>
        </p:nvSpPr>
        <p:spPr>
          <a:xfrm>
            <a:off x="512064" y="6578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矢量空间分析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1EF4497-983C-4EEF-B450-BAF820146512}"/>
                  </a:ext>
                </a:extLst>
              </p:cNvPr>
              <p:cNvSpPr/>
              <p:nvPr/>
            </p:nvSpPr>
            <p:spPr>
              <a:xfrm>
                <a:off x="1040862" y="2596158"/>
                <a:ext cx="58679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ea typeface="黑体" panose="02010609060101010101" pitchFamily="49" charset="-122"/>
                  </a:rPr>
                  <a:t>误差矢量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1EF4497-983C-4EEF-B450-BAF8201465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62" y="2596158"/>
                <a:ext cx="5867953" cy="369332"/>
              </a:xfrm>
              <a:prstGeom prst="rect">
                <a:avLst/>
              </a:prstGeom>
              <a:blipFill>
                <a:blip r:embed="rId2"/>
                <a:stretch>
                  <a:fillRect l="-936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9557B43-791B-45ED-89E0-6297F2948FA8}"/>
                  </a:ext>
                </a:extLst>
              </p:cNvPr>
              <p:cNvSpPr/>
              <p:nvPr/>
            </p:nvSpPr>
            <p:spPr>
              <a:xfrm>
                <a:off x="1040862" y="1679043"/>
                <a:ext cx="50666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ea typeface="黑体" panose="02010609060101010101" pitchFamily="49" charset="-122"/>
                  </a:rPr>
                  <a:t>期望矢量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(1)⋯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)⋯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9557B43-791B-45ED-89E0-6297F2948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62" y="1679043"/>
                <a:ext cx="5066643" cy="369332"/>
              </a:xfrm>
              <a:prstGeom prst="rect">
                <a:avLst/>
              </a:prstGeom>
              <a:blipFill>
                <a:blip r:embed="rId3"/>
                <a:stretch>
                  <a:fillRect l="-1083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6C48182-30B6-4759-9FA3-28E0DAA306FF}"/>
                  </a:ext>
                </a:extLst>
              </p:cNvPr>
              <p:cNvSpPr/>
              <p:nvPr/>
            </p:nvSpPr>
            <p:spPr>
              <a:xfrm>
                <a:off x="1040862" y="3523179"/>
                <a:ext cx="55640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ea typeface="黑体" panose="02010609060101010101" pitchFamily="49" charset="-122"/>
                  </a:rPr>
                  <a:t>权矢量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：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)⋯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)]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6C48182-30B6-4759-9FA3-28E0DAA30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62" y="3523179"/>
                <a:ext cx="5564024" cy="369332"/>
              </a:xfrm>
              <a:prstGeom prst="rect">
                <a:avLst/>
              </a:prstGeom>
              <a:blipFill>
                <a:blip r:embed="rId4"/>
                <a:stretch>
                  <a:fillRect l="-987" t="-1311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92CDA902-2CD4-473D-BBBA-61CFE2E897F7}"/>
              </a:ext>
            </a:extLst>
          </p:cNvPr>
          <p:cNvGrpSpPr/>
          <p:nvPr/>
        </p:nvGrpSpPr>
        <p:grpSpPr>
          <a:xfrm>
            <a:off x="1040862" y="4199746"/>
            <a:ext cx="7440691" cy="1457322"/>
            <a:chOff x="1040862" y="4199746"/>
            <a:chExt cx="7440691" cy="14573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35B83056-53C7-4F45-89D2-B21AFEA6F4E9}"/>
                    </a:ext>
                  </a:extLst>
                </p:cNvPr>
                <p:cNvSpPr/>
                <p:nvPr/>
              </p:nvSpPr>
              <p:spPr>
                <a:xfrm>
                  <a:off x="1040862" y="4450200"/>
                  <a:ext cx="2520626" cy="3815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ea typeface="黑体" panose="02010609060101010101" pitchFamily="49" charset="-122"/>
                    </a:rPr>
                    <a:t>数据矩阵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a14:m>
                  <a:r>
                    <a:rPr lang="zh-CN" altLang="en-US" dirty="0"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：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35B83056-53C7-4F45-89D2-B21AFEA6F4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62" y="4450200"/>
                  <a:ext cx="2520626" cy="381515"/>
                </a:xfrm>
                <a:prstGeom prst="rect">
                  <a:avLst/>
                </a:prstGeom>
                <a:blipFill>
                  <a:blip r:embed="rId5"/>
                  <a:stretch>
                    <a:fillRect l="-2179" t="-12698" b="-158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D2EF9E9B-530A-4B7B-BEF8-95BCBB24EB95}"/>
                    </a:ext>
                  </a:extLst>
                </p:cNvPr>
                <p:cNvSpPr/>
                <p:nvPr/>
              </p:nvSpPr>
              <p:spPr>
                <a:xfrm>
                  <a:off x="3561488" y="4199746"/>
                  <a:ext cx="4920065" cy="14573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(1)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(2)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(1)</m:t>
                                    </m:r>
                                  </m:e>
                                </m:eqAr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   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⋱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)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+1)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zh-CN" altLang="en-US" dirty="0">
                      <a:ea typeface="黑体" panose="02010609060101010101" pitchFamily="49" charset="-122"/>
                    </a:rPr>
                    <a:t>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D2EF9E9B-530A-4B7B-BEF8-95BCBB24EB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1488" y="4199746"/>
                  <a:ext cx="4920065" cy="145732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箭头: 右 9">
            <a:extLst>
              <a:ext uri="{FF2B5EF4-FFF2-40B4-BE49-F238E27FC236}">
                <a16:creationId xmlns:a16="http://schemas.microsoft.com/office/drawing/2014/main" id="{B2CC6E8C-3B94-4517-9ECC-C7880DBE6834}"/>
              </a:ext>
            </a:extLst>
          </p:cNvPr>
          <p:cNvSpPr/>
          <p:nvPr/>
        </p:nvSpPr>
        <p:spPr>
          <a:xfrm>
            <a:off x="8364260" y="2828544"/>
            <a:ext cx="967217" cy="6946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4DC5474-7971-42DE-9DEC-983EC441136D}"/>
                  </a:ext>
                </a:extLst>
              </p:cNvPr>
              <p:cNvSpPr/>
              <p:nvPr/>
            </p:nvSpPr>
            <p:spPr>
              <a:xfrm>
                <a:off x="1040862" y="5599774"/>
                <a:ext cx="4418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ea typeface="黑体" panose="02010609060101010101" pitchFamily="49" charset="-122"/>
                  </a:rPr>
                  <a:t>加权因子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的各次幂构成的对角矩阵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l-GR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4DC5474-7971-42DE-9DEC-983EC44113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62" y="5599774"/>
                <a:ext cx="4418967" cy="369332"/>
              </a:xfrm>
              <a:prstGeom prst="rect">
                <a:avLst/>
              </a:prstGeom>
              <a:blipFill>
                <a:blip r:embed="rId7"/>
                <a:stretch>
                  <a:fillRect l="-1241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F124971-BC22-4091-81F2-9D40B36DC692}"/>
                  </a:ext>
                </a:extLst>
              </p:cNvPr>
              <p:cNvSpPr/>
              <p:nvPr/>
            </p:nvSpPr>
            <p:spPr>
              <a:xfrm>
                <a:off x="5266763" y="5599774"/>
                <a:ext cx="32389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𝜦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𝑑𝑖𝑎𝑔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𝜆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⋯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F124971-BC22-4091-81F2-9D40B36DC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763" y="5599774"/>
                <a:ext cx="3238900" cy="369332"/>
              </a:xfrm>
              <a:prstGeom prst="rect">
                <a:avLst/>
              </a:prstGeom>
              <a:blipFill>
                <a:blip r:embed="rId8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D38D011-9D19-4C29-922D-1B447D35F902}"/>
                  </a:ext>
                </a:extLst>
              </p:cNvPr>
              <p:cNvSpPr txBox="1"/>
              <p:nvPr/>
            </p:nvSpPr>
            <p:spPr>
              <a:xfrm>
                <a:off x="9331477" y="3001542"/>
                <a:ext cx="26482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𝒆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p>
                      <m:r>
                        <a:rPr lang="el-GR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𝜦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D38D011-9D19-4C29-922D-1B447D35F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1477" y="3001542"/>
                <a:ext cx="2648225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21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D034E6-2C9E-44DA-B3F7-52AF71120CB8}"/>
              </a:ext>
            </a:extLst>
          </p:cNvPr>
          <p:cNvSpPr txBox="1"/>
          <p:nvPr/>
        </p:nvSpPr>
        <p:spPr>
          <a:xfrm>
            <a:off x="512064" y="6578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矢量空间分析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7B92398-0C22-4C53-8B63-36098D2BDC36}"/>
                  </a:ext>
                </a:extLst>
              </p:cNvPr>
              <p:cNvSpPr/>
              <p:nvPr/>
            </p:nvSpPr>
            <p:spPr>
              <a:xfrm>
                <a:off x="1621958" y="1354574"/>
                <a:ext cx="11953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 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7B92398-0C22-4C53-8B63-36098D2BDC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58" y="1354574"/>
                <a:ext cx="1195327" cy="369332"/>
              </a:xfrm>
              <a:prstGeom prst="rect">
                <a:avLst/>
              </a:prstGeom>
              <a:blipFill>
                <a:blip r:embed="rId2"/>
                <a:stretch>
                  <a:fillRect l="-4082" t="-1147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9AFD68D-F2B7-40DD-BCD6-87671F59469A}"/>
                  </a:ext>
                </a:extLst>
              </p:cNvPr>
              <p:cNvSpPr txBox="1"/>
              <p:nvPr/>
            </p:nvSpPr>
            <p:spPr>
              <a:xfrm>
                <a:off x="2394229" y="1866638"/>
                <a:ext cx="5701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𝒆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𝒆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𝒆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9AFD68D-F2B7-40DD-BCD6-87671F594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229" y="1866638"/>
                <a:ext cx="5701817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6A78E63-9F17-4000-A3B3-ECB128F246BA}"/>
                  </a:ext>
                </a:extLst>
              </p:cNvPr>
              <p:cNvSpPr/>
              <p:nvPr/>
            </p:nvSpPr>
            <p:spPr>
              <a:xfrm>
                <a:off x="1701988" y="2525006"/>
                <a:ext cx="60987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对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求导，并令导数为零，得到最佳权矢量：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6A78E63-9F17-4000-A3B3-ECB128F246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988" y="2525006"/>
                <a:ext cx="6098785" cy="369332"/>
              </a:xfrm>
              <a:prstGeom prst="rect">
                <a:avLst/>
              </a:prstGeom>
              <a:blipFill>
                <a:blip r:embed="rId4"/>
                <a:stretch>
                  <a:fillRect l="-799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C6E81B5-BD4E-4A8C-AB5A-127C314D4016}"/>
                  </a:ext>
                </a:extLst>
              </p:cNvPr>
              <p:cNvSpPr/>
              <p:nvPr/>
            </p:nvSpPr>
            <p:spPr>
              <a:xfrm>
                <a:off x="2394229" y="2962132"/>
                <a:ext cx="5477910" cy="456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⟨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C6E81B5-BD4E-4A8C-AB5A-127C314D4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229" y="2962132"/>
                <a:ext cx="5477910" cy="45647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883F786B-419E-4686-9FCD-961F191E45F1}"/>
              </a:ext>
            </a:extLst>
          </p:cNvPr>
          <p:cNvGrpSpPr/>
          <p:nvPr/>
        </p:nvGrpSpPr>
        <p:grpSpPr>
          <a:xfrm>
            <a:off x="2519583" y="3754091"/>
            <a:ext cx="6303798" cy="953284"/>
            <a:chOff x="2519583" y="3668747"/>
            <a:chExt cx="6303798" cy="9532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4F25EC6F-E9C6-4DC6-89F9-AA89032AA480}"/>
                    </a:ext>
                  </a:extLst>
                </p:cNvPr>
                <p:cNvSpPr/>
                <p:nvPr/>
              </p:nvSpPr>
              <p:spPr>
                <a:xfrm>
                  <a:off x="2519583" y="3668747"/>
                  <a:ext cx="2781531" cy="4028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𝒅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 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4F25EC6F-E9C6-4DC6-89F9-AA89032AA4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583" y="3668747"/>
                  <a:ext cx="2781531" cy="402867"/>
                </a:xfrm>
                <a:prstGeom prst="rect">
                  <a:avLst/>
                </a:prstGeom>
                <a:blipFill>
                  <a:blip r:embed="rId6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DC92DE8-9F05-4EA5-BEB1-EDBD3C570043}"/>
                    </a:ext>
                  </a:extLst>
                </p:cNvPr>
                <p:cNvSpPr/>
                <p:nvPr/>
              </p:nvSpPr>
              <p:spPr>
                <a:xfrm>
                  <a:off x="3093799" y="4165559"/>
                  <a:ext cx="5729582" cy="4564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e>
                      </m:d>
                    </m:oMath>
                  </a14:m>
                  <a:r>
                    <a:rPr lang="en-US" altLang="zh-CN" dirty="0"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⟨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)</m:t>
                          </m:r>
                        </m:e>
                      </m:d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DC92DE8-9F05-4EA5-BEB1-EDBD3C5700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799" y="4165559"/>
                  <a:ext cx="5729582" cy="456472"/>
                </a:xfrm>
                <a:prstGeom prst="rect">
                  <a:avLst/>
                </a:prstGeom>
                <a:blipFill>
                  <a:blip r:embed="rId7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7117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D034E6-2C9E-44DA-B3F7-52AF71120CB8}"/>
              </a:ext>
            </a:extLst>
          </p:cNvPr>
          <p:cNvSpPr txBox="1"/>
          <p:nvPr/>
        </p:nvSpPr>
        <p:spPr>
          <a:xfrm>
            <a:off x="512064" y="6578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矢量空间分析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7B92398-0C22-4C53-8B63-36098D2BDC36}"/>
                  </a:ext>
                </a:extLst>
              </p:cNvPr>
              <p:cNvSpPr/>
              <p:nvPr/>
            </p:nvSpPr>
            <p:spPr>
              <a:xfrm>
                <a:off x="1890182" y="1439918"/>
                <a:ext cx="5070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ea typeface="黑体" panose="02010609060101010101" pitchFamily="49" charset="-122"/>
                  </a:rPr>
                  <a:t>假设列矢量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/>
                  <a:t>：</a:t>
                </a:r>
                <a:r>
                  <a:rPr lang="en-US" altLang="zh-CN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7B92398-0C22-4C53-8B63-36098D2BDC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82" y="1439918"/>
                <a:ext cx="5070555" cy="369332"/>
              </a:xfrm>
              <a:prstGeom prst="rect">
                <a:avLst/>
              </a:prstGeom>
              <a:blipFill>
                <a:blip r:embed="rId2"/>
                <a:stretch>
                  <a:fillRect l="-962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807019A-3BDF-4BBF-BB8F-477C325C6391}"/>
                  </a:ext>
                </a:extLst>
              </p:cNvPr>
              <p:cNvSpPr/>
              <p:nvPr/>
            </p:nvSpPr>
            <p:spPr>
              <a:xfrm>
                <a:off x="1890182" y="3770376"/>
                <a:ext cx="7411837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ea typeface="黑体" panose="02010609060101010101" pitchFamily="49" charset="-122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的列矢量为基底构成的</a:t>
                </a:r>
                <a:r>
                  <a:rPr lang="en-US" altLang="zh-CN" dirty="0">
                    <a:ea typeface="黑体" panose="02010609060101010101" pitchFamily="49" charset="-122"/>
                  </a:rPr>
                  <a:t>m </a:t>
                </a:r>
                <a:r>
                  <a:rPr lang="zh-CN" altLang="en-US" dirty="0">
                    <a:ea typeface="黑体" panose="02010609060101010101" pitchFamily="49" charset="-122"/>
                  </a:rPr>
                  <a:t>为矢量空间，表示为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{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807019A-3BDF-4BBF-BB8F-477C325C6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82" y="3770376"/>
                <a:ext cx="7411837" cy="381515"/>
              </a:xfrm>
              <a:prstGeom prst="rect">
                <a:avLst/>
              </a:prstGeom>
              <a:blipFill>
                <a:blip r:embed="rId3"/>
                <a:stretch>
                  <a:fillRect l="-658" t="-14516" b="-20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35229C-195E-465F-A884-0CDDE66409A2}"/>
                  </a:ext>
                </a:extLst>
              </p:cNvPr>
              <p:cNvSpPr/>
              <p:nvPr/>
            </p:nvSpPr>
            <p:spPr>
              <a:xfrm>
                <a:off x="1780454" y="3017091"/>
                <a:ext cx="6047104" cy="384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𝒅</m:t>
                          </m:r>
                        </m:e>
                      </m:acc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−1)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35229C-195E-465F-A884-0CDDE6640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4" y="3017091"/>
                <a:ext cx="6047104" cy="384336"/>
              </a:xfrm>
              <a:prstGeom prst="rect">
                <a:avLst/>
              </a:prstGeom>
              <a:blipFill>
                <a:blip r:embed="rId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72710DF-14B8-4405-A1E7-E2CC7A6F08B2}"/>
                  </a:ext>
                </a:extLst>
              </p:cNvPr>
              <p:cNvSpPr/>
              <p:nvPr/>
            </p:nvSpPr>
            <p:spPr>
              <a:xfrm>
                <a:off x="1890182" y="2200734"/>
                <a:ext cx="5001562" cy="399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=[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−1)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72710DF-14B8-4405-A1E7-E2CC7A6F0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82" y="2200734"/>
                <a:ext cx="5001562" cy="39934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9C13D83-1B02-4391-93D7-28119B62BC42}"/>
                  </a:ext>
                </a:extLst>
              </p:cNvPr>
              <p:cNvSpPr/>
              <p:nvPr/>
            </p:nvSpPr>
            <p:spPr>
              <a:xfrm>
                <a:off x="1890182" y="4759007"/>
                <a:ext cx="23214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0" dirty="0">
                    <a:ea typeface="黑体" panose="02010609060101010101" pitchFamily="49" charset="-122"/>
                  </a:rPr>
                  <a:t>根据正交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投影定理</m:t>
                    </m:r>
                  </m:oMath>
                </a14:m>
                <a:r>
                  <a:rPr lang="zh-CN" altLang="en-US" dirty="0"/>
                  <a:t>：</a:t>
                </a:r>
                <a:r>
                  <a:rPr lang="en-US" altLang="zh-CN" b="1" dirty="0">
                    <a:ea typeface="黑体" panose="02010609060101010101" pitchFamily="49" charset="-122"/>
                  </a:rPr>
                  <a:t> 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9C13D83-1B02-4391-93D7-28119B62B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82" y="4759007"/>
                <a:ext cx="2321469" cy="369332"/>
              </a:xfrm>
              <a:prstGeom prst="rect">
                <a:avLst/>
              </a:prstGeom>
              <a:blipFill>
                <a:blip r:embed="rId6"/>
                <a:stretch>
                  <a:fillRect l="-2100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F08371D-A4B3-45F1-8EF5-1DF25816E525}"/>
                  </a:ext>
                </a:extLst>
              </p:cNvPr>
              <p:cNvSpPr/>
              <p:nvPr/>
            </p:nvSpPr>
            <p:spPr>
              <a:xfrm>
                <a:off x="3659623" y="5261717"/>
                <a:ext cx="5010924" cy="673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</m:e>
                    </m:acc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𝒅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{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</m:t>
                    </m:r>
                    <m:r>
                      <a:rPr lang="en-US" altLang="zh-CN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上的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正交投影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r>
                  <a:rPr lang="en-US" altLang="zh-CN" b="1" dirty="0">
                    <a:ea typeface="黑体" panose="02010609060101010101" pitchFamily="49" charset="-122"/>
                  </a:rPr>
                  <a:t>{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{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}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正交</m:t>
                    </m:r>
                  </m:oMath>
                </a14:m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F08371D-A4B3-45F1-8EF5-1DF25816E5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623" y="5261717"/>
                <a:ext cx="5010924" cy="673518"/>
              </a:xfrm>
              <a:prstGeom prst="rect">
                <a:avLst/>
              </a:prstGeom>
              <a:blipFill>
                <a:blip r:embed="rId7"/>
                <a:stretch>
                  <a:fillRect l="-973" t="-6306" r="-122" b="-11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87BE569-427B-468C-871B-AF7ABABEA6BA}"/>
                  </a:ext>
                </a:extLst>
              </p:cNvPr>
              <p:cNvSpPr/>
              <p:nvPr/>
            </p:nvSpPr>
            <p:spPr>
              <a:xfrm>
                <a:off x="3959820" y="4220081"/>
                <a:ext cx="2531527" cy="384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𝒅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𝒅</m:t>
                          </m:r>
                        </m:e>
                      </m:acc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87BE569-427B-468C-871B-AF7ABABEA6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820" y="4220081"/>
                <a:ext cx="2531527" cy="3846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52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D034E6-2C9E-44DA-B3F7-52AF71120CB8}"/>
              </a:ext>
            </a:extLst>
          </p:cNvPr>
          <p:cNvSpPr txBox="1"/>
          <p:nvPr/>
        </p:nvSpPr>
        <p:spPr>
          <a:xfrm>
            <a:off x="512064" y="65784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投影矩阵与正交投影矩阵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7B92398-0C22-4C53-8B63-36098D2BDC36}"/>
                  </a:ext>
                </a:extLst>
              </p:cNvPr>
              <p:cNvSpPr/>
              <p:nvPr/>
            </p:nvSpPr>
            <p:spPr>
              <a:xfrm>
                <a:off x="1621958" y="1354574"/>
                <a:ext cx="6687856" cy="456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 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7B92398-0C22-4C53-8B63-36098D2BDC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58" y="1354574"/>
                <a:ext cx="6687856" cy="456472"/>
              </a:xfrm>
              <a:prstGeom prst="rect">
                <a:avLst/>
              </a:prstGeom>
              <a:blipFill>
                <a:blip r:embed="rId2"/>
                <a:stretch>
                  <a:fillRect l="-729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E2AFF25-3B66-46E5-AD84-6869D349CA78}"/>
                  </a:ext>
                </a:extLst>
              </p:cNvPr>
              <p:cNvSpPr/>
              <p:nvPr/>
            </p:nvSpPr>
            <p:spPr>
              <a:xfrm>
                <a:off x="2490911" y="2124734"/>
                <a:ext cx="3605089" cy="402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ea typeface="黑体" panose="02010609060101010101" pitchFamily="49" charset="-122"/>
                  </a:rPr>
                  <a:t>投影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矩阵</m:t>
                    </m:r>
                    <m:r>
                      <a:rPr lang="zh-CN" altLang="en-US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：</m:t>
                    </m:r>
                    <m:acc>
                      <m:accPr>
                        <m:chr m:val="̂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</m:e>
                    </m:acc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𝒅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E2AFF25-3B66-46E5-AD84-6869D349C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911" y="2124734"/>
                <a:ext cx="3605089" cy="402867"/>
              </a:xfrm>
              <a:prstGeom prst="rect">
                <a:avLst/>
              </a:prstGeom>
              <a:blipFill>
                <a:blip r:embed="rId3"/>
                <a:stretch>
                  <a:fillRect l="-1523" t="-9091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3467608-8D02-4839-8E65-27A7A2C766CD}"/>
                  </a:ext>
                </a:extLst>
              </p:cNvPr>
              <p:cNvSpPr/>
              <p:nvPr/>
            </p:nvSpPr>
            <p:spPr>
              <a:xfrm>
                <a:off x="2490911" y="2648063"/>
                <a:ext cx="4386522" cy="386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ea typeface="黑体" panose="02010609060101010101" pitchFamily="49" charset="-122"/>
                  </a:rPr>
                  <a:t>正交</a:t>
                </a:r>
                <a14:m>
                  <m:oMath xmlns:m="http://schemas.openxmlformats.org/officeDocument/2006/math">
                    <m:r>
                      <a:rPr lang="zh-CN" altLang="en-US" b="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投影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矩阵</m:t>
                    </m:r>
                    <m:r>
                      <a:rPr lang="zh-CN" altLang="en-US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𝒅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3467608-8D02-4839-8E65-27A7A2C76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911" y="2648063"/>
                <a:ext cx="4386522" cy="386452"/>
              </a:xfrm>
              <a:prstGeom prst="rect">
                <a:avLst/>
              </a:prstGeom>
              <a:blipFill>
                <a:blip r:embed="rId4"/>
                <a:stretch>
                  <a:fillRect l="-1252" t="-10938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142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D034E6-2C9E-44DA-B3F7-52AF71120CB8}"/>
              </a:ext>
            </a:extLst>
          </p:cNvPr>
          <p:cNvSpPr txBox="1"/>
          <p:nvPr/>
        </p:nvSpPr>
        <p:spPr>
          <a:xfrm>
            <a:off x="512064" y="65784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投影矩阵与正交投影矩阵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8CAD95-9B4E-4EB0-8EC6-6623DD5AE007}"/>
              </a:ext>
            </a:extLst>
          </p:cNvPr>
          <p:cNvSpPr txBox="1"/>
          <p:nvPr/>
        </p:nvSpPr>
        <p:spPr>
          <a:xfrm>
            <a:off x="1873975" y="19189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性质：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A41788-EF2A-4F12-AAD7-8B6519DF82D4}"/>
                  </a:ext>
                </a:extLst>
              </p:cNvPr>
              <p:cNvSpPr txBox="1"/>
              <p:nvPr/>
            </p:nvSpPr>
            <p:spPr>
              <a:xfrm>
                <a:off x="1237488" y="1280374"/>
                <a:ext cx="9302162" cy="38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对于数据矩阵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U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，它的列矢量构成的矢量空间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{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U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}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投影矩阵为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𝑷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，正交投影矩阵为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𝑈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A41788-EF2A-4F12-AAD7-8B6519DF8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488" y="1280374"/>
                <a:ext cx="9302162" cy="385362"/>
              </a:xfrm>
              <a:prstGeom prst="rect">
                <a:avLst/>
              </a:prstGeom>
              <a:blipFill>
                <a:blip r:embed="rId2"/>
                <a:stretch>
                  <a:fillRect l="-524" t="-7937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817C5D6-C178-452A-89F3-1919C58934EC}"/>
                  </a:ext>
                </a:extLst>
              </p:cNvPr>
              <p:cNvSpPr txBox="1"/>
              <p:nvPr/>
            </p:nvSpPr>
            <p:spPr>
              <a:xfrm>
                <a:off x="2358724" y="2288266"/>
                <a:ext cx="3940053" cy="38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𝑷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altLang="zh-CN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𝑷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:r>
                  <a:rPr lang="en-US" altLang="zh-CN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𝑷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𝑈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en-US" altLang="zh-CN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𝑈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en-US" altLang="zh-CN" dirty="0">
                    <a:ea typeface="黑体" panose="02010609060101010101" pitchFamily="49" charset="-122"/>
                  </a:rPr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𝑈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817C5D6-C178-452A-89F3-1919C5893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24" y="2288266"/>
                <a:ext cx="3940053" cy="385362"/>
              </a:xfrm>
              <a:prstGeom prst="rect">
                <a:avLst/>
              </a:prstGeom>
              <a:blipFill>
                <a:blip r:embed="rId3"/>
                <a:stretch>
                  <a:fillRect l="-1393" t="-7813" b="-23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086EFA4-B2A9-4B13-92ED-8681AE329D3F}"/>
                  </a:ext>
                </a:extLst>
              </p:cNvPr>
              <p:cNvSpPr txBox="1"/>
              <p:nvPr/>
            </p:nvSpPr>
            <p:spPr>
              <a:xfrm>
                <a:off x="2366331" y="2704322"/>
                <a:ext cx="3659271" cy="3944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𝑈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𝑷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(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𝑈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𝑈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086EFA4-B2A9-4B13-92ED-8681AE329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331" y="2704322"/>
                <a:ext cx="3659271" cy="394403"/>
              </a:xfrm>
              <a:prstGeom prst="rect">
                <a:avLst/>
              </a:prstGeom>
              <a:blipFill>
                <a:blip r:embed="rId4"/>
                <a:stretch>
                  <a:fillRect l="-1333" t="-6250"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53ED7C-A2D2-48A3-A4CD-B5F008E4FDAD}"/>
                  </a:ext>
                </a:extLst>
              </p:cNvPr>
              <p:cNvSpPr txBox="1"/>
              <p:nvPr/>
            </p:nvSpPr>
            <p:spPr>
              <a:xfrm>
                <a:off x="2366753" y="3142186"/>
                <a:ext cx="397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(3)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𝑈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𝑈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𝑈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𝑈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</m:d>
                  </m:oMath>
                </a14:m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53ED7C-A2D2-48A3-A4CD-B5F008E4F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753" y="3142186"/>
                <a:ext cx="3976794" cy="369332"/>
              </a:xfrm>
              <a:prstGeom prst="rect">
                <a:avLst/>
              </a:prstGeom>
              <a:blipFill>
                <a:blip r:embed="rId5"/>
                <a:stretch>
                  <a:fillRect l="-1225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1E06767-651B-4962-AC7A-76F3D3FAB5CC}"/>
                  </a:ext>
                </a:extLst>
              </p:cNvPr>
              <p:cNvSpPr txBox="1"/>
              <p:nvPr/>
            </p:nvSpPr>
            <p:spPr>
              <a:xfrm>
                <a:off x="2646746" y="3567283"/>
                <a:ext cx="4463851" cy="406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 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𝑈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 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𝑈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 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𝑈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 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𝑈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1E06767-651B-4962-AC7A-76F3D3FAB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746" y="3567283"/>
                <a:ext cx="4463851" cy="406265"/>
              </a:xfrm>
              <a:prstGeom prst="rect">
                <a:avLst/>
              </a:prstGeom>
              <a:blipFill>
                <a:blip r:embed="rId6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92258B3-D07F-4E02-9E4B-C1A6E54C8CB4}"/>
                  </a:ext>
                </a:extLst>
              </p:cNvPr>
              <p:cNvSpPr txBox="1"/>
              <p:nvPr/>
            </p:nvSpPr>
            <p:spPr>
              <a:xfrm>
                <a:off x="2358723" y="4123554"/>
                <a:ext cx="1844159" cy="38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𝑷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𝑈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92258B3-D07F-4E02-9E4B-C1A6E54C8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23" y="4123554"/>
                <a:ext cx="1844159" cy="385362"/>
              </a:xfrm>
              <a:prstGeom prst="rect">
                <a:avLst/>
              </a:prstGeom>
              <a:blipFill>
                <a:blip r:embed="rId7"/>
                <a:stretch>
                  <a:fillRect l="-2980" t="-7813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2911379-7011-42BF-909D-68ED691180F5}"/>
                  </a:ext>
                </a:extLst>
              </p:cNvPr>
              <p:cNvSpPr txBox="1"/>
              <p:nvPr/>
            </p:nvSpPr>
            <p:spPr>
              <a:xfrm>
                <a:off x="2366330" y="4620334"/>
                <a:ext cx="2964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(5)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𝑷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𝑷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𝑤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𝑷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𝑷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𝑤</m:t>
                        </m:r>
                      </m:sub>
                    </m:sSub>
                  </m:oMath>
                </a14:m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2911379-7011-42BF-909D-68ED69118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330" y="4620334"/>
                <a:ext cx="2964081" cy="369332"/>
              </a:xfrm>
              <a:prstGeom prst="rect">
                <a:avLst/>
              </a:prstGeom>
              <a:blipFill>
                <a:blip r:embed="rId8"/>
                <a:stretch>
                  <a:fillRect l="-1646" t="-1311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4089A1-D85A-4DF5-A71C-5CBC9B3B25AF}"/>
                  </a:ext>
                </a:extLst>
              </p:cNvPr>
              <p:cNvSpPr txBox="1"/>
              <p:nvPr/>
            </p:nvSpPr>
            <p:spPr>
              <a:xfrm>
                <a:off x="2371336" y="5111284"/>
                <a:ext cx="4936416" cy="460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(6)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𝑷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𝑷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𝑈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 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𝑈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⊥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 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𝑈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⊥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𝑈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4089A1-D85A-4DF5-A71C-5CBC9B3B2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336" y="5111284"/>
                <a:ext cx="4936416" cy="460382"/>
              </a:xfrm>
              <a:prstGeom prst="rect">
                <a:avLst/>
              </a:prstGeom>
              <a:blipFill>
                <a:blip r:embed="rId9"/>
                <a:stretch>
                  <a:fillRect l="-1111"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71013F1-A648-4F96-8C2E-1AFB970B7861}"/>
                  </a:ext>
                </a:extLst>
              </p:cNvPr>
              <p:cNvSpPr/>
              <p:nvPr/>
            </p:nvSpPr>
            <p:spPr>
              <a:xfrm>
                <a:off x="2751138" y="5578645"/>
                <a:ext cx="4893006" cy="4603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US" altLang="zh-CN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𝑈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𝑈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 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𝑈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 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𝑈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𝑈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71013F1-A648-4F96-8C2E-1AFB970B7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138" y="5578645"/>
                <a:ext cx="4893006" cy="4603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83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D034E6-2C9E-44DA-B3F7-52AF71120CB8}"/>
              </a:ext>
            </a:extLst>
          </p:cNvPr>
          <p:cNvSpPr txBox="1"/>
          <p:nvPr/>
        </p:nvSpPr>
        <p:spPr>
          <a:xfrm>
            <a:off x="512064" y="65784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投影矩阵与正交投影矩阵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8CAD95-9B4E-4EB0-8EC6-6623DD5AE007}"/>
              </a:ext>
            </a:extLst>
          </p:cNvPr>
          <p:cNvSpPr txBox="1"/>
          <p:nvPr/>
        </p:nvSpPr>
        <p:spPr>
          <a:xfrm>
            <a:off x="1873975" y="19189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性质：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A41788-EF2A-4F12-AAD7-8B6519DF82D4}"/>
                  </a:ext>
                </a:extLst>
              </p:cNvPr>
              <p:cNvSpPr txBox="1"/>
              <p:nvPr/>
            </p:nvSpPr>
            <p:spPr>
              <a:xfrm>
                <a:off x="1237488" y="1280374"/>
                <a:ext cx="9302162" cy="38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对于数据矩阵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U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，它的列矢量构成的矢量空间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{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U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}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投影矩阵为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𝑷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，正交投影矩阵为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𝑈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A41788-EF2A-4F12-AAD7-8B6519DF8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488" y="1280374"/>
                <a:ext cx="9302162" cy="385362"/>
              </a:xfrm>
              <a:prstGeom prst="rect">
                <a:avLst/>
              </a:prstGeom>
              <a:blipFill>
                <a:blip r:embed="rId2"/>
                <a:stretch>
                  <a:fillRect l="-524" t="-7937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817C5D6-C178-452A-89F3-1919C58934EC}"/>
                  </a:ext>
                </a:extLst>
              </p:cNvPr>
              <p:cNvSpPr txBox="1"/>
              <p:nvPr/>
            </p:nvSpPr>
            <p:spPr>
              <a:xfrm>
                <a:off x="2358724" y="2288266"/>
                <a:ext cx="5463483" cy="460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(7)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𝑷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𝑈𝑣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𝑷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𝑈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 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𝑈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⊥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 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𝑈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⊥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⟨"/>
                        <m:endChr m:val="⟩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𝑈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</m:d>
                  </m:oMath>
                </a14:m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817C5D6-C178-452A-89F3-1919C5893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24" y="2288266"/>
                <a:ext cx="5463483" cy="460382"/>
              </a:xfrm>
              <a:prstGeom prst="rect">
                <a:avLst/>
              </a:prstGeom>
              <a:blipFill>
                <a:blip r:embed="rId3"/>
                <a:stretch>
                  <a:fillRect l="-1004"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086EFA4-B2A9-4B13-92ED-8681AE329D3F}"/>
                  </a:ext>
                </a:extLst>
              </p:cNvPr>
              <p:cNvSpPr txBox="1"/>
              <p:nvPr/>
            </p:nvSpPr>
            <p:spPr>
              <a:xfrm>
                <a:off x="2751138" y="2701452"/>
                <a:ext cx="5468164" cy="460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𝑈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US" altLang="zh-CN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𝑦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𝑈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 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𝑈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 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𝑈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⟨"/>
                          <m:endChr m:val="⟩"/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 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𝑈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086EFA4-B2A9-4B13-92ED-8681AE329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138" y="2701452"/>
                <a:ext cx="5468164" cy="460382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53ED7C-A2D2-48A3-A4CD-B5F008E4FDAD}"/>
                  </a:ext>
                </a:extLst>
              </p:cNvPr>
              <p:cNvSpPr txBox="1"/>
              <p:nvPr/>
            </p:nvSpPr>
            <p:spPr>
              <a:xfrm>
                <a:off x="2366753" y="3142186"/>
                <a:ext cx="6648038" cy="460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(8)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𝑍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𝑈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𝑣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𝑍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𝑈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𝑍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𝑈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 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𝑈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⊥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 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𝑈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⊥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⟨"/>
                        <m:endChr m:val="⟩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𝑈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</m:d>
                  </m:oMath>
                </a14:m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53ED7C-A2D2-48A3-A4CD-B5F008E4F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753" y="3142186"/>
                <a:ext cx="6648038" cy="460382"/>
              </a:xfrm>
              <a:prstGeom prst="rect">
                <a:avLst/>
              </a:prstGeom>
              <a:blipFill>
                <a:blip r:embed="rId5"/>
                <a:stretch>
                  <a:fillRect l="-733"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1E06767-651B-4962-AC7A-76F3D3FAB5CC}"/>
                  </a:ext>
                </a:extLst>
              </p:cNvPr>
              <p:cNvSpPr txBox="1"/>
              <p:nvPr/>
            </p:nvSpPr>
            <p:spPr>
              <a:xfrm>
                <a:off x="2887397" y="3555372"/>
                <a:ext cx="6776150" cy="460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𝑍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𝑈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𝑣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𝑍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𝑈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𝑍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𝑈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 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𝑈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⊥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 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𝑈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⊥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⟨"/>
                        <m:endChr m:val="⟩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𝑈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1E06767-651B-4962-AC7A-76F3D3FAB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397" y="3555372"/>
                <a:ext cx="6776150" cy="460382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804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210</TotalTime>
  <Words>736</Words>
  <Application>Microsoft Office PowerPoint</Application>
  <PresentationFormat>宽屏</PresentationFormat>
  <Paragraphs>76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方正舒体</vt:lpstr>
      <vt:lpstr>黑体</vt:lpstr>
      <vt:lpstr>Calisto MT</vt:lpstr>
      <vt:lpstr>Cambria Math</vt:lpstr>
      <vt:lpstr>Trebuchet MS</vt:lpstr>
      <vt:lpstr>Wingdings 2</vt:lpstr>
      <vt:lpstr>石板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何世君</dc:creator>
  <cp:lastModifiedBy>何世君</cp:lastModifiedBy>
  <cp:revision>25</cp:revision>
  <dcterms:created xsi:type="dcterms:W3CDTF">2017-12-31T10:56:17Z</dcterms:created>
  <dcterms:modified xsi:type="dcterms:W3CDTF">2017-12-31T15:08:44Z</dcterms:modified>
</cp:coreProperties>
</file>