
<file path=[Content_Types].xml><?xml version="1.0" encoding="utf-8"?>
<Types xmlns="http://schemas.openxmlformats.org/package/2006/content-types">
  <Default Extension="xml" ContentType="application/xml"/>
  <Default Extension="doc" ContentType="application/msword"/>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54"/>
  </p:notesMasterIdLst>
  <p:handoutMasterIdLst>
    <p:handoutMasterId r:id="rId55"/>
  </p:handoutMasterIdLst>
  <p:sldIdLst>
    <p:sldId id="256" r:id="rId2"/>
    <p:sldId id="377" r:id="rId3"/>
    <p:sldId id="376" r:id="rId4"/>
    <p:sldId id="375" r:id="rId5"/>
    <p:sldId id="378" r:id="rId6"/>
    <p:sldId id="379" r:id="rId7"/>
    <p:sldId id="380" r:id="rId8"/>
    <p:sldId id="381" r:id="rId9"/>
    <p:sldId id="382" r:id="rId10"/>
    <p:sldId id="383" r:id="rId11"/>
    <p:sldId id="384" r:id="rId12"/>
    <p:sldId id="385" r:id="rId13"/>
    <p:sldId id="386" r:id="rId14"/>
    <p:sldId id="387" r:id="rId15"/>
    <p:sldId id="389" r:id="rId16"/>
    <p:sldId id="388" r:id="rId17"/>
    <p:sldId id="390" r:id="rId18"/>
    <p:sldId id="391"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9" r:id="rId36"/>
    <p:sldId id="408" r:id="rId37"/>
    <p:sldId id="410" r:id="rId38"/>
    <p:sldId id="411" r:id="rId39"/>
    <p:sldId id="412" r:id="rId40"/>
    <p:sldId id="414" r:id="rId41"/>
    <p:sldId id="415" r:id="rId42"/>
    <p:sldId id="416" r:id="rId43"/>
    <p:sldId id="419" r:id="rId44"/>
    <p:sldId id="420" r:id="rId45"/>
    <p:sldId id="417" r:id="rId46"/>
    <p:sldId id="421" r:id="rId47"/>
    <p:sldId id="422" r:id="rId48"/>
    <p:sldId id="423" r:id="rId49"/>
    <p:sldId id="424" r:id="rId50"/>
    <p:sldId id="425" r:id="rId51"/>
    <p:sldId id="426" r:id="rId52"/>
    <p:sldId id="374" r:id="rId53"/>
  </p:sldIdLst>
  <p:sldSz cx="12192000" cy="6858000"/>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415" autoAdjust="0"/>
  </p:normalViewPr>
  <p:slideViewPr>
    <p:cSldViewPr>
      <p:cViewPr varScale="1">
        <p:scale>
          <a:sx n="91" d="100"/>
          <a:sy n="91" d="100"/>
        </p:scale>
        <p:origin x="616"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1950E791-CF56-48CE-B40E-AC8996F69F85}" type="datetimeFigureOut">
              <a:rPr lang="zh-CN" altLang="en-US" smtClean="0"/>
              <a:t>2017/5/20</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B9C472D9-7460-4A95-B870-4E09342D1907}" type="slidenum">
              <a:rPr lang="zh-CN" altLang="en-US" smtClean="0"/>
              <a:t>‹#›</a:t>
            </a:fld>
            <a:endParaRPr lang="zh-CN" altLang="en-US"/>
          </a:p>
        </p:txBody>
      </p:sp>
    </p:spTree>
    <p:extLst>
      <p:ext uri="{BB962C8B-B14F-4D97-AF65-F5344CB8AC3E}">
        <p14:creationId xmlns:p14="http://schemas.microsoft.com/office/powerpoint/2010/main" val="1936560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5BD205CF-A13A-4574-8BBD-EA9A2FF1B846}" type="datetimeFigureOut">
              <a:rPr lang="zh-CN" altLang="en-US" smtClean="0"/>
              <a:pPr/>
              <a:t>2017/5/20</a:t>
            </a:fld>
            <a:endParaRPr lang="zh-CN" altLang="en-US"/>
          </a:p>
        </p:txBody>
      </p:sp>
      <p:sp>
        <p:nvSpPr>
          <p:cNvPr id="4" name="幻灯片图像占位符 3"/>
          <p:cNvSpPr>
            <a:spLocks noGrp="1" noRot="1" noChangeAspect="1"/>
          </p:cNvSpPr>
          <p:nvPr>
            <p:ph type="sldImg" idx="2"/>
          </p:nvPr>
        </p:nvSpPr>
        <p:spPr>
          <a:xfrm>
            <a:off x="2697163" y="509588"/>
            <a:ext cx="4533900"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D236D7FA-B86C-4DCE-9080-6B61D77A5076}" type="slidenum">
              <a:rPr lang="zh-CN" altLang="en-US" smtClean="0"/>
              <a:pPr/>
              <a:t>‹#›</a:t>
            </a:fld>
            <a:endParaRPr lang="zh-CN" altLang="en-US"/>
          </a:p>
        </p:txBody>
      </p:sp>
    </p:spTree>
    <p:extLst>
      <p:ext uri="{BB962C8B-B14F-4D97-AF65-F5344CB8AC3E}">
        <p14:creationId xmlns:p14="http://schemas.microsoft.com/office/powerpoint/2010/main" val="23707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pPr>
              <a:defRPr/>
            </a:pPr>
            <a:fld id="{6DD8D815-FAA9-41AA-9549-C105FAEB23F7}" type="datetime1">
              <a:rPr lang="zh-CN" altLang="en-US" smtClean="0"/>
              <a:t>2017/5/20</a:t>
            </a:fld>
            <a:endParaRPr lang="zh-CN" altLang="en-US"/>
          </a:p>
        </p:txBody>
      </p:sp>
      <p:sp>
        <p:nvSpPr>
          <p:cNvPr id="17" name="页脚占位符 16"/>
          <p:cNvSpPr>
            <a:spLocks noGrp="1"/>
          </p:cNvSpPr>
          <p:nvPr>
            <p:ph type="ftr" sz="quarter" idx="11"/>
          </p:nvPr>
        </p:nvSpPr>
        <p:spPr/>
        <p:txBody>
          <a:bodyPr/>
          <a:lstStyle/>
          <a:p>
            <a:pPr>
              <a:defRPr/>
            </a:pPr>
            <a:endParaRPr lang="zh-CN" altLang="en-US"/>
          </a:p>
        </p:txBody>
      </p:sp>
      <p:sp>
        <p:nvSpPr>
          <p:cNvPr id="7" name="矩形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
        <p:nvSpPr>
          <p:cNvPr id="14"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8D7A2FF9-E4A6-4857-B076-1C2915CFA88F}" type="datetime1">
              <a:rPr lang="zh-CN" altLang="en-US" smtClean="0"/>
              <a:t>2017/5/20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7"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68224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219200" y="274641"/>
            <a:ext cx="7416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3213EA3-4269-48AF-A7FF-FDC60156EF53}" type="datetime1">
              <a:rPr lang="zh-CN" altLang="en-US" smtClean="0"/>
              <a:t>2017/5/20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8"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654" y="274638"/>
            <a:ext cx="10896746" cy="11430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a:defRPr/>
            </a:pPr>
            <a:fld id="{045FC053-0584-4224-9989-6C224AB2BB0E}" type="datetime1">
              <a:rPr lang="zh-CN" altLang="en-US" smtClean="0"/>
              <a:t>2017/5/20</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8" name="内容占位符 7"/>
          <p:cNvSpPr>
            <a:spLocks noGrp="1"/>
          </p:cNvSpPr>
          <p:nvPr>
            <p:ph sz="quarter" idx="1"/>
          </p:nvPr>
        </p:nvSpPr>
        <p:spPr>
          <a:xfrm>
            <a:off x="685654" y="1447800"/>
            <a:ext cx="10896746"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fld id="{131AF9A1-9BBF-4DA6-8280-69DA789F35CF}" type="datetime1">
              <a:rPr lang="zh-CN" altLang="en-US" smtClean="0"/>
              <a:t>2017/5/20</a:t>
            </a:fld>
            <a:endParaRPr lang="zh-CN" altLang="en-US"/>
          </a:p>
        </p:txBody>
      </p:sp>
      <p:sp>
        <p:nvSpPr>
          <p:cNvPr id="5" name="页脚占位符 4"/>
          <p:cNvSpPr>
            <a:spLocks noGrp="1"/>
          </p:cNvSpPr>
          <p:nvPr>
            <p:ph type="ftr" sz="quarter" idx="11"/>
          </p:nvPr>
        </p:nvSpPr>
        <p:spPr>
          <a:xfrm>
            <a:off x="1066800" y="6172200"/>
            <a:ext cx="5334000" cy="457200"/>
          </a:xfrm>
        </p:spPr>
        <p:txBody>
          <a:bodyPr/>
          <a:lstStyle/>
          <a:p>
            <a:pPr>
              <a:defRPr/>
            </a:pPr>
            <a:endParaRPr lang="zh-CN" altLang="en-US"/>
          </a:p>
        </p:txBody>
      </p:sp>
      <p:sp>
        <p:nvSpPr>
          <p:cNvPr id="7" name="矩形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a:defRPr/>
            </a:pPr>
            <a:fld id="{9D62A8C7-CDA0-4E64-A6B5-772B6C90CFEB}" type="datetime1">
              <a:rPr lang="zh-CN" altLang="en-US" smtClean="0"/>
              <a:t>2017/5/20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9" name="内容占位符 8"/>
          <p:cNvSpPr>
            <a:spLocks noGrp="1"/>
          </p:cNvSpPr>
          <p:nvPr>
            <p:ph sz="quarter" idx="1"/>
          </p:nvPr>
        </p:nvSpPr>
        <p:spPr>
          <a:xfrm>
            <a:off x="685654" y="1447800"/>
            <a:ext cx="5296498"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6384032" y="1447800"/>
            <a:ext cx="5193288"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5654" y="273050"/>
            <a:ext cx="10896746"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654" y="1447800"/>
            <a:ext cx="5276178"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384032" y="1447800"/>
            <a:ext cx="5198368"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pPr>
              <a:defRPr/>
            </a:pPr>
            <a:fld id="{5C6866FE-2AC9-4FAB-B49E-DD013A52BA44}" type="datetime1">
              <a:rPr lang="zh-CN" altLang="en-US" smtClean="0"/>
              <a:t>2017/5/20</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11" name="内容占位符 10"/>
          <p:cNvSpPr>
            <a:spLocks noGrp="1"/>
          </p:cNvSpPr>
          <p:nvPr>
            <p:ph sz="half" idx="2"/>
          </p:nvPr>
        </p:nvSpPr>
        <p:spPr>
          <a:xfrm>
            <a:off x="685654" y="2247900"/>
            <a:ext cx="5276178"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6384032" y="2247900"/>
            <a:ext cx="5198368"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灯片编号占位符 22"/>
          <p:cNvSpPr>
            <a:spLocks noGrp="1"/>
          </p:cNvSpPr>
          <p:nvPr>
            <p:ph type="sldNum" sz="quarter" idx="12"/>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4C67C40D-4AEB-43DB-AAAA-DDDE71938D67}" type="datetime1">
              <a:rPr lang="zh-CN" altLang="en-US" smtClean="0"/>
              <a:t>2017/5/20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6"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8CD9769-56CB-4B25-B9A7-1DB0D51C6878}" type="datetime1">
              <a:rPr lang="zh-CN" altLang="en-US" smtClean="0"/>
              <a:t>2017/5/20</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5"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685654" y="273050"/>
            <a:ext cx="10896746"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654" y="1600200"/>
            <a:ext cx="2837778"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fld id="{5BA1A924-7A04-4269-A7D3-02696D7768F8}" type="datetime1">
              <a:rPr lang="zh-CN" altLang="en-US" smtClean="0"/>
              <a:t>2017/5/20</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11" name="内容占位符 10"/>
          <p:cNvSpPr>
            <a:spLocks noGrp="1"/>
          </p:cNvSpPr>
          <p:nvPr>
            <p:ph sz="quarter" idx="1"/>
          </p:nvPr>
        </p:nvSpPr>
        <p:spPr>
          <a:xfrm>
            <a:off x="3719736" y="1600200"/>
            <a:ext cx="7862664"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654" y="4900550"/>
            <a:ext cx="10287146"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85654" y="5445825"/>
            <a:ext cx="10287146"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fld id="{82AFB370-902D-47DE-8BC7-02C3C4FAEEEF}" type="datetime1">
              <a:rPr lang="zh-CN" altLang="en-US" smtClean="0"/>
              <a:t>2017/5/20</a:t>
            </a:fld>
            <a:endParaRPr lang="zh-CN" altLang="en-US"/>
          </a:p>
        </p:txBody>
      </p:sp>
      <p:sp>
        <p:nvSpPr>
          <p:cNvPr id="6" name="页脚占位符 5"/>
          <p:cNvSpPr>
            <a:spLocks noGrp="1"/>
          </p:cNvSpPr>
          <p:nvPr>
            <p:ph type="ftr" sz="quarter" idx="11"/>
          </p:nvPr>
        </p:nvSpPr>
        <p:spPr>
          <a:xfrm>
            <a:off x="1219200" y="6172200"/>
            <a:ext cx="5181600" cy="457200"/>
          </a:xfrm>
        </p:spPr>
        <p:txBody>
          <a:bodyPr/>
          <a:lstStyle/>
          <a:p>
            <a:pPr>
              <a:defRPr/>
            </a:pPr>
            <a:endParaRPr lang="zh-CN" altLang="en-US"/>
          </a:p>
        </p:txBody>
      </p:sp>
      <p:sp>
        <p:nvSpPr>
          <p:cNvPr id="11" name="矩形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
        <p:nvSpPr>
          <p:cNvPr id="15"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685654" y="274638"/>
            <a:ext cx="10896746"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85654" y="1447800"/>
            <a:ext cx="10896746"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F31FB741-5380-4A49-ACE0-4DF4F7C7C387}" type="datetime1">
              <a:rPr lang="zh-CN" altLang="en-US" smtClean="0"/>
              <a:t>2017/5/20</a:t>
            </a:fld>
            <a:endParaRPr lang="zh-CN" altLang="en-US"/>
          </a:p>
        </p:txBody>
      </p:sp>
      <p:sp>
        <p:nvSpPr>
          <p:cNvPr id="3" name="页脚占位符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zh-CN" altLang="en-US"/>
          </a:p>
        </p:txBody>
      </p:sp>
      <p:sp>
        <p:nvSpPr>
          <p:cNvPr id="23" name="灯片编号占位符 22"/>
          <p:cNvSpPr>
            <a:spLocks noGrp="1"/>
          </p:cNvSpPr>
          <p:nvPr>
            <p:ph type="sldNum" sz="quarter" idx="4"/>
          </p:nvPr>
        </p:nvSpPr>
        <p:spPr>
          <a:xfrm>
            <a:off x="233099" y="6219619"/>
            <a:ext cx="452555"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8D2CA936-ACD6-4DE4-BB7A-E6C7FCBA5B42}"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oleObject" Target="../embeddings/oleObject1.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oleObject" Target="../embeddings/oleObject2.bin"/><Relationship Id="rId5"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 Id="rId3"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4___1.doc"/><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a:defRPr/>
            </a:pPr>
            <a:r>
              <a:rPr lang="zh-CN" altLang="en-US" b="1" dirty="0" smtClean="0">
                <a:effectLst>
                  <a:outerShdw blurRad="38100" dist="38100" dir="2700000" algn="tl">
                    <a:srgbClr val="000000">
                      <a:alpha val="43137"/>
                    </a:srgbClr>
                  </a:outerShdw>
                </a:effectLst>
              </a:rPr>
              <a:t>首都经济贸易大学  统计学院</a:t>
            </a:r>
            <a:endParaRPr lang="en-US" altLang="zh-CN" b="1" dirty="0" smtClean="0">
              <a:effectLst>
                <a:outerShdw blurRad="38100" dist="38100" dir="2700000" algn="tl">
                  <a:srgbClr val="000000">
                    <a:alpha val="43137"/>
                  </a:srgbClr>
                </a:outerShdw>
              </a:effectLst>
            </a:endParaRPr>
          </a:p>
          <a:p>
            <a:pPr>
              <a:defRPr/>
            </a:pPr>
            <a:r>
              <a:rPr lang="zh-CN" altLang="en-US" b="1" dirty="0" smtClean="0">
                <a:effectLst>
                  <a:outerShdw blurRad="38100" dist="38100" dir="2700000" algn="tl">
                    <a:srgbClr val="000000">
                      <a:alpha val="43137"/>
                    </a:srgbClr>
                  </a:outerShdw>
                </a:effectLst>
              </a:rPr>
              <a:t>任    韬</a:t>
            </a:r>
            <a:endParaRPr lang="zh-CN" altLang="en-US" b="1" dirty="0">
              <a:effectLst>
                <a:outerShdw blurRad="38100" dist="38100" dir="2700000" algn="tl">
                  <a:srgbClr val="000000">
                    <a:alpha val="43137"/>
                  </a:srgbClr>
                </a:outerShdw>
              </a:effectLst>
            </a:endParaRPr>
          </a:p>
        </p:txBody>
      </p:sp>
      <p:sp>
        <p:nvSpPr>
          <p:cNvPr id="2" name="标题 1"/>
          <p:cNvSpPr>
            <a:spLocks noGrp="1"/>
          </p:cNvSpPr>
          <p:nvPr>
            <p:ph type="ctrTitle"/>
          </p:nvPr>
        </p:nvSpPr>
        <p:spPr/>
        <p:txBody>
          <a:bodyPr>
            <a:normAutofit/>
          </a:bodyPr>
          <a:lstStyle/>
          <a:p>
            <a:pPr>
              <a:defRPr/>
            </a:pPr>
            <a:r>
              <a:rPr lang="zh-CN" altLang="en-US" b="1" dirty="0" smtClean="0">
                <a:effectLst>
                  <a:outerShdw blurRad="38100" dist="38100" dir="2700000" algn="tl">
                    <a:srgbClr val="000000">
                      <a:alpha val="43137"/>
                    </a:srgbClr>
                  </a:outerShdw>
                </a:effectLst>
              </a:rPr>
              <a:t>面板数据模型</a:t>
            </a:r>
            <a:endParaRPr lang="zh-CN" alt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面板数据模型的基本形式</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p:txBody>
              <a:bodyPr>
                <a:normAutofit/>
              </a:bodyPr>
              <a:lstStyle/>
              <a:p>
                <a:r>
                  <a:rPr lang="zh-CN" altLang="en-US" dirty="0" smtClean="0"/>
                  <a:t>一般形式：</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𝑖𝑡</m:t>
                          </m:r>
                        </m:sub>
                      </m:sSub>
                      <m:r>
                        <a:rPr lang="en-US" altLang="zh-CN" b="0" i="1" smtClean="0">
                          <a:latin typeface="Cambria Math" panose="02040503050406030204" pitchFamily="18" charset="0"/>
                        </a:rPr>
                        <m:t>=</m:t>
                      </m:r>
                      <m:sSub>
                        <m:sSubPr>
                          <m:ctrlPr>
                            <a:rPr lang="en-US" altLang="zh-CN" b="0" i="1" smtClean="0">
                              <a:latin typeface="Cambria Math"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𝑖𝑡</m:t>
                          </m:r>
                        </m:sub>
                      </m:sSub>
                      <m:r>
                        <a:rPr lang="en-US" altLang="zh-CN" b="0" i="1" smtClean="0">
                          <a:latin typeface="Cambria Math" panose="02040503050406030204" pitchFamily="18" charset="0"/>
                        </a:rPr>
                        <m:t>+</m:t>
                      </m:r>
                      <m:sSub>
                        <m:sSubPr>
                          <m:ctrlPr>
                            <a:rPr lang="en-US" altLang="zh-CN" i="1">
                              <a:latin typeface="Cambria Math" charset="0"/>
                            </a:rPr>
                          </m:ctrlPr>
                        </m:sSubPr>
                        <m:e>
                          <m:r>
                            <a:rPr lang="zh-CN" altLang="en-US" i="1" smtClean="0">
                              <a:latin typeface="Cambria Math" panose="02040503050406030204" pitchFamily="18" charset="0"/>
                            </a:rPr>
                            <m:t>𝛽</m:t>
                          </m:r>
                        </m:e>
                        <m:sub>
                          <m:r>
                            <a:rPr lang="en-US" altLang="zh-CN" i="1">
                              <a:latin typeface="Cambria Math" panose="02040503050406030204" pitchFamily="18" charset="0"/>
                            </a:rPr>
                            <m:t>𝑖𝑡</m:t>
                          </m:r>
                        </m:sub>
                      </m:sSub>
                      <m:sSub>
                        <m:sSubPr>
                          <m:ctrlPr>
                            <a:rPr lang="en-US" altLang="zh-CN" i="1">
                              <a:latin typeface="Cambria Math"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𝑖𝑡</m:t>
                          </m:r>
                        </m:sub>
                      </m:sSub>
                      <m:r>
                        <a:rPr lang="en-US" altLang="zh-CN" b="0" i="0" smtClean="0">
                          <a:latin typeface="Cambria Math" panose="02040503050406030204" pitchFamily="18" charset="0"/>
                        </a:rPr>
                        <m:t>+</m:t>
                      </m:r>
                      <m:sSub>
                        <m:sSubPr>
                          <m:ctrlPr>
                            <a:rPr lang="en-US" altLang="zh-CN" i="1">
                              <a:latin typeface="Cambria Math" charset="0"/>
                            </a:rPr>
                          </m:ctrlPr>
                        </m:sSubPr>
                        <m:e>
                          <m:r>
                            <a:rPr lang="zh-CN" altLang="en-US" i="1" smtClean="0">
                              <a:latin typeface="Cambria Math" panose="02040503050406030204" pitchFamily="18" charset="0"/>
                            </a:rPr>
                            <m:t>𝜀</m:t>
                          </m:r>
                        </m:e>
                        <m:sub>
                          <m:r>
                            <a:rPr lang="en-US" altLang="zh-CN" i="1">
                              <a:latin typeface="Cambria Math" panose="02040503050406030204" pitchFamily="18" charset="0"/>
                            </a:rPr>
                            <m:t>𝑖𝑡</m:t>
                          </m:r>
                        </m:sub>
                      </m:sSub>
                      <m:r>
                        <a:rPr lang="en-US" altLang="zh-CN" b="0" i="1" smtClean="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 2,</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=1, 2,⋯, </m:t>
                      </m:r>
                      <m:r>
                        <a:rPr lang="en-US" altLang="zh-CN" i="1" dirty="0">
                          <a:latin typeface="Cambria Math" panose="02040503050406030204" pitchFamily="18" charset="0"/>
                        </a:rPr>
                        <m:t>𝑇</m:t>
                      </m:r>
                    </m:oMath>
                  </m:oMathPara>
                </a14:m>
                <a:endParaRPr lang="en-US" altLang="zh-CN" dirty="0"/>
              </a:p>
              <a:p>
                <a:pPr lvl="1"/>
                <a:r>
                  <a:rPr lang="zh-CN" altLang="en-US" dirty="0"/>
                  <a:t>该式考虑</a:t>
                </a:r>
                <a14:m>
                  <m:oMath xmlns:m="http://schemas.openxmlformats.org/officeDocument/2006/math">
                    <m:r>
                      <a:rPr lang="en-US" altLang="zh-CN" i="1" dirty="0" smtClean="0">
                        <a:latin typeface="Cambria Math" panose="02040503050406030204" pitchFamily="18" charset="0"/>
                      </a:rPr>
                      <m:t>𝑘</m:t>
                    </m:r>
                  </m:oMath>
                </a14:m>
                <a:r>
                  <a:rPr lang="zh-CN" altLang="en-US" dirty="0"/>
                  <a:t>个经济指标在</a:t>
                </a:r>
                <a14:m>
                  <m:oMath xmlns:m="http://schemas.openxmlformats.org/officeDocument/2006/math">
                    <m:r>
                      <a:rPr lang="en-US" altLang="zh-CN" i="1" dirty="0" smtClean="0">
                        <a:latin typeface="Cambria Math" panose="02040503050406030204" pitchFamily="18" charset="0"/>
                      </a:rPr>
                      <m:t>𝑁</m:t>
                    </m:r>
                  </m:oMath>
                </a14:m>
                <a:r>
                  <a:rPr lang="zh-CN" altLang="en-US" dirty="0"/>
                  <a:t>个个体及</a:t>
                </a:r>
                <a14:m>
                  <m:oMath xmlns:m="http://schemas.openxmlformats.org/officeDocument/2006/math">
                    <m:r>
                      <a:rPr lang="en-US" altLang="zh-CN" i="1" dirty="0" smtClean="0">
                        <a:latin typeface="Cambria Math" panose="02040503050406030204" pitchFamily="18" charset="0"/>
                      </a:rPr>
                      <m:t>𝑇</m:t>
                    </m:r>
                  </m:oMath>
                </a14:m>
                <a:r>
                  <a:rPr lang="zh-CN" altLang="en-US" dirty="0"/>
                  <a:t>个时间点上的变动</a:t>
                </a:r>
                <a:r>
                  <a:rPr lang="zh-CN" altLang="en-US" dirty="0" smtClean="0"/>
                  <a:t>关系</a:t>
                </a:r>
                <a:endParaRPr lang="en-US" altLang="zh-CN" dirty="0" smtClean="0"/>
              </a:p>
              <a:p>
                <a:pPr lvl="1"/>
                <a:r>
                  <a:rPr lang="zh-CN" altLang="en-US" dirty="0" smtClean="0"/>
                  <a:t>其中</a:t>
                </a:r>
                <a:r>
                  <a:rPr lang="zh-CN" altLang="en-US" dirty="0"/>
                  <a:t>，</a:t>
                </a:r>
                <a14:m>
                  <m:oMath xmlns:m="http://schemas.openxmlformats.org/officeDocument/2006/math">
                    <m:r>
                      <a:rPr lang="en-US" altLang="zh-CN" i="1" dirty="0">
                        <a:latin typeface="Cambria Math" panose="02040503050406030204" pitchFamily="18" charset="0"/>
                      </a:rPr>
                      <m:t>𝑁</m:t>
                    </m:r>
                  </m:oMath>
                </a14:m>
                <a:r>
                  <a:rPr lang="zh-CN" altLang="en-US" dirty="0"/>
                  <a:t>表示个体截面成员的个数，</a:t>
                </a:r>
                <a14:m>
                  <m:oMath xmlns:m="http://schemas.openxmlformats.org/officeDocument/2006/math">
                    <m:r>
                      <a:rPr lang="en-US" altLang="zh-CN" i="1" dirty="0">
                        <a:latin typeface="Cambria Math" panose="02040503050406030204" pitchFamily="18" charset="0"/>
                      </a:rPr>
                      <m:t>𝑇</m:t>
                    </m:r>
                  </m:oMath>
                </a14:m>
                <a:r>
                  <a:rPr lang="zh-CN" altLang="en-US" dirty="0"/>
                  <a:t>表示每个截面成员的观测时期总数，参数</a:t>
                </a:r>
                <a14:m>
                  <m:oMath xmlns:m="http://schemas.openxmlformats.org/officeDocument/2006/math">
                    <m:sSub>
                      <m:sSubPr>
                        <m:ctrlPr>
                          <a:rPr lang="en-US" altLang="zh-CN" i="1">
                            <a:latin typeface="Cambria Math"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𝑖𝑡</m:t>
                        </m:r>
                      </m:sub>
                    </m:sSub>
                  </m:oMath>
                </a14:m>
                <a:r>
                  <a:rPr lang="zh-CN" altLang="en-US" dirty="0"/>
                  <a:t>表示模型的常数</a:t>
                </a:r>
                <a:r>
                  <a:rPr lang="zh-CN" altLang="en-US" dirty="0" smtClean="0"/>
                  <a:t>项，</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oMath>
                </a14:m>
                <a:r>
                  <a:rPr lang="zh-CN" altLang="en-US" dirty="0"/>
                  <a:t>是</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𝑘</m:t>
                    </m:r>
                  </m:oMath>
                </a14:m>
                <a:r>
                  <a:rPr lang="zh-CN" altLang="en-US" dirty="0"/>
                  <a:t>维解释变量向量，</a:t>
                </a:r>
                <a14:m>
                  <m:oMath xmlns:m="http://schemas.openxmlformats.org/officeDocument/2006/math">
                    <m:sSub>
                      <m:sSubPr>
                        <m:ctrlPr>
                          <a:rPr lang="en-US" altLang="zh-CN" i="1">
                            <a:latin typeface="Cambria Math"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𝑖𝑡</m:t>
                        </m:r>
                      </m:sub>
                    </m:sSub>
                  </m:oMath>
                </a14:m>
                <a:r>
                  <a:rPr lang="zh-CN" altLang="en-US" dirty="0"/>
                  <a:t>表示对应于解释变量</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r>
                      <a:rPr lang="zh-CN" altLang="en-US" i="1">
                        <a:latin typeface="Cambria Math" panose="02040503050406030204" pitchFamily="18" charset="0"/>
                      </a:rPr>
                      <m:t>的</m:t>
                    </m:r>
                    <m:r>
                      <a:rPr lang="en-US" altLang="zh-CN" i="1" dirty="0">
                        <a:latin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1</m:t>
                    </m:r>
                  </m:oMath>
                </a14:m>
                <a:r>
                  <a:rPr lang="zh-CN" altLang="en-US" dirty="0"/>
                  <a:t>维系数向量，</a:t>
                </a:r>
                <a:r>
                  <a:rPr lang="en-US" altLang="zh-CN" dirty="0"/>
                  <a:t> </a:t>
                </a:r>
                <a14:m>
                  <m:oMath xmlns:m="http://schemas.openxmlformats.org/officeDocument/2006/math">
                    <m:r>
                      <a:rPr lang="en-US" altLang="zh-CN" i="1" dirty="0">
                        <a:latin typeface="Cambria Math" panose="02040503050406030204" pitchFamily="18" charset="0"/>
                      </a:rPr>
                      <m:t>𝑘</m:t>
                    </m:r>
                  </m:oMath>
                </a14:m>
                <a:r>
                  <a:rPr lang="zh-CN" altLang="en-US" dirty="0" smtClean="0"/>
                  <a:t>表示</a:t>
                </a:r>
                <a:r>
                  <a:rPr lang="zh-CN" altLang="en-US" dirty="0"/>
                  <a:t>解释</a:t>
                </a:r>
                <a:r>
                  <a:rPr lang="zh-CN" altLang="en-US" dirty="0" smtClean="0"/>
                  <a:t>变量个数</a:t>
                </a:r>
                <a:endParaRPr lang="en-US" altLang="zh-CN" dirty="0" smtClean="0"/>
              </a:p>
              <a:p>
                <a:pPr lvl="1"/>
                <a:r>
                  <a:rPr lang="zh-CN" altLang="en-US" dirty="0" smtClean="0"/>
                  <a:t>随机误差</a:t>
                </a:r>
                <a14:m>
                  <m:oMath xmlns:m="http://schemas.openxmlformats.org/officeDocument/2006/math">
                    <m:sSub>
                      <m:sSubPr>
                        <m:ctrlPr>
                          <a:rPr lang="en-US" altLang="zh-CN" i="1">
                            <a:latin typeface="Cambria Math" charset="0"/>
                          </a:rPr>
                        </m:ctrlPr>
                      </m:sSubPr>
                      <m:e>
                        <m:r>
                          <a:rPr lang="zh-CN" altLang="en-US" i="1">
                            <a:latin typeface="Cambria Math" panose="02040503050406030204" pitchFamily="18" charset="0"/>
                          </a:rPr>
                          <m:t>𝜀</m:t>
                        </m:r>
                      </m:e>
                      <m:sub>
                        <m:r>
                          <a:rPr lang="en-US" altLang="zh-CN" i="1">
                            <a:latin typeface="Cambria Math" panose="02040503050406030204" pitchFamily="18" charset="0"/>
                          </a:rPr>
                          <m:t>𝑖𝑡</m:t>
                        </m:r>
                      </m:sub>
                    </m:sSub>
                  </m:oMath>
                </a14:m>
                <a:r>
                  <a:rPr lang="zh-CN" altLang="en-US" dirty="0"/>
                  <a:t>相互独立，且满足零均值、等方差</a:t>
                </a:r>
                <a:r>
                  <a:rPr lang="zh-CN" altLang="en-US" dirty="0" smtClean="0"/>
                  <a:t>为</a:t>
                </a:r>
                <a14:m>
                  <m:oMath xmlns:m="http://schemas.openxmlformats.org/officeDocument/2006/math">
                    <m:sSubSup>
                      <m:sSubSupPr>
                        <m:ctrlPr>
                          <a:rPr lang="en-US" altLang="zh-CN" i="1" smtClean="0">
                            <a:latin typeface="Cambria Math" charset="0"/>
                          </a:rPr>
                        </m:ctrlPr>
                      </m:sSubSupPr>
                      <m:e>
                        <m:r>
                          <a:rPr lang="zh-CN" altLang="en-US" i="1" smtClean="0">
                            <a:latin typeface="Cambria Math" panose="02040503050406030204" pitchFamily="18" charset="0"/>
                          </a:rPr>
                          <m:t>𝜎</m:t>
                        </m:r>
                      </m:e>
                      <m:sub>
                        <m:r>
                          <a:rPr lang="zh-CN" altLang="en-US" i="1" smtClean="0">
                            <a:latin typeface="Cambria Math" panose="02040503050406030204" pitchFamily="18" charset="0"/>
                          </a:rPr>
                          <m:t>𝜀</m:t>
                        </m:r>
                      </m:sub>
                      <m:sup>
                        <m:r>
                          <a:rPr lang="en-US" altLang="zh-CN" b="0" i="1" smtClean="0">
                            <a:latin typeface="Cambria Math" panose="02040503050406030204" pitchFamily="18" charset="0"/>
                          </a:rPr>
                          <m:t>2</m:t>
                        </m:r>
                      </m:sup>
                    </m:sSubSup>
                  </m:oMath>
                </a14:m>
                <a:r>
                  <a:rPr lang="zh-CN" altLang="en-US" dirty="0" smtClean="0"/>
                  <a:t>的假设</a:t>
                </a:r>
                <a:endParaRPr lang="zh-CN" altLang="en-US" dirty="0"/>
              </a:p>
              <a:p>
                <a:r>
                  <a:rPr lang="zh-CN" altLang="en-US" dirty="0"/>
                  <a:t>对于该式而言，自由度</a:t>
                </a:r>
                <a14:m>
                  <m:oMath xmlns:m="http://schemas.openxmlformats.org/officeDocument/2006/math">
                    <m:r>
                      <a:rPr lang="en-US" altLang="zh-CN" i="1" dirty="0">
                        <a:latin typeface="Cambria Math" panose="02040503050406030204" pitchFamily="18" charset="0"/>
                      </a:rPr>
                      <m:t>𝑁𝑇</m:t>
                    </m:r>
                  </m:oMath>
                </a14:m>
                <a:r>
                  <a:rPr lang="zh-CN" altLang="en-US" dirty="0"/>
                  <a:t>远远小于参数个数（对于截面成员方程而言，待估参数的个数</a:t>
                </a:r>
                <a:r>
                  <a:rPr lang="zh-CN" altLang="en-US" dirty="0" smtClean="0"/>
                  <a:t>为</a:t>
                </a:r>
                <a14:m>
                  <m:oMath xmlns:m="http://schemas.openxmlformats.org/officeDocument/2006/math">
                    <m:r>
                      <a:rPr lang="en-US" altLang="zh-CN" i="1" dirty="0" smtClean="0">
                        <a:latin typeface="Cambria Math" panose="02040503050406030204" pitchFamily="18" charset="0"/>
                      </a:rPr>
                      <m:t>𝑁𝑇</m:t>
                    </m:r>
                    <m:d>
                      <m:dPr>
                        <m:ctrlPr>
                          <a:rPr lang="en-US" altLang="zh-CN" i="1" dirty="0" smtClean="0">
                            <a:latin typeface="Cambria Math" charset="0"/>
                          </a:rPr>
                        </m:ctrlPr>
                      </m:dPr>
                      <m:e>
                        <m:r>
                          <a:rPr lang="en-US" altLang="zh-CN" i="1" dirty="0">
                            <a:latin typeface="Cambria Math" panose="02040503050406030204" pitchFamily="18" charset="0"/>
                          </a:rPr>
                          <m:t>𝑘</m:t>
                        </m:r>
                        <m:r>
                          <a:rPr lang="en-US" altLang="zh-CN" i="1" dirty="0">
                            <a:latin typeface="Cambria Math" panose="02040503050406030204" pitchFamily="18" charset="0"/>
                          </a:rPr>
                          <m:t>+1</m:t>
                        </m:r>
                      </m:e>
                    </m:d>
                    <m:r>
                      <a:rPr lang="en-US" altLang="zh-CN" i="1" dirty="0">
                        <a:latin typeface="Cambria Math" panose="02040503050406030204" pitchFamily="18" charset="0"/>
                      </a:rPr>
                      <m:t>+</m:t>
                    </m:r>
                    <m:r>
                      <a:rPr lang="en-US" altLang="zh-CN" i="1" dirty="0" smtClean="0">
                        <a:latin typeface="Cambria Math" panose="02040503050406030204" pitchFamily="18" charset="0"/>
                      </a:rPr>
                      <m:t>𝑁</m:t>
                    </m:r>
                  </m:oMath>
                </a14:m>
                <a:r>
                  <a:rPr lang="zh-CN" altLang="en-US" dirty="0" smtClean="0"/>
                  <a:t>，</a:t>
                </a:r>
                <a:r>
                  <a:rPr lang="zh-CN" altLang="en-US" dirty="0"/>
                  <a:t>对于时间截面方程而言，待估参数的个数为</a:t>
                </a:r>
                <a14:m>
                  <m:oMath xmlns:m="http://schemas.openxmlformats.org/officeDocument/2006/math">
                    <m:r>
                      <a:rPr lang="en-US" altLang="zh-CN" i="1" dirty="0">
                        <a:latin typeface="Cambria Math" panose="02040503050406030204" pitchFamily="18" charset="0"/>
                      </a:rPr>
                      <m:t>𝑁𝑇</m:t>
                    </m:r>
                    <m:d>
                      <m:dPr>
                        <m:ctrlPr>
                          <a:rPr lang="en-US" altLang="zh-CN" i="1" dirty="0">
                            <a:latin typeface="Cambria Math" charset="0"/>
                          </a:rPr>
                        </m:ctrlPr>
                      </m:dPr>
                      <m:e>
                        <m:r>
                          <a:rPr lang="en-US" altLang="zh-CN" i="1" dirty="0">
                            <a:latin typeface="Cambria Math" panose="02040503050406030204" pitchFamily="18" charset="0"/>
                          </a:rPr>
                          <m:t>𝑘</m:t>
                        </m:r>
                        <m:r>
                          <a:rPr lang="en-US" altLang="zh-CN" i="1" dirty="0">
                            <a:latin typeface="Cambria Math" panose="02040503050406030204" pitchFamily="18" charset="0"/>
                          </a:rPr>
                          <m:t>+1</m:t>
                        </m:r>
                      </m:e>
                    </m:d>
                    <m:r>
                      <a:rPr lang="en-US" altLang="zh-CN" i="1" dirty="0">
                        <a:latin typeface="Cambria Math" panose="02040503050406030204" pitchFamily="18" charset="0"/>
                      </a:rPr>
                      <m:t>+</m:t>
                    </m:r>
                    <m:r>
                      <a:rPr lang="en-US" altLang="zh-CN" b="0" i="1" dirty="0" smtClean="0">
                        <a:latin typeface="Cambria Math" panose="02040503050406030204" pitchFamily="18" charset="0"/>
                      </a:rPr>
                      <m:t>𝑇</m:t>
                    </m:r>
                    <m:r>
                      <a:rPr lang="en-US" altLang="zh-CN" i="1" dirty="0">
                        <a:latin typeface="Cambria Math" panose="02040503050406030204" pitchFamily="18" charset="0"/>
                      </a:rPr>
                      <m:t> </m:t>
                    </m:r>
                  </m:oMath>
                </a14:m>
                <a:r>
                  <a:rPr lang="zh-CN" altLang="en-US" dirty="0"/>
                  <a:t>。这使得该模型无法进行</a:t>
                </a:r>
                <a:r>
                  <a:rPr lang="zh-CN" altLang="en-US" dirty="0" smtClean="0"/>
                  <a:t>估计</a:t>
                </a:r>
                <a:endParaRPr lang="zh-CN" altLang="en-US"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blipFill rotWithShape="0">
                <a:blip r:embed="rId2"/>
                <a:stretch>
                  <a:fillRect l="-559" t="-2133" r="-224"/>
                </a:stretch>
              </a:blipFill>
            </p:spPr>
            <p:txBody>
              <a:bodyPr/>
              <a:lstStyle/>
              <a:p>
                <a:r>
                  <a:rPr lang="zh-CN" altLang="en-US">
                    <a:noFill/>
                  </a:rPr>
                  <a:t> </a:t>
                </a:r>
              </a:p>
            </p:txBody>
          </p:sp>
        </mc:Fallback>
      </mc:AlternateContent>
      <p:sp>
        <p:nvSpPr>
          <p:cNvPr id="3" name="灯片编号占位符 2"/>
          <p:cNvSpPr>
            <a:spLocks noGrp="1"/>
          </p:cNvSpPr>
          <p:nvPr>
            <p:ph type="sldNum" sz="quarter" idx="4"/>
          </p:nvPr>
        </p:nvSpPr>
        <p:spPr/>
        <p:txBody>
          <a:bodyPr/>
          <a:lstStyle/>
          <a:p>
            <a:pPr>
              <a:defRPr/>
            </a:pPr>
            <a:fld id="{8D2CA936-ACD6-4DE4-BB7A-E6C7FCBA5B42}" type="slidenum">
              <a:rPr lang="zh-CN" altLang="en-US" smtClean="0"/>
              <a:pPr>
                <a:defRPr/>
              </a:pPr>
              <a:t>10</a:t>
            </a:fld>
            <a:endParaRPr lang="zh-CN" altLang="en-US" dirty="0"/>
          </a:p>
        </p:txBody>
      </p:sp>
    </p:spTree>
    <p:extLst>
      <p:ext uri="{BB962C8B-B14F-4D97-AF65-F5344CB8AC3E}">
        <p14:creationId xmlns:p14="http://schemas.microsoft.com/office/powerpoint/2010/main" val="3139299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面板数据模型的基本形式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smtClean="0"/>
                  <a:t>含有</a:t>
                </a:r>
                <a:r>
                  <a:rPr lang="en-US" altLang="zh-CN" dirty="0"/>
                  <a:t>T</a:t>
                </a:r>
                <a:r>
                  <a:rPr lang="zh-CN" altLang="en-US" dirty="0"/>
                  <a:t>个时间截面方程的面板</a:t>
                </a:r>
                <a:r>
                  <a:rPr lang="zh-CN" altLang="en-US" dirty="0" smtClean="0"/>
                  <a:t>数据模型：</a:t>
                </a:r>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sSub>
                      <m:sSubPr>
                        <m:ctrlPr>
                          <a:rPr lang="en-US" altLang="zh-CN" b="0" i="1" smtClean="0">
                            <a:latin typeface="Cambria Math"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charset="0"/>
                          </a:rPr>
                        </m:ctrlPr>
                      </m:sSubPr>
                      <m:e>
                        <m:r>
                          <a:rPr lang="zh-CN" altLang="en-US" b="0" i="1" smtClean="0">
                            <a:latin typeface="Cambria Math" panose="02040503050406030204" pitchFamily="18" charset="0"/>
                          </a:rPr>
                          <m:t>𝜀</m:t>
                        </m:r>
                      </m:e>
                      <m:sub>
                        <m:r>
                          <a:rPr lang="en-US" altLang="zh-CN" b="0" i="1" smtClean="0">
                            <a:latin typeface="Cambria Math" panose="02040503050406030204" pitchFamily="18" charset="0"/>
                          </a:rPr>
                          <m:t>𝑡</m:t>
                        </m:r>
                      </m:sub>
                    </m:sSub>
                  </m:oMath>
                </a14:m>
                <a:endParaRPr lang="en-US" altLang="zh-CN" dirty="0" smtClean="0"/>
              </a:p>
              <a:p>
                <a:r>
                  <a:rPr lang="zh-CN" altLang="en-US" dirty="0" smtClean="0"/>
                  <a:t>展开为：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其中，</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oMath>
                </a14:m>
                <a:r>
                  <a:rPr lang="zh-CN" altLang="en-US" dirty="0"/>
                  <a:t>是</a:t>
                </a:r>
                <a14:m>
                  <m:oMath xmlns:m="http://schemas.openxmlformats.org/officeDocument/2006/math">
                    <m:r>
                      <a:rPr lang="en-US" altLang="zh-CN" i="1" dirty="0">
                        <a:latin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𝑘</m:t>
                    </m:r>
                  </m:oMath>
                </a14:m>
                <a:r>
                  <a:rPr lang="zh-CN" altLang="en-US" dirty="0"/>
                  <a:t>维解释变量向量，</a:t>
                </a:r>
                <a14:m>
                  <m:oMath xmlns:m="http://schemas.openxmlformats.org/officeDocument/2006/math">
                    <m:sSub>
                      <m:sSubPr>
                        <m:ctrlPr>
                          <a:rPr lang="en-US" altLang="zh-CN" i="1">
                            <a:latin typeface="Cambria Math"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oMath>
                </a14:m>
                <a:r>
                  <a:rPr lang="zh-CN" altLang="en-US" dirty="0"/>
                  <a:t>表示对应于解释变量</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r>
                      <a:rPr lang="zh-CN" altLang="en-US" i="1">
                        <a:latin typeface="Cambria Math" panose="02040503050406030204" pitchFamily="18" charset="0"/>
                      </a:rPr>
                      <m:t>的</m:t>
                    </m:r>
                    <m:r>
                      <a:rPr lang="en-US" altLang="zh-CN" i="1" dirty="0">
                        <a:latin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1</m:t>
                    </m:r>
                  </m:oMath>
                </a14:m>
                <a:r>
                  <a:rPr lang="zh-CN" altLang="en-US" dirty="0"/>
                  <a:t>维系数向量</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3"/>
                <a:stretch>
                  <a:fillRect l="-559" t="-2133"/>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11</a:t>
            </a:fld>
            <a:endParaRPr lang="zh-CN" altLang="en-US" dirty="0"/>
          </a:p>
        </p:txBody>
      </p:sp>
      <p:graphicFrame>
        <p:nvGraphicFramePr>
          <p:cNvPr id="9" name="Object 6"/>
          <p:cNvGraphicFramePr>
            <a:graphicFrameLocks noChangeAspect="1"/>
          </p:cNvGraphicFramePr>
          <p:nvPr>
            <p:extLst>
              <p:ext uri="{D42A27DB-BD31-4B8C-83A1-F6EECF244321}">
                <p14:modId xmlns:p14="http://schemas.microsoft.com/office/powerpoint/2010/main" val="1382235943"/>
              </p:ext>
            </p:extLst>
          </p:nvPr>
        </p:nvGraphicFramePr>
        <p:xfrm>
          <a:off x="1415480" y="2420888"/>
          <a:ext cx="7226300" cy="2012950"/>
        </p:xfrm>
        <a:graphic>
          <a:graphicData uri="http://schemas.openxmlformats.org/presentationml/2006/ole">
            <mc:AlternateContent xmlns:mc="http://schemas.openxmlformats.org/markup-compatibility/2006">
              <mc:Choice xmlns:v="urn:schemas-microsoft-com:vml" Requires="v">
                <p:oleObj spid="_x0000_s3109" name="Equation" r:id="rId4" imgW="4063680" imgH="939600" progId="Equation.DSMT4">
                  <p:embed/>
                </p:oleObj>
              </mc:Choice>
              <mc:Fallback>
                <p:oleObj name="Equation" r:id="rId4" imgW="4063680" imgH="939600" progId="Equation.DSMT4">
                  <p:embed/>
                  <p:pic>
                    <p:nvPicPr>
                      <p:cNvPr id="0" name=""/>
                      <p:cNvPicPr>
                        <a:picLocks noChangeAspect="1" noChangeArrowheads="1"/>
                      </p:cNvPicPr>
                      <p:nvPr/>
                    </p:nvPicPr>
                    <p:blipFill>
                      <a:blip r:embed="rId5"/>
                      <a:srcRect/>
                      <a:stretch>
                        <a:fillRect/>
                      </a:stretch>
                    </p:blipFill>
                    <p:spPr bwMode="auto">
                      <a:xfrm>
                        <a:off x="1415480" y="2420888"/>
                        <a:ext cx="72263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4936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面板数据模型的基本形式</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fontScale="92500"/>
              </a:bodyPr>
              <a:lstStyle/>
              <a:p>
                <a:r>
                  <a:rPr lang="zh-CN" altLang="en-US" dirty="0" smtClean="0"/>
                  <a:t>含有</a:t>
                </a:r>
                <a:r>
                  <a:rPr lang="en-US" altLang="zh-CN" dirty="0"/>
                  <a:t>N</a:t>
                </a:r>
                <a:r>
                  <a:rPr lang="zh-CN" altLang="en-US" dirty="0"/>
                  <a:t>个个体成员方程的面板</a:t>
                </a:r>
                <a:r>
                  <a:rPr lang="zh-CN" altLang="en-US" dirty="0" smtClean="0"/>
                  <a:t>数据模型</a:t>
                </a:r>
                <a:r>
                  <a:rPr lang="zh-CN" altLang="en-US" dirty="0"/>
                  <a:t>：</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𝛼</m:t>
                    </m:r>
                    <m:r>
                      <a:rPr lang="en-US" altLang="zh-CN" i="1">
                        <a:latin typeface="Cambria Math" panose="02040503050406030204" pitchFamily="18" charset="0"/>
                      </a:rPr>
                      <m:t>+</m:t>
                    </m:r>
                    <m:sSub>
                      <m:sSubPr>
                        <m:ctrlPr>
                          <a:rPr lang="en-US" altLang="zh-CN" i="1">
                            <a:latin typeface="Cambria Math"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𝑏</m:t>
                    </m:r>
                    <m:r>
                      <a:rPr lang="en-US" altLang="zh-CN" i="1">
                        <a:latin typeface="Cambria Math" panose="02040503050406030204" pitchFamily="18" charset="0"/>
                      </a:rPr>
                      <m:t>+</m:t>
                    </m:r>
                    <m:sSub>
                      <m:sSubPr>
                        <m:ctrlPr>
                          <a:rPr lang="en-US" altLang="zh-CN" i="1">
                            <a:latin typeface="Cambria Math" charset="0"/>
                          </a:rPr>
                        </m:ctrlPr>
                      </m:sSubPr>
                      <m:e>
                        <m:r>
                          <a:rPr lang="zh-CN" altLang="en-US" i="1">
                            <a:latin typeface="Cambria Math" panose="02040503050406030204" pitchFamily="18" charset="0"/>
                          </a:rPr>
                          <m:t>𝜀</m:t>
                        </m:r>
                      </m:e>
                      <m:sub>
                        <m:r>
                          <a:rPr lang="en-US" altLang="zh-CN" b="0" i="1" smtClean="0">
                            <a:latin typeface="Cambria Math" panose="02040503050406030204" pitchFamily="18" charset="0"/>
                          </a:rPr>
                          <m:t>𝑖</m:t>
                        </m:r>
                      </m:sub>
                    </m:sSub>
                  </m:oMath>
                </a14:m>
                <a:r>
                  <a:rPr lang="en-US" altLang="zh-CN" dirty="0" smtClean="0"/>
                  <a:t> </a:t>
                </a:r>
                <a:endParaRPr lang="en-US" altLang="zh-CN" dirty="0"/>
              </a:p>
              <a:p>
                <a:r>
                  <a:rPr lang="zh-CN" altLang="en-US" dirty="0"/>
                  <a:t>展开为</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其中，</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oMath>
                </a14:m>
                <a:r>
                  <a:rPr lang="zh-CN" altLang="en-US" dirty="0"/>
                  <a:t>是</a:t>
                </a:r>
                <a14:m>
                  <m:oMath xmlns:m="http://schemas.openxmlformats.org/officeDocument/2006/math">
                    <m:r>
                      <a:rPr lang="en-US" altLang="zh-CN" i="1" dirty="0">
                        <a:latin typeface="Cambria Math" panose="02040503050406030204" pitchFamily="18" charset="0"/>
                      </a:rPr>
                      <m:t>1</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𝑘</m:t>
                    </m:r>
                  </m:oMath>
                </a14:m>
                <a:r>
                  <a:rPr lang="zh-CN" altLang="en-US" dirty="0"/>
                  <a:t>维解释变量向量，</a:t>
                </a:r>
                <a14:m>
                  <m:oMath xmlns:m="http://schemas.openxmlformats.org/officeDocument/2006/math">
                    <m:sSub>
                      <m:sSubPr>
                        <m:ctrlPr>
                          <a:rPr lang="en-US" altLang="zh-CN" i="1">
                            <a:latin typeface="Cambria Math"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𝑡</m:t>
                        </m:r>
                      </m:sub>
                    </m:sSub>
                  </m:oMath>
                </a14:m>
                <a:r>
                  <a:rPr lang="zh-CN" altLang="en-US" dirty="0"/>
                  <a:t>表示对应于解释变量</a:t>
                </a:r>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𝑖𝑡</m:t>
                        </m:r>
                      </m:sub>
                    </m:sSub>
                    <m:r>
                      <a:rPr lang="zh-CN" altLang="en-US" i="1">
                        <a:latin typeface="Cambria Math" panose="02040503050406030204" pitchFamily="18" charset="0"/>
                      </a:rPr>
                      <m:t>的</m:t>
                    </m:r>
                    <m:r>
                      <a:rPr lang="en-US" altLang="zh-CN" i="1" dirty="0">
                        <a:latin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1</m:t>
                    </m:r>
                  </m:oMath>
                </a14:m>
                <a:r>
                  <a:rPr lang="zh-CN" altLang="en-US" dirty="0"/>
                  <a:t>维系数向量</a:t>
                </a:r>
              </a:p>
              <a:p>
                <a:r>
                  <a:rPr lang="zh-CN" altLang="en-US" dirty="0"/>
                  <a:t>含有</a:t>
                </a:r>
                <a14:m>
                  <m:oMath xmlns:m="http://schemas.openxmlformats.org/officeDocument/2006/math">
                    <m:r>
                      <a:rPr lang="en-US" altLang="zh-CN" i="1" dirty="0" smtClean="0">
                        <a:latin typeface="Cambria Math" panose="02040503050406030204" pitchFamily="18" charset="0"/>
                      </a:rPr>
                      <m:t>𝑇</m:t>
                    </m:r>
                  </m:oMath>
                </a14:m>
                <a:r>
                  <a:rPr lang="zh-CN" altLang="en-US" dirty="0"/>
                  <a:t>个时间截面方程式与含有</a:t>
                </a:r>
                <a14:m>
                  <m:oMath xmlns:m="http://schemas.openxmlformats.org/officeDocument/2006/math">
                    <m:r>
                      <a:rPr lang="en-US" altLang="zh-CN" i="1" dirty="0" smtClean="0">
                        <a:latin typeface="Cambria Math" panose="02040503050406030204" pitchFamily="18" charset="0"/>
                      </a:rPr>
                      <m:t>𝑁</m:t>
                    </m:r>
                  </m:oMath>
                </a14:m>
                <a:r>
                  <a:rPr lang="zh-CN" altLang="en-US" dirty="0"/>
                  <a:t>个个体成员方程式的模型在估计方法上类似，以下主要讨论本页形式的模型。</a:t>
                </a:r>
                <a:endParaRPr lang="en-US" altLang="zh-CN" dirty="0"/>
              </a:p>
              <a:p>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3"/>
                <a:stretch>
                  <a:fillRect l="-391" t="-2000" r="-3635"/>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12</a:t>
            </a:fld>
            <a:endParaRPr lang="zh-CN" alt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24464075"/>
              </p:ext>
            </p:extLst>
          </p:nvPr>
        </p:nvGraphicFramePr>
        <p:xfrm>
          <a:off x="1487488" y="2276872"/>
          <a:ext cx="7135813" cy="2012950"/>
        </p:xfrm>
        <a:graphic>
          <a:graphicData uri="http://schemas.openxmlformats.org/presentationml/2006/ole">
            <mc:AlternateContent xmlns:mc="http://schemas.openxmlformats.org/markup-compatibility/2006">
              <mc:Choice xmlns:v="urn:schemas-microsoft-com:vml" Requires="v">
                <p:oleObj spid="_x0000_s4129" name="Equation" r:id="rId4" imgW="4012920" imgH="939600" progId="Equation.DSMT4">
                  <p:embed/>
                </p:oleObj>
              </mc:Choice>
              <mc:Fallback>
                <p:oleObj name="Equation" r:id="rId4" imgW="4012920" imgH="939600" progId="Equation.DSMT4">
                  <p:embed/>
                  <p:pic>
                    <p:nvPicPr>
                      <p:cNvPr id="0" name=""/>
                      <p:cNvPicPr>
                        <a:picLocks noChangeAspect="1" noChangeArrowheads="1"/>
                      </p:cNvPicPr>
                      <p:nvPr/>
                    </p:nvPicPr>
                    <p:blipFill>
                      <a:blip r:embed="rId5"/>
                      <a:srcRect/>
                      <a:stretch>
                        <a:fillRect/>
                      </a:stretch>
                    </p:blipFill>
                    <p:spPr bwMode="auto">
                      <a:xfrm>
                        <a:off x="1487488" y="2276872"/>
                        <a:ext cx="7135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1995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面板数据模型的基本形式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sz="3200" dirty="0" smtClean="0"/>
                  <a:t>可以</a:t>
                </a:r>
                <a:r>
                  <a:rPr lang="zh-CN" altLang="en-US" sz="3200" dirty="0"/>
                  <a:t>把 </a:t>
                </a:r>
                <a14:m>
                  <m:oMath xmlns:m="http://schemas.openxmlformats.org/officeDocument/2006/math">
                    <m:sSub>
                      <m:sSubPr>
                        <m:ctrlPr>
                          <a:rPr lang="zh-CN" altLang="en-US" sz="3200" i="1">
                            <a:latin typeface="Cambria Math" charset="0"/>
                          </a:rPr>
                        </m:ctrlPr>
                      </m:sSubPr>
                      <m:e>
                        <m:r>
                          <a:rPr lang="zh-CN" altLang="en-US" sz="3200" i="1">
                            <a:latin typeface="Cambria Math" panose="02040503050406030204" pitchFamily="18" charset="0"/>
                          </a:rPr>
                          <m:t>𝑦</m:t>
                        </m:r>
                      </m:e>
                      <m:sub>
                        <m:r>
                          <a:rPr lang="zh-CN" altLang="en-US" sz="3200" i="1">
                            <a:latin typeface="Cambria Math" panose="02040503050406030204" pitchFamily="18" charset="0"/>
                          </a:rPr>
                          <m:t>𝑖</m:t>
                        </m:r>
                      </m:sub>
                    </m:sSub>
                    <m:r>
                      <a:rPr lang="zh-CN" altLang="en-US" sz="3200">
                        <a:latin typeface="Cambria Math" panose="02040503050406030204" pitchFamily="18" charset="0"/>
                      </a:rPr>
                      <m:t>=</m:t>
                    </m:r>
                    <m:r>
                      <a:rPr lang="zh-CN" altLang="en-US" sz="3200" i="1">
                        <a:latin typeface="Cambria Math" panose="02040503050406030204" pitchFamily="18" charset="0"/>
                      </a:rPr>
                      <m:t>𝛼</m:t>
                    </m:r>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𝑋</m:t>
                        </m:r>
                      </m:e>
                      <m:sub>
                        <m:r>
                          <a:rPr lang="zh-CN" altLang="en-US" sz="3200" i="1">
                            <a:latin typeface="Cambria Math" panose="02040503050406030204" pitchFamily="18" charset="0"/>
                          </a:rPr>
                          <m:t>𝑖</m:t>
                        </m:r>
                      </m:sub>
                    </m:sSub>
                    <m:r>
                      <a:rPr lang="zh-CN" altLang="en-US" sz="3200" i="1">
                        <a:latin typeface="Cambria Math" panose="02040503050406030204" pitchFamily="18" charset="0"/>
                      </a:rPr>
                      <m:t>𝑏</m:t>
                    </m:r>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m:t>
                        </m:r>
                      </m:sub>
                    </m:sSub>
                  </m:oMath>
                </a14:m>
                <a:r>
                  <a:rPr lang="zh-CN" altLang="en-US" sz="3200" dirty="0"/>
                  <a:t> 划分为</a:t>
                </a:r>
                <a:r>
                  <a:rPr lang="en-US" altLang="zh-CN" sz="3200" dirty="0"/>
                  <a:t>3</a:t>
                </a:r>
                <a:r>
                  <a:rPr lang="zh-CN" altLang="en-US" sz="3200" dirty="0"/>
                  <a:t>种类型：</a:t>
                </a:r>
              </a:p>
              <a:p>
                <a:r>
                  <a:rPr lang="zh-CN" altLang="en-US" sz="3200" dirty="0"/>
                  <a:t>混合模型</a:t>
                </a:r>
                <a:r>
                  <a:rPr lang="zh-CN" altLang="en-US" sz="3200" dirty="0" smtClean="0"/>
                  <a:t>：</a:t>
                </a:r>
                <a:endParaRPr lang="en-US" altLang="zh-CN" sz="32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sz="3200" i="1">
                              <a:latin typeface="Cambria Math" charset="0"/>
                            </a:rPr>
                          </m:ctrlPr>
                        </m:sSubPr>
                        <m:e>
                          <m:r>
                            <a:rPr lang="zh-CN" altLang="en-US" sz="3200" i="1">
                              <a:latin typeface="Cambria Math" panose="02040503050406030204" pitchFamily="18" charset="0"/>
                            </a:rPr>
                            <m:t>𝑦</m:t>
                          </m:r>
                        </m:e>
                        <m:sub>
                          <m:r>
                            <a:rPr lang="zh-CN" altLang="en-US" sz="3200" i="1">
                              <a:latin typeface="Cambria Math" panose="02040503050406030204" pitchFamily="18" charset="0"/>
                            </a:rPr>
                            <m:t>𝑖𝑡</m:t>
                          </m:r>
                        </m:sub>
                      </m:sSub>
                      <m:r>
                        <a:rPr lang="zh-CN" altLang="en-US" sz="3200">
                          <a:latin typeface="Cambria Math" panose="02040503050406030204" pitchFamily="18" charset="0"/>
                        </a:rPr>
                        <m:t>=</m:t>
                      </m:r>
                      <m:r>
                        <a:rPr lang="zh-CN" altLang="en-US" sz="3200" i="1">
                          <a:latin typeface="Cambria Math" panose="02040503050406030204" pitchFamily="18" charset="0"/>
                        </a:rPr>
                        <m:t>𝛼</m:t>
                      </m:r>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𝑥</m:t>
                          </m:r>
                        </m:e>
                        <m:sub>
                          <m:r>
                            <a:rPr lang="zh-CN" altLang="en-US" sz="3200" i="1">
                              <a:latin typeface="Cambria Math" panose="02040503050406030204" pitchFamily="18" charset="0"/>
                            </a:rPr>
                            <m:t>𝑖𝑡</m:t>
                          </m:r>
                        </m:sub>
                      </m:sSub>
                      <m:r>
                        <a:rPr lang="zh-CN" altLang="en-US" sz="3200" i="1">
                          <a:latin typeface="Cambria Math" panose="02040503050406030204" pitchFamily="18" charset="0"/>
                        </a:rPr>
                        <m:t>𝛽</m:t>
                      </m:r>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𝑖𝑡</m:t>
                          </m:r>
                        </m:sub>
                      </m:sSub>
                      <m:r>
                        <a:rPr lang="en-US" altLang="zh-CN" sz="3200" i="1">
                          <a:latin typeface="Cambria Math" panose="02040503050406030204" pitchFamily="18" charset="0"/>
                        </a:rPr>
                        <m:t>  </m:t>
                      </m:r>
                      <m:r>
                        <a:rPr lang="zh-CN" altLang="en-US" sz="3200" i="1">
                          <a:latin typeface="Cambria Math" panose="02040503050406030204" pitchFamily="18" charset="0"/>
                        </a:rPr>
                        <m:t>𝑡</m:t>
                      </m:r>
                      <m:r>
                        <a:rPr lang="zh-CN" altLang="en-US" sz="3200">
                          <a:latin typeface="Cambria Math" panose="02040503050406030204" pitchFamily="18" charset="0"/>
                        </a:rPr>
                        <m:t>=1,2,...,</m:t>
                      </m:r>
                      <m:r>
                        <a:rPr lang="zh-CN" altLang="en-US" sz="3200" i="1">
                          <a:latin typeface="Cambria Math" panose="02040503050406030204" pitchFamily="18" charset="0"/>
                        </a:rPr>
                        <m:t>𝑇</m:t>
                      </m:r>
                      <m:r>
                        <a:rPr lang="zh-CN" altLang="en-US" sz="3200">
                          <a:latin typeface="Cambria Math" panose="02040503050406030204" pitchFamily="18" charset="0"/>
                        </a:rPr>
                        <m:t>;</m:t>
                      </m:r>
                      <m:r>
                        <a:rPr lang="zh-CN" altLang="en-US" sz="3200" i="1">
                          <a:latin typeface="Cambria Math" panose="02040503050406030204" pitchFamily="18" charset="0"/>
                        </a:rPr>
                        <m:t>𝑖</m:t>
                      </m:r>
                      <m:r>
                        <a:rPr lang="zh-CN" altLang="en-US" sz="3200">
                          <a:latin typeface="Cambria Math" panose="02040503050406030204" pitchFamily="18" charset="0"/>
                        </a:rPr>
                        <m:t>=1,2,...,</m:t>
                      </m:r>
                      <m:r>
                        <a:rPr lang="zh-CN" altLang="en-US" sz="3200" i="1">
                          <a:latin typeface="Cambria Math" panose="02040503050406030204" pitchFamily="18" charset="0"/>
                        </a:rPr>
                        <m:t>𝑁</m:t>
                      </m:r>
                    </m:oMath>
                  </m:oMathPara>
                </a14:m>
                <a:endParaRPr lang="zh-CN" altLang="en-US" sz="3200" dirty="0"/>
              </a:p>
              <a:p>
                <a:r>
                  <a:rPr lang="zh-CN" altLang="en-US" sz="3200" dirty="0"/>
                  <a:t>变截距模型：</a:t>
                </a:r>
                <a:endParaRPr lang="en-US" altLang="zh-CN" sz="32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sz="3200" i="1">
                              <a:latin typeface="Cambria Math" charset="0"/>
                            </a:rPr>
                          </m:ctrlPr>
                        </m:sSubPr>
                        <m:e>
                          <m:r>
                            <a:rPr lang="zh-CN" altLang="en-US" sz="3200" i="1">
                              <a:latin typeface="Cambria Math" panose="02040503050406030204" pitchFamily="18" charset="0"/>
                            </a:rPr>
                            <m:t>𝑦</m:t>
                          </m:r>
                        </m:e>
                        <m:sub>
                          <m:r>
                            <a:rPr lang="zh-CN" altLang="en-US" sz="3200" i="1">
                              <a:latin typeface="Cambria Math" panose="02040503050406030204" pitchFamily="18" charset="0"/>
                            </a:rPr>
                            <m:t>𝑖𝑡</m:t>
                          </m:r>
                        </m:sub>
                      </m:sSub>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𝛼</m:t>
                          </m:r>
                        </m:e>
                        <m:sub>
                          <m:r>
                            <a:rPr lang="zh-CN" altLang="en-US" sz="3200" i="1">
                              <a:latin typeface="Cambria Math" panose="02040503050406030204" pitchFamily="18" charset="0"/>
                            </a:rPr>
                            <m:t>𝑖</m:t>
                          </m:r>
                        </m:sub>
                      </m:sSub>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𝑥</m:t>
                          </m:r>
                        </m:e>
                        <m:sub>
                          <m:r>
                            <a:rPr lang="zh-CN" altLang="en-US" sz="3200" i="1">
                              <a:latin typeface="Cambria Math" panose="02040503050406030204" pitchFamily="18" charset="0"/>
                            </a:rPr>
                            <m:t>𝑖𝑡</m:t>
                          </m:r>
                        </m:sub>
                      </m:sSub>
                      <m:r>
                        <a:rPr lang="zh-CN" altLang="en-US" sz="3200" i="1">
                          <a:latin typeface="Cambria Math" panose="02040503050406030204" pitchFamily="18" charset="0"/>
                        </a:rPr>
                        <m:t>𝛽</m:t>
                      </m:r>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𝑖𝑡</m:t>
                          </m:r>
                        </m:sub>
                      </m:sSub>
                      <m:r>
                        <a:rPr lang="en-US" altLang="zh-CN" sz="3200" i="1">
                          <a:latin typeface="Cambria Math" panose="02040503050406030204" pitchFamily="18" charset="0"/>
                        </a:rPr>
                        <m:t>  </m:t>
                      </m:r>
                      <m:r>
                        <a:rPr lang="zh-CN" altLang="en-US" sz="3200" i="1">
                          <a:latin typeface="Cambria Math" panose="02040503050406030204" pitchFamily="18" charset="0"/>
                        </a:rPr>
                        <m:t>𝑡</m:t>
                      </m:r>
                      <m:r>
                        <a:rPr lang="zh-CN" altLang="en-US" sz="3200">
                          <a:latin typeface="Cambria Math" panose="02040503050406030204" pitchFamily="18" charset="0"/>
                        </a:rPr>
                        <m:t>=1,2,...,</m:t>
                      </m:r>
                      <m:r>
                        <a:rPr lang="zh-CN" altLang="en-US" sz="3200" i="1">
                          <a:latin typeface="Cambria Math" panose="02040503050406030204" pitchFamily="18" charset="0"/>
                        </a:rPr>
                        <m:t>𝑇</m:t>
                      </m:r>
                      <m:r>
                        <a:rPr lang="zh-CN" altLang="en-US" sz="3200">
                          <a:latin typeface="Cambria Math" panose="02040503050406030204" pitchFamily="18" charset="0"/>
                        </a:rPr>
                        <m:t>;</m:t>
                      </m:r>
                      <m:r>
                        <a:rPr lang="zh-CN" altLang="en-US" sz="3200" i="1">
                          <a:latin typeface="Cambria Math" panose="02040503050406030204" pitchFamily="18" charset="0"/>
                        </a:rPr>
                        <m:t>𝑖</m:t>
                      </m:r>
                      <m:r>
                        <a:rPr lang="zh-CN" altLang="en-US" sz="3200">
                          <a:latin typeface="Cambria Math" panose="02040503050406030204" pitchFamily="18" charset="0"/>
                        </a:rPr>
                        <m:t>=1,2,...,</m:t>
                      </m:r>
                      <m:r>
                        <a:rPr lang="zh-CN" altLang="en-US" sz="3200" i="1">
                          <a:latin typeface="Cambria Math" panose="02040503050406030204" pitchFamily="18" charset="0"/>
                        </a:rPr>
                        <m:t>𝑁</m:t>
                      </m:r>
                    </m:oMath>
                  </m:oMathPara>
                </a14:m>
                <a:endParaRPr lang="zh-CN" altLang="en-US" sz="3200" dirty="0"/>
              </a:p>
              <a:p>
                <a:r>
                  <a:rPr lang="zh-CN" altLang="en-US" sz="3200" dirty="0"/>
                  <a:t>变系数模型：</a:t>
                </a:r>
                <a:endParaRPr lang="en-US" altLang="zh-CN" sz="32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en-US" sz="3200" i="1">
                              <a:latin typeface="Cambria Math" charset="0"/>
                            </a:rPr>
                          </m:ctrlPr>
                        </m:sSubPr>
                        <m:e>
                          <m:r>
                            <a:rPr lang="zh-CN" altLang="en-US" sz="3200" i="1">
                              <a:latin typeface="Cambria Math" panose="02040503050406030204" pitchFamily="18" charset="0"/>
                            </a:rPr>
                            <m:t>𝑦</m:t>
                          </m:r>
                        </m:e>
                        <m:sub>
                          <m:r>
                            <a:rPr lang="zh-CN" altLang="en-US" sz="3200" i="1">
                              <a:latin typeface="Cambria Math" panose="02040503050406030204" pitchFamily="18" charset="0"/>
                            </a:rPr>
                            <m:t>𝑖𝑡</m:t>
                          </m:r>
                        </m:sub>
                      </m:sSub>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𝛼</m:t>
                          </m:r>
                        </m:e>
                        <m:sub>
                          <m:r>
                            <a:rPr lang="zh-CN" altLang="en-US" sz="3200" i="1">
                              <a:latin typeface="Cambria Math" panose="02040503050406030204" pitchFamily="18" charset="0"/>
                            </a:rPr>
                            <m:t>𝑖</m:t>
                          </m:r>
                        </m:sub>
                      </m:sSub>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𝑥</m:t>
                          </m:r>
                        </m:e>
                        <m:sub>
                          <m:r>
                            <a:rPr lang="zh-CN" altLang="en-US" sz="3200" i="1">
                              <a:latin typeface="Cambria Math" panose="02040503050406030204" pitchFamily="18" charset="0"/>
                            </a:rPr>
                            <m:t>𝑖𝑡</m:t>
                          </m:r>
                        </m:sub>
                      </m:sSub>
                      <m:sSub>
                        <m:sSubPr>
                          <m:ctrlPr>
                            <a:rPr lang="zh-CN" altLang="en-US" sz="3200" i="1">
                              <a:latin typeface="Cambria Math" charset="0"/>
                            </a:rPr>
                          </m:ctrlPr>
                        </m:sSubPr>
                        <m:e>
                          <m:r>
                            <a:rPr lang="zh-CN" altLang="en-US" sz="3200" i="1">
                              <a:latin typeface="Cambria Math" panose="02040503050406030204" pitchFamily="18" charset="0"/>
                            </a:rPr>
                            <m:t>𝛽</m:t>
                          </m:r>
                        </m:e>
                        <m:sub>
                          <m:r>
                            <a:rPr lang="zh-CN" altLang="en-US" sz="3200" i="1">
                              <a:latin typeface="Cambria Math" panose="02040503050406030204" pitchFamily="18" charset="0"/>
                            </a:rPr>
                            <m:t>𝑖</m:t>
                          </m:r>
                        </m:sub>
                      </m:sSub>
                      <m:r>
                        <a:rPr lang="zh-CN" altLang="en-US" sz="3200">
                          <a:latin typeface="Cambria Math" panose="02040503050406030204" pitchFamily="18" charset="0"/>
                        </a:rPr>
                        <m:t>+</m:t>
                      </m:r>
                      <m:sSub>
                        <m:sSubPr>
                          <m:ctrlPr>
                            <a:rPr lang="zh-CN" altLang="en-US" sz="3200" i="1">
                              <a:latin typeface="Cambria Math"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𝑖𝑡</m:t>
                          </m:r>
                        </m:sub>
                      </m:sSub>
                      <m:r>
                        <a:rPr lang="en-US" altLang="zh-CN" sz="3200" i="1">
                          <a:latin typeface="Cambria Math" panose="02040503050406030204" pitchFamily="18" charset="0"/>
                        </a:rPr>
                        <m:t>  </m:t>
                      </m:r>
                      <m:r>
                        <a:rPr lang="zh-CN" altLang="en-US" sz="3200" i="1">
                          <a:latin typeface="Cambria Math" panose="02040503050406030204" pitchFamily="18" charset="0"/>
                        </a:rPr>
                        <m:t>𝑡</m:t>
                      </m:r>
                      <m:r>
                        <a:rPr lang="zh-CN" altLang="en-US" sz="3200">
                          <a:latin typeface="Cambria Math" panose="02040503050406030204" pitchFamily="18" charset="0"/>
                        </a:rPr>
                        <m:t>=1,2,...,</m:t>
                      </m:r>
                      <m:r>
                        <a:rPr lang="zh-CN" altLang="en-US" sz="3200" i="1">
                          <a:latin typeface="Cambria Math" panose="02040503050406030204" pitchFamily="18" charset="0"/>
                        </a:rPr>
                        <m:t>𝑇</m:t>
                      </m:r>
                      <m:r>
                        <a:rPr lang="zh-CN" altLang="en-US" sz="3200">
                          <a:latin typeface="Cambria Math" panose="02040503050406030204" pitchFamily="18" charset="0"/>
                        </a:rPr>
                        <m:t>;</m:t>
                      </m:r>
                      <m:r>
                        <a:rPr lang="zh-CN" altLang="en-US" sz="3200" i="1">
                          <a:latin typeface="Cambria Math" panose="02040503050406030204" pitchFamily="18" charset="0"/>
                        </a:rPr>
                        <m:t>𝑖</m:t>
                      </m:r>
                      <m:r>
                        <a:rPr lang="zh-CN" altLang="en-US" sz="3200">
                          <a:latin typeface="Cambria Math" panose="02040503050406030204" pitchFamily="18" charset="0"/>
                        </a:rPr>
                        <m:t>=1,2,...,</m:t>
                      </m:r>
                      <m:r>
                        <a:rPr lang="zh-CN" altLang="en-US" sz="3200" i="1">
                          <a:latin typeface="Cambria Math" panose="02040503050406030204" pitchFamily="18" charset="0"/>
                        </a:rPr>
                        <m:t>𝑁</m:t>
                      </m:r>
                    </m:oMath>
                  </m:oMathPara>
                </a14:m>
                <a:endParaRPr lang="zh-CN" altLang="en-US" sz="32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839" t="-2933"/>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13</a:t>
            </a:fld>
            <a:endParaRPr lang="zh-CN" altLang="en-US" dirty="0"/>
          </a:p>
        </p:txBody>
      </p:sp>
    </p:spTree>
    <p:extLst>
      <p:ext uri="{BB962C8B-B14F-4D97-AF65-F5344CB8AC3E}">
        <p14:creationId xmlns:p14="http://schemas.microsoft.com/office/powerpoint/2010/main" val="3378276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面板数据模型的基本形式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dirty="0"/>
                  <a:t>对于模型</a:t>
                </a:r>
                <a14:m>
                  <m:oMath xmlns:m="http://schemas.openxmlformats.org/officeDocument/2006/math">
                    <m:r>
                      <a:rPr lang="zh-CN" altLang="en-US" i="1" smtClean="0">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𝑖𝑡</m:t>
                        </m:r>
                      </m:sub>
                    </m:sSub>
                    <m:r>
                      <a:rPr lang="zh-CN" altLang="en-US">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𝑖𝑡</m:t>
                        </m:r>
                      </m:sub>
                    </m:sSub>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𝑖𝑡</m:t>
                        </m:r>
                      </m:sub>
                    </m:sSub>
                  </m:oMath>
                </a14:m>
                <a:endParaRPr lang="zh-CN" altLang="en-US" dirty="0"/>
              </a:p>
              <a:p>
                <a:r>
                  <a:rPr lang="zh-CN" altLang="en-US" dirty="0"/>
                  <a:t>情形</a:t>
                </a:r>
                <a:r>
                  <a:rPr lang="en-US" altLang="zh-CN" dirty="0"/>
                  <a:t>1</a:t>
                </a:r>
                <a:r>
                  <a:rPr lang="zh-CN" altLang="en-US" dirty="0"/>
                  <a:t>：混合模型，在横截面上无个体影响、无结构变化，则</a:t>
                </a:r>
                <a:r>
                  <a:rPr lang="en-US" altLang="zh-CN" dirty="0"/>
                  <a:t>OLS</a:t>
                </a:r>
                <a:r>
                  <a:rPr lang="zh-CN" altLang="en-US" dirty="0"/>
                  <a:t>估计给出了一致有效估计。相当于将多个时期的截面数据放在一起作为样本</a:t>
                </a:r>
                <a:r>
                  <a:rPr lang="zh-CN" altLang="en-US" dirty="0" smtClean="0"/>
                  <a:t>数据，即</a:t>
                </a:r>
                <a14:m>
                  <m:oMath xmlns:m="http://schemas.openxmlformats.org/officeDocument/2006/math">
                    <m:sSub>
                      <m:sSubPr>
                        <m:ctrlPr>
                          <a:rPr lang="zh-CN" altLang="en-US" i="1">
                            <a:latin typeface="Cambria Math" charset="0"/>
                          </a:rPr>
                        </m:ctrlPr>
                      </m:sSubPr>
                      <m:e>
                        <m:r>
                          <a:rPr lang="zh-CN" altLang="en-US" i="1" smtClean="0">
                            <a:latin typeface="Cambria Math" panose="02040503050406030204" pitchFamily="18" charset="0"/>
                          </a:rPr>
                          <m:t>：</m:t>
                        </m:r>
                        <m:r>
                          <a:rPr lang="zh-CN" altLang="en-US" i="1">
                            <a:latin typeface="Cambria Math" panose="02040503050406030204" pitchFamily="18" charset="0"/>
                          </a:rPr>
                          <m:t>𝛼</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𝑗</m:t>
                        </m:r>
                      </m:sub>
                    </m:sSub>
                  </m:oMath>
                </a14:m>
                <a:r>
                  <a:rPr lang="zh-CN" altLang="en-US" dirty="0" smtClean="0"/>
                  <a:t>，</a:t>
                </a:r>
                <a14:m>
                  <m:oMath xmlns:m="http://schemas.openxmlformats.org/officeDocument/2006/math">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𝑗</m:t>
                        </m:r>
                      </m:sub>
                    </m:sSub>
                  </m:oMath>
                </a14:m>
                <a:endParaRPr lang="zh-CN" altLang="en-US" dirty="0"/>
              </a:p>
              <a:p>
                <a:r>
                  <a:rPr lang="zh-CN" altLang="en-US" dirty="0"/>
                  <a:t>情形</a:t>
                </a:r>
                <a:r>
                  <a:rPr lang="en-US" altLang="zh-CN" dirty="0"/>
                  <a:t>2</a:t>
                </a:r>
                <a:r>
                  <a:rPr lang="zh-CN" altLang="en-US" dirty="0"/>
                  <a:t>：变截距模型，在横截面上个体影响不同，个体影响表现为模型中被忽略的反映个体差异的变量的影响，又分为固定影响和随机影响两种情况</a:t>
                </a:r>
                <a:r>
                  <a:rPr lang="zh-CN" altLang="en-US" dirty="0" smtClean="0"/>
                  <a:t>。</a:t>
                </a:r>
                <a:r>
                  <a:rPr lang="zh-CN" altLang="en-US" dirty="0"/>
                  <a:t>即</a:t>
                </a:r>
                <a14:m>
                  <m:oMath xmlns:m="http://schemas.openxmlformats.org/officeDocument/2006/math">
                    <m:sSub>
                      <m:sSubPr>
                        <m:ctrlPr>
                          <a:rPr lang="zh-CN" altLang="en-US" i="1">
                            <a:latin typeface="Cambria Math" charset="0"/>
                          </a:rPr>
                        </m:ctrlPr>
                      </m:sSubPr>
                      <m:e>
                        <m:r>
                          <a:rPr lang="zh-CN" altLang="en-US" i="1">
                            <a:latin typeface="Cambria Math" panose="02040503050406030204" pitchFamily="18" charset="0"/>
                          </a:rPr>
                          <m:t>：</m:t>
                        </m:r>
                        <m:r>
                          <a:rPr lang="zh-CN" altLang="en-US" i="1">
                            <a:latin typeface="Cambria Math" panose="02040503050406030204" pitchFamily="18" charset="0"/>
                          </a:rPr>
                          <m:t>𝛼</m:t>
                        </m:r>
                      </m:e>
                      <m:sub>
                        <m:r>
                          <a:rPr lang="zh-CN" altLang="en-US" i="1">
                            <a:latin typeface="Cambria Math" panose="02040503050406030204" pitchFamily="18" charset="0"/>
                          </a:rPr>
                          <m:t>𝑖</m:t>
                        </m:r>
                      </m:sub>
                    </m:sSub>
                    <m:r>
                      <a:rPr lang="zh-CN" altLang="en-US" i="1" smtClean="0">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𝑗</m:t>
                        </m:r>
                      </m:sub>
                    </m:sSub>
                  </m:oMath>
                </a14:m>
                <a:r>
                  <a:rPr lang="zh-CN" altLang="en-US" dirty="0"/>
                  <a:t>，</a:t>
                </a:r>
                <a14:m>
                  <m:oMath xmlns:m="http://schemas.openxmlformats.org/officeDocument/2006/math">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r>
                      <a:rPr lang="zh-CN" altLang="en-US">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𝑗</m:t>
                        </m:r>
                      </m:sub>
                    </m:sSub>
                  </m:oMath>
                </a14:m>
                <a:endParaRPr lang="zh-CN" altLang="en-US" dirty="0"/>
              </a:p>
              <a:p>
                <a:r>
                  <a:rPr lang="zh-CN" altLang="en-US" dirty="0"/>
                  <a:t>情形</a:t>
                </a:r>
                <a:r>
                  <a:rPr lang="en-US" altLang="zh-CN" dirty="0"/>
                  <a:t>3</a:t>
                </a:r>
                <a:r>
                  <a:rPr lang="zh-CN" altLang="en-US" dirty="0"/>
                  <a:t>：变系数模型，除了存在个体影响外</a:t>
                </a:r>
                <a:r>
                  <a:rPr lang="en-US" altLang="zh-CN" dirty="0"/>
                  <a:t>,</a:t>
                </a:r>
                <a:r>
                  <a:rPr lang="zh-CN" altLang="en-US" dirty="0"/>
                  <a:t>在横截面上还存在变化的经济结构，因而结构参数在不同横截面单位上是不同的。即</a:t>
                </a:r>
                <a14:m>
                  <m:oMath xmlns:m="http://schemas.openxmlformats.org/officeDocument/2006/math">
                    <m:sSub>
                      <m:sSubPr>
                        <m:ctrlPr>
                          <a:rPr lang="zh-CN" altLang="en-US" i="1">
                            <a:latin typeface="Cambria Math" charset="0"/>
                          </a:rPr>
                        </m:ctrlPr>
                      </m:sSubPr>
                      <m:e>
                        <m:r>
                          <a:rPr lang="zh-CN" altLang="en-US" i="1">
                            <a:latin typeface="Cambria Math" panose="02040503050406030204" pitchFamily="18" charset="0"/>
                          </a:rPr>
                          <m:t>：</m:t>
                        </m:r>
                        <m:r>
                          <a:rPr lang="zh-CN" altLang="en-US" i="1">
                            <a:latin typeface="Cambria Math" panose="02040503050406030204" pitchFamily="18" charset="0"/>
                          </a:rPr>
                          <m:t>𝛼</m:t>
                        </m:r>
                      </m:e>
                      <m:sub>
                        <m:r>
                          <a:rPr lang="zh-CN" altLang="en-US" i="1">
                            <a:latin typeface="Cambria Math" panose="02040503050406030204" pitchFamily="18" charset="0"/>
                          </a:rPr>
                          <m:t>𝑖</m:t>
                        </m:r>
                      </m:sub>
                    </m:sSub>
                    <m:r>
                      <a:rPr lang="zh-CN" altLang="en-US" i="1" smtClean="0">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𝑗</m:t>
                        </m:r>
                      </m:sub>
                    </m:sSub>
                  </m:oMath>
                </a14:m>
                <a:r>
                  <a:rPr lang="zh-CN" altLang="en-US" dirty="0"/>
                  <a:t>，</a:t>
                </a:r>
                <a14:m>
                  <m:oMath xmlns:m="http://schemas.openxmlformats.org/officeDocument/2006/math">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𝑖</m:t>
                        </m:r>
                      </m:sub>
                    </m:sSub>
                    <m:r>
                      <a:rPr lang="zh-CN" altLang="en-US" i="1" smtClean="0">
                        <a:latin typeface="Cambria Math" panose="02040503050406030204" pitchFamily="18" charset="0"/>
                      </a:rPr>
                      <m:t>≠</m:t>
                    </m:r>
                    <m:sSub>
                      <m:sSubPr>
                        <m:ctrlPr>
                          <a:rPr lang="zh-CN" altLang="en-US" i="1">
                            <a:latin typeface="Cambria Math"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𝑗</m:t>
                        </m:r>
                      </m:sub>
                    </m:sSub>
                  </m:oMath>
                </a14:m>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59" t="-2133" r="-224"/>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14</a:t>
            </a:fld>
            <a:endParaRPr lang="zh-CN" altLang="en-US" dirty="0"/>
          </a:p>
        </p:txBody>
      </p:sp>
    </p:spTree>
    <p:extLst>
      <p:ext uri="{BB962C8B-B14F-4D97-AF65-F5344CB8AC3E}">
        <p14:creationId xmlns:p14="http://schemas.microsoft.com/office/powerpoint/2010/main" val="2699558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smtClean="0">
                <a:effectLst>
                  <a:outerShdw blurRad="38100" dist="38100" dir="2700000" algn="tl">
                    <a:srgbClr val="000000">
                      <a:alpha val="43137"/>
                    </a:srgbClr>
                  </a:outerShdw>
                </a:effectLst>
              </a:rPr>
              <a:t>2 </a:t>
            </a:r>
            <a:r>
              <a:rPr lang="zh-CN" altLang="en-US" b="1" dirty="0" smtClean="0">
                <a:effectLst>
                  <a:outerShdw blurRad="38100" dist="38100" dir="2700000" algn="tl">
                    <a:srgbClr val="000000">
                      <a:alpha val="43137"/>
                    </a:srgbClr>
                  </a:outerShdw>
                </a:effectLst>
              </a:rPr>
              <a:t>混合模型</a:t>
            </a:r>
            <a:endParaRPr lang="zh-CN" altLang="en-US" b="1" dirty="0">
              <a:effectLst>
                <a:outerShdw blurRad="38100" dist="38100" dir="2700000" algn="tl">
                  <a:srgbClr val="000000">
                    <a:alpha val="43137"/>
                  </a:srgbClr>
                </a:outerShdw>
              </a:effectLst>
            </a:endParaRP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15</a:t>
            </a:fld>
            <a:endParaRPr lang="zh-CN" altLang="en-US" dirty="0"/>
          </a:p>
        </p:txBody>
      </p:sp>
    </p:spTree>
    <p:extLst>
      <p:ext uri="{BB962C8B-B14F-4D97-AF65-F5344CB8AC3E}">
        <p14:creationId xmlns:p14="http://schemas.microsoft.com/office/powerpoint/2010/main" val="171430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混合模型的</a:t>
            </a:r>
            <a:r>
              <a:rPr lang="en-US" altLang="zh-CN" b="1" dirty="0" err="1"/>
              <a:t>Eviews</a:t>
            </a:r>
            <a:r>
              <a:rPr lang="zh-CN" altLang="en-US" b="1" dirty="0" smtClean="0"/>
              <a:t>实现</a:t>
            </a:r>
            <a:endParaRPr lang="zh-CN" altLang="en-US" b="1" dirty="0"/>
          </a:p>
        </p:txBody>
      </p:sp>
      <p:sp>
        <p:nvSpPr>
          <p:cNvPr id="3" name="内容占位符 2"/>
          <p:cNvSpPr>
            <a:spLocks noGrp="1"/>
          </p:cNvSpPr>
          <p:nvPr>
            <p:ph sz="quarter" idx="1"/>
          </p:nvPr>
        </p:nvSpPr>
        <p:spPr/>
        <p:txBody>
          <a:bodyPr>
            <a:normAutofit/>
          </a:bodyPr>
          <a:lstStyle/>
          <a:p>
            <a:r>
              <a:rPr lang="zh-CN" altLang="en-US" sz="3200" dirty="0"/>
              <a:t>在</a:t>
            </a:r>
            <a:r>
              <a:rPr lang="en-US" altLang="zh-CN" sz="3200" dirty="0"/>
              <a:t>Pool</a:t>
            </a:r>
            <a:r>
              <a:rPr lang="zh-CN" altLang="en-US" sz="3200" dirty="0"/>
              <a:t>窗口的工具栏中点击</a:t>
            </a:r>
            <a:r>
              <a:rPr lang="en-US" altLang="zh-CN" sz="3200" dirty="0"/>
              <a:t>Estimate</a:t>
            </a:r>
            <a:r>
              <a:rPr lang="zh-CN" altLang="en-US" sz="3200" dirty="0"/>
              <a:t>键，打开</a:t>
            </a:r>
            <a:r>
              <a:rPr lang="en-US" altLang="zh-CN" sz="3200" dirty="0"/>
              <a:t>Pooled Estimation</a:t>
            </a:r>
            <a:r>
              <a:rPr lang="zh-CN" altLang="en-US" sz="3200" dirty="0"/>
              <a:t>（混合估计）</a:t>
            </a:r>
            <a:r>
              <a:rPr lang="zh-CN" altLang="en-US" sz="3200" dirty="0" smtClean="0"/>
              <a:t>窗口</a:t>
            </a:r>
            <a:endParaRPr lang="en-US" altLang="zh-CN" sz="3200" dirty="0" smtClean="0"/>
          </a:p>
          <a:p>
            <a:pPr lvl="1"/>
            <a:r>
              <a:rPr lang="zh-CN" altLang="en-US" sz="3200" dirty="0" smtClean="0"/>
              <a:t>在</a:t>
            </a:r>
            <a:r>
              <a:rPr lang="en-US" altLang="zh-CN" sz="3200" dirty="0"/>
              <a:t>Dependent Variable</a:t>
            </a:r>
            <a:r>
              <a:rPr lang="zh-CN" altLang="en-US" sz="3200" dirty="0"/>
              <a:t>（相依变量）选择窗填入</a:t>
            </a:r>
            <a:r>
              <a:rPr lang="en-US" altLang="zh-CN" sz="3200" dirty="0"/>
              <a:t>CP?</a:t>
            </a:r>
            <a:r>
              <a:rPr lang="zh-CN" altLang="en-US" sz="3200" dirty="0" smtClean="0"/>
              <a:t>；</a:t>
            </a:r>
            <a:endParaRPr lang="en-US" altLang="zh-CN" sz="3200" dirty="0" smtClean="0"/>
          </a:p>
          <a:p>
            <a:pPr lvl="1"/>
            <a:r>
              <a:rPr lang="zh-CN" altLang="en-US" sz="3200" dirty="0" smtClean="0"/>
              <a:t>在</a:t>
            </a:r>
            <a:r>
              <a:rPr lang="en-US" altLang="zh-CN" sz="3200" dirty="0"/>
              <a:t>Common coefficients</a:t>
            </a:r>
            <a:r>
              <a:rPr lang="zh-CN" altLang="en-US" sz="3200" dirty="0"/>
              <a:t>（系数相同）选择窗</a:t>
            </a:r>
            <a:r>
              <a:rPr lang="zh-CN" altLang="en-US" sz="3200" dirty="0" smtClean="0"/>
              <a:t>填入</a:t>
            </a:r>
            <a:r>
              <a:rPr lang="en-US" altLang="zh-CN" sz="3200" dirty="0" smtClean="0"/>
              <a:t>C</a:t>
            </a:r>
            <a:r>
              <a:rPr lang="zh-CN" altLang="en-US" sz="3200" dirty="0" smtClean="0"/>
              <a:t> </a:t>
            </a:r>
            <a:r>
              <a:rPr lang="en-US" altLang="zh-CN" sz="3200" dirty="0" smtClean="0"/>
              <a:t> </a:t>
            </a:r>
            <a:r>
              <a:rPr lang="en-US" altLang="zh-CN" sz="3200" dirty="0" smtClean="0"/>
              <a:t>IP</a:t>
            </a:r>
            <a:r>
              <a:rPr lang="en-US" altLang="zh-CN" sz="3200" dirty="0"/>
              <a:t>?</a:t>
            </a:r>
            <a:r>
              <a:rPr lang="zh-CN" altLang="en-US" sz="3200" dirty="0" smtClean="0"/>
              <a:t>；</a:t>
            </a:r>
            <a:endParaRPr lang="en-US" altLang="zh-CN" sz="3200" dirty="0" smtClean="0"/>
          </a:p>
          <a:p>
            <a:pPr lvl="1"/>
            <a:r>
              <a:rPr lang="en-US" altLang="zh-CN" sz="3200" dirty="0" smtClean="0"/>
              <a:t>Cross </a:t>
            </a:r>
            <a:r>
              <a:rPr lang="en-US" altLang="zh-CN" sz="3200" dirty="0"/>
              <a:t>section specific coefficients</a:t>
            </a:r>
            <a:r>
              <a:rPr lang="zh-CN" altLang="en-US" sz="3200" dirty="0"/>
              <a:t>（截面系数不同）选择窗保持空白</a:t>
            </a:r>
            <a:r>
              <a:rPr lang="zh-CN" altLang="en-US" sz="3200" dirty="0" smtClean="0"/>
              <a:t>；</a:t>
            </a:r>
            <a:endParaRPr lang="en-US" altLang="zh-CN" sz="3200" dirty="0" smtClean="0"/>
          </a:p>
          <a:p>
            <a:pPr lvl="1"/>
            <a:r>
              <a:rPr lang="zh-CN" altLang="en-US" sz="3200" dirty="0" smtClean="0"/>
              <a:t>在</a:t>
            </a:r>
            <a:r>
              <a:rPr lang="en-US" altLang="zh-CN" sz="3200" dirty="0"/>
              <a:t>Weighting</a:t>
            </a:r>
            <a:r>
              <a:rPr lang="zh-CN" altLang="en-US" sz="3200" dirty="0"/>
              <a:t>（权数）选择窗点击</a:t>
            </a:r>
            <a:r>
              <a:rPr lang="en-US" altLang="zh-CN" sz="3200" dirty="0"/>
              <a:t>No weighting</a:t>
            </a:r>
            <a:r>
              <a:rPr lang="zh-CN" altLang="en-US" sz="3200" dirty="0" smtClean="0"/>
              <a:t>。</a:t>
            </a:r>
            <a:endParaRPr lang="en-US" altLang="zh-CN" sz="3200" dirty="0" smtClean="0"/>
          </a:p>
          <a:p>
            <a:pPr lvl="1"/>
            <a:r>
              <a:rPr lang="zh-CN" altLang="en-US" sz="3200" dirty="0" smtClean="0"/>
              <a:t>点击</a:t>
            </a:r>
            <a:r>
              <a:rPr lang="en-US" altLang="zh-CN" sz="3200" dirty="0"/>
              <a:t>Pooled Estimation</a:t>
            </a:r>
            <a:r>
              <a:rPr lang="zh-CN" altLang="en-US" sz="3200" dirty="0"/>
              <a:t>（混合估计）窗口中的</a:t>
            </a:r>
            <a:r>
              <a:rPr lang="en-US" altLang="zh-CN" sz="3200" dirty="0"/>
              <a:t>OK</a:t>
            </a:r>
            <a:r>
              <a:rPr lang="zh-CN" altLang="en-US" sz="3200" dirty="0"/>
              <a:t>键</a:t>
            </a:r>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16</a:t>
            </a:fld>
            <a:endParaRPr lang="zh-CN" altLang="en-US" dirty="0"/>
          </a:p>
        </p:txBody>
      </p:sp>
    </p:spTree>
    <p:extLst>
      <p:ext uri="{BB962C8B-B14F-4D97-AF65-F5344CB8AC3E}">
        <p14:creationId xmlns:p14="http://schemas.microsoft.com/office/powerpoint/2010/main" val="3844768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b="1" dirty="0"/>
              <a:t>混合模型的</a:t>
            </a:r>
            <a:r>
              <a:rPr lang="en-US" altLang="zh-CN" b="1" dirty="0" err="1"/>
              <a:t>Eviews</a:t>
            </a:r>
            <a:r>
              <a:rPr lang="zh-CN" altLang="en-US" b="1" dirty="0"/>
              <a:t>实现</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17</a:t>
            </a:fld>
            <a:endParaRPr lang="zh-CN" altLang="en-US" dirty="0"/>
          </a:p>
        </p:txBody>
      </p:sp>
      <p:pic>
        <p:nvPicPr>
          <p:cNvPr id="9" name="图片 8"/>
          <p:cNvPicPr>
            <a:picLocks noChangeAspect="1"/>
          </p:cNvPicPr>
          <p:nvPr/>
        </p:nvPicPr>
        <p:blipFill>
          <a:blip r:embed="rId2"/>
          <a:stretch>
            <a:fillRect/>
          </a:stretch>
        </p:blipFill>
        <p:spPr>
          <a:xfrm>
            <a:off x="767408" y="1988840"/>
            <a:ext cx="5184576" cy="4443923"/>
          </a:xfrm>
          <a:prstGeom prst="rect">
            <a:avLst/>
          </a:prstGeom>
        </p:spPr>
      </p:pic>
      <p:pic>
        <p:nvPicPr>
          <p:cNvPr id="10" name="图片 9"/>
          <p:cNvPicPr>
            <a:picLocks noChangeAspect="1"/>
          </p:cNvPicPr>
          <p:nvPr/>
        </p:nvPicPr>
        <p:blipFill>
          <a:blip r:embed="rId3"/>
          <a:stretch>
            <a:fillRect/>
          </a:stretch>
        </p:blipFill>
        <p:spPr>
          <a:xfrm>
            <a:off x="6240016" y="2179223"/>
            <a:ext cx="5489807" cy="4063156"/>
          </a:xfrm>
          <a:prstGeom prst="rect">
            <a:avLst/>
          </a:prstGeom>
        </p:spPr>
      </p:pic>
    </p:spTree>
    <p:extLst>
      <p:ext uri="{BB962C8B-B14F-4D97-AF65-F5344CB8AC3E}">
        <p14:creationId xmlns:p14="http://schemas.microsoft.com/office/powerpoint/2010/main" val="545737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effectLst>
                  <a:outerShdw blurRad="38100" dist="38100" dir="2700000" algn="tl">
                    <a:srgbClr val="000000">
                      <a:alpha val="43137"/>
                    </a:srgbClr>
                  </a:outerShdw>
                </a:effectLst>
              </a:rPr>
              <a:t>3 </a:t>
            </a:r>
            <a:r>
              <a:rPr lang="zh-CN" altLang="en-US" b="1" dirty="0" smtClean="0">
                <a:effectLst>
                  <a:outerShdw blurRad="38100" dist="38100" dir="2700000" algn="tl">
                    <a:srgbClr val="000000">
                      <a:alpha val="43137"/>
                    </a:srgbClr>
                  </a:outerShdw>
                </a:effectLst>
              </a:rPr>
              <a:t>变</a:t>
            </a:r>
            <a:r>
              <a:rPr lang="zh-CN" altLang="en-US" b="1" dirty="0">
                <a:effectLst>
                  <a:outerShdw blurRad="38100" dist="38100" dir="2700000" algn="tl">
                    <a:srgbClr val="000000">
                      <a:alpha val="43137"/>
                    </a:srgbClr>
                  </a:outerShdw>
                </a:effectLst>
              </a:rPr>
              <a:t>截距</a:t>
            </a:r>
            <a:r>
              <a:rPr lang="zh-CN" altLang="en-US" b="1" dirty="0" smtClean="0">
                <a:effectLst>
                  <a:outerShdw blurRad="38100" dist="38100" dir="2700000" algn="tl">
                    <a:srgbClr val="000000">
                      <a:alpha val="43137"/>
                    </a:srgbClr>
                  </a:outerShdw>
                </a:effectLst>
              </a:rPr>
              <a:t>模型：固定效应模型</a:t>
            </a:r>
            <a:endParaRPr lang="zh-CN" altLang="en-US" b="1" dirty="0">
              <a:effectLst>
                <a:outerShdw blurRad="38100" dist="38100" dir="2700000" algn="tl">
                  <a:srgbClr val="000000">
                    <a:alpha val="43137"/>
                  </a:srgbClr>
                </a:outerShdw>
              </a:effectLst>
            </a:endParaRPr>
          </a:p>
        </p:txBody>
      </p:sp>
      <p:sp>
        <p:nvSpPr>
          <p:cNvPr id="5" name="文本占位符 4"/>
          <p:cNvSpPr>
            <a:spLocks noGrp="1"/>
          </p:cNvSpPr>
          <p:nvPr>
            <p:ph type="body" idx="1"/>
          </p:nvPr>
        </p:nvSpPr>
        <p:spPr/>
        <p:txBody>
          <a:bodyPr/>
          <a:lstStyle/>
          <a:p>
            <a:endParaRPr lang="zh-CN" altLang="en-US"/>
          </a:p>
        </p:txBody>
      </p:sp>
      <p:sp>
        <p:nvSpPr>
          <p:cNvPr id="3" name="灯片编号占位符 2"/>
          <p:cNvSpPr>
            <a:spLocks noGrp="1"/>
          </p:cNvSpPr>
          <p:nvPr>
            <p:ph type="sldNum" sz="quarter" idx="4"/>
          </p:nvPr>
        </p:nvSpPr>
        <p:spPr/>
        <p:txBody>
          <a:bodyPr/>
          <a:lstStyle/>
          <a:p>
            <a:pPr>
              <a:defRPr/>
            </a:pPr>
            <a:fld id="{8D2CA936-ACD6-4DE4-BB7A-E6C7FCBA5B42}" type="slidenum">
              <a:rPr lang="zh-CN" altLang="en-US" smtClean="0"/>
              <a:pPr>
                <a:defRPr/>
              </a:pPr>
              <a:t>18</a:t>
            </a:fld>
            <a:endParaRPr lang="zh-CN" altLang="en-US" dirty="0"/>
          </a:p>
        </p:txBody>
      </p:sp>
    </p:spTree>
    <p:extLst>
      <p:ext uri="{BB962C8B-B14F-4D97-AF65-F5344CB8AC3E}">
        <p14:creationId xmlns:p14="http://schemas.microsoft.com/office/powerpoint/2010/main" val="370713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a:t>变截距模型</a:t>
            </a:r>
            <a:endParaRPr lang="zh-CN" altLang="en-US" dirty="0"/>
          </a:p>
        </p:txBody>
      </p:sp>
      <mc:AlternateContent xmlns:mc="http://schemas.openxmlformats.org/markup-compatibility/2006" xmlns:a14="http://schemas.microsoft.com/office/drawing/2010/main">
        <mc:Choice Requires="a14">
          <p:sp>
            <p:nvSpPr>
              <p:cNvPr id="6" name="内容占位符 5"/>
              <p:cNvSpPr>
                <a:spLocks noGrp="1"/>
              </p:cNvSpPr>
              <p:nvPr>
                <p:ph sz="quarter" idx="1"/>
              </p:nvPr>
            </p:nvSpPr>
            <p:spPr/>
            <p:txBody>
              <a:bodyPr>
                <a:normAutofit/>
              </a:bodyPr>
              <a:lstStyle/>
              <a:p>
                <a:r>
                  <a:rPr lang="zh-CN" altLang="en-US" sz="2800" dirty="0" smtClean="0"/>
                  <a:t>变截距模型的单方程回归形式：</a:t>
                </a:r>
              </a:p>
              <a:p>
                <a:pPr marL="0" indent="0">
                  <a:buNone/>
                </a:pPr>
                <a14:m>
                  <m:oMathPara xmlns:m="http://schemas.openxmlformats.org/officeDocument/2006/math">
                    <m:oMathParaPr>
                      <m:jc m:val="centerGroup"/>
                    </m:oMathParaPr>
                    <m:oMath xmlns:m="http://schemas.openxmlformats.org/officeDocument/2006/math">
                      <m:sSub>
                        <m:sSubPr>
                          <m:ctrlPr>
                            <a:rPr lang="zh-CN" altLang="en-US" sz="2800" i="1">
                              <a:latin typeface="Cambria Math" charset="0"/>
                            </a:rPr>
                          </m:ctrlPr>
                        </m:sSubPr>
                        <m:e>
                          <m:r>
                            <a:rPr lang="zh-CN" altLang="en-US" sz="2800" i="1">
                              <a:latin typeface="Cambria Math" panose="02040503050406030204" pitchFamily="18" charset="0"/>
                            </a:rPr>
                            <m:t>𝑦</m:t>
                          </m:r>
                        </m:e>
                        <m:sub>
                          <m:r>
                            <a:rPr lang="zh-CN" altLang="en-US" sz="2800" i="1">
                              <a:latin typeface="Cambria Math" panose="02040503050406030204" pitchFamily="18" charset="0"/>
                            </a:rPr>
                            <m:t>𝑖𝑡</m:t>
                          </m:r>
                        </m:sub>
                      </m:sSub>
                      <m:r>
                        <a:rPr lang="zh-CN" altLang="en-US" sz="2800">
                          <a:latin typeface="Cambria Math" panose="02040503050406030204" pitchFamily="18" charset="0"/>
                        </a:rPr>
                        <m:t>=</m:t>
                      </m:r>
                      <m:sSub>
                        <m:sSubPr>
                          <m:ctrlPr>
                            <a:rPr lang="zh-CN" altLang="en-US" sz="2800" i="1">
                              <a:latin typeface="Cambria Math" charset="0"/>
                            </a:rPr>
                          </m:ctrlPr>
                        </m:sSubPr>
                        <m:e>
                          <m:r>
                            <a:rPr lang="zh-CN" altLang="en-US" sz="2800" i="1">
                              <a:latin typeface="Cambria Math" panose="02040503050406030204" pitchFamily="18" charset="0"/>
                            </a:rPr>
                            <m:t>𝛼</m:t>
                          </m:r>
                        </m:e>
                        <m:sub>
                          <m:r>
                            <a:rPr lang="zh-CN" altLang="en-US" sz="2800" i="1">
                              <a:latin typeface="Cambria Math" panose="02040503050406030204" pitchFamily="18" charset="0"/>
                            </a:rPr>
                            <m:t>𝑖</m:t>
                          </m:r>
                        </m:sub>
                      </m:sSub>
                      <m:r>
                        <a:rPr lang="zh-CN" altLang="en-US" sz="2800">
                          <a:latin typeface="Cambria Math" panose="02040503050406030204" pitchFamily="18" charset="0"/>
                        </a:rPr>
                        <m:t>+</m:t>
                      </m:r>
                      <m:sSub>
                        <m:sSubPr>
                          <m:ctrlPr>
                            <a:rPr lang="zh-CN" altLang="en-US" sz="2800" i="1">
                              <a:latin typeface="Cambria Math" charset="0"/>
                            </a:rPr>
                          </m:ctrlPr>
                        </m:sSubPr>
                        <m:e>
                          <m:r>
                            <a:rPr lang="zh-CN" altLang="en-US" sz="2800" i="1">
                              <a:latin typeface="Cambria Math" panose="02040503050406030204" pitchFamily="18" charset="0"/>
                            </a:rPr>
                            <m:t>𝑥</m:t>
                          </m:r>
                        </m:e>
                        <m:sub>
                          <m:r>
                            <a:rPr lang="zh-CN" altLang="en-US" sz="2800" i="1">
                              <a:latin typeface="Cambria Math" panose="02040503050406030204" pitchFamily="18" charset="0"/>
                            </a:rPr>
                            <m:t>𝑖𝑡</m:t>
                          </m:r>
                        </m:sub>
                      </m:sSub>
                      <m:r>
                        <a:rPr lang="zh-CN" altLang="en-US" sz="2800" i="1">
                          <a:latin typeface="Cambria Math" panose="02040503050406030204" pitchFamily="18" charset="0"/>
                        </a:rPr>
                        <m:t>𝛽</m:t>
                      </m:r>
                      <m:r>
                        <a:rPr lang="zh-CN" altLang="en-US" sz="2800">
                          <a:latin typeface="Cambria Math" panose="02040503050406030204" pitchFamily="18" charset="0"/>
                        </a:rPr>
                        <m:t>+</m:t>
                      </m:r>
                      <m:sSub>
                        <m:sSubPr>
                          <m:ctrlPr>
                            <a:rPr lang="zh-CN" altLang="en-US" sz="2800" i="1">
                              <a:latin typeface="Cambria Math" charset="0"/>
                            </a:rPr>
                          </m:ctrlPr>
                        </m:sSubPr>
                        <m:e>
                          <m:r>
                            <a:rPr lang="zh-CN" altLang="en-US" sz="2800" i="1">
                              <a:latin typeface="Cambria Math" panose="02040503050406030204" pitchFamily="18" charset="0"/>
                            </a:rPr>
                            <m:t>𝜀</m:t>
                          </m:r>
                        </m:e>
                        <m:sub>
                          <m:r>
                            <a:rPr lang="zh-CN" altLang="en-US" sz="2800" i="1">
                              <a:latin typeface="Cambria Math" panose="02040503050406030204" pitchFamily="18" charset="0"/>
                            </a:rPr>
                            <m:t>𝑖𝑡</m:t>
                          </m:r>
                        </m:sub>
                      </m:sSub>
                      <m:r>
                        <a:rPr lang="en-US" altLang="zh-CN" sz="2800" b="0" i="1" smtClean="0">
                          <a:latin typeface="Cambria Math" panose="02040503050406030204" pitchFamily="18" charset="0"/>
                        </a:rPr>
                        <m:t>  </m:t>
                      </m:r>
                      <m:r>
                        <a:rPr lang="zh-CN" altLang="en-US" sz="2800" i="1">
                          <a:latin typeface="Cambria Math" panose="02040503050406030204" pitchFamily="18" charset="0"/>
                        </a:rPr>
                        <m:t>𝑡</m:t>
                      </m:r>
                      <m:r>
                        <a:rPr lang="zh-CN" altLang="en-US" sz="2800">
                          <a:latin typeface="Cambria Math" panose="02040503050406030204" pitchFamily="18" charset="0"/>
                        </a:rPr>
                        <m:t>=1,2,...,</m:t>
                      </m:r>
                      <m:r>
                        <a:rPr lang="zh-CN" altLang="en-US" sz="2800" i="1">
                          <a:latin typeface="Cambria Math" panose="02040503050406030204" pitchFamily="18" charset="0"/>
                        </a:rPr>
                        <m:t>𝑇</m:t>
                      </m:r>
                      <m:r>
                        <a:rPr lang="zh-CN" altLang="en-US" sz="2800">
                          <a:latin typeface="Cambria Math" panose="02040503050406030204" pitchFamily="18" charset="0"/>
                        </a:rPr>
                        <m:t>;</m:t>
                      </m:r>
                      <m:r>
                        <a:rPr lang="zh-CN" altLang="en-US" sz="2800" i="1">
                          <a:latin typeface="Cambria Math" panose="02040503050406030204" pitchFamily="18" charset="0"/>
                        </a:rPr>
                        <m:t>𝑖</m:t>
                      </m:r>
                      <m:r>
                        <a:rPr lang="zh-CN" altLang="en-US" sz="2800">
                          <a:latin typeface="Cambria Math" panose="02040503050406030204" pitchFamily="18" charset="0"/>
                        </a:rPr>
                        <m:t>=1,2,...,</m:t>
                      </m:r>
                      <m:r>
                        <a:rPr lang="zh-CN" altLang="en-US" sz="2800" i="1">
                          <a:latin typeface="Cambria Math" panose="02040503050406030204" pitchFamily="18" charset="0"/>
                        </a:rPr>
                        <m:t>𝑁</m:t>
                      </m:r>
                    </m:oMath>
                  </m:oMathPara>
                </a14:m>
                <a:endParaRPr lang="zh-CN" altLang="en-US" sz="2800" dirty="0"/>
              </a:p>
              <a:p>
                <a:r>
                  <a:rPr lang="zh-CN" altLang="en-US" sz="2800" dirty="0"/>
                  <a:t>在该模型中，假设存在</a:t>
                </a:r>
                <a:r>
                  <a:rPr lang="zh-CN" altLang="en-US" sz="2800" dirty="0" smtClean="0"/>
                  <a:t>个体</a:t>
                </a:r>
                <a:r>
                  <a:rPr lang="en-US" altLang="zh-CN" sz="2800" dirty="0" smtClean="0"/>
                  <a:t>/</a:t>
                </a:r>
                <a:r>
                  <a:rPr lang="zh-CN" altLang="en-US" sz="2800" dirty="0" smtClean="0"/>
                  <a:t>时刻</a:t>
                </a:r>
                <a:r>
                  <a:rPr lang="zh-CN" altLang="en-US" sz="2800" dirty="0"/>
                  <a:t>影响但无结构变化，并且个体</a:t>
                </a:r>
                <a:r>
                  <a:rPr lang="en-US" altLang="zh-CN" sz="2800" dirty="0"/>
                  <a:t>/</a:t>
                </a:r>
                <a:r>
                  <a:rPr lang="zh-CN" altLang="en-US" sz="2800" dirty="0"/>
                  <a:t>时刻影响可以用截距项</a:t>
                </a:r>
                <a14:m>
                  <m:oMath xmlns:m="http://schemas.openxmlformats.org/officeDocument/2006/math">
                    <m:sSub>
                      <m:sSubPr>
                        <m:ctrlPr>
                          <a:rPr lang="zh-CN" altLang="en-US" sz="2800" i="1">
                            <a:latin typeface="Cambria Math" charset="0"/>
                          </a:rPr>
                        </m:ctrlPr>
                      </m:sSubPr>
                      <m:e>
                        <m:r>
                          <a:rPr lang="zh-CN" altLang="en-US" sz="2800" i="1">
                            <a:latin typeface="Cambria Math" panose="02040503050406030204" pitchFamily="18" charset="0"/>
                          </a:rPr>
                          <m:t>𝛼</m:t>
                        </m:r>
                      </m:e>
                      <m:sub>
                        <m:r>
                          <a:rPr lang="zh-CN" altLang="en-US" sz="2800" i="1">
                            <a:latin typeface="Cambria Math" panose="02040503050406030204" pitchFamily="18" charset="0"/>
                          </a:rPr>
                          <m:t>𝑖</m:t>
                        </m:r>
                      </m:sub>
                    </m:sSub>
                  </m:oMath>
                </a14:m>
                <a:r>
                  <a:rPr lang="zh-CN" altLang="en-US" sz="2800" dirty="0"/>
                  <a:t>的差别来说明，即在该模型中各个成员方程的截距项</a:t>
                </a:r>
                <a14:m>
                  <m:oMath xmlns:m="http://schemas.openxmlformats.org/officeDocument/2006/math">
                    <m:sSub>
                      <m:sSubPr>
                        <m:ctrlPr>
                          <a:rPr lang="zh-CN" altLang="en-US" sz="2800" i="1">
                            <a:latin typeface="Cambria Math" charset="0"/>
                          </a:rPr>
                        </m:ctrlPr>
                      </m:sSubPr>
                      <m:e>
                        <m:r>
                          <a:rPr lang="zh-CN" altLang="en-US" sz="2800" i="1">
                            <a:latin typeface="Cambria Math" panose="02040503050406030204" pitchFamily="18" charset="0"/>
                          </a:rPr>
                          <m:t>𝛼</m:t>
                        </m:r>
                      </m:e>
                      <m:sub>
                        <m:r>
                          <a:rPr lang="zh-CN" altLang="en-US" sz="2800" i="1">
                            <a:latin typeface="Cambria Math" panose="02040503050406030204" pitchFamily="18" charset="0"/>
                          </a:rPr>
                          <m:t>𝑖</m:t>
                        </m:r>
                      </m:sub>
                    </m:sSub>
                  </m:oMath>
                </a14:m>
                <a:r>
                  <a:rPr lang="zh-CN" altLang="en-US" sz="2800" dirty="0"/>
                  <a:t>不同，而</a:t>
                </a:r>
                <a14:m>
                  <m:oMath xmlns:m="http://schemas.openxmlformats.org/officeDocument/2006/math">
                    <m:r>
                      <a:rPr lang="en-US" altLang="zh-CN" sz="2800" i="1" dirty="0" smtClean="0">
                        <a:latin typeface="Cambria Math" panose="02040503050406030204" pitchFamily="18" charset="0"/>
                      </a:rPr>
                      <m:t>𝑘</m:t>
                    </m:r>
                    <m:r>
                      <a:rPr lang="en-US" altLang="zh-CN" sz="2800" i="1" dirty="0" smtClean="0">
                        <a:latin typeface="Cambria Math" panose="02040503050406030204" pitchFamily="18" charset="0"/>
                        <a:ea typeface="Cambria Math" panose="02040503050406030204" pitchFamily="18" charset="0"/>
                      </a:rPr>
                      <m:t>×</m:t>
                    </m:r>
                    <m:r>
                      <a:rPr lang="en-US" altLang="zh-CN" sz="2800" i="1" dirty="0" smtClean="0">
                        <a:latin typeface="Cambria Math" panose="02040503050406030204" pitchFamily="18" charset="0"/>
                      </a:rPr>
                      <m:t>1</m:t>
                    </m:r>
                  </m:oMath>
                </a14:m>
                <a:r>
                  <a:rPr lang="zh-CN" altLang="en-US" sz="2800" dirty="0"/>
                  <a:t>维系数向量</a:t>
                </a:r>
                <a14:m>
                  <m:oMath xmlns:m="http://schemas.openxmlformats.org/officeDocument/2006/math">
                    <m:r>
                      <a:rPr lang="zh-CN" altLang="en-US" sz="2800" i="1">
                        <a:latin typeface="Cambria Math" panose="02040503050406030204" pitchFamily="18" charset="0"/>
                      </a:rPr>
                      <m:t>𝛽</m:t>
                    </m:r>
                  </m:oMath>
                </a14:m>
                <a:r>
                  <a:rPr lang="zh-CN" altLang="en-US" sz="2800" dirty="0"/>
                  <a:t>相同</a:t>
                </a:r>
                <a:r>
                  <a:rPr lang="zh-CN" altLang="en-US" sz="2800" dirty="0" smtClean="0"/>
                  <a:t>。</a:t>
                </a:r>
                <a:endParaRPr lang="zh-CN" altLang="en-US" sz="2800" dirty="0"/>
              </a:p>
              <a:p>
                <a:r>
                  <a:rPr lang="zh-CN" altLang="en-US" sz="2800" dirty="0"/>
                  <a:t>根据这种影响的不同形式，变截距模型又可分为固定影响变截距模型（或固定效应模型，</a:t>
                </a:r>
                <a:r>
                  <a:rPr lang="en-US" altLang="zh-CN" sz="2800" dirty="0"/>
                  <a:t>Fixed Effects Regression Model</a:t>
                </a:r>
                <a:r>
                  <a:rPr lang="zh-CN" altLang="en-US" sz="2800" dirty="0"/>
                  <a:t>）和随机影响变截距模型（或随机效应模型， </a:t>
                </a:r>
                <a:r>
                  <a:rPr lang="en-US" altLang="zh-CN" sz="2800" dirty="0"/>
                  <a:t>Random Effects Regression Model</a:t>
                </a:r>
                <a:r>
                  <a:rPr lang="zh-CN" altLang="en-US" sz="2800" dirty="0"/>
                  <a:t>）</a:t>
                </a:r>
              </a:p>
              <a:p>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blipFill rotWithShape="0">
                <a:blip r:embed="rId2"/>
                <a:stretch>
                  <a:fillRect l="-671" t="-2400"/>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19</a:t>
            </a:fld>
            <a:endParaRPr lang="zh-CN" altLang="en-US" dirty="0"/>
          </a:p>
        </p:txBody>
      </p:sp>
    </p:spTree>
    <p:extLst>
      <p:ext uri="{BB962C8B-B14F-4D97-AF65-F5344CB8AC3E}">
        <p14:creationId xmlns:p14="http://schemas.microsoft.com/office/powerpoint/2010/main" val="216441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面板数据</a:t>
            </a:r>
            <a:endParaRPr lang="zh-CN" altLang="en-US" b="1" dirty="0"/>
          </a:p>
        </p:txBody>
      </p:sp>
      <p:sp>
        <p:nvSpPr>
          <p:cNvPr id="3" name="内容占位符 2"/>
          <p:cNvSpPr>
            <a:spLocks noGrp="1"/>
          </p:cNvSpPr>
          <p:nvPr>
            <p:ph sz="quarter" idx="1"/>
          </p:nvPr>
        </p:nvSpPr>
        <p:spPr/>
        <p:txBody>
          <a:bodyPr>
            <a:normAutofit/>
          </a:bodyPr>
          <a:lstStyle/>
          <a:p>
            <a:r>
              <a:rPr lang="zh-CN" altLang="en-US" dirty="0" smtClean="0"/>
              <a:t>面板数据（纵向数据）与</a:t>
            </a:r>
            <a:r>
              <a:rPr lang="zh-CN" altLang="en-US" dirty="0"/>
              <a:t>横截面数据</a:t>
            </a:r>
            <a:r>
              <a:rPr lang="zh-CN" altLang="en-US" dirty="0" smtClean="0"/>
              <a:t>不同，每个</a:t>
            </a:r>
            <a:r>
              <a:rPr lang="zh-CN" altLang="en-US" dirty="0"/>
              <a:t>对象有不止一个</a:t>
            </a:r>
            <a:r>
              <a:rPr lang="zh-CN" altLang="en-US" dirty="0" smtClean="0"/>
              <a:t>观测值</a:t>
            </a:r>
            <a:endParaRPr lang="en-US" altLang="zh-CN" dirty="0" smtClean="0"/>
          </a:p>
          <a:p>
            <a:pPr lvl="1"/>
            <a:r>
              <a:rPr lang="zh-CN" altLang="en-US" dirty="0" smtClean="0"/>
              <a:t>这些</a:t>
            </a:r>
            <a:r>
              <a:rPr lang="zh-CN" altLang="en-US" dirty="0"/>
              <a:t>不同的观测是在不同时间记录</a:t>
            </a:r>
            <a:r>
              <a:rPr lang="zh-CN" altLang="en-US" dirty="0" smtClean="0"/>
              <a:t>的</a:t>
            </a:r>
            <a:endParaRPr lang="en-US" altLang="zh-CN" dirty="0" smtClean="0"/>
          </a:p>
          <a:p>
            <a:pPr lvl="1"/>
            <a:r>
              <a:rPr lang="zh-CN" altLang="en-US" dirty="0" smtClean="0"/>
              <a:t>各个</a:t>
            </a:r>
            <a:r>
              <a:rPr lang="zh-CN" altLang="en-US" dirty="0"/>
              <a:t>对象的观测</a:t>
            </a:r>
            <a:r>
              <a:rPr lang="zh-CN" altLang="en-US" dirty="0" smtClean="0"/>
              <a:t>次数相同（纵向数据不要求观测次数和间隔相同）</a:t>
            </a:r>
            <a:endParaRPr lang="en-US" altLang="zh-CN" dirty="0" smtClean="0"/>
          </a:p>
          <a:p>
            <a:pPr lvl="1"/>
            <a:r>
              <a:rPr lang="zh-CN" altLang="en-US" dirty="0" smtClean="0"/>
              <a:t>观测</a:t>
            </a:r>
            <a:r>
              <a:rPr lang="zh-CN" altLang="en-US" dirty="0"/>
              <a:t>次数也</a:t>
            </a:r>
            <a:r>
              <a:rPr lang="zh-CN" altLang="en-US" dirty="0" smtClean="0"/>
              <a:t>不要求很多，这</a:t>
            </a:r>
            <a:r>
              <a:rPr lang="zh-CN" altLang="en-US" dirty="0"/>
              <a:t>和时间序列那样有必须大量的相等时间间隔观测的要求大</a:t>
            </a:r>
            <a:r>
              <a:rPr lang="zh-CN" altLang="en-US" dirty="0" smtClean="0"/>
              <a:t>不一样</a:t>
            </a:r>
            <a:endParaRPr lang="en-US" altLang="zh-CN" dirty="0" smtClean="0"/>
          </a:p>
          <a:p>
            <a:r>
              <a:rPr lang="zh-CN" altLang="en-US" dirty="0"/>
              <a:t>这种数据既不能用横截面数据的回归</a:t>
            </a:r>
            <a:r>
              <a:rPr lang="zh-CN" altLang="en-US" dirty="0" smtClean="0"/>
              <a:t>方法，也</a:t>
            </a:r>
            <a:r>
              <a:rPr lang="zh-CN" altLang="en-US" dirty="0"/>
              <a:t>不能用时间序列的</a:t>
            </a:r>
            <a:r>
              <a:rPr lang="zh-CN" altLang="en-US" dirty="0" smtClean="0"/>
              <a:t>方法</a:t>
            </a:r>
            <a:endParaRPr lang="en-US" altLang="zh-CN" dirty="0" smtClean="0"/>
          </a:p>
          <a:p>
            <a:r>
              <a:rPr lang="zh-CN" altLang="en-US" dirty="0"/>
              <a:t>这些模型的一个基本特点就是把随机个体的效应加入到回归模型之中以反映个体对其重复测量的</a:t>
            </a:r>
            <a:r>
              <a:rPr lang="zh-CN" altLang="en-US" dirty="0" smtClean="0"/>
              <a:t>影响</a:t>
            </a:r>
            <a:endParaRPr lang="en-US" altLang="zh-CN" dirty="0" smtClean="0"/>
          </a:p>
          <a:p>
            <a:r>
              <a:rPr lang="zh-CN" altLang="en-US" dirty="0" smtClean="0"/>
              <a:t>这些</a:t>
            </a:r>
            <a:r>
              <a:rPr lang="zh-CN" altLang="en-US" dirty="0"/>
              <a:t>随机效应描述了每个对象的度量随时间的</a:t>
            </a:r>
            <a:r>
              <a:rPr lang="zh-CN" altLang="en-US" dirty="0" smtClean="0"/>
              <a:t>变化，并</a:t>
            </a:r>
            <a:r>
              <a:rPr lang="zh-CN" altLang="en-US" dirty="0"/>
              <a:t>解释</a:t>
            </a:r>
            <a:r>
              <a:rPr lang="zh-CN" altLang="en-US" dirty="0" smtClean="0"/>
              <a:t>了面板数据</a:t>
            </a:r>
            <a:r>
              <a:rPr lang="zh-CN" altLang="en-US" dirty="0"/>
              <a:t>的相关</a:t>
            </a:r>
            <a:r>
              <a:rPr lang="zh-CN" altLang="en-US" dirty="0" smtClean="0"/>
              <a:t>结构</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a:t>
            </a:fld>
            <a:endParaRPr lang="zh-CN" altLang="en-US" dirty="0"/>
          </a:p>
        </p:txBody>
      </p:sp>
    </p:spTree>
    <p:extLst>
      <p:ext uri="{BB962C8B-B14F-4D97-AF65-F5344CB8AC3E}">
        <p14:creationId xmlns:p14="http://schemas.microsoft.com/office/powerpoint/2010/main" val="3294074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个体固定效应模型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Autofit/>
              </a:bodyPr>
              <a:lstStyle/>
              <a:p>
                <a:r>
                  <a:rPr lang="zh-CN" altLang="en-US" sz="2800" dirty="0"/>
                  <a:t>个体固定效应模型就是对于不同的个体有不同截距的</a:t>
                </a:r>
                <a:r>
                  <a:rPr lang="zh-CN" altLang="en-US" sz="2800" dirty="0" smtClean="0"/>
                  <a:t>模型</a:t>
                </a:r>
                <a:endParaRPr lang="en-US" altLang="zh-CN" sz="2800" dirty="0" smtClean="0"/>
              </a:p>
              <a:p>
                <a:r>
                  <a:rPr lang="zh-CN" altLang="en-US" sz="2800" dirty="0" smtClean="0"/>
                  <a:t>如果</a:t>
                </a:r>
                <a:r>
                  <a:rPr lang="zh-CN" altLang="en-US" sz="2800" dirty="0"/>
                  <a:t>对于不同的时间序列（个体）截距是不同的，但是对于不同的横截面，模型的截距没有显著性变化，那么就应该建立个体固定效应模型，表示如下：        </a:t>
                </a:r>
                <a:endParaRPr lang="en-US" altLang="zh-CN" sz="2800" dirty="0"/>
              </a:p>
              <a:p>
                <a:pPr marL="320040" lvl="1" indent="0">
                  <a:buNone/>
                </a:pPr>
                <a:endParaRPr lang="zh-CN" altLang="en-US" sz="2800" dirty="0"/>
              </a:p>
              <a:p>
                <a:pPr marL="0" indent="0">
                  <a:buNone/>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𝑦</m:t>
                      </m:r>
                      <m:r>
                        <a:rPr lang="en-US" altLang="zh-CN" sz="2800" i="1" baseline="-25000" dirty="0" err="1">
                          <a:latin typeface="Cambria Math" panose="02040503050406030204" pitchFamily="18" charset="0"/>
                        </a:rPr>
                        <m:t>𝑖𝑡</m:t>
                      </m:r>
                      <m:r>
                        <a:rPr lang="en-US" altLang="zh-CN" sz="2800" i="1" dirty="0">
                          <a:latin typeface="Cambria Math" panose="02040503050406030204" pitchFamily="18" charset="0"/>
                        </a:rPr>
                        <m:t> </m:t>
                      </m:r>
                      <m:r>
                        <a:rPr lang="en-US" altLang="zh-CN" sz="2800" i="1" dirty="0" smtClean="0">
                          <a:latin typeface="Cambria Math" panose="02040503050406030204" pitchFamily="18" charset="0"/>
                        </a:rPr>
                        <m:t>= </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1</m:t>
                      </m:r>
                      <m:r>
                        <a:rPr lang="en-US" altLang="zh-CN" sz="2800" i="1" dirty="0">
                          <a:latin typeface="Cambria Math" panose="02040503050406030204" pitchFamily="18" charset="0"/>
                        </a:rPr>
                        <m:t>𝑊</m:t>
                      </m:r>
                      <m:r>
                        <a:rPr lang="en-US" altLang="zh-CN" sz="2800" i="1" baseline="-25000" dirty="0">
                          <a:latin typeface="Cambria Math" panose="02040503050406030204" pitchFamily="18" charset="0"/>
                        </a:rPr>
                        <m:t>1</m:t>
                      </m:r>
                      <m:r>
                        <a:rPr lang="en-US" altLang="zh-CN" sz="2800" i="1" dirty="0">
                          <a:latin typeface="Cambria Math" panose="02040503050406030204" pitchFamily="18" charset="0"/>
                        </a:rPr>
                        <m:t> + </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2</m:t>
                      </m:r>
                      <m:r>
                        <a:rPr lang="en-US" altLang="zh-CN" sz="2800" i="1" dirty="0">
                          <a:latin typeface="Cambria Math" panose="02040503050406030204" pitchFamily="18" charset="0"/>
                        </a:rPr>
                        <m:t>𝑊</m:t>
                      </m:r>
                      <m:r>
                        <a:rPr lang="en-US" altLang="zh-CN" sz="2800" i="1" baseline="-25000" dirty="0">
                          <a:latin typeface="Cambria Math" panose="02040503050406030204" pitchFamily="18" charset="0"/>
                        </a:rPr>
                        <m:t>2</m:t>
                      </m:r>
                      <m:r>
                        <a:rPr lang="en-US" altLang="zh-CN" sz="2800" i="1" dirty="0">
                          <a:latin typeface="Cambria Math" panose="02040503050406030204" pitchFamily="18" charset="0"/>
                        </a:rPr>
                        <m:t> + … +</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𝑁</m:t>
                      </m:r>
                      <m:r>
                        <a:rPr lang="en-US" altLang="zh-CN" sz="2800" i="1" dirty="0">
                          <a:latin typeface="Cambria Math" panose="02040503050406030204" pitchFamily="18" charset="0"/>
                        </a:rPr>
                        <m:t>𝑊</m:t>
                      </m:r>
                      <m:r>
                        <a:rPr lang="en-US" altLang="zh-CN" sz="2800" i="1" baseline="-25000" dirty="0">
                          <a:latin typeface="Cambria Math" panose="02040503050406030204" pitchFamily="18" charset="0"/>
                        </a:rPr>
                        <m:t>𝑁</m:t>
                      </m:r>
                      <m:r>
                        <a:rPr lang="en-US" altLang="zh-CN" sz="2800" i="1" dirty="0">
                          <a:latin typeface="Cambria Math" panose="02040503050406030204" pitchFamily="18" charset="0"/>
                        </a:rPr>
                        <m:t>+</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1</m:t>
                      </m:r>
                      <m:r>
                        <a:rPr lang="en-US" altLang="zh-CN" sz="2800" i="1" dirty="0" err="1">
                          <a:latin typeface="Cambria Math" panose="02040503050406030204" pitchFamily="18" charset="0"/>
                        </a:rPr>
                        <m:t>𝑥</m:t>
                      </m:r>
                      <m:r>
                        <a:rPr lang="en-US" altLang="zh-CN" sz="2800" i="1" baseline="-25000" dirty="0" err="1">
                          <a:latin typeface="Cambria Math" panose="02040503050406030204" pitchFamily="18" charset="0"/>
                        </a:rPr>
                        <m:t>𝑖𝑡</m:t>
                      </m:r>
                      <m:r>
                        <a:rPr lang="en-US" altLang="zh-CN" sz="2800" i="1" dirty="0">
                          <a:latin typeface="Cambria Math" panose="02040503050406030204" pitchFamily="18" charset="0"/>
                        </a:rPr>
                        <m:t>+</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𝑖𝑡</m:t>
                      </m:r>
                      <m:r>
                        <a:rPr lang="en-US" altLang="zh-CN" sz="2800" i="1" dirty="0">
                          <a:latin typeface="Cambria Math" panose="02040503050406030204" pitchFamily="18" charset="0"/>
                        </a:rPr>
                        <m:t>,  </m:t>
                      </m:r>
                      <m:r>
                        <a:rPr lang="en-US" altLang="zh-CN" sz="2800" i="1" dirty="0">
                          <a:latin typeface="Cambria Math" panose="02040503050406030204" pitchFamily="18" charset="0"/>
                        </a:rPr>
                        <m:t>𝑡</m:t>
                      </m:r>
                      <m:r>
                        <a:rPr lang="en-US" altLang="zh-CN" sz="2800" i="1" dirty="0">
                          <a:latin typeface="Cambria Math" panose="02040503050406030204" pitchFamily="18" charset="0"/>
                        </a:rPr>
                        <m:t> = 1, 2, …, </m:t>
                      </m:r>
                      <m:r>
                        <a:rPr lang="en-US" altLang="zh-CN" sz="2800" i="1" dirty="0">
                          <a:latin typeface="Cambria Math" panose="02040503050406030204" pitchFamily="18" charset="0"/>
                        </a:rPr>
                        <m:t>𝑇</m:t>
                      </m:r>
                    </m:oMath>
                  </m:oMathPara>
                </a14:m>
                <a:endParaRPr lang="en-US" altLang="zh-CN" sz="2800" i="1" dirty="0" smtClean="0">
                  <a:latin typeface="Cambria Math" panose="02040503050406030204" pitchFamily="18" charset="0"/>
                </a:endParaRPr>
              </a:p>
              <a:p>
                <a:pPr marL="0" indent="0">
                  <a:buNone/>
                </a:pPr>
                <a:endParaRPr lang="en-US" altLang="zh-CN" sz="2800" i="1" dirty="0" smtClean="0">
                  <a:latin typeface="Cambria Math" panose="02040503050406030204" pitchFamily="18" charset="0"/>
                </a:endParaRPr>
              </a:p>
              <a:p>
                <a:pPr marL="0" indent="0">
                  <a:buNone/>
                </a:pPr>
                <a:r>
                  <a:rPr lang="zh-CN" altLang="en-US" sz="2800" dirty="0" smtClean="0"/>
                  <a:t>   </a:t>
                </a:r>
                <a14:m>
                  <m:oMath xmlns:m="http://schemas.openxmlformats.org/officeDocument/2006/math">
                    <m:r>
                      <a:rPr lang="zh-CN" altLang="en-US" sz="2800" i="1" dirty="0" smtClean="0">
                        <a:latin typeface="Cambria Math" panose="02040503050406030204" pitchFamily="18" charset="0"/>
                      </a:rPr>
                      <m:t>其中</m:t>
                    </m:r>
                    <m:r>
                      <a:rPr lang="en-US" altLang="zh-CN" sz="2800" b="0" i="1" dirty="0" smtClean="0">
                        <a:latin typeface="Cambria Math" panose="02040503050406030204" pitchFamily="18" charset="0"/>
                      </a:rPr>
                      <m:t>  </m:t>
                    </m:r>
                    <m:sSub>
                      <m:sSubPr>
                        <m:ctrlPr>
                          <a:rPr lang="en-US" altLang="zh-CN" sz="2800" i="1" dirty="0" smtClean="0">
                            <a:latin typeface="Cambria Math" charset="0"/>
                          </a:rPr>
                        </m:ctrlPr>
                      </m:sSubPr>
                      <m:e>
                        <m:r>
                          <a:rPr lang="en-US" altLang="zh-CN" sz="2800" b="0" i="1" dirty="0" smtClean="0">
                            <a:latin typeface="Cambria Math" panose="02040503050406030204" pitchFamily="18" charset="0"/>
                          </a:rPr>
                          <m:t>𝑊</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d>
                      <m:dPr>
                        <m:begChr m:val="{"/>
                        <m:endChr m:val=""/>
                        <m:ctrlPr>
                          <a:rPr lang="en-US" altLang="zh-CN" sz="2800" b="0" i="1" dirty="0" smtClean="0">
                            <a:latin typeface="Cambria Math" charset="0"/>
                          </a:rPr>
                        </m:ctrlPr>
                      </m:dPr>
                      <m:e>
                        <m:m>
                          <m:mPr>
                            <m:mcs>
                              <m:mc>
                                <m:mcPr>
                                  <m:count m:val="1"/>
                                  <m:mcJc m:val="center"/>
                                </m:mcPr>
                              </m:mc>
                            </m:mcs>
                            <m:ctrlPr>
                              <a:rPr lang="en-US" altLang="zh-CN" sz="2800" b="0" i="1" dirty="0" smtClean="0">
                                <a:latin typeface="Cambria Math" charset="0"/>
                              </a:rPr>
                            </m:ctrlPr>
                          </m:mPr>
                          <m:mr>
                            <m:e>
                              <m:r>
                                <m:rPr>
                                  <m:brk m:alnAt="7"/>
                                </m:rP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     </m:t>
                              </m:r>
                              <m:r>
                                <m:rPr>
                                  <m:brk m:alnAt="7"/>
                                </m:rPr>
                                <a:rPr lang="zh-CN" altLang="en-US" sz="2800" i="1" dirty="0">
                                  <a:latin typeface="Cambria Math" panose="02040503050406030204" pitchFamily="18" charset="0"/>
                                </a:rPr>
                                <m:t>第</m:t>
                              </m:r>
                              <m:r>
                                <a:rPr lang="en-US" altLang="zh-CN" sz="2800" b="0" i="1" dirty="0" smtClean="0">
                                  <a:latin typeface="Cambria Math" panose="02040503050406030204" pitchFamily="18" charset="0"/>
                                </a:rPr>
                                <m:t>𝑖</m:t>
                              </m:r>
                              <m:r>
                                <a:rPr lang="zh-CN" altLang="en-US" sz="2800" i="1" dirty="0">
                                  <a:latin typeface="Cambria Math" panose="02040503050406030204" pitchFamily="18" charset="0"/>
                                </a:rPr>
                                <m:t>个</m:t>
                              </m:r>
                              <m:r>
                                <a:rPr lang="zh-CN" altLang="en-US" sz="2800" i="1" dirty="0">
                                  <a:latin typeface="Cambria Math" panose="02040503050406030204" pitchFamily="18" charset="0"/>
                                </a:rPr>
                                <m:t>个体</m:t>
                              </m:r>
                            </m:e>
                          </m:mr>
                          <m:mr>
                            <m:e>
                              <m:r>
                                <a:rPr lang="en-US" altLang="zh-CN" sz="2800" b="0" i="1" dirty="0" smtClean="0">
                                  <a:latin typeface="Cambria Math" panose="02040503050406030204" pitchFamily="18" charset="0"/>
                                </a:rPr>
                                <m:t>0               </m:t>
                              </m:r>
                              <m:r>
                                <a:rPr lang="zh-CN" altLang="en-US" sz="2800" i="1" dirty="0">
                                  <a:latin typeface="Cambria Math" panose="02040503050406030204" pitchFamily="18" charset="0"/>
                                </a:rPr>
                                <m:t>其他</m:t>
                              </m:r>
                            </m:e>
                          </m:mr>
                        </m:m>
                      </m:e>
                    </m:d>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671" t="-2400"/>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20</a:t>
            </a:fld>
            <a:endParaRPr lang="zh-CN" altLang="en-US" dirty="0"/>
          </a:p>
        </p:txBody>
      </p:sp>
    </p:spTree>
    <p:extLst>
      <p:ext uri="{BB962C8B-B14F-4D97-AF65-F5344CB8AC3E}">
        <p14:creationId xmlns:p14="http://schemas.microsoft.com/office/powerpoint/2010/main" val="4100258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个体固定效应模型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Autofit/>
              </a:bodyPr>
              <a:lstStyle/>
              <a:p>
                <a:r>
                  <a:rPr lang="zh-CN" altLang="en-US" sz="3200" dirty="0" smtClean="0"/>
                  <a:t>面板数据模型用</a:t>
                </a:r>
                <a:r>
                  <a:rPr lang="en-US" altLang="zh-CN" sz="3200" dirty="0"/>
                  <a:t>OLS</a:t>
                </a:r>
                <a:r>
                  <a:rPr lang="zh-CN" altLang="en-US" sz="3200" dirty="0"/>
                  <a:t>方法估计时应满足如下</a:t>
                </a:r>
                <a:r>
                  <a:rPr lang="en-US" altLang="zh-CN" sz="3200" dirty="0"/>
                  <a:t>5</a:t>
                </a:r>
                <a:r>
                  <a:rPr lang="zh-CN" altLang="en-US" sz="3200" dirty="0"/>
                  <a:t>个假定条件</a:t>
                </a:r>
                <a:r>
                  <a:rPr lang="zh-CN" altLang="en-US" sz="3200" dirty="0" smtClean="0"/>
                  <a:t>：</a:t>
                </a:r>
                <a:endParaRPr lang="zh-CN" altLang="en-US" sz="3200" dirty="0"/>
              </a:p>
              <a:p>
                <a:pPr lvl="1"/>
                <a14:m>
                  <m:oMath xmlns:m="http://schemas.openxmlformats.org/officeDocument/2006/math">
                    <m:r>
                      <a:rPr lang="en-US" altLang="zh-CN" sz="3200" i="1" dirty="0" smtClean="0">
                        <a:latin typeface="Cambria Math" panose="02040503050406030204" pitchFamily="18" charset="0"/>
                      </a:rPr>
                      <m:t>𝐸</m:t>
                    </m:r>
                    <m:r>
                      <a:rPr lang="en-US" altLang="zh-CN" sz="3200" i="1" dirty="0" smtClean="0">
                        <a:latin typeface="Cambria Math" panose="02040503050406030204" pitchFamily="18" charset="0"/>
                      </a:rPr>
                      <m:t>(</m:t>
                    </m:r>
                    <m:r>
                      <a:rPr lang="zh-CN" altLang="en-US" sz="3200" i="1" dirty="0" smtClean="0">
                        <a:latin typeface="Cambria Math" panose="02040503050406030204" pitchFamily="18" charset="0"/>
                      </a:rPr>
                      <m:t>𝜀</m:t>
                    </m:r>
                    <m:r>
                      <a:rPr lang="en-US" altLang="zh-CN" sz="3200" i="1" baseline="-25000" dirty="0">
                        <a:latin typeface="Cambria Math" panose="02040503050406030204" pitchFamily="18" charset="0"/>
                      </a:rPr>
                      <m:t>𝑖𝑡</m:t>
                    </m:r>
                    <m:r>
                      <a:rPr lang="en-US" altLang="zh-CN" sz="3200" i="1" dirty="0">
                        <a:latin typeface="Cambria Math" panose="02040503050406030204" pitchFamily="18" charset="0"/>
                      </a:rPr>
                      <m:t>|</m:t>
                    </m:r>
                    <m:r>
                      <a:rPr lang="en-US" altLang="zh-CN" sz="3200" i="1" dirty="0">
                        <a:latin typeface="Cambria Math" panose="02040503050406030204" pitchFamily="18" charset="0"/>
                      </a:rPr>
                      <m:t>𝑥𝑖</m:t>
                    </m:r>
                    <m:r>
                      <a:rPr lang="en-US" altLang="zh-CN" sz="3200" i="1" baseline="-25000" dirty="0">
                        <a:latin typeface="Cambria Math" panose="02040503050406030204" pitchFamily="18" charset="0"/>
                      </a:rPr>
                      <m:t>1, </m:t>
                    </m:r>
                    <m:r>
                      <a:rPr lang="en-US" altLang="zh-CN" sz="3200" i="1" dirty="0">
                        <a:latin typeface="Cambria Math" panose="02040503050406030204" pitchFamily="18" charset="0"/>
                      </a:rPr>
                      <m:t>𝑥𝑖</m:t>
                    </m:r>
                    <m:r>
                      <a:rPr lang="en-US" altLang="zh-CN" sz="3200" i="1" baseline="-25000" dirty="0">
                        <a:latin typeface="Cambria Math" panose="02040503050406030204" pitchFamily="18" charset="0"/>
                      </a:rPr>
                      <m:t>2, …,</m:t>
                    </m:r>
                    <m:r>
                      <a:rPr lang="en-US" altLang="zh-CN" sz="3200" i="1" dirty="0">
                        <a:latin typeface="Cambria Math" panose="02040503050406030204" pitchFamily="18" charset="0"/>
                      </a:rPr>
                      <m:t> </m:t>
                    </m:r>
                    <m:r>
                      <a:rPr lang="en-US" altLang="zh-CN" sz="3200" i="1" dirty="0" err="1">
                        <a:latin typeface="Cambria Math" panose="02040503050406030204" pitchFamily="18" charset="0"/>
                      </a:rPr>
                      <m:t>𝑥</m:t>
                    </m:r>
                    <m:r>
                      <a:rPr lang="en-US" altLang="zh-CN" sz="3200" i="1" baseline="-25000" dirty="0" err="1">
                        <a:latin typeface="Cambria Math" panose="02040503050406030204" pitchFamily="18" charset="0"/>
                      </a:rPr>
                      <m:t>𝑖𝑇</m:t>
                    </m:r>
                    <m:r>
                      <a:rPr lang="en-US" altLang="zh-CN" sz="3200" i="1" dirty="0">
                        <a:latin typeface="Cambria Math" panose="02040503050406030204" pitchFamily="18" charset="0"/>
                      </a:rPr>
                      <m:t>, </m:t>
                    </m:r>
                    <m:r>
                      <a:rPr lang="en-US" altLang="zh-CN" sz="3200" i="1" dirty="0">
                        <a:latin typeface="Cambria Math" panose="02040503050406030204" pitchFamily="18" charset="0"/>
                        <a:sym typeface="Symbol" panose="05050102010706020507" pitchFamily="18" charset="2"/>
                      </a:rPr>
                      <m:t></m:t>
                    </m:r>
                    <m:r>
                      <a:rPr lang="en-US" altLang="zh-CN" sz="3200" i="1" baseline="-25000" dirty="0" err="1">
                        <a:latin typeface="Cambria Math" panose="02040503050406030204" pitchFamily="18" charset="0"/>
                      </a:rPr>
                      <m:t>𝑖</m:t>
                    </m:r>
                    <m:r>
                      <a:rPr lang="en-US" altLang="zh-CN" sz="3200" i="1" dirty="0">
                        <a:latin typeface="Cambria Math" panose="02040503050406030204" pitchFamily="18" charset="0"/>
                      </a:rPr>
                      <m:t>) = </m:t>
                    </m:r>
                    <m:r>
                      <a:rPr lang="en-US" altLang="zh-CN" sz="3200" i="1" dirty="0" smtClean="0">
                        <a:latin typeface="Cambria Math" panose="02040503050406030204" pitchFamily="18" charset="0"/>
                      </a:rPr>
                      <m:t>0</m:t>
                    </m:r>
                  </m:oMath>
                </a14:m>
                <a:endParaRPr lang="en-US" altLang="zh-CN" sz="3200" dirty="0" smtClean="0"/>
              </a:p>
              <a:p>
                <a:pPr lvl="1"/>
                <a14:m>
                  <m:oMath xmlns:m="http://schemas.openxmlformats.org/officeDocument/2006/math">
                    <m:r>
                      <a:rPr lang="en-US" altLang="zh-CN" sz="3200" i="1" dirty="0" smtClean="0">
                        <a:latin typeface="Cambria Math" panose="02040503050406030204" pitchFamily="18" charset="0"/>
                      </a:rPr>
                      <m:t>(</m:t>
                    </m:r>
                    <m:sSub>
                      <m:sSubPr>
                        <m:ctrlPr>
                          <a:rPr lang="en-US" altLang="zh-CN" sz="3200" i="1" dirty="0" smtClean="0">
                            <a:latin typeface="Cambria Math" charset="0"/>
                          </a:rPr>
                        </m:ctrlPr>
                      </m:sSubPr>
                      <m:e>
                        <m:r>
                          <a:rPr lang="en-US" altLang="zh-CN" sz="3200" b="0" i="1" dirty="0" smtClean="0">
                            <a:latin typeface="Cambria Math" panose="02040503050406030204" pitchFamily="18" charset="0"/>
                          </a:rPr>
                          <m:t>𝑥</m:t>
                        </m:r>
                      </m:e>
                      <m:sub>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1</m:t>
                        </m:r>
                      </m:sub>
                    </m:sSub>
                    <m:r>
                      <a:rPr lang="en-US" altLang="zh-CN" sz="3200" b="0" i="1" dirty="0" smtClean="0">
                        <a:latin typeface="Cambria Math" panose="02040503050406030204" pitchFamily="18" charset="0"/>
                      </a:rPr>
                      <m:t>,</m:t>
                    </m:r>
                    <m:sSub>
                      <m:sSubPr>
                        <m:ctrlPr>
                          <a:rPr lang="en-US" altLang="zh-CN" sz="3200" i="1" dirty="0">
                            <a:latin typeface="Cambria Math" charset="0"/>
                          </a:rPr>
                        </m:ctrlPr>
                      </m:sSubPr>
                      <m:e>
                        <m:r>
                          <a:rPr lang="en-US" altLang="zh-CN" sz="3200" i="1" dirty="0">
                            <a:latin typeface="Cambria Math" panose="02040503050406030204" pitchFamily="18" charset="0"/>
                          </a:rPr>
                          <m:t>𝑥</m:t>
                        </m:r>
                      </m:e>
                      <m:sub>
                        <m:r>
                          <a:rPr lang="en-US" altLang="zh-CN" sz="3200" i="1" dirty="0">
                            <a:latin typeface="Cambria Math" panose="02040503050406030204" pitchFamily="18" charset="0"/>
                          </a:rPr>
                          <m:t>𝑖</m:t>
                        </m:r>
                        <m:r>
                          <a:rPr lang="en-US" altLang="zh-CN" sz="3200" b="0" i="1" dirty="0" smtClean="0">
                            <a:latin typeface="Cambria Math" panose="02040503050406030204" pitchFamily="18" charset="0"/>
                          </a:rPr>
                          <m:t>2</m:t>
                        </m:r>
                      </m:sub>
                    </m:sSub>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ea typeface="Cambria Math" panose="02040503050406030204" pitchFamily="18" charset="0"/>
                      </a:rPr>
                      <m:t>⋯</m:t>
                    </m:r>
                    <m:r>
                      <a:rPr lang="en-US" altLang="zh-CN" sz="3200" b="0" i="1" dirty="0" smtClean="0">
                        <a:latin typeface="Cambria Math" panose="02040503050406030204" pitchFamily="18" charset="0"/>
                      </a:rPr>
                      <m:t>,</m:t>
                    </m:r>
                    <m:r>
                      <a:rPr lang="en-US" altLang="zh-CN" sz="3200" i="1" dirty="0" err="1">
                        <a:latin typeface="Cambria Math" panose="02040503050406030204" pitchFamily="18" charset="0"/>
                      </a:rPr>
                      <m:t>𝑥</m:t>
                    </m:r>
                    <m:r>
                      <a:rPr lang="en-US" altLang="zh-CN" sz="3200" i="1" baseline="-25000" dirty="0" err="1">
                        <a:latin typeface="Cambria Math" panose="02040503050406030204" pitchFamily="18" charset="0"/>
                      </a:rPr>
                      <m:t>𝑖𝑇</m:t>
                    </m:r>
                    <m:r>
                      <a:rPr lang="en-US" altLang="zh-CN" sz="3200" i="1" dirty="0">
                        <a:latin typeface="Cambria Math" panose="02040503050406030204" pitchFamily="18" charset="0"/>
                      </a:rPr>
                      <m:t>), (</m:t>
                    </m:r>
                    <m:sSub>
                      <m:sSubPr>
                        <m:ctrlPr>
                          <a:rPr lang="en-US" altLang="zh-CN" sz="3200" i="1" dirty="0">
                            <a:latin typeface="Cambria Math" charset="0"/>
                          </a:rPr>
                        </m:ctrlPr>
                      </m:sSubPr>
                      <m:e>
                        <m:r>
                          <a:rPr lang="en-US" altLang="zh-CN" sz="3200" b="0" i="1" dirty="0" smtClean="0">
                            <a:latin typeface="Cambria Math" panose="02040503050406030204" pitchFamily="18" charset="0"/>
                          </a:rPr>
                          <m:t>𝑦</m:t>
                        </m:r>
                      </m:e>
                      <m:sub>
                        <m:r>
                          <a:rPr lang="en-US" altLang="zh-CN" sz="3200" i="1" dirty="0">
                            <a:latin typeface="Cambria Math" panose="02040503050406030204" pitchFamily="18" charset="0"/>
                          </a:rPr>
                          <m:t>𝑖</m:t>
                        </m:r>
                        <m:r>
                          <a:rPr lang="en-US" altLang="zh-CN" sz="3200" i="1" dirty="0">
                            <a:latin typeface="Cambria Math" panose="02040503050406030204" pitchFamily="18" charset="0"/>
                          </a:rPr>
                          <m:t>1</m:t>
                        </m:r>
                      </m:sub>
                    </m:sSub>
                    <m:r>
                      <a:rPr lang="en-US" altLang="zh-CN" sz="3200" i="1" dirty="0">
                        <a:latin typeface="Cambria Math" panose="02040503050406030204" pitchFamily="18" charset="0"/>
                      </a:rPr>
                      <m:t>,</m:t>
                    </m:r>
                    <m:sSub>
                      <m:sSubPr>
                        <m:ctrlPr>
                          <a:rPr lang="en-US" altLang="zh-CN" sz="3200" i="1" dirty="0">
                            <a:latin typeface="Cambria Math" charset="0"/>
                          </a:rPr>
                        </m:ctrlPr>
                      </m:sSubPr>
                      <m:e>
                        <m:r>
                          <a:rPr lang="en-US" altLang="zh-CN" sz="3200" b="0" i="1" dirty="0" smtClean="0">
                            <a:latin typeface="Cambria Math" panose="02040503050406030204" pitchFamily="18" charset="0"/>
                          </a:rPr>
                          <m:t>𝑦</m:t>
                        </m:r>
                      </m:e>
                      <m:sub>
                        <m:r>
                          <a:rPr lang="en-US" altLang="zh-CN" sz="3200" i="1" dirty="0">
                            <a:latin typeface="Cambria Math" panose="02040503050406030204" pitchFamily="18" charset="0"/>
                          </a:rPr>
                          <m:t>𝑖</m:t>
                        </m:r>
                        <m:r>
                          <a:rPr lang="en-US" altLang="zh-CN" sz="3200" i="1" dirty="0">
                            <a:latin typeface="Cambria Math" panose="02040503050406030204" pitchFamily="18" charset="0"/>
                          </a:rPr>
                          <m:t>2</m:t>
                        </m:r>
                      </m:sub>
                    </m:sSub>
                    <m:r>
                      <a:rPr lang="en-US" altLang="zh-CN" sz="3200" i="1" dirty="0">
                        <a:latin typeface="Cambria Math" panose="02040503050406030204" pitchFamily="18" charset="0"/>
                      </a:rPr>
                      <m:t>,</m:t>
                    </m:r>
                    <m:r>
                      <a:rPr lang="en-US" altLang="zh-CN" sz="3200" i="1" dirty="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𝑦</m:t>
                    </m:r>
                    <m:r>
                      <a:rPr lang="en-US" altLang="zh-CN" sz="3200" i="1" baseline="-25000" dirty="0" err="1">
                        <a:latin typeface="Cambria Math" panose="02040503050406030204" pitchFamily="18" charset="0"/>
                      </a:rPr>
                      <m:t>𝑖𝑇</m:t>
                    </m:r>
                    <m:r>
                      <a:rPr lang="en-US" altLang="zh-CN" sz="3200" i="1" dirty="0">
                        <a:latin typeface="Cambria Math" panose="02040503050406030204" pitchFamily="18" charset="0"/>
                      </a:rPr>
                      <m:t>)</m:t>
                    </m:r>
                  </m:oMath>
                </a14:m>
                <a:r>
                  <a:rPr lang="zh-CN" altLang="en-US" sz="3200" dirty="0" smtClean="0"/>
                  <a:t>分别</a:t>
                </a:r>
                <a:r>
                  <a:rPr lang="zh-CN" altLang="en-US" sz="3200" dirty="0"/>
                  <a:t>来自于同一个联合分布总体，并相互</a:t>
                </a:r>
                <a:r>
                  <a:rPr lang="zh-CN" altLang="en-US" sz="3200" dirty="0" smtClean="0"/>
                  <a:t>独立</a:t>
                </a:r>
                <a:endParaRPr lang="en-US" altLang="zh-CN" sz="3200" dirty="0"/>
              </a:p>
              <a:p>
                <a:pPr lvl="1"/>
                <a:r>
                  <a:rPr lang="en-US" altLang="zh-CN" sz="3200" dirty="0" smtClean="0"/>
                  <a:t> </a:t>
                </a:r>
                <a14:m>
                  <m:oMath xmlns:m="http://schemas.openxmlformats.org/officeDocument/2006/math">
                    <m:r>
                      <a:rPr lang="en-US" altLang="zh-CN" sz="3200" i="1" dirty="0" smtClean="0">
                        <a:latin typeface="Cambria Math" panose="02040503050406030204" pitchFamily="18" charset="0"/>
                      </a:rPr>
                      <m:t>(</m:t>
                    </m:r>
                    <m:r>
                      <a:rPr lang="en-US" altLang="zh-CN" sz="3200" i="1" dirty="0" err="1">
                        <a:latin typeface="Cambria Math" panose="02040503050406030204" pitchFamily="18" charset="0"/>
                      </a:rPr>
                      <m:t>𝑥</m:t>
                    </m:r>
                    <m:r>
                      <a:rPr lang="en-US" altLang="zh-CN" sz="3200" i="1" baseline="-25000" dirty="0" err="1">
                        <a:latin typeface="Cambria Math" panose="02040503050406030204" pitchFamily="18" charset="0"/>
                      </a:rPr>
                      <m:t>𝑖𝑡</m:t>
                    </m:r>
                    <m:r>
                      <a:rPr lang="en-US" altLang="zh-CN" sz="3200" i="1" dirty="0">
                        <a:latin typeface="Cambria Math" panose="02040503050406030204" pitchFamily="18" charset="0"/>
                      </a:rPr>
                      <m:t>, </m:t>
                    </m:r>
                    <m:r>
                      <a:rPr lang="en-US" altLang="zh-CN" sz="3200" i="1" dirty="0">
                        <a:latin typeface="Cambria Math" panose="02040503050406030204" pitchFamily="18" charset="0"/>
                        <a:sym typeface="Symbol" panose="05050102010706020507" pitchFamily="18" charset="2"/>
                      </a:rPr>
                      <m:t></m:t>
                    </m:r>
                    <m:r>
                      <a:rPr lang="en-US" altLang="zh-CN" sz="3200" i="1" baseline="-25000" dirty="0">
                        <a:latin typeface="Cambria Math" panose="02040503050406030204" pitchFamily="18" charset="0"/>
                      </a:rPr>
                      <m:t>𝑖𝑡</m:t>
                    </m:r>
                    <m:r>
                      <a:rPr lang="en-US" altLang="zh-CN" sz="3200" i="1" dirty="0">
                        <a:latin typeface="Cambria Math" panose="02040503050406030204" pitchFamily="18" charset="0"/>
                      </a:rPr>
                      <m:t>)</m:t>
                    </m:r>
                  </m:oMath>
                </a14:m>
                <a:r>
                  <a:rPr lang="zh-CN" altLang="en-US" sz="3200" dirty="0" smtClean="0"/>
                  <a:t>具有</a:t>
                </a:r>
                <a:r>
                  <a:rPr lang="zh-CN" altLang="en-US" sz="3200" dirty="0"/>
                  <a:t>非零的有限值</a:t>
                </a:r>
                <a:r>
                  <a:rPr lang="en-US" altLang="zh-CN" sz="3200" dirty="0"/>
                  <a:t>4</a:t>
                </a:r>
                <a:r>
                  <a:rPr lang="zh-CN" altLang="en-US" sz="3200" dirty="0"/>
                  <a:t>阶</a:t>
                </a:r>
                <a:r>
                  <a:rPr lang="zh-CN" altLang="en-US" sz="3200" dirty="0" smtClean="0"/>
                  <a:t>矩</a:t>
                </a:r>
                <a:endParaRPr lang="en-US" altLang="zh-CN" sz="3200" dirty="0"/>
              </a:p>
              <a:p>
                <a:pPr lvl="1"/>
                <a:r>
                  <a:rPr lang="zh-CN" altLang="en-US" sz="3200" dirty="0" smtClean="0"/>
                  <a:t>解释</a:t>
                </a:r>
                <a:r>
                  <a:rPr lang="zh-CN" altLang="en-US" sz="3200" dirty="0"/>
                  <a:t>变量之间不存在完全共线</a:t>
                </a:r>
                <a:r>
                  <a:rPr lang="zh-CN" altLang="en-US" sz="3200" dirty="0" smtClean="0"/>
                  <a:t>性</a:t>
                </a:r>
                <a:endParaRPr lang="en-US" altLang="zh-CN" sz="3200" dirty="0"/>
              </a:p>
              <a:p>
                <a:pPr lvl="1"/>
                <a14:m>
                  <m:oMath xmlns:m="http://schemas.openxmlformats.org/officeDocument/2006/math">
                    <m:r>
                      <a:rPr lang="en-US" altLang="zh-CN" sz="3200" i="1" dirty="0" smtClean="0">
                        <a:latin typeface="Cambria Math" panose="02040503050406030204" pitchFamily="18" charset="0"/>
                      </a:rPr>
                      <m:t>𝐶𝑜𝑣</m:t>
                    </m:r>
                    <m:r>
                      <a:rPr lang="en-US" altLang="zh-CN" sz="3200" i="1" dirty="0">
                        <a:latin typeface="Cambria Math" panose="02040503050406030204" pitchFamily="18" charset="0"/>
                      </a:rPr>
                      <m:t>(</m:t>
                    </m:r>
                    <m:r>
                      <a:rPr lang="en-US" altLang="zh-CN" sz="3200" i="1" dirty="0">
                        <a:latin typeface="Cambria Math" panose="02040503050406030204" pitchFamily="18" charset="0"/>
                        <a:sym typeface="Symbol" panose="05050102010706020507" pitchFamily="18" charset="2"/>
                      </a:rPr>
                      <m:t></m:t>
                    </m:r>
                    <m:r>
                      <a:rPr lang="en-US" altLang="zh-CN" sz="3200" i="1" baseline="-25000" dirty="0">
                        <a:latin typeface="Cambria Math" panose="02040503050406030204" pitchFamily="18" charset="0"/>
                      </a:rPr>
                      <m:t>𝑖𝑡</m:t>
                    </m:r>
                    <m:r>
                      <a:rPr lang="en-US" altLang="zh-CN" sz="3200" i="1" dirty="0">
                        <a:latin typeface="Cambria Math" panose="02040503050406030204" pitchFamily="18" charset="0"/>
                      </a:rPr>
                      <m:t> </m:t>
                    </m:r>
                    <m:r>
                      <a:rPr lang="en-US" altLang="zh-CN" sz="3200" b="0" i="1" dirty="0" smtClean="0">
                        <a:latin typeface="Cambria Math" panose="02040503050406030204" pitchFamily="18" charset="0"/>
                      </a:rPr>
                      <m:t>,</m:t>
                    </m:r>
                    <m:r>
                      <a:rPr lang="en-US" altLang="zh-CN" sz="3200" i="1" dirty="0">
                        <a:latin typeface="Cambria Math" panose="02040503050406030204" pitchFamily="18" charset="0"/>
                        <a:sym typeface="Symbol" panose="05050102010706020507" pitchFamily="18" charset="2"/>
                      </a:rPr>
                      <m:t></m:t>
                    </m:r>
                    <m:r>
                      <a:rPr lang="en-US" altLang="zh-CN" sz="3200" i="1" baseline="-25000" dirty="0" err="1">
                        <a:latin typeface="Cambria Math" panose="02040503050406030204" pitchFamily="18" charset="0"/>
                      </a:rPr>
                      <m:t>𝑖𝑠</m:t>
                    </m:r>
                    <m:r>
                      <a:rPr lang="en-US" altLang="zh-CN" sz="3200" i="1" dirty="0" err="1">
                        <a:latin typeface="Cambria Math" panose="02040503050406030204" pitchFamily="18" charset="0"/>
                      </a:rPr>
                      <m:t>|</m:t>
                    </m:r>
                    <m:r>
                      <a:rPr lang="en-US" altLang="zh-CN" sz="3200" b="1" i="1" dirty="0" err="1">
                        <a:latin typeface="Cambria Math" panose="02040503050406030204" pitchFamily="18" charset="0"/>
                      </a:rPr>
                      <m:t>𝒙</m:t>
                    </m:r>
                    <m:r>
                      <a:rPr lang="en-US" altLang="zh-CN" sz="3200" i="1" baseline="-25000" dirty="0" err="1">
                        <a:latin typeface="Cambria Math" panose="02040503050406030204" pitchFamily="18" charset="0"/>
                      </a:rPr>
                      <m:t>𝑖𝑡</m:t>
                    </m:r>
                    <m:r>
                      <a:rPr lang="en-US" altLang="zh-CN" sz="3200" i="1" dirty="0" err="1">
                        <a:latin typeface="Cambria Math" panose="02040503050406030204" pitchFamily="18" charset="0"/>
                      </a:rPr>
                      <m:t>,</m:t>
                    </m:r>
                    <m:r>
                      <a:rPr lang="en-US" altLang="zh-CN" sz="3200" b="1" i="1" dirty="0" err="1">
                        <a:latin typeface="Cambria Math" panose="02040503050406030204" pitchFamily="18" charset="0"/>
                      </a:rPr>
                      <m:t>𝒙</m:t>
                    </m:r>
                    <m:r>
                      <a:rPr lang="en-US" altLang="zh-CN" sz="3200" i="1" baseline="-25000" dirty="0" err="1">
                        <a:latin typeface="Cambria Math" panose="02040503050406030204" pitchFamily="18" charset="0"/>
                      </a:rPr>
                      <m:t>𝑖𝑠</m:t>
                    </m:r>
                    <m:r>
                      <a:rPr lang="en-US" altLang="zh-CN" sz="3200" i="1" dirty="0">
                        <a:latin typeface="Cambria Math" panose="02040503050406030204" pitchFamily="18" charset="0"/>
                      </a:rPr>
                      <m:t>, </m:t>
                    </m:r>
                    <m:r>
                      <a:rPr lang="en-US" altLang="zh-CN" sz="3200" i="1" dirty="0">
                        <a:latin typeface="Cambria Math" panose="02040503050406030204" pitchFamily="18" charset="0"/>
                        <a:sym typeface="Symbol" panose="05050102010706020507" pitchFamily="18" charset="2"/>
                      </a:rPr>
                      <m:t></m:t>
                    </m:r>
                    <m:r>
                      <a:rPr lang="en-US" altLang="zh-CN" sz="3200" i="1" baseline="-25000" dirty="0" err="1">
                        <a:latin typeface="Cambria Math" panose="02040503050406030204" pitchFamily="18" charset="0"/>
                      </a:rPr>
                      <m:t>𝑖</m:t>
                    </m:r>
                    <m:r>
                      <a:rPr lang="en-US" altLang="zh-CN" sz="3200" i="1" dirty="0">
                        <a:latin typeface="Cambria Math" panose="02040503050406030204" pitchFamily="18" charset="0"/>
                      </a:rPr>
                      <m:t>) = 0, </m:t>
                    </m:r>
                    <m:r>
                      <a:rPr lang="en-US" altLang="zh-CN" sz="3200" i="1" dirty="0">
                        <a:latin typeface="Cambria Math" panose="02040503050406030204" pitchFamily="18" charset="0"/>
                      </a:rPr>
                      <m:t>𝑡</m:t>
                    </m:r>
                    <m:r>
                      <a:rPr lang="en-US" altLang="zh-CN" sz="3200" i="1" dirty="0" smtClean="0">
                        <a:latin typeface="Cambria Math" panose="02040503050406030204" pitchFamily="18" charset="0"/>
                        <a:ea typeface="Cambria Math" panose="02040503050406030204" pitchFamily="18" charset="0"/>
                      </a:rPr>
                      <m:t>≠</m:t>
                    </m:r>
                    <m:r>
                      <a:rPr lang="en-US" altLang="zh-CN" sz="3200" i="1" dirty="0">
                        <a:latin typeface="Cambria Math" panose="02040503050406030204" pitchFamily="18" charset="0"/>
                      </a:rPr>
                      <m:t>𝑠</m:t>
                    </m:r>
                    <m:r>
                      <a:rPr lang="en-US" altLang="zh-CN" sz="3200" i="1" dirty="0">
                        <a:latin typeface="Cambria Math" panose="02040503050406030204" pitchFamily="18" charset="0"/>
                      </a:rPr>
                      <m:t> </m:t>
                    </m:r>
                  </m:oMath>
                </a14:m>
                <a:r>
                  <a:rPr lang="zh-CN" altLang="en-US" sz="3200" dirty="0" smtClean="0"/>
                  <a:t>。</a:t>
                </a:r>
                <a:r>
                  <a:rPr lang="zh-CN" altLang="en-US" sz="3200" dirty="0"/>
                  <a:t>在固定效应模型中随机误差项</a:t>
                </a:r>
                <a14:m>
                  <m:oMath xmlns:m="http://schemas.openxmlformats.org/officeDocument/2006/math">
                    <m:r>
                      <a:rPr lang="en-US" altLang="zh-CN" sz="3200" i="1" dirty="0">
                        <a:latin typeface="Cambria Math" panose="02040503050406030204" pitchFamily="18" charset="0"/>
                        <a:sym typeface="Symbol" panose="05050102010706020507" pitchFamily="18" charset="2"/>
                      </a:rPr>
                      <m:t></m:t>
                    </m:r>
                    <m:r>
                      <a:rPr lang="en-US" altLang="zh-CN" sz="3200" i="1" baseline="-25000" dirty="0">
                        <a:latin typeface="Cambria Math" panose="02040503050406030204" pitchFamily="18" charset="0"/>
                      </a:rPr>
                      <m:t>𝑖𝑡</m:t>
                    </m:r>
                  </m:oMath>
                </a14:m>
                <a:r>
                  <a:rPr lang="zh-CN" altLang="en-US" sz="3200" dirty="0"/>
                  <a:t>在时间上是非自相关的。其中</a:t>
                </a:r>
                <a14:m>
                  <m:oMath xmlns:m="http://schemas.openxmlformats.org/officeDocument/2006/math">
                    <m:r>
                      <a:rPr lang="en-US" altLang="zh-CN" sz="3200" b="1" i="1" dirty="0">
                        <a:latin typeface="Cambria Math" panose="02040503050406030204" pitchFamily="18" charset="0"/>
                      </a:rPr>
                      <m:t>𝒙</m:t>
                    </m:r>
                    <m:r>
                      <a:rPr lang="en-US" altLang="zh-CN" sz="3200" i="1" baseline="-25000" dirty="0" err="1">
                        <a:latin typeface="Cambria Math" panose="02040503050406030204" pitchFamily="18" charset="0"/>
                      </a:rPr>
                      <m:t>𝑖𝑡</m:t>
                    </m:r>
                  </m:oMath>
                </a14:m>
                <a:r>
                  <a:rPr lang="zh-CN" altLang="en-US" sz="3200" dirty="0"/>
                  <a:t>代表一个或多个解释</a:t>
                </a:r>
                <a:r>
                  <a:rPr lang="zh-CN" altLang="en-US" sz="3200" dirty="0" smtClean="0"/>
                  <a:t>变量</a:t>
                </a:r>
                <a:endParaRPr lang="zh-CN" altLang="en-US" sz="3200" dirty="0"/>
              </a:p>
              <a:p>
                <a:pPr lvl="1"/>
                <a:endParaRPr lang="zh-CN" altLang="en-US" sz="3200"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839" t="-2933" r="-224" b="-6667"/>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21</a:t>
            </a:fld>
            <a:endParaRPr lang="zh-CN" altLang="en-US" dirty="0"/>
          </a:p>
        </p:txBody>
      </p:sp>
    </p:spTree>
    <p:extLst>
      <p:ext uri="{BB962C8B-B14F-4D97-AF65-F5344CB8AC3E}">
        <p14:creationId xmlns:p14="http://schemas.microsoft.com/office/powerpoint/2010/main" val="221364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个体固定效应模型的检验</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zh-CN" altLang="en-US" dirty="0" smtClean="0"/>
                  <a:t>相对于混合估计模型来说，是否有必要建立个体固定效应模型可以通过</a:t>
                </a:r>
                <a:r>
                  <a:rPr lang="en-US" altLang="zh-CN" dirty="0"/>
                  <a:t>F</a:t>
                </a:r>
                <a:r>
                  <a:rPr lang="zh-CN" altLang="en-US" dirty="0"/>
                  <a:t>检验来</a:t>
                </a:r>
                <a:r>
                  <a:rPr lang="zh-CN" altLang="en-US" dirty="0" smtClean="0"/>
                  <a:t>完成</a:t>
                </a:r>
                <a:endParaRPr lang="zh-CN" altLang="en-US" dirty="0"/>
              </a:p>
              <a:p>
                <a:pPr lvl="1"/>
                <a14:m>
                  <m:oMath xmlns:m="http://schemas.openxmlformats.org/officeDocument/2006/math">
                    <m:sSub>
                      <m:sSubPr>
                        <m:ctrlPr>
                          <a:rPr lang="en-US" altLang="zh-CN" i="1" smtClean="0">
                            <a:latin typeface="Cambria Math"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Sub>
                  </m:oMath>
                </a14:m>
                <a:r>
                  <a:rPr lang="zh-CN" altLang="en-US" dirty="0" smtClean="0"/>
                  <a:t>：</a:t>
                </a:r>
                <a:r>
                  <a:rPr lang="zh-CN" altLang="en-US" dirty="0"/>
                  <a:t>不同个体的模型截距项相同（建立混合估计模型）；</a:t>
                </a:r>
              </a:p>
              <a:p>
                <a:pPr lvl="1"/>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𝐻</m:t>
                        </m:r>
                      </m:e>
                      <m:sub>
                        <m:r>
                          <a:rPr lang="en-US" altLang="zh-CN" b="0" i="1" smtClean="0">
                            <a:latin typeface="Cambria Math" panose="02040503050406030204" pitchFamily="18" charset="0"/>
                          </a:rPr>
                          <m:t>1</m:t>
                        </m:r>
                      </m:sub>
                    </m:sSub>
                  </m:oMath>
                </a14:m>
                <a:r>
                  <a:rPr lang="zh-CN" altLang="en-US" dirty="0"/>
                  <a:t>：不同个体的模型截距项不同（建立个体固定效应模型）。</a:t>
                </a:r>
              </a:p>
              <a:p>
                <a:pPr lvl="1"/>
                <a:r>
                  <a:rPr lang="en-US" altLang="zh-CN" dirty="0" smtClean="0"/>
                  <a:t>F</a:t>
                </a:r>
                <a:r>
                  <a:rPr lang="zh-CN" altLang="en-US" dirty="0"/>
                  <a:t>统计量定义为：</a:t>
                </a:r>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r>
                        <a:rPr lang="zh-CN" altLang="en-US">
                          <a:latin typeface="Cambria Math" panose="02040503050406030204" pitchFamily="18" charset="0"/>
                        </a:rPr>
                        <m:t>=</m:t>
                      </m:r>
                      <m:f>
                        <m:fPr>
                          <m:ctrlPr>
                            <a:rPr lang="zh-CN" altLang="en-US" i="1">
                              <a:latin typeface="Cambria Math" charset="0"/>
                            </a:rPr>
                          </m:ctrlPr>
                        </m:fPr>
                        <m:num>
                          <m:d>
                            <m:dPr>
                              <m:endChr m:val="]"/>
                              <m:ctrlPr>
                                <a:rPr lang="zh-CN" altLang="en-US" i="1">
                                  <a:latin typeface="Cambria Math" charset="0"/>
                                </a:rPr>
                              </m:ctrlPr>
                            </m:dPr>
                            <m:e>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r>
                                <a:rPr lang="zh-CN" altLang="en-US">
                                  <a:latin typeface="Cambria Math" panose="02040503050406030204" pitchFamily="18" charset="0"/>
                                </a:rPr>
                                <m:t>−</m:t>
                              </m:r>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f>
                                <m:fPr>
                                  <m:type m:val="lin"/>
                                  <m:ctrlPr>
                                    <a:rPr lang="zh-CN" altLang="en-US" i="1">
                                      <a:latin typeface="Cambria Math"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den>
                              </m:f>
                              <m:r>
                                <a:rPr lang="zh-CN" altLang="en-US">
                                  <a:latin typeface="Cambria Math" panose="02040503050406030204" pitchFamily="18" charset="0"/>
                                </a:rPr>
                                <m:t>(</m:t>
                              </m:r>
                              <m:r>
                                <a:rPr lang="zh-CN" altLang="en-US" i="1">
                                  <a:latin typeface="Cambria Math" panose="02040503050406030204" pitchFamily="18" charset="0"/>
                                </a:rPr>
                                <m:t>𝑁𝑇</m:t>
                              </m:r>
                              <m:r>
                                <a:rPr lang="zh-CN" altLang="en-US">
                                  <a:latin typeface="Cambria Math" panose="02040503050406030204" pitchFamily="18" charset="0"/>
                                </a:rPr>
                                <m:t>−2)−(</m:t>
                              </m:r>
                              <m:r>
                                <a:rPr lang="zh-CN" altLang="en-US" i="1">
                                  <a:latin typeface="Cambria Math" panose="02040503050406030204" pitchFamily="18" charset="0"/>
                                </a:rPr>
                                <m:t>𝑁𝑇</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e>
                          </m:d>
                        </m:num>
                        <m:den>
                          <m:d>
                            <m:dPr>
                              <m:begChr m:val=""/>
                              <m:ctrlPr>
                                <a:rPr lang="zh-CN" altLang="en-US" i="1">
                                  <a:latin typeface="Cambria Math" charset="0"/>
                                </a:rPr>
                              </m:ctrlPr>
                            </m:dPr>
                            <m:e>
                              <m:r>
                                <a:rPr lang="zh-CN" altLang="en-US" i="1">
                                  <a:latin typeface="Cambria Math" panose="02040503050406030204" pitchFamily="18" charset="0"/>
                                </a:rPr>
                                <m:t>𝑆𝑆</m:t>
                              </m:r>
                              <m:f>
                                <m:fPr>
                                  <m:type m:val="lin"/>
                                  <m:ctrlPr>
                                    <a:rPr lang="zh-CN" altLang="en-US" i="1">
                                      <a:latin typeface="Cambria Math" charset="0"/>
                                    </a:rPr>
                                  </m:ctrlPr>
                                </m:fPr>
                                <m:num>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num>
                                <m:den>
                                  <m:r>
                                    <a:rPr lang="zh-CN" altLang="en-US">
                                      <a:latin typeface="Cambria Math" panose="02040503050406030204" pitchFamily="18" charset="0"/>
                                    </a:rPr>
                                    <m:t>(</m:t>
                                  </m:r>
                                </m:den>
                              </m:f>
                              <m:r>
                                <a:rPr lang="zh-CN" altLang="en-US" i="1">
                                  <a:latin typeface="Cambria Math" panose="02040503050406030204" pitchFamily="18" charset="0"/>
                                </a:rPr>
                                <m:t>𝑁𝑇</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e>
                          </m:d>
                        </m:den>
                      </m:f>
                      <m:r>
                        <a:rPr lang="zh-CN" altLang="en-US">
                          <a:latin typeface="Cambria Math" panose="02040503050406030204" pitchFamily="18" charset="0"/>
                        </a:rPr>
                        <m:t>=</m:t>
                      </m:r>
                      <m:f>
                        <m:fPr>
                          <m:ctrlPr>
                            <a:rPr lang="zh-CN" altLang="en-US" i="1">
                              <a:latin typeface="Cambria Math" charset="0"/>
                            </a:rPr>
                          </m:ctrlPr>
                        </m:fPr>
                        <m:num>
                          <m:d>
                            <m:dPr>
                              <m:ctrlPr>
                                <a:rPr lang="zh-CN" altLang="en-US" i="1">
                                  <a:latin typeface="Cambria Math" charset="0"/>
                                </a:rPr>
                              </m:ctrlPr>
                            </m:dPr>
                            <m:e>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r>
                                <a:rPr lang="zh-CN" altLang="en-US">
                                  <a:latin typeface="Cambria Math" panose="02040503050406030204" pitchFamily="18" charset="0"/>
                                </a:rPr>
                                <m:t>−</m:t>
                              </m:r>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f>
                                <m:fPr>
                                  <m:type m:val="lin"/>
                                  <m:ctrlPr>
                                    <a:rPr lang="zh-CN" altLang="en-US" i="1">
                                      <a:latin typeface="Cambria Math"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den>
                              </m:f>
                              <m:r>
                                <a:rPr lang="zh-CN" altLang="en-US" i="1">
                                  <a:latin typeface="Cambria Math" panose="02040503050406030204" pitchFamily="18" charset="0"/>
                                </a:rPr>
                                <m:t>𝑁</m:t>
                              </m:r>
                              <m:r>
                                <a:rPr lang="zh-CN" altLang="en-US">
                                  <a:latin typeface="Cambria Math" panose="02040503050406030204" pitchFamily="18" charset="0"/>
                                </a:rPr>
                                <m:t>−1</m:t>
                              </m:r>
                            </m:e>
                          </m:d>
                        </m:num>
                        <m:den>
                          <m:d>
                            <m:dPr>
                              <m:begChr m:val=""/>
                              <m:ctrlPr>
                                <a:rPr lang="zh-CN" altLang="en-US" i="1">
                                  <a:latin typeface="Cambria Math" charset="0"/>
                                </a:rPr>
                              </m:ctrlPr>
                            </m:dPr>
                            <m:e>
                              <m:r>
                                <a:rPr lang="zh-CN" altLang="en-US" i="1">
                                  <a:latin typeface="Cambria Math" panose="02040503050406030204" pitchFamily="18" charset="0"/>
                                </a:rPr>
                                <m:t>𝑆𝑆</m:t>
                              </m:r>
                              <m:f>
                                <m:fPr>
                                  <m:type m:val="lin"/>
                                  <m:ctrlPr>
                                    <a:rPr lang="zh-CN" altLang="en-US" i="1">
                                      <a:latin typeface="Cambria Math" charset="0"/>
                                    </a:rPr>
                                  </m:ctrlPr>
                                </m:fPr>
                                <m:num>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num>
                                <m:den>
                                  <m:r>
                                    <a:rPr lang="zh-CN" altLang="en-US">
                                      <a:latin typeface="Cambria Math" panose="02040503050406030204" pitchFamily="18" charset="0"/>
                                    </a:rPr>
                                    <m:t>(</m:t>
                                  </m:r>
                                </m:den>
                              </m:f>
                              <m:r>
                                <a:rPr lang="zh-CN" altLang="en-US" i="1">
                                  <a:latin typeface="Cambria Math" panose="02040503050406030204" pitchFamily="18" charset="0"/>
                                </a:rPr>
                                <m:t>𝑁𝑇</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m:t>
                              </m:r>
                            </m:e>
                          </m:d>
                        </m:den>
                      </m:f>
                    </m:oMath>
                  </m:oMathPara>
                </a14:m>
                <a:endParaRPr lang="zh-CN" altLang="en-US" dirty="0"/>
              </a:p>
              <a:p>
                <a:pPr lvl="1"/>
                <a:r>
                  <a:rPr lang="zh-CN" altLang="en-US" dirty="0"/>
                  <a:t>其中</a:t>
                </a:r>
                <a14:m>
                  <m:oMath xmlns:m="http://schemas.openxmlformats.org/officeDocument/2006/math">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oMath>
                </a14:m>
                <a:r>
                  <a:rPr lang="zh-CN" altLang="en-US" dirty="0"/>
                  <a:t>，</a:t>
                </a:r>
                <a14:m>
                  <m:oMath xmlns:m="http://schemas.openxmlformats.org/officeDocument/2006/math">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oMath>
                </a14:m>
                <a:r>
                  <a:rPr lang="zh-CN" altLang="en-US" dirty="0"/>
                  <a:t>分别表示约束模型（混合估计模型）和非约束模型（</a:t>
                </a:r>
                <a:r>
                  <a:rPr lang="zh-CN" altLang="en-US" dirty="0" smtClean="0"/>
                  <a:t>个体固定效应模型</a:t>
                </a:r>
                <a:r>
                  <a:rPr lang="zh-CN" altLang="en-US" dirty="0"/>
                  <a:t>）的</a:t>
                </a:r>
                <a:r>
                  <a:rPr lang="zh-CN" altLang="en-US" dirty="0" smtClean="0"/>
                  <a:t>残差平方</a:t>
                </a:r>
                <a:r>
                  <a:rPr lang="zh-CN" altLang="en-US" dirty="0"/>
                  <a:t>和</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59" t="-2800" r="-671"/>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22</a:t>
            </a:fld>
            <a:endParaRPr lang="zh-CN" altLang="en-US" dirty="0"/>
          </a:p>
        </p:txBody>
      </p:sp>
    </p:spTree>
    <p:extLst>
      <p:ext uri="{BB962C8B-B14F-4D97-AF65-F5344CB8AC3E}">
        <p14:creationId xmlns:p14="http://schemas.microsoft.com/office/powerpoint/2010/main" val="2338053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个体固定效应模型的</a:t>
            </a:r>
            <a:r>
              <a:rPr lang="en-US" altLang="zh-CN" b="1" dirty="0" err="1"/>
              <a:t>Eviews</a:t>
            </a:r>
            <a:r>
              <a:rPr lang="zh-CN" altLang="en-US" b="1" dirty="0"/>
              <a:t>实现</a:t>
            </a:r>
          </a:p>
        </p:txBody>
      </p:sp>
      <p:sp>
        <p:nvSpPr>
          <p:cNvPr id="3" name="内容占位符 2"/>
          <p:cNvSpPr>
            <a:spLocks noGrp="1"/>
          </p:cNvSpPr>
          <p:nvPr>
            <p:ph sz="quarter" idx="1"/>
          </p:nvPr>
        </p:nvSpPr>
        <p:spPr/>
        <p:txBody>
          <a:bodyPr>
            <a:normAutofit/>
          </a:bodyPr>
          <a:lstStyle/>
          <a:p>
            <a:r>
              <a:rPr lang="zh-CN" altLang="en-US" dirty="0"/>
              <a:t>在</a:t>
            </a:r>
            <a:r>
              <a:rPr lang="en-US" altLang="zh-CN" dirty="0" err="1"/>
              <a:t>Eviews</a:t>
            </a:r>
            <a:r>
              <a:rPr lang="zh-CN" altLang="en-US" dirty="0"/>
              <a:t>的</a:t>
            </a:r>
            <a:r>
              <a:rPr lang="en-US" altLang="zh-CN" dirty="0"/>
              <a:t>Pooled Estimation</a:t>
            </a:r>
            <a:r>
              <a:rPr lang="zh-CN" altLang="en-US" dirty="0"/>
              <a:t>对话框中的</a:t>
            </a:r>
            <a:r>
              <a:rPr lang="en-US" altLang="zh-CN" dirty="0"/>
              <a:t>Estimation </a:t>
            </a:r>
            <a:r>
              <a:rPr lang="en-US" altLang="zh-CN" dirty="0" err="1"/>
              <a:t>Methord</a:t>
            </a:r>
            <a:r>
              <a:rPr lang="zh-CN" altLang="en-US" dirty="0"/>
              <a:t>下的</a:t>
            </a:r>
            <a:r>
              <a:rPr lang="en-US" altLang="zh-CN" dirty="0"/>
              <a:t>Cross Section</a:t>
            </a:r>
            <a:r>
              <a:rPr lang="zh-CN" altLang="en-US" dirty="0"/>
              <a:t>选项中选</a:t>
            </a:r>
            <a:r>
              <a:rPr lang="en-US" altLang="zh-CN" dirty="0"/>
              <a:t>Fixed</a:t>
            </a:r>
            <a:r>
              <a:rPr lang="zh-CN" altLang="en-US" dirty="0"/>
              <a:t>。其余选项同混合模型</a:t>
            </a:r>
            <a:r>
              <a:rPr lang="zh-CN" altLang="en-US" dirty="0" smtClean="0"/>
              <a:t>。</a:t>
            </a:r>
            <a:endParaRPr lang="zh-CN" altLang="en-US" dirty="0"/>
          </a:p>
          <a:p>
            <a:r>
              <a:rPr lang="zh-CN" altLang="en-US" dirty="0"/>
              <a:t>注意</a:t>
            </a:r>
            <a:r>
              <a:rPr lang="zh-CN" altLang="en-US" dirty="0" smtClean="0"/>
              <a:t>：</a:t>
            </a:r>
            <a:endParaRPr lang="zh-CN" altLang="en-US" dirty="0"/>
          </a:p>
          <a:p>
            <a:pPr lvl="1"/>
            <a:r>
              <a:rPr lang="zh-CN" altLang="en-US" dirty="0" smtClean="0"/>
              <a:t>输出</a:t>
            </a:r>
            <a:r>
              <a:rPr lang="zh-CN" altLang="en-US" dirty="0"/>
              <a:t>结果的联立方程组形式可以通过点击</a:t>
            </a:r>
            <a:r>
              <a:rPr lang="en-US" altLang="zh-CN" dirty="0"/>
              <a:t>View</a:t>
            </a:r>
            <a:r>
              <a:rPr lang="zh-CN" altLang="en-US" dirty="0"/>
              <a:t>选</a:t>
            </a:r>
            <a:r>
              <a:rPr lang="en-US" altLang="zh-CN" dirty="0"/>
              <a:t>Representations</a:t>
            </a:r>
            <a:r>
              <a:rPr lang="zh-CN" altLang="en-US" dirty="0"/>
              <a:t>功能</a:t>
            </a:r>
            <a:r>
              <a:rPr lang="zh-CN" altLang="en-US" dirty="0" smtClean="0"/>
              <a:t>获得</a:t>
            </a:r>
            <a:endParaRPr lang="en-US" altLang="zh-CN" dirty="0" smtClean="0"/>
          </a:p>
          <a:p>
            <a:pPr lvl="1"/>
            <a:r>
              <a:rPr lang="zh-CN" altLang="en-US" dirty="0"/>
              <a:t>点击</a:t>
            </a:r>
            <a:r>
              <a:rPr lang="en-US" altLang="zh-CN" dirty="0"/>
              <a:t>View</a:t>
            </a:r>
            <a:r>
              <a:rPr lang="zh-CN" altLang="en-US" dirty="0" smtClean="0"/>
              <a:t>选</a:t>
            </a:r>
            <a:r>
              <a:rPr lang="en-US" altLang="zh-CN" dirty="0" smtClean="0"/>
              <a:t>Coefficient Diagnostics/Wald </a:t>
            </a:r>
            <a:r>
              <a:rPr lang="en-US" altLang="zh-CN" dirty="0"/>
              <a:t>Coefficient </a:t>
            </a:r>
            <a:r>
              <a:rPr lang="en-US" altLang="zh-CN" dirty="0" smtClean="0"/>
              <a:t>Restrictions…</a:t>
            </a:r>
            <a:r>
              <a:rPr lang="zh-CN" altLang="en-US" dirty="0"/>
              <a:t>功能可以对模型的斜率进行</a:t>
            </a:r>
            <a:r>
              <a:rPr lang="en-US" altLang="zh-CN" dirty="0"/>
              <a:t>Wald</a:t>
            </a:r>
            <a:r>
              <a:rPr lang="zh-CN" altLang="en-US" dirty="0"/>
              <a:t>检验</a:t>
            </a:r>
            <a:endParaRPr lang="en-US" altLang="zh-CN" dirty="0" smtClean="0"/>
          </a:p>
          <a:p>
            <a:pPr lvl="1"/>
            <a:r>
              <a:rPr lang="zh-CN" altLang="en-US" dirty="0" smtClean="0"/>
              <a:t>点击</a:t>
            </a:r>
            <a:r>
              <a:rPr lang="en-US" altLang="zh-CN" dirty="0"/>
              <a:t>View</a:t>
            </a:r>
            <a:r>
              <a:rPr lang="zh-CN" altLang="en-US" dirty="0"/>
              <a:t>选</a:t>
            </a:r>
            <a:r>
              <a:rPr lang="en-US" altLang="zh-CN" dirty="0"/>
              <a:t>Residuals/Table, Graphs, Covariance Matrix, Correlation Matrix</a:t>
            </a:r>
            <a:r>
              <a:rPr lang="zh-CN" altLang="en-US" dirty="0"/>
              <a:t>功能可以分别得到按个体计算的残差序列表，残差序列图，残差序列的方差协方差矩阵，残差序列的相关系数</a:t>
            </a:r>
            <a:r>
              <a:rPr lang="zh-CN" altLang="en-US" dirty="0" smtClean="0"/>
              <a:t>矩阵</a:t>
            </a:r>
            <a:endParaRPr lang="zh-CN" altLang="en-US" dirty="0"/>
          </a:p>
          <a:p>
            <a:pPr lvl="1"/>
            <a:r>
              <a:rPr lang="zh-CN" altLang="en-US" dirty="0" smtClean="0"/>
              <a:t>点击</a:t>
            </a:r>
            <a:r>
              <a:rPr lang="en-US" altLang="zh-CN" dirty="0"/>
              <a:t>Procs</a:t>
            </a:r>
            <a:r>
              <a:rPr lang="zh-CN" altLang="en-US" dirty="0"/>
              <a:t>选</a:t>
            </a:r>
            <a:r>
              <a:rPr lang="en-US" altLang="zh-CN" dirty="0"/>
              <a:t>Make Model</a:t>
            </a:r>
            <a:r>
              <a:rPr lang="zh-CN" altLang="en-US" dirty="0"/>
              <a:t>功能，将会出现估计结果的联立方程形式，进一步点击</a:t>
            </a:r>
            <a:r>
              <a:rPr lang="en-US" altLang="zh-CN" dirty="0"/>
              <a:t>Solve</a:t>
            </a:r>
            <a:r>
              <a:rPr lang="zh-CN" altLang="en-US" dirty="0"/>
              <a:t>键，在随后出现的对话框中可以进行动态和静态预测</a:t>
            </a:r>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23</a:t>
            </a:fld>
            <a:endParaRPr lang="zh-CN" altLang="en-US" dirty="0"/>
          </a:p>
        </p:txBody>
      </p:sp>
    </p:spTree>
    <p:extLst>
      <p:ext uri="{BB962C8B-B14F-4D97-AF65-F5344CB8AC3E}">
        <p14:creationId xmlns:p14="http://schemas.microsoft.com/office/powerpoint/2010/main" val="3446451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个体固定效应模型的</a:t>
            </a:r>
            <a:r>
              <a:rPr lang="en-US" altLang="zh-CN" b="1" dirty="0" err="1"/>
              <a:t>Eviews</a:t>
            </a:r>
            <a:r>
              <a:rPr lang="zh-CN" altLang="en-US" b="1" dirty="0"/>
              <a:t>实现</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24</a:t>
            </a:fld>
            <a:endParaRPr lang="zh-CN" altLang="en-US" dirty="0"/>
          </a:p>
        </p:txBody>
      </p:sp>
      <p:pic>
        <p:nvPicPr>
          <p:cNvPr id="7" name="图片 6"/>
          <p:cNvPicPr>
            <a:picLocks noChangeAspect="1"/>
          </p:cNvPicPr>
          <p:nvPr/>
        </p:nvPicPr>
        <p:blipFill>
          <a:blip r:embed="rId2"/>
          <a:stretch>
            <a:fillRect/>
          </a:stretch>
        </p:blipFill>
        <p:spPr>
          <a:xfrm>
            <a:off x="6888088" y="1395715"/>
            <a:ext cx="4309585" cy="5163836"/>
          </a:xfrm>
          <a:prstGeom prst="rect">
            <a:avLst/>
          </a:prstGeom>
        </p:spPr>
      </p:pic>
      <p:pic>
        <p:nvPicPr>
          <p:cNvPr id="9" name="图片 8"/>
          <p:cNvPicPr>
            <a:picLocks noChangeAspect="1"/>
          </p:cNvPicPr>
          <p:nvPr/>
        </p:nvPicPr>
        <p:blipFill>
          <a:blip r:embed="rId3"/>
          <a:stretch>
            <a:fillRect/>
          </a:stretch>
        </p:blipFill>
        <p:spPr>
          <a:xfrm>
            <a:off x="898479" y="1556792"/>
            <a:ext cx="5776783" cy="4916860"/>
          </a:xfrm>
          <a:prstGeom prst="rect">
            <a:avLst/>
          </a:prstGeom>
        </p:spPr>
      </p:pic>
    </p:spTree>
    <p:extLst>
      <p:ext uri="{BB962C8B-B14F-4D97-AF65-F5344CB8AC3E}">
        <p14:creationId xmlns:p14="http://schemas.microsoft.com/office/powerpoint/2010/main" val="534776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个体固定效应模型的</a:t>
            </a:r>
            <a:r>
              <a:rPr lang="en-US" altLang="zh-CN" b="1" dirty="0" err="1"/>
              <a:t>Eviews</a:t>
            </a:r>
            <a:r>
              <a:rPr lang="zh-CN" altLang="en-US" b="1" dirty="0"/>
              <a:t>实现</a:t>
            </a:r>
            <a:endParaRPr lang="zh-CN" altLang="en-US" dirty="0"/>
          </a:p>
        </p:txBody>
      </p:sp>
      <p:sp>
        <p:nvSpPr>
          <p:cNvPr id="7" name="内容占位符 6"/>
          <p:cNvSpPr>
            <a:spLocks noGrp="1"/>
          </p:cNvSpPr>
          <p:nvPr>
            <p:ph sz="quarter" idx="1"/>
          </p:nvPr>
        </p:nvSpPr>
        <p:spPr/>
        <p:txBody>
          <a:bodyPr/>
          <a:lstStyle/>
          <a:p>
            <a:r>
              <a:rPr lang="zh-CN" altLang="en-US" dirty="0" smtClean="0"/>
              <a:t>联立方程形式</a:t>
            </a:r>
            <a:endParaRPr lang="zh-CN" altLang="en-US" dirty="0"/>
          </a:p>
        </p:txBody>
      </p:sp>
      <p:sp>
        <p:nvSpPr>
          <p:cNvPr id="8" name="内容占位符 7"/>
          <p:cNvSpPr>
            <a:spLocks noGrp="1"/>
          </p:cNvSpPr>
          <p:nvPr>
            <p:ph sz="quarter" idx="2"/>
          </p:nvPr>
        </p:nvSpPr>
        <p:spPr/>
        <p:txBody>
          <a:bodyPr/>
          <a:lstStyle/>
          <a:p>
            <a:r>
              <a:rPr lang="zh-CN" altLang="en-US" dirty="0" smtClean="0"/>
              <a:t>残差图</a:t>
            </a:r>
            <a:endParaRPr lang="zh-CN" altLang="en-US" dirty="0"/>
          </a:p>
        </p:txBody>
      </p:sp>
      <p:sp>
        <p:nvSpPr>
          <p:cNvPr id="3" name="灯片编号占位符 2"/>
          <p:cNvSpPr>
            <a:spLocks noGrp="1"/>
          </p:cNvSpPr>
          <p:nvPr>
            <p:ph type="sldNum" sz="quarter" idx="4"/>
          </p:nvPr>
        </p:nvSpPr>
        <p:spPr/>
        <p:txBody>
          <a:bodyPr/>
          <a:lstStyle/>
          <a:p>
            <a:pPr>
              <a:defRPr/>
            </a:pPr>
            <a:fld id="{8D2CA936-ACD6-4DE4-BB7A-E6C7FCBA5B42}" type="slidenum">
              <a:rPr lang="zh-CN" altLang="en-US" smtClean="0"/>
              <a:pPr>
                <a:defRPr/>
              </a:pPr>
              <a:t>25</a:t>
            </a:fld>
            <a:endParaRPr lang="zh-CN" altLang="en-US" dirty="0"/>
          </a:p>
        </p:txBody>
      </p:sp>
      <p:pic>
        <p:nvPicPr>
          <p:cNvPr id="5" name="图片 4"/>
          <p:cNvPicPr>
            <a:picLocks noChangeAspect="1"/>
          </p:cNvPicPr>
          <p:nvPr/>
        </p:nvPicPr>
        <p:blipFill>
          <a:blip r:embed="rId2"/>
          <a:stretch>
            <a:fillRect/>
          </a:stretch>
        </p:blipFill>
        <p:spPr>
          <a:xfrm>
            <a:off x="798658" y="1963095"/>
            <a:ext cx="5112568" cy="4331969"/>
          </a:xfrm>
          <a:prstGeom prst="rect">
            <a:avLst/>
          </a:prstGeom>
        </p:spPr>
      </p:pic>
      <p:pic>
        <p:nvPicPr>
          <p:cNvPr id="6" name="图片 5"/>
          <p:cNvPicPr>
            <a:picLocks noChangeAspect="1"/>
          </p:cNvPicPr>
          <p:nvPr/>
        </p:nvPicPr>
        <p:blipFill>
          <a:blip r:embed="rId3"/>
          <a:stretch>
            <a:fillRect/>
          </a:stretch>
        </p:blipFill>
        <p:spPr>
          <a:xfrm>
            <a:off x="6095156" y="2038541"/>
            <a:ext cx="5949490" cy="4181078"/>
          </a:xfrm>
          <a:prstGeom prst="rect">
            <a:avLst/>
          </a:prstGeom>
        </p:spPr>
      </p:pic>
    </p:spTree>
    <p:extLst>
      <p:ext uri="{BB962C8B-B14F-4D97-AF65-F5344CB8AC3E}">
        <p14:creationId xmlns:p14="http://schemas.microsoft.com/office/powerpoint/2010/main" val="32068280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1087534" y="2914409"/>
            <a:ext cx="4445297" cy="3557647"/>
          </a:xfrm>
          <a:prstGeom prst="rect">
            <a:avLst/>
          </a:prstGeom>
        </p:spPr>
      </p:pic>
      <p:sp>
        <p:nvSpPr>
          <p:cNvPr id="2" name="标题 1"/>
          <p:cNvSpPr>
            <a:spLocks noGrp="1"/>
          </p:cNvSpPr>
          <p:nvPr>
            <p:ph type="title"/>
          </p:nvPr>
        </p:nvSpPr>
        <p:spPr/>
        <p:txBody>
          <a:bodyPr/>
          <a:lstStyle/>
          <a:p>
            <a:r>
              <a:rPr lang="zh-CN" altLang="en-US" b="1" dirty="0"/>
              <a:t>个体固定效应模型的</a:t>
            </a:r>
            <a:r>
              <a:rPr lang="en-US" altLang="zh-CN" b="1" dirty="0" err="1"/>
              <a:t>Eviews</a:t>
            </a:r>
            <a:r>
              <a:rPr lang="zh-CN" altLang="en-US" b="1" dirty="0"/>
              <a:t>实现</a:t>
            </a:r>
            <a:endParaRPr lang="zh-CN" altLang="en-US" dirty="0"/>
          </a:p>
        </p:txBody>
      </p:sp>
      <p:sp>
        <p:nvSpPr>
          <p:cNvPr id="3" name="内容占位符 2"/>
          <p:cNvSpPr>
            <a:spLocks noGrp="1"/>
          </p:cNvSpPr>
          <p:nvPr>
            <p:ph sz="quarter" idx="1"/>
          </p:nvPr>
        </p:nvSpPr>
        <p:spPr/>
        <p:txBody>
          <a:bodyPr/>
          <a:lstStyle/>
          <a:p>
            <a:r>
              <a:rPr lang="en-US" altLang="zh-CN" dirty="0" smtClean="0"/>
              <a:t>Wald Test</a:t>
            </a:r>
            <a:endParaRPr lang="zh-CN" altLang="en-US" dirty="0"/>
          </a:p>
        </p:txBody>
      </p:sp>
      <p:sp>
        <p:nvSpPr>
          <p:cNvPr id="4" name="内容占位符 3"/>
          <p:cNvSpPr>
            <a:spLocks noGrp="1"/>
          </p:cNvSpPr>
          <p:nvPr>
            <p:ph sz="quarter" idx="2"/>
          </p:nvPr>
        </p:nvSpPr>
        <p:spPr/>
        <p:txBody>
          <a:bodyPr/>
          <a:lstStyle/>
          <a:p>
            <a:r>
              <a:rPr lang="zh-CN" altLang="en-US" dirty="0"/>
              <a:t>预测结果</a:t>
            </a:r>
          </a:p>
        </p:txBody>
      </p:sp>
      <p:sp>
        <p:nvSpPr>
          <p:cNvPr id="5" name="灯片编号占位符 4"/>
          <p:cNvSpPr>
            <a:spLocks noGrp="1"/>
          </p:cNvSpPr>
          <p:nvPr>
            <p:ph type="sldNum" sz="quarter" idx="4"/>
          </p:nvPr>
        </p:nvSpPr>
        <p:spPr/>
        <p:txBody>
          <a:bodyPr/>
          <a:lstStyle/>
          <a:p>
            <a:pPr>
              <a:defRPr/>
            </a:pPr>
            <a:fld id="{8D2CA936-ACD6-4DE4-BB7A-E6C7FCBA5B42}" type="slidenum">
              <a:rPr lang="zh-CN" altLang="en-US" smtClean="0"/>
              <a:pPr>
                <a:defRPr/>
              </a:pPr>
              <a:t>26</a:t>
            </a:fld>
            <a:endParaRPr lang="zh-CN" altLang="en-US" dirty="0"/>
          </a:p>
        </p:txBody>
      </p:sp>
      <p:pic>
        <p:nvPicPr>
          <p:cNvPr id="6" name="图片 5"/>
          <p:cNvPicPr>
            <a:picLocks noChangeAspect="1"/>
          </p:cNvPicPr>
          <p:nvPr/>
        </p:nvPicPr>
        <p:blipFill>
          <a:blip r:embed="rId3"/>
          <a:stretch>
            <a:fillRect/>
          </a:stretch>
        </p:blipFill>
        <p:spPr>
          <a:xfrm>
            <a:off x="6240016" y="2080047"/>
            <a:ext cx="5600119" cy="4157265"/>
          </a:xfrm>
          <a:prstGeom prst="rect">
            <a:avLst/>
          </a:prstGeom>
        </p:spPr>
      </p:pic>
      <p:pic>
        <p:nvPicPr>
          <p:cNvPr id="7" name="图片 6"/>
          <p:cNvPicPr>
            <a:picLocks noChangeAspect="1"/>
          </p:cNvPicPr>
          <p:nvPr/>
        </p:nvPicPr>
        <p:blipFill>
          <a:blip r:embed="rId4"/>
          <a:stretch>
            <a:fillRect/>
          </a:stretch>
        </p:blipFill>
        <p:spPr>
          <a:xfrm>
            <a:off x="2783632" y="1450444"/>
            <a:ext cx="3064569" cy="1839792"/>
          </a:xfrm>
          <a:prstGeom prst="rect">
            <a:avLst/>
          </a:prstGeom>
        </p:spPr>
      </p:pic>
    </p:spTree>
    <p:extLst>
      <p:ext uri="{BB962C8B-B14F-4D97-AF65-F5344CB8AC3E}">
        <p14:creationId xmlns:p14="http://schemas.microsoft.com/office/powerpoint/2010/main" val="2854536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时刻固定效应模型</a:t>
            </a:r>
          </a:p>
        </p:txBody>
      </p:sp>
      <mc:AlternateContent xmlns:mc="http://schemas.openxmlformats.org/markup-compatibility/2006" xmlns:a14="http://schemas.microsoft.com/office/drawing/2010/main">
        <mc:Choice Requires="a14">
          <p:sp>
            <p:nvSpPr>
              <p:cNvPr id="6" name="内容占位符 5"/>
              <p:cNvSpPr>
                <a:spLocks noGrp="1"/>
              </p:cNvSpPr>
              <p:nvPr>
                <p:ph sz="quarter" idx="1"/>
              </p:nvPr>
            </p:nvSpPr>
            <p:spPr/>
            <p:txBody>
              <a:bodyPr>
                <a:noAutofit/>
              </a:bodyPr>
              <a:lstStyle/>
              <a:p>
                <a:r>
                  <a:rPr lang="zh-CN" altLang="en-US" sz="2800" dirty="0" smtClean="0"/>
                  <a:t>时刻固定效应模型是对于不同的截面（时刻点）有不同截距的模型；</a:t>
                </a:r>
              </a:p>
              <a:p>
                <a:r>
                  <a:rPr lang="zh-CN" altLang="en-US" sz="2800" dirty="0"/>
                  <a:t>如果确知对于不同的截面，模型的截距显著不同，但是对于不同的时间序列（个体）截距是相同的，那么应该建立时刻固定效应模型</a:t>
                </a:r>
                <a:r>
                  <a:rPr lang="zh-CN" altLang="en-US" sz="2800" dirty="0" smtClean="0"/>
                  <a:t>，如：</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rPr>
                        <m:t>𝑦</m:t>
                      </m:r>
                      <m:r>
                        <a:rPr lang="en-US" altLang="zh-CN" sz="2800" i="1" baseline="-25000" dirty="0" err="1">
                          <a:latin typeface="Cambria Math" panose="02040503050406030204" pitchFamily="18" charset="0"/>
                        </a:rPr>
                        <m:t>𝑖𝑡</m:t>
                      </m:r>
                      <m:r>
                        <a:rPr lang="en-US" altLang="zh-CN" sz="2800" i="1" dirty="0">
                          <a:latin typeface="Cambria Math" panose="02040503050406030204" pitchFamily="18" charset="0"/>
                        </a:rPr>
                        <m:t> = </m:t>
                      </m:r>
                      <m:r>
                        <a:rPr lang="en-US" altLang="zh-CN" sz="2800" i="1" dirty="0">
                          <a:latin typeface="Cambria Math" panose="02040503050406030204" pitchFamily="18" charset="0"/>
                          <a:ea typeface="Cambria Math" panose="02040503050406030204" pitchFamily="18" charset="0"/>
                          <a:sym typeface="Symbol" panose="05050102010706020507" pitchFamily="18" charset="2"/>
                        </a:rPr>
                        <m:t>𝛼</m:t>
                      </m:r>
                      <m:r>
                        <a:rPr lang="en-US" altLang="zh-CN" sz="2800" i="1" baseline="-25000" dirty="0">
                          <a:latin typeface="Cambria Math" panose="02040503050406030204" pitchFamily="18" charset="0"/>
                        </a:rPr>
                        <m:t>1</m:t>
                      </m:r>
                      <m:r>
                        <a:rPr lang="en-US" altLang="zh-CN" sz="2800" b="0" i="1" dirty="0" smtClean="0">
                          <a:latin typeface="Cambria Math" panose="02040503050406030204" pitchFamily="18" charset="0"/>
                        </a:rPr>
                        <m:t>𝐷</m:t>
                      </m:r>
                      <m:r>
                        <a:rPr lang="en-US" altLang="zh-CN" sz="2800" i="1" baseline="-25000" dirty="0">
                          <a:latin typeface="Cambria Math" panose="02040503050406030204" pitchFamily="18" charset="0"/>
                        </a:rPr>
                        <m:t>1</m:t>
                      </m:r>
                      <m:r>
                        <a:rPr lang="en-US" altLang="zh-CN" sz="2800" i="1" dirty="0">
                          <a:latin typeface="Cambria Math" panose="02040503050406030204" pitchFamily="18" charset="0"/>
                        </a:rPr>
                        <m:t> +</m:t>
                      </m:r>
                      <m:r>
                        <a:rPr lang="en-US" altLang="zh-CN" sz="2800" i="1" dirty="0">
                          <a:latin typeface="Cambria Math" panose="02040503050406030204" pitchFamily="18" charset="0"/>
                          <a:ea typeface="Cambria Math" panose="02040503050406030204" pitchFamily="18" charset="0"/>
                          <a:sym typeface="Symbol" panose="05050102010706020507" pitchFamily="18" charset="2"/>
                        </a:rPr>
                        <m:t>𝛼</m:t>
                      </m:r>
                      <m:r>
                        <a:rPr lang="en-US" altLang="zh-CN" sz="2800" i="1" baseline="-25000" dirty="0">
                          <a:latin typeface="Cambria Math" panose="02040503050406030204" pitchFamily="18" charset="0"/>
                        </a:rPr>
                        <m:t>2</m:t>
                      </m:r>
                      <m:r>
                        <a:rPr lang="en-US" altLang="zh-CN" sz="2800" i="1" dirty="0">
                          <a:latin typeface="Cambria Math" panose="02040503050406030204" pitchFamily="18" charset="0"/>
                        </a:rPr>
                        <m:t>𝐷</m:t>
                      </m:r>
                      <m:r>
                        <a:rPr lang="en-US" altLang="zh-CN" sz="2800" i="1" baseline="-25000" dirty="0">
                          <a:latin typeface="Cambria Math" panose="02040503050406030204" pitchFamily="18" charset="0"/>
                        </a:rPr>
                        <m:t>2</m:t>
                      </m:r>
                      <m:r>
                        <a:rPr lang="en-US" altLang="zh-CN" sz="2800" i="1" dirty="0">
                          <a:latin typeface="Cambria Math" panose="02040503050406030204" pitchFamily="18" charset="0"/>
                        </a:rPr>
                        <m:t> + … +</m:t>
                      </m:r>
                      <m:sSub>
                        <m:sSubPr>
                          <m:ctrlPr>
                            <a:rPr lang="en-US" altLang="zh-CN" sz="2800" i="1" dirty="0" smtClean="0">
                              <a:latin typeface="Cambria Math" charset="0"/>
                              <a:ea typeface="Cambria Math" panose="02040503050406030204" pitchFamily="18" charset="0"/>
                              <a:sym typeface="Symbol" panose="05050102010706020507" pitchFamily="18" charset="2"/>
                            </a:rPr>
                          </m:ctrlPr>
                        </m:sSubPr>
                        <m:e>
                          <m:r>
                            <a:rPr lang="en-US" altLang="zh-CN" sz="2800" i="1" dirty="0">
                              <a:latin typeface="Cambria Math" panose="02040503050406030204" pitchFamily="18" charset="0"/>
                              <a:ea typeface="Cambria Math" panose="02040503050406030204" pitchFamily="18" charset="0"/>
                              <a:sym typeface="Symbol" panose="05050102010706020507" pitchFamily="18" charset="2"/>
                            </a:rPr>
                            <m:t>𝛼</m:t>
                          </m:r>
                        </m:e>
                        <m:sub>
                          <m:r>
                            <a:rPr lang="en-US" altLang="zh-CN" sz="2800" b="0" i="1" dirty="0" smtClean="0">
                              <a:latin typeface="Cambria Math" panose="02040503050406030204" pitchFamily="18" charset="0"/>
                              <a:ea typeface="Cambria Math" panose="02040503050406030204" pitchFamily="18" charset="0"/>
                              <a:sym typeface="Symbol" panose="05050102010706020507" pitchFamily="18" charset="2"/>
                            </a:rPr>
                            <m:t>𝑇</m:t>
                          </m:r>
                        </m:sub>
                      </m:sSub>
                      <m:sSub>
                        <m:sSubPr>
                          <m:ctrlPr>
                            <a:rPr lang="en-US" altLang="zh-CN" sz="2800" i="1" dirty="0" smtClean="0">
                              <a:latin typeface="Cambria Math" charset="0"/>
                              <a:ea typeface="Cambria Math" panose="02040503050406030204" pitchFamily="18" charset="0"/>
                              <a:sym typeface="Symbol" panose="05050102010706020507" pitchFamily="18" charset="2"/>
                            </a:rPr>
                          </m:ctrlPr>
                        </m:sSubPr>
                        <m:e>
                          <m:r>
                            <a:rPr lang="en-US" altLang="zh-CN" sz="2800" b="0" i="1" dirty="0" smtClean="0">
                              <a:latin typeface="Cambria Math" panose="02040503050406030204" pitchFamily="18" charset="0"/>
                              <a:ea typeface="Cambria Math" panose="02040503050406030204" pitchFamily="18" charset="0"/>
                              <a:sym typeface="Symbol" panose="05050102010706020507" pitchFamily="18" charset="2"/>
                            </a:rPr>
                            <m:t>𝐷</m:t>
                          </m:r>
                        </m:e>
                        <m:sub>
                          <m:r>
                            <a:rPr lang="en-US" altLang="zh-CN" sz="2800" b="0" i="1" dirty="0" smtClean="0">
                              <a:latin typeface="Cambria Math" panose="02040503050406030204" pitchFamily="18" charset="0"/>
                              <a:ea typeface="Cambria Math" panose="02040503050406030204" pitchFamily="18" charset="0"/>
                              <a:sym typeface="Symbol" panose="05050102010706020507" pitchFamily="18" charset="2"/>
                            </a:rPr>
                            <m:t>𝑇</m:t>
                          </m:r>
                        </m:sub>
                      </m:sSub>
                      <m:r>
                        <a:rPr lang="en-US" altLang="zh-CN" sz="2800" i="1" dirty="0">
                          <a:latin typeface="Cambria Math" panose="02040503050406030204" pitchFamily="18" charset="0"/>
                        </a:rPr>
                        <m:t>+</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1</m:t>
                      </m:r>
                      <m:r>
                        <a:rPr lang="en-US" altLang="zh-CN" sz="2800" i="1" dirty="0" err="1">
                          <a:latin typeface="Cambria Math" panose="02040503050406030204" pitchFamily="18" charset="0"/>
                        </a:rPr>
                        <m:t>𝑥</m:t>
                      </m:r>
                      <m:r>
                        <a:rPr lang="en-US" altLang="zh-CN" sz="2800" i="1" baseline="-25000" dirty="0" err="1">
                          <a:latin typeface="Cambria Math" panose="02040503050406030204" pitchFamily="18" charset="0"/>
                        </a:rPr>
                        <m:t>𝑖𝑡</m:t>
                      </m:r>
                      <m:r>
                        <a:rPr lang="en-US" altLang="zh-CN" sz="2800" i="1" dirty="0">
                          <a:latin typeface="Cambria Math" panose="02040503050406030204" pitchFamily="18" charset="0"/>
                        </a:rPr>
                        <m:t>+</m:t>
                      </m:r>
                      <m:r>
                        <a:rPr lang="en-US" altLang="zh-CN" sz="2800" i="1" dirty="0">
                          <a:latin typeface="Cambria Math" panose="02040503050406030204" pitchFamily="18" charset="0"/>
                          <a:sym typeface="Symbol" panose="05050102010706020507" pitchFamily="18" charset="2"/>
                        </a:rPr>
                        <m:t></m:t>
                      </m:r>
                      <m:r>
                        <a:rPr lang="en-US" altLang="zh-CN" sz="2800" i="1" baseline="-25000" dirty="0">
                          <a:latin typeface="Cambria Math" panose="02040503050406030204" pitchFamily="18" charset="0"/>
                        </a:rPr>
                        <m:t>𝑖𝑡</m:t>
                      </m:r>
                      <m:r>
                        <a:rPr lang="en-US" altLang="zh-CN" sz="2800" i="1" dirty="0">
                          <a:latin typeface="Cambria Math" panose="02040503050406030204" pitchFamily="18" charset="0"/>
                        </a:rPr>
                        <m:t>,  </m:t>
                      </m:r>
                      <m:r>
                        <a:rPr lang="en-US" altLang="zh-CN" sz="2800" b="0" i="1" dirty="0" smtClean="0">
                          <a:latin typeface="Cambria Math" panose="02040503050406030204" pitchFamily="18" charset="0"/>
                        </a:rPr>
                        <m:t>𝑖</m:t>
                      </m:r>
                      <m:r>
                        <a:rPr lang="en-US" altLang="zh-CN" sz="2800" i="1" dirty="0">
                          <a:latin typeface="Cambria Math" panose="02040503050406030204" pitchFamily="18" charset="0"/>
                        </a:rPr>
                        <m:t> = 1, 2, …, </m:t>
                      </m:r>
                      <m:r>
                        <a:rPr lang="en-US" altLang="zh-CN" sz="2800" b="0" i="1" dirty="0" smtClean="0">
                          <a:latin typeface="Cambria Math" panose="02040503050406030204" pitchFamily="18" charset="0"/>
                        </a:rPr>
                        <m:t>𝑁</m:t>
                      </m:r>
                    </m:oMath>
                  </m:oMathPara>
                </a14:m>
                <a:endParaRPr lang="en-US" altLang="zh-CN" sz="2800" i="1" dirty="0">
                  <a:latin typeface="Cambria Math" panose="02040503050406030204" pitchFamily="18" charset="0"/>
                </a:endParaRPr>
              </a:p>
              <a:p>
                <a:pPr marL="0" indent="0">
                  <a:buNone/>
                </a:pPr>
                <a:endParaRPr lang="en-US" altLang="zh-CN" sz="2800" i="1" dirty="0">
                  <a:latin typeface="Cambria Math" panose="02040503050406030204" pitchFamily="18" charset="0"/>
                </a:endParaRPr>
              </a:p>
              <a:p>
                <a:pPr marL="0" indent="0">
                  <a:buNone/>
                </a:pPr>
                <a:r>
                  <a:rPr lang="zh-CN" altLang="en-US" sz="2800" dirty="0"/>
                  <a:t>   </a:t>
                </a:r>
                <a14:m>
                  <m:oMath xmlns:m="http://schemas.openxmlformats.org/officeDocument/2006/math">
                    <m:r>
                      <a:rPr lang="en-US" altLang="zh-CN" sz="2800" b="0" i="0" dirty="0" smtClean="0">
                        <a:latin typeface="Cambria Math" panose="02040503050406030204" pitchFamily="18" charset="0"/>
                      </a:rPr>
                      <m:t>             </m:t>
                    </m:r>
                    <m:r>
                      <a:rPr lang="zh-CN" altLang="en-US" sz="2800" i="1" dirty="0">
                        <a:latin typeface="Cambria Math" panose="02040503050406030204" pitchFamily="18" charset="0"/>
                      </a:rPr>
                      <m:t>其中</m:t>
                    </m:r>
                    <m:sSub>
                      <m:sSubPr>
                        <m:ctrlPr>
                          <a:rPr lang="en-US" altLang="zh-CN" sz="2800" i="1" dirty="0">
                            <a:latin typeface="Cambria Math" charset="0"/>
                            <a:ea typeface="Cambria Math" panose="02040503050406030204" pitchFamily="18" charset="0"/>
                            <a:sym typeface="Symbol" panose="05050102010706020507" pitchFamily="18" charset="2"/>
                          </a:rPr>
                        </m:ctrlPr>
                      </m:sSubPr>
                      <m:e>
                        <m:r>
                          <a:rPr lang="en-US" altLang="zh-CN" sz="2800" i="1" dirty="0">
                            <a:latin typeface="Cambria Math" panose="02040503050406030204" pitchFamily="18" charset="0"/>
                            <a:ea typeface="Cambria Math" panose="02040503050406030204" pitchFamily="18" charset="0"/>
                            <a:sym typeface="Symbol" panose="05050102010706020507" pitchFamily="18" charset="2"/>
                          </a:rPr>
                          <m:t>𝐷</m:t>
                        </m:r>
                      </m:e>
                      <m:sub>
                        <m:r>
                          <a:rPr lang="en-US" altLang="zh-CN" sz="2800" b="0" i="1" dirty="0" smtClean="0">
                            <a:latin typeface="Cambria Math" panose="02040503050406030204" pitchFamily="18" charset="0"/>
                            <a:ea typeface="Cambria Math" panose="02040503050406030204" pitchFamily="18" charset="0"/>
                            <a:sym typeface="Symbol" panose="05050102010706020507" pitchFamily="18" charset="2"/>
                          </a:rPr>
                          <m:t>𝑡</m:t>
                        </m:r>
                      </m:sub>
                    </m:sSub>
                    <m:r>
                      <a:rPr lang="en-US" altLang="zh-CN" sz="2800" i="1" dirty="0">
                        <a:latin typeface="Cambria Math" panose="02040503050406030204" pitchFamily="18" charset="0"/>
                      </a:rPr>
                      <m:t>=</m:t>
                    </m:r>
                    <m:d>
                      <m:dPr>
                        <m:begChr m:val="{"/>
                        <m:endChr m:val=""/>
                        <m:ctrlPr>
                          <a:rPr lang="en-US" altLang="zh-CN" sz="2800" i="1" dirty="0">
                            <a:latin typeface="Cambria Math" charset="0"/>
                          </a:rPr>
                        </m:ctrlPr>
                      </m:dPr>
                      <m:e>
                        <m:m>
                          <m:mPr>
                            <m:mcs>
                              <m:mc>
                                <m:mcPr>
                                  <m:count m:val="1"/>
                                  <m:mcJc m:val="center"/>
                                </m:mcPr>
                              </m:mc>
                            </m:mcs>
                            <m:ctrlPr>
                              <a:rPr lang="en-US" altLang="zh-CN" sz="2800" i="1" dirty="0">
                                <a:latin typeface="Cambria Math" charset="0"/>
                              </a:rPr>
                            </m:ctrlPr>
                          </m:mPr>
                          <m:mr>
                            <m:e>
                              <m:r>
                                <m:rPr>
                                  <m:brk m:alnAt="7"/>
                                </m:rPr>
                                <a:rPr lang="en-US" altLang="zh-CN" sz="2800" i="1" dirty="0">
                                  <a:latin typeface="Cambria Math" panose="02040503050406030204" pitchFamily="18" charset="0"/>
                                </a:rPr>
                                <m:t>1</m:t>
                              </m:r>
                              <m:r>
                                <a:rPr lang="en-US" altLang="zh-CN" sz="2800" i="1" dirty="0">
                                  <a:latin typeface="Cambria Math" panose="02040503050406030204" pitchFamily="18" charset="0"/>
                                </a:rPr>
                                <m:t>     </m:t>
                              </m:r>
                              <m:r>
                                <m:rPr>
                                  <m:brk m:alnAt="7"/>
                                </m:rPr>
                                <a:rPr lang="zh-CN" altLang="en-US" sz="2800" i="1" dirty="0">
                                  <a:latin typeface="Cambria Math" panose="02040503050406030204" pitchFamily="18" charset="0"/>
                                </a:rPr>
                                <m:t>第</m:t>
                              </m:r>
                              <m:r>
                                <a:rPr lang="en-US" altLang="zh-CN" sz="2800" b="0" i="1" dirty="0" smtClean="0">
                                  <a:latin typeface="Cambria Math" panose="02040503050406030204" pitchFamily="18" charset="0"/>
                                </a:rPr>
                                <m:t>𝑡</m:t>
                              </m:r>
                              <m:r>
                                <a:rPr lang="zh-CN" altLang="en-US" sz="2800" i="1" dirty="0">
                                  <a:latin typeface="Cambria Math" panose="02040503050406030204" pitchFamily="18" charset="0"/>
                                </a:rPr>
                                <m:t>个</m:t>
                              </m:r>
                              <m:r>
                                <a:rPr lang="zh-CN" altLang="en-US" sz="2800" i="1" dirty="0">
                                  <a:latin typeface="Cambria Math" panose="02040503050406030204" pitchFamily="18" charset="0"/>
                                </a:rPr>
                                <m:t>截面</m:t>
                              </m:r>
                            </m:e>
                          </m:mr>
                          <m:mr>
                            <m:e>
                              <m:r>
                                <a:rPr lang="en-US" altLang="zh-CN" sz="2800" i="1" dirty="0">
                                  <a:latin typeface="Cambria Math" panose="02040503050406030204" pitchFamily="18" charset="0"/>
                                </a:rPr>
                                <m:t>0               </m:t>
                              </m:r>
                              <m:r>
                                <a:rPr lang="zh-CN" altLang="en-US" sz="2800" i="1" dirty="0">
                                  <a:latin typeface="Cambria Math" panose="02040503050406030204" pitchFamily="18" charset="0"/>
                                </a:rPr>
                                <m:t>其他</m:t>
                              </m:r>
                            </m:e>
                          </m:mr>
                        </m:m>
                      </m:e>
                    </m:d>
                  </m:oMath>
                </a14:m>
                <a:endParaRPr lang="zh-CN" altLang="en-US" sz="2800" dirty="0"/>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blipFill rotWithShape="0">
                <a:blip r:embed="rId2"/>
                <a:stretch>
                  <a:fillRect l="-671" t="-2400" r="-3244"/>
                </a:stretch>
              </a:blipFill>
            </p:spPr>
            <p:txBody>
              <a:bodyPr/>
              <a:lstStyle/>
              <a:p>
                <a:r>
                  <a:rPr lang="zh-CN" altLang="en-US">
                    <a:noFill/>
                  </a:rPr>
                  <a:t> </a:t>
                </a:r>
              </a:p>
            </p:txBody>
          </p:sp>
        </mc:Fallback>
      </mc:AlternateContent>
      <p:sp>
        <p:nvSpPr>
          <p:cNvPr id="5" name="灯片编号占位符 4"/>
          <p:cNvSpPr>
            <a:spLocks noGrp="1"/>
          </p:cNvSpPr>
          <p:nvPr>
            <p:ph type="sldNum" sz="quarter" idx="4"/>
          </p:nvPr>
        </p:nvSpPr>
        <p:spPr/>
        <p:txBody>
          <a:bodyPr/>
          <a:lstStyle/>
          <a:p>
            <a:pPr>
              <a:defRPr/>
            </a:pPr>
            <a:fld id="{8D2CA936-ACD6-4DE4-BB7A-E6C7FCBA5B42}" type="slidenum">
              <a:rPr lang="zh-CN" altLang="en-US" smtClean="0"/>
              <a:pPr>
                <a:defRPr/>
              </a:pPr>
              <a:t>27</a:t>
            </a:fld>
            <a:endParaRPr lang="zh-CN" altLang="en-US" dirty="0"/>
          </a:p>
        </p:txBody>
      </p:sp>
    </p:spTree>
    <p:extLst>
      <p:ext uri="{BB962C8B-B14F-4D97-AF65-F5344CB8AC3E}">
        <p14:creationId xmlns:p14="http://schemas.microsoft.com/office/powerpoint/2010/main" val="3971857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时刻固定效应模型的检验</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zh-CN" altLang="en-US" dirty="0" smtClean="0"/>
                  <a:t>相对于混合估计模型来说，是否有必要建立</a:t>
                </a:r>
                <a:r>
                  <a:rPr lang="zh-CN" altLang="en-US" dirty="0"/>
                  <a:t>时刻</a:t>
                </a:r>
                <a:r>
                  <a:rPr lang="zh-CN" altLang="en-US" dirty="0" smtClean="0"/>
                  <a:t>固定效应模型</a:t>
                </a:r>
                <a:r>
                  <a:rPr lang="zh-CN" altLang="en-US" dirty="0"/>
                  <a:t>可以通过</a:t>
                </a:r>
                <a:r>
                  <a:rPr lang="en-US" altLang="zh-CN" dirty="0"/>
                  <a:t>F</a:t>
                </a:r>
                <a:r>
                  <a:rPr lang="zh-CN" altLang="en-US" dirty="0"/>
                  <a:t>检验来完成</a:t>
                </a:r>
              </a:p>
              <a:p>
                <a:pPr lvl="1"/>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a:t>：</a:t>
                </a:r>
                <a:r>
                  <a:rPr lang="zh-CN" altLang="en-US" dirty="0" smtClean="0"/>
                  <a:t>不同截面的</a:t>
                </a:r>
                <a:r>
                  <a:rPr lang="zh-CN" altLang="en-US" dirty="0"/>
                  <a:t>模型截距项相同（建立混合估计模型</a:t>
                </a:r>
                <a:r>
                  <a:rPr lang="zh-CN" altLang="en-US" dirty="0" smtClean="0"/>
                  <a:t>）</a:t>
                </a:r>
                <a:endParaRPr lang="zh-CN" altLang="en-US" dirty="0"/>
              </a:p>
              <a:p>
                <a:pPr lvl="1"/>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oMath>
                </a14:m>
                <a:r>
                  <a:rPr lang="zh-CN" altLang="en-US" dirty="0"/>
                  <a:t>：</a:t>
                </a:r>
                <a:r>
                  <a:rPr lang="zh-CN" altLang="en-US" dirty="0" smtClean="0"/>
                  <a:t>不同</a:t>
                </a:r>
                <a:r>
                  <a:rPr lang="zh-CN" altLang="en-US" dirty="0"/>
                  <a:t>截面</a:t>
                </a:r>
                <a:r>
                  <a:rPr lang="zh-CN" altLang="en-US" dirty="0" smtClean="0"/>
                  <a:t>的</a:t>
                </a:r>
                <a:r>
                  <a:rPr lang="zh-CN" altLang="en-US" dirty="0"/>
                  <a:t>模型截距项不同（</a:t>
                </a:r>
                <a:r>
                  <a:rPr lang="zh-CN" altLang="en-US" dirty="0" smtClean="0"/>
                  <a:t>建立</a:t>
                </a:r>
                <a:r>
                  <a:rPr lang="zh-CN" altLang="en-US" dirty="0"/>
                  <a:t>时刻</a:t>
                </a:r>
                <a:r>
                  <a:rPr lang="zh-CN" altLang="en-US" dirty="0" smtClean="0"/>
                  <a:t>固定效应模型）</a:t>
                </a:r>
                <a:endParaRPr lang="zh-CN" altLang="en-US" dirty="0"/>
              </a:p>
              <a:p>
                <a:pPr lvl="1"/>
                <a:r>
                  <a:rPr lang="en-US" altLang="zh-CN" dirty="0"/>
                  <a:t>F</a:t>
                </a:r>
                <a:r>
                  <a:rPr lang="zh-CN" altLang="en-US" dirty="0"/>
                  <a:t>统计量定义为：</a:t>
                </a:r>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r>
                        <a:rPr lang="zh-CN" altLang="en-US">
                          <a:latin typeface="Cambria Math" panose="02040503050406030204" pitchFamily="18" charset="0"/>
                        </a:rPr>
                        <m:t>=</m:t>
                      </m:r>
                      <m:f>
                        <m:fPr>
                          <m:ctrlPr>
                            <a:rPr lang="zh-CN" altLang="en-US" i="1">
                              <a:latin typeface="Cambria Math" charset="0"/>
                            </a:rPr>
                          </m:ctrlPr>
                        </m:fPr>
                        <m:num>
                          <m:d>
                            <m:dPr>
                              <m:endChr m:val="]"/>
                              <m:ctrlPr>
                                <a:rPr lang="zh-CN" altLang="en-US" i="1">
                                  <a:latin typeface="Cambria Math" charset="0"/>
                                </a:rPr>
                              </m:ctrlPr>
                            </m:dPr>
                            <m:e>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r>
                                <a:rPr lang="zh-CN" altLang="en-US">
                                  <a:latin typeface="Cambria Math" panose="02040503050406030204" pitchFamily="18" charset="0"/>
                                </a:rPr>
                                <m:t>−</m:t>
                              </m:r>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f>
                                <m:fPr>
                                  <m:type m:val="lin"/>
                                  <m:ctrlPr>
                                    <a:rPr lang="zh-CN" altLang="en-US" i="1">
                                      <a:latin typeface="Cambria Math"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den>
                              </m:f>
                              <m:r>
                                <a:rPr lang="zh-CN" altLang="en-US">
                                  <a:latin typeface="Cambria Math" panose="02040503050406030204" pitchFamily="18" charset="0"/>
                                </a:rPr>
                                <m:t>(</m:t>
                              </m:r>
                              <m:r>
                                <a:rPr lang="zh-CN" altLang="en-US" i="1">
                                  <a:latin typeface="Cambria Math" panose="02040503050406030204" pitchFamily="18" charset="0"/>
                                </a:rPr>
                                <m:t>𝑁𝑇</m:t>
                              </m:r>
                              <m:r>
                                <a:rPr lang="zh-CN" altLang="en-US">
                                  <a:latin typeface="Cambria Math" panose="02040503050406030204" pitchFamily="18" charset="0"/>
                                </a:rPr>
                                <m:t>−2)−(</m:t>
                              </m:r>
                              <m:r>
                                <a:rPr lang="zh-CN" altLang="en-US" i="1">
                                  <a:latin typeface="Cambria Math" panose="02040503050406030204" pitchFamily="18" charset="0"/>
                                </a:rPr>
                                <m:t>𝑁𝑇</m:t>
                              </m:r>
                              <m:r>
                                <a:rPr lang="zh-CN" altLang="en-US">
                                  <a:latin typeface="Cambria Math" panose="02040503050406030204" pitchFamily="18" charset="0"/>
                                </a:rPr>
                                <m:t>−</m:t>
                              </m:r>
                              <m:r>
                                <a:rPr lang="en-US" altLang="zh-CN" b="0" i="1" smtClean="0">
                                  <a:latin typeface="Cambria Math" panose="02040503050406030204" pitchFamily="18" charset="0"/>
                                </a:rPr>
                                <m:t>𝑇</m:t>
                              </m:r>
                              <m:r>
                                <a:rPr lang="zh-CN" altLang="en-US">
                                  <a:latin typeface="Cambria Math" panose="02040503050406030204" pitchFamily="18" charset="0"/>
                                </a:rPr>
                                <m:t>−1)</m:t>
                              </m:r>
                            </m:e>
                          </m:d>
                        </m:num>
                        <m:den>
                          <m:d>
                            <m:dPr>
                              <m:begChr m:val=""/>
                              <m:ctrlPr>
                                <a:rPr lang="zh-CN" altLang="en-US" i="1">
                                  <a:latin typeface="Cambria Math" charset="0"/>
                                </a:rPr>
                              </m:ctrlPr>
                            </m:dPr>
                            <m:e>
                              <m:r>
                                <a:rPr lang="zh-CN" altLang="en-US" i="1">
                                  <a:latin typeface="Cambria Math" panose="02040503050406030204" pitchFamily="18" charset="0"/>
                                </a:rPr>
                                <m:t>𝑆𝑆</m:t>
                              </m:r>
                              <m:f>
                                <m:fPr>
                                  <m:type m:val="lin"/>
                                  <m:ctrlPr>
                                    <a:rPr lang="zh-CN" altLang="en-US" i="1">
                                      <a:latin typeface="Cambria Math" charset="0"/>
                                    </a:rPr>
                                  </m:ctrlPr>
                                </m:fPr>
                                <m:num>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num>
                                <m:den>
                                  <m:r>
                                    <a:rPr lang="zh-CN" altLang="en-US">
                                      <a:latin typeface="Cambria Math" panose="02040503050406030204" pitchFamily="18" charset="0"/>
                                    </a:rPr>
                                    <m:t>(</m:t>
                                  </m:r>
                                </m:den>
                              </m:f>
                              <m:r>
                                <a:rPr lang="zh-CN" altLang="en-US" i="1">
                                  <a:latin typeface="Cambria Math" panose="02040503050406030204" pitchFamily="18" charset="0"/>
                                </a:rPr>
                                <m:t>𝑁𝑇</m:t>
                              </m:r>
                              <m:r>
                                <a:rPr lang="zh-CN" altLang="en-US">
                                  <a:latin typeface="Cambria Math" panose="02040503050406030204" pitchFamily="18" charset="0"/>
                                </a:rPr>
                                <m:t>−</m:t>
                              </m:r>
                              <m:r>
                                <a:rPr lang="en-US" altLang="zh-CN" b="0" i="1" smtClean="0">
                                  <a:latin typeface="Cambria Math" panose="02040503050406030204" pitchFamily="18" charset="0"/>
                                </a:rPr>
                                <m:t>𝑇</m:t>
                              </m:r>
                              <m:r>
                                <a:rPr lang="zh-CN" altLang="en-US">
                                  <a:latin typeface="Cambria Math" panose="02040503050406030204" pitchFamily="18" charset="0"/>
                                </a:rPr>
                                <m:t>−1</m:t>
                              </m:r>
                            </m:e>
                          </m:d>
                        </m:den>
                      </m:f>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f>
                        <m:fPr>
                          <m:ctrlPr>
                            <a:rPr lang="zh-CN" altLang="en-US" i="1">
                              <a:latin typeface="Cambria Math" charset="0"/>
                            </a:rPr>
                          </m:ctrlPr>
                        </m:fPr>
                        <m:num>
                          <m:d>
                            <m:dPr>
                              <m:ctrlPr>
                                <a:rPr lang="zh-CN" altLang="en-US" i="1">
                                  <a:latin typeface="Cambria Math" charset="0"/>
                                </a:rPr>
                              </m:ctrlPr>
                            </m:dPr>
                            <m:e>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r>
                                <a:rPr lang="zh-CN" altLang="en-US">
                                  <a:latin typeface="Cambria Math" panose="02040503050406030204" pitchFamily="18" charset="0"/>
                                </a:rPr>
                                <m:t>−</m:t>
                              </m:r>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f>
                                <m:fPr>
                                  <m:type m:val="lin"/>
                                  <m:ctrlPr>
                                    <a:rPr lang="zh-CN" altLang="en-US" i="1">
                                      <a:latin typeface="Cambria Math"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den>
                              </m:f>
                              <m:r>
                                <a:rPr lang="zh-CN" altLang="en-US" i="1">
                                  <a:latin typeface="Cambria Math" panose="02040503050406030204" pitchFamily="18" charset="0"/>
                                </a:rPr>
                                <m:t>𝑇</m:t>
                              </m:r>
                              <m:r>
                                <a:rPr lang="zh-CN" altLang="en-US">
                                  <a:latin typeface="Cambria Math" panose="02040503050406030204" pitchFamily="18" charset="0"/>
                                </a:rPr>
                                <m:t>−1</m:t>
                              </m:r>
                            </m:e>
                          </m:d>
                        </m:num>
                        <m:den>
                          <m:d>
                            <m:dPr>
                              <m:begChr m:val=""/>
                              <m:ctrlPr>
                                <a:rPr lang="zh-CN" altLang="en-US" i="1">
                                  <a:latin typeface="Cambria Math" charset="0"/>
                                </a:rPr>
                              </m:ctrlPr>
                            </m:dPr>
                            <m:e>
                              <m:r>
                                <a:rPr lang="zh-CN" altLang="en-US" i="1">
                                  <a:latin typeface="Cambria Math" panose="02040503050406030204" pitchFamily="18" charset="0"/>
                                </a:rPr>
                                <m:t>𝑆𝑆</m:t>
                              </m:r>
                              <m:f>
                                <m:fPr>
                                  <m:type m:val="lin"/>
                                  <m:ctrlPr>
                                    <a:rPr lang="zh-CN" altLang="en-US" i="1">
                                      <a:latin typeface="Cambria Math" charset="0"/>
                                    </a:rPr>
                                  </m:ctrlPr>
                                </m:fPr>
                                <m:num>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num>
                                <m:den>
                                  <m:r>
                                    <a:rPr lang="zh-CN" altLang="en-US">
                                      <a:latin typeface="Cambria Math" panose="02040503050406030204" pitchFamily="18" charset="0"/>
                                    </a:rPr>
                                    <m:t>(</m:t>
                                  </m:r>
                                </m:den>
                              </m:f>
                              <m:r>
                                <a:rPr lang="zh-CN" altLang="en-US" i="1">
                                  <a:latin typeface="Cambria Math" panose="02040503050406030204" pitchFamily="18" charset="0"/>
                                </a:rPr>
                                <m:t>𝑁</m:t>
                              </m:r>
                              <m:r>
                                <a:rPr lang="zh-CN" altLang="en-US" i="1" smtClean="0">
                                  <a:latin typeface="Cambria Math" panose="02040503050406030204" pitchFamily="18" charset="0"/>
                                </a:rPr>
                                <m:t>𝑇</m:t>
                              </m:r>
                              <m:r>
                                <a:rPr lang="zh-CN" altLang="en-US">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−1</m:t>
                              </m:r>
                            </m:e>
                          </m:d>
                        </m:den>
                      </m:f>
                    </m:oMath>
                  </m:oMathPara>
                </a14:m>
                <a:endParaRPr lang="zh-CN" altLang="en-US" dirty="0"/>
              </a:p>
              <a:p>
                <a:pPr lvl="1"/>
                <a:r>
                  <a:rPr lang="zh-CN" altLang="en-US" dirty="0"/>
                  <a:t>其中</a:t>
                </a:r>
                <a14:m>
                  <m:oMath xmlns:m="http://schemas.openxmlformats.org/officeDocument/2006/math">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oMath>
                </a14:m>
                <a:r>
                  <a:rPr lang="zh-CN" altLang="en-US" dirty="0"/>
                  <a:t>，</a:t>
                </a:r>
                <a14:m>
                  <m:oMath xmlns:m="http://schemas.openxmlformats.org/officeDocument/2006/math">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oMath>
                </a14:m>
                <a:r>
                  <a:rPr lang="zh-CN" altLang="en-US" dirty="0"/>
                  <a:t>分别表示约束模型（混合估计模型）和非约束模型</a:t>
                </a:r>
                <a:r>
                  <a:rPr lang="zh-CN" altLang="en-US" dirty="0" smtClean="0"/>
                  <a:t>（时刻固定效应模型</a:t>
                </a:r>
                <a:r>
                  <a:rPr lang="zh-CN" altLang="en-US" dirty="0"/>
                  <a:t>）的残差平方和</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59" t="-2800" r="-671"/>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28</a:t>
            </a:fld>
            <a:endParaRPr lang="zh-CN" altLang="en-US" dirty="0"/>
          </a:p>
        </p:txBody>
      </p:sp>
    </p:spTree>
    <p:extLst>
      <p:ext uri="{BB962C8B-B14F-4D97-AF65-F5344CB8AC3E}">
        <p14:creationId xmlns:p14="http://schemas.microsoft.com/office/powerpoint/2010/main" val="4070162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时刻固定效应模型的</a:t>
            </a:r>
            <a:r>
              <a:rPr lang="en-US" altLang="zh-CN" b="1" dirty="0" err="1"/>
              <a:t>Eviews</a:t>
            </a:r>
            <a:r>
              <a:rPr lang="zh-CN" altLang="en-US" b="1" dirty="0"/>
              <a:t>实现</a:t>
            </a:r>
          </a:p>
        </p:txBody>
      </p:sp>
      <p:sp>
        <p:nvSpPr>
          <p:cNvPr id="3" name="内容占位符 2"/>
          <p:cNvSpPr>
            <a:spLocks noGrp="1"/>
          </p:cNvSpPr>
          <p:nvPr>
            <p:ph sz="quarter" idx="1"/>
          </p:nvPr>
        </p:nvSpPr>
        <p:spPr/>
        <p:txBody>
          <a:bodyPr/>
          <a:lstStyle/>
          <a:p>
            <a:r>
              <a:rPr lang="zh-CN" altLang="en-US" dirty="0"/>
              <a:t>在</a:t>
            </a:r>
            <a:r>
              <a:rPr lang="en-US" altLang="zh-CN" dirty="0"/>
              <a:t>Pooled Estimation</a:t>
            </a:r>
            <a:r>
              <a:rPr lang="zh-CN" altLang="en-US" dirty="0"/>
              <a:t>（混合估计）窗口中的</a:t>
            </a:r>
            <a:r>
              <a:rPr lang="en-US" altLang="zh-CN" dirty="0"/>
              <a:t>Dependent Variable</a:t>
            </a:r>
            <a:r>
              <a:rPr lang="zh-CN" altLang="en-US" dirty="0"/>
              <a:t>（相依变量）选择窗填入</a:t>
            </a:r>
            <a:r>
              <a:rPr lang="en-US" altLang="zh-CN" dirty="0"/>
              <a:t>CP</a:t>
            </a:r>
            <a:r>
              <a:rPr lang="en-US" altLang="zh-CN" dirty="0" smtClean="0"/>
              <a:t>?</a:t>
            </a:r>
          </a:p>
          <a:p>
            <a:r>
              <a:rPr lang="zh-CN" altLang="en-US" dirty="0" smtClean="0"/>
              <a:t>在</a:t>
            </a:r>
            <a:r>
              <a:rPr lang="en-US" altLang="zh-CN" dirty="0"/>
              <a:t>Common coefficients</a:t>
            </a:r>
            <a:r>
              <a:rPr lang="zh-CN" altLang="en-US" dirty="0"/>
              <a:t>（系数相同）选择窗填入</a:t>
            </a:r>
            <a:r>
              <a:rPr lang="en-US" altLang="zh-CN" dirty="0"/>
              <a:t>IP? </a:t>
            </a:r>
            <a:endParaRPr lang="en-US" altLang="zh-CN" dirty="0" smtClean="0"/>
          </a:p>
          <a:p>
            <a:r>
              <a:rPr lang="zh-CN" altLang="en-US" dirty="0" smtClean="0"/>
              <a:t>在</a:t>
            </a:r>
            <a:r>
              <a:rPr lang="en-US" altLang="zh-CN" dirty="0"/>
              <a:t>Estimation Method </a:t>
            </a:r>
            <a:r>
              <a:rPr lang="zh-CN" altLang="en-US" dirty="0"/>
              <a:t>下</a:t>
            </a:r>
            <a:r>
              <a:rPr lang="en-US" altLang="zh-CN" dirty="0"/>
              <a:t>Period </a:t>
            </a:r>
            <a:r>
              <a:rPr lang="zh-CN" altLang="en-US" dirty="0"/>
              <a:t>选择</a:t>
            </a:r>
            <a:r>
              <a:rPr lang="en-US" altLang="zh-CN" dirty="0" smtClean="0"/>
              <a:t>Fixed</a:t>
            </a:r>
          </a:p>
          <a:p>
            <a:r>
              <a:rPr lang="zh-CN" altLang="en-US" dirty="0" smtClean="0"/>
              <a:t>在</a:t>
            </a:r>
            <a:r>
              <a:rPr lang="en-US" altLang="zh-CN" dirty="0"/>
              <a:t>Cross section specific coefficients</a:t>
            </a:r>
            <a:r>
              <a:rPr lang="zh-CN" altLang="en-US" dirty="0"/>
              <a:t>（截面系数不同）选择窗保持</a:t>
            </a:r>
            <a:r>
              <a:rPr lang="zh-CN" altLang="en-US" dirty="0" smtClean="0"/>
              <a:t>空白</a:t>
            </a:r>
            <a:endParaRPr lang="en-US" altLang="zh-CN" dirty="0" smtClean="0"/>
          </a:p>
          <a:p>
            <a:r>
              <a:rPr lang="zh-CN" altLang="en-US" dirty="0" smtClean="0"/>
              <a:t>在</a:t>
            </a:r>
            <a:r>
              <a:rPr lang="en-US" altLang="zh-CN" dirty="0"/>
              <a:t>Weighting</a:t>
            </a:r>
            <a:r>
              <a:rPr lang="zh-CN" altLang="en-US" dirty="0"/>
              <a:t>（权数）选择窗点击</a:t>
            </a:r>
            <a:r>
              <a:rPr lang="en-US" altLang="zh-CN" dirty="0"/>
              <a:t>No weighting</a:t>
            </a:r>
            <a:r>
              <a:rPr lang="zh-CN" altLang="en-US" dirty="0"/>
              <a:t>。点击</a:t>
            </a:r>
            <a:r>
              <a:rPr lang="en-US" altLang="zh-CN" dirty="0"/>
              <a:t>Pooled Estimation</a:t>
            </a:r>
            <a:r>
              <a:rPr lang="zh-CN" altLang="en-US" dirty="0"/>
              <a:t>（混合估计）窗口中的</a:t>
            </a:r>
            <a:r>
              <a:rPr lang="en-US" altLang="zh-CN" dirty="0"/>
              <a:t>OK</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29</a:t>
            </a:fld>
            <a:endParaRPr lang="zh-CN" altLang="en-US" dirty="0"/>
          </a:p>
        </p:txBody>
      </p:sp>
    </p:spTree>
    <p:extLst>
      <p:ext uri="{BB962C8B-B14F-4D97-AF65-F5344CB8AC3E}">
        <p14:creationId xmlns:p14="http://schemas.microsoft.com/office/powerpoint/2010/main" val="956137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smtClean="0">
                <a:effectLst>
                  <a:outerShdw blurRad="38100" dist="38100" dir="2700000" algn="tl">
                    <a:srgbClr val="000000">
                      <a:alpha val="43137"/>
                    </a:srgbClr>
                  </a:outerShdw>
                </a:effectLst>
              </a:rPr>
              <a:t>1 </a:t>
            </a:r>
            <a:r>
              <a:rPr lang="zh-CN" altLang="en-US" b="1" dirty="0" smtClean="0">
                <a:effectLst>
                  <a:outerShdw blurRad="38100" dist="38100" dir="2700000" algn="tl">
                    <a:srgbClr val="000000">
                      <a:alpha val="43137"/>
                    </a:srgbClr>
                  </a:outerShdw>
                </a:effectLst>
              </a:rPr>
              <a:t>面</a:t>
            </a:r>
            <a:r>
              <a:rPr lang="zh-CN" altLang="en-US" b="1" dirty="0">
                <a:effectLst>
                  <a:outerShdw blurRad="38100" dist="38100" dir="2700000" algn="tl">
                    <a:srgbClr val="000000">
                      <a:alpha val="43137"/>
                    </a:srgbClr>
                  </a:outerShdw>
                </a:effectLst>
              </a:rPr>
              <a:t>板数据的定义及基本原理</a:t>
            </a: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a:t>
            </a:fld>
            <a:endParaRPr lang="zh-CN" altLang="en-US" dirty="0"/>
          </a:p>
        </p:txBody>
      </p:sp>
    </p:spTree>
    <p:extLst>
      <p:ext uri="{BB962C8B-B14F-4D97-AF65-F5344CB8AC3E}">
        <p14:creationId xmlns:p14="http://schemas.microsoft.com/office/powerpoint/2010/main" val="1559276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a:t>时刻固定效应模型的</a:t>
            </a:r>
            <a:r>
              <a:rPr lang="en-US" altLang="zh-CN" b="1" dirty="0" err="1"/>
              <a:t>Eviews</a:t>
            </a:r>
            <a:r>
              <a:rPr lang="zh-CN" altLang="en-US" b="1" dirty="0"/>
              <a:t>实现</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30</a:t>
            </a:fld>
            <a:endParaRPr lang="zh-CN" altLang="en-US" dirty="0"/>
          </a:p>
        </p:txBody>
      </p:sp>
      <p:pic>
        <p:nvPicPr>
          <p:cNvPr id="6" name="图片 5"/>
          <p:cNvPicPr>
            <a:picLocks noChangeAspect="1"/>
          </p:cNvPicPr>
          <p:nvPr/>
        </p:nvPicPr>
        <p:blipFill>
          <a:blip r:embed="rId2"/>
          <a:stretch>
            <a:fillRect/>
          </a:stretch>
        </p:blipFill>
        <p:spPr>
          <a:xfrm>
            <a:off x="6600056" y="1916832"/>
            <a:ext cx="5155554" cy="4759987"/>
          </a:xfrm>
          <a:prstGeom prst="rect">
            <a:avLst/>
          </a:prstGeom>
        </p:spPr>
      </p:pic>
      <p:pic>
        <p:nvPicPr>
          <p:cNvPr id="7" name="图片 6"/>
          <p:cNvPicPr>
            <a:picLocks noChangeAspect="1"/>
          </p:cNvPicPr>
          <p:nvPr/>
        </p:nvPicPr>
        <p:blipFill>
          <a:blip r:embed="rId3"/>
          <a:stretch>
            <a:fillRect/>
          </a:stretch>
        </p:blipFill>
        <p:spPr>
          <a:xfrm>
            <a:off x="839416" y="2005319"/>
            <a:ext cx="5406869" cy="4583012"/>
          </a:xfrm>
          <a:prstGeom prst="rect">
            <a:avLst/>
          </a:prstGeom>
        </p:spPr>
      </p:pic>
    </p:spTree>
    <p:extLst>
      <p:ext uri="{BB962C8B-B14F-4D97-AF65-F5344CB8AC3E}">
        <p14:creationId xmlns:p14="http://schemas.microsoft.com/office/powerpoint/2010/main" val="2744960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时刻个体固定效应模型</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dirty="0" smtClean="0"/>
                  <a:t>时刻个体固定效应模型就是对于不同的截面（时刻点）、不同的时间序列（个体）都有不同截距的模型。</a:t>
                </a:r>
                <a:endParaRPr lang="en-US" altLang="zh-CN" dirty="0" smtClean="0"/>
              </a:p>
              <a:p>
                <a:r>
                  <a:rPr lang="zh-CN" altLang="en-US" dirty="0" smtClean="0"/>
                  <a:t>如果</a:t>
                </a:r>
                <a:r>
                  <a:rPr lang="zh-CN" altLang="en-US" dirty="0"/>
                  <a:t>确知对于不同的截面、不同的时间序列（个体）模型的截距都显著地不相同，那么应该建立时刻个体效应模型，表示</a:t>
                </a:r>
                <a:r>
                  <a:rPr lang="zh-CN" altLang="en-US" dirty="0" smtClean="0"/>
                  <a:t>如下</a:t>
                </a:r>
                <a:endParaRPr lang="en-US" altLang="zh-CN" dirty="0" smtClean="0"/>
              </a:p>
              <a:p>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rPr>
                        <m:t>𝑦</m:t>
                      </m:r>
                      <m:r>
                        <a:rPr lang="en-US" altLang="zh-CN" sz="2400" i="1" baseline="-25000" dirty="0" err="1">
                          <a:latin typeface="Cambria Math" panose="02040503050406030204" pitchFamily="18" charset="0"/>
                        </a:rPr>
                        <m:t>𝑖𝑡</m:t>
                      </m:r>
                      <m:r>
                        <a:rPr lang="en-US" altLang="zh-CN" sz="2400" i="1" dirty="0">
                          <a:latin typeface="Cambria Math" panose="02040503050406030204" pitchFamily="18" charset="0"/>
                        </a:rPr>
                        <m:t> =</m:t>
                      </m:r>
                      <m:r>
                        <a:rPr lang="en-US" altLang="zh-CN" sz="2400" i="1" dirty="0">
                          <a:latin typeface="Cambria Math" panose="02040503050406030204" pitchFamily="18" charset="0"/>
                          <a:ea typeface="Cambria Math" panose="02040503050406030204" pitchFamily="18" charset="0"/>
                          <a:sym typeface="Symbol" panose="05050102010706020507" pitchFamily="18" charset="2"/>
                        </a:rPr>
                        <m:t>𝛼</m:t>
                      </m:r>
                      <m:r>
                        <a:rPr lang="en-US" altLang="zh-CN" sz="2400" i="1" baseline="-25000" dirty="0">
                          <a:latin typeface="Cambria Math" panose="02040503050406030204" pitchFamily="18" charset="0"/>
                        </a:rPr>
                        <m:t>1</m:t>
                      </m:r>
                      <m:r>
                        <a:rPr lang="en-US" altLang="zh-CN" sz="2400" i="1" dirty="0">
                          <a:latin typeface="Cambria Math" panose="02040503050406030204" pitchFamily="18" charset="0"/>
                        </a:rPr>
                        <m:t>𝐷</m:t>
                      </m:r>
                      <m:r>
                        <a:rPr lang="en-US" altLang="zh-CN" sz="2400" i="1" baseline="-25000" dirty="0">
                          <a:latin typeface="Cambria Math" panose="02040503050406030204" pitchFamily="18" charset="0"/>
                        </a:rPr>
                        <m:t>1</m:t>
                      </m:r>
                      <m:r>
                        <a:rPr lang="en-US" altLang="zh-CN" sz="2400" i="1" dirty="0">
                          <a:latin typeface="Cambria Math" panose="02040503050406030204" pitchFamily="18" charset="0"/>
                        </a:rPr>
                        <m:t> +</m:t>
                      </m:r>
                      <m:r>
                        <a:rPr lang="en-US" altLang="zh-CN" sz="2400" i="1" dirty="0">
                          <a:latin typeface="Cambria Math" panose="02040503050406030204" pitchFamily="18" charset="0"/>
                          <a:ea typeface="Cambria Math" panose="02040503050406030204" pitchFamily="18" charset="0"/>
                          <a:sym typeface="Symbol" panose="05050102010706020507" pitchFamily="18" charset="2"/>
                        </a:rPr>
                        <m:t>𝛼</m:t>
                      </m:r>
                      <m:r>
                        <a:rPr lang="en-US" altLang="zh-CN" sz="2400" i="1" baseline="-25000" dirty="0">
                          <a:latin typeface="Cambria Math" panose="02040503050406030204" pitchFamily="18" charset="0"/>
                        </a:rPr>
                        <m:t>2</m:t>
                      </m:r>
                      <m:r>
                        <a:rPr lang="en-US" altLang="zh-CN" sz="2400" i="1" dirty="0">
                          <a:latin typeface="Cambria Math" panose="02040503050406030204" pitchFamily="18" charset="0"/>
                        </a:rPr>
                        <m:t>𝐷</m:t>
                      </m:r>
                      <m:r>
                        <a:rPr lang="en-US" altLang="zh-CN" sz="2400" i="1" baseline="-25000" dirty="0">
                          <a:latin typeface="Cambria Math" panose="02040503050406030204" pitchFamily="18" charset="0"/>
                        </a:rPr>
                        <m:t>2</m:t>
                      </m:r>
                      <m:r>
                        <a:rPr lang="en-US" altLang="zh-CN" sz="2400" i="1" dirty="0">
                          <a:latin typeface="Cambria Math" panose="02040503050406030204" pitchFamily="18" charset="0"/>
                        </a:rPr>
                        <m:t> + … +</m:t>
                      </m:r>
                      <m:sSub>
                        <m:sSubPr>
                          <m:ctrlPr>
                            <a:rPr lang="en-US" altLang="zh-CN" sz="2400" i="1" dirty="0">
                              <a:latin typeface="Cambria Math" charset="0"/>
                              <a:ea typeface="Cambria Math" panose="02040503050406030204" pitchFamily="18" charset="0"/>
                              <a:sym typeface="Symbol" panose="05050102010706020507" pitchFamily="18" charset="2"/>
                            </a:rPr>
                          </m:ctrlPr>
                        </m:sSubPr>
                        <m:e>
                          <m:r>
                            <a:rPr lang="en-US" altLang="zh-CN" sz="2400" i="1" dirty="0">
                              <a:latin typeface="Cambria Math" panose="02040503050406030204" pitchFamily="18" charset="0"/>
                              <a:ea typeface="Cambria Math" panose="02040503050406030204" pitchFamily="18" charset="0"/>
                              <a:sym typeface="Symbol" panose="05050102010706020507" pitchFamily="18" charset="2"/>
                            </a:rPr>
                            <m:t>𝛼</m:t>
                          </m:r>
                        </m:e>
                        <m:sub>
                          <m:r>
                            <a:rPr lang="en-US" altLang="zh-CN" sz="2400" i="1" dirty="0">
                              <a:latin typeface="Cambria Math" panose="02040503050406030204" pitchFamily="18" charset="0"/>
                              <a:ea typeface="Cambria Math" panose="02040503050406030204" pitchFamily="18" charset="0"/>
                              <a:sym typeface="Symbol" panose="05050102010706020507" pitchFamily="18" charset="2"/>
                            </a:rPr>
                            <m:t>𝑇</m:t>
                          </m:r>
                        </m:sub>
                      </m:sSub>
                      <m:sSub>
                        <m:sSubPr>
                          <m:ctrlPr>
                            <a:rPr lang="en-US" altLang="zh-CN" sz="2400" i="1" dirty="0">
                              <a:latin typeface="Cambria Math" charset="0"/>
                              <a:ea typeface="Cambria Math" panose="02040503050406030204" pitchFamily="18" charset="0"/>
                              <a:sym typeface="Symbol" panose="05050102010706020507" pitchFamily="18" charset="2"/>
                            </a:rPr>
                          </m:ctrlPr>
                        </m:sSubPr>
                        <m:e>
                          <m:r>
                            <a:rPr lang="en-US" altLang="zh-CN" sz="2400" i="1" dirty="0">
                              <a:latin typeface="Cambria Math" panose="02040503050406030204" pitchFamily="18" charset="0"/>
                              <a:ea typeface="Cambria Math" panose="02040503050406030204" pitchFamily="18" charset="0"/>
                              <a:sym typeface="Symbol" panose="05050102010706020507" pitchFamily="18" charset="2"/>
                            </a:rPr>
                            <m:t>𝐷</m:t>
                          </m:r>
                        </m:e>
                        <m:sub>
                          <m:r>
                            <a:rPr lang="en-US" altLang="zh-CN" sz="2400" i="1" dirty="0">
                              <a:latin typeface="Cambria Math" panose="02040503050406030204" pitchFamily="18" charset="0"/>
                              <a:ea typeface="Cambria Math" panose="02040503050406030204" pitchFamily="18" charset="0"/>
                              <a:sym typeface="Symbol" panose="05050102010706020507" pitchFamily="18" charset="2"/>
                            </a:rPr>
                            <m:t>𝑇</m:t>
                          </m:r>
                        </m:sub>
                      </m:sSub>
                      <m:r>
                        <a:rPr lang="en-US" altLang="zh-CN" sz="2400" i="1" dirty="0">
                          <a:latin typeface="Cambria Math" panose="02040503050406030204" pitchFamily="18" charset="0"/>
                          <a:ea typeface="Cambria Math" panose="02040503050406030204" pitchFamily="18" charset="0"/>
                          <a:sym typeface="Symbol" panose="05050102010706020507" pitchFamily="18" charset="2"/>
                        </a:rPr>
                        <m:t>+</m:t>
                      </m:r>
                      <m:r>
                        <a:rPr lang="en-US" altLang="zh-CN" sz="2400" i="1" dirty="0">
                          <a:latin typeface="Cambria Math" panose="02040503050406030204" pitchFamily="18" charset="0"/>
                          <a:sym typeface="Symbol" panose="05050102010706020507" pitchFamily="18" charset="2"/>
                        </a:rPr>
                        <m:t></m:t>
                      </m:r>
                      <m:r>
                        <a:rPr lang="en-US" altLang="zh-CN" sz="2400" i="1" baseline="-25000" dirty="0">
                          <a:latin typeface="Cambria Math" panose="02040503050406030204" pitchFamily="18" charset="0"/>
                        </a:rPr>
                        <m:t>1</m:t>
                      </m:r>
                      <m:r>
                        <a:rPr lang="en-US" altLang="zh-CN" sz="2400" i="1" dirty="0">
                          <a:latin typeface="Cambria Math" panose="02040503050406030204" pitchFamily="18" charset="0"/>
                        </a:rPr>
                        <m:t>𝑊</m:t>
                      </m:r>
                      <m:r>
                        <a:rPr lang="en-US" altLang="zh-CN" sz="2400" i="1" baseline="-25000" dirty="0">
                          <a:latin typeface="Cambria Math" panose="02040503050406030204" pitchFamily="18" charset="0"/>
                        </a:rPr>
                        <m:t>1</m:t>
                      </m:r>
                      <m:r>
                        <a:rPr lang="en-US" altLang="zh-CN" sz="2400" i="1" dirty="0">
                          <a:latin typeface="Cambria Math" panose="02040503050406030204" pitchFamily="18" charset="0"/>
                        </a:rPr>
                        <m:t> + </m:t>
                      </m:r>
                      <m:r>
                        <a:rPr lang="en-US" altLang="zh-CN" sz="2400" i="1" dirty="0">
                          <a:latin typeface="Cambria Math" panose="02040503050406030204" pitchFamily="18" charset="0"/>
                          <a:sym typeface="Symbol" panose="05050102010706020507" pitchFamily="18" charset="2"/>
                        </a:rPr>
                        <m:t></m:t>
                      </m:r>
                      <m:r>
                        <a:rPr lang="en-US" altLang="zh-CN" sz="2400" i="1" baseline="-25000" dirty="0">
                          <a:latin typeface="Cambria Math" panose="02040503050406030204" pitchFamily="18" charset="0"/>
                        </a:rPr>
                        <m:t>2</m:t>
                      </m:r>
                      <m:r>
                        <a:rPr lang="en-US" altLang="zh-CN" sz="2400" i="1" dirty="0">
                          <a:latin typeface="Cambria Math" panose="02040503050406030204" pitchFamily="18" charset="0"/>
                        </a:rPr>
                        <m:t>𝑊</m:t>
                      </m:r>
                      <m:r>
                        <a:rPr lang="en-US" altLang="zh-CN" sz="2400" i="1" baseline="-25000" dirty="0">
                          <a:latin typeface="Cambria Math" panose="02040503050406030204" pitchFamily="18" charset="0"/>
                        </a:rPr>
                        <m:t>2</m:t>
                      </m:r>
                      <m:r>
                        <a:rPr lang="en-US" altLang="zh-CN" sz="2400" i="1" dirty="0">
                          <a:latin typeface="Cambria Math" panose="02040503050406030204" pitchFamily="18" charset="0"/>
                        </a:rPr>
                        <m:t> + … +</m:t>
                      </m:r>
                      <m:r>
                        <a:rPr lang="en-US" altLang="zh-CN" sz="2400" i="1" dirty="0">
                          <a:latin typeface="Cambria Math" panose="02040503050406030204" pitchFamily="18" charset="0"/>
                          <a:sym typeface="Symbol" panose="05050102010706020507" pitchFamily="18" charset="2"/>
                        </a:rPr>
                        <m:t></m:t>
                      </m:r>
                      <m:r>
                        <a:rPr lang="en-US" altLang="zh-CN" sz="2400" i="1" baseline="-25000" dirty="0">
                          <a:latin typeface="Cambria Math" panose="02040503050406030204" pitchFamily="18" charset="0"/>
                        </a:rPr>
                        <m:t>𝑁</m:t>
                      </m:r>
                      <m:r>
                        <a:rPr lang="en-US" altLang="zh-CN" sz="2400" i="1" dirty="0">
                          <a:latin typeface="Cambria Math" panose="02040503050406030204" pitchFamily="18" charset="0"/>
                        </a:rPr>
                        <m:t>𝑊</m:t>
                      </m:r>
                      <m:r>
                        <a:rPr lang="en-US" altLang="zh-CN" sz="2400" i="1" baseline="-25000" dirty="0">
                          <a:latin typeface="Cambria Math" panose="02040503050406030204" pitchFamily="18" charset="0"/>
                        </a:rPr>
                        <m:t>𝑁</m:t>
                      </m:r>
                      <m:r>
                        <a:rPr lang="en-US" altLang="zh-CN" sz="2400" i="1" dirty="0">
                          <a:latin typeface="Cambria Math" panose="02040503050406030204" pitchFamily="18" charset="0"/>
                        </a:rPr>
                        <m:t>+</m:t>
                      </m:r>
                      <m:r>
                        <a:rPr lang="en-US" altLang="zh-CN" sz="2400" i="1" dirty="0">
                          <a:latin typeface="Cambria Math" panose="02040503050406030204" pitchFamily="18" charset="0"/>
                          <a:sym typeface="Symbol" panose="05050102010706020507" pitchFamily="18" charset="2"/>
                        </a:rPr>
                        <m:t></m:t>
                      </m:r>
                      <m:r>
                        <a:rPr lang="en-US" altLang="zh-CN" sz="2400" i="1" baseline="-25000" dirty="0">
                          <a:latin typeface="Cambria Math" panose="02040503050406030204" pitchFamily="18" charset="0"/>
                        </a:rPr>
                        <m:t>1</m:t>
                      </m:r>
                      <m:r>
                        <a:rPr lang="en-US" altLang="zh-CN" sz="2400" i="1" dirty="0" err="1">
                          <a:latin typeface="Cambria Math" panose="02040503050406030204" pitchFamily="18" charset="0"/>
                        </a:rPr>
                        <m:t>𝑥</m:t>
                      </m:r>
                      <m:r>
                        <a:rPr lang="en-US" altLang="zh-CN" sz="2400" i="1" baseline="-25000" dirty="0" err="1">
                          <a:latin typeface="Cambria Math" panose="02040503050406030204" pitchFamily="18" charset="0"/>
                        </a:rPr>
                        <m:t>𝑖𝑡</m:t>
                      </m:r>
                      <m:r>
                        <a:rPr lang="en-US" altLang="zh-CN" sz="2400" i="1" dirty="0">
                          <a:latin typeface="Cambria Math" panose="02040503050406030204" pitchFamily="18" charset="0"/>
                        </a:rPr>
                        <m:t>+</m:t>
                      </m:r>
                      <m:r>
                        <a:rPr lang="en-US" altLang="zh-CN" sz="2400" i="1" dirty="0">
                          <a:latin typeface="Cambria Math" panose="02040503050406030204" pitchFamily="18" charset="0"/>
                          <a:sym typeface="Symbol" panose="05050102010706020507" pitchFamily="18" charset="2"/>
                        </a:rPr>
                        <m:t></m:t>
                      </m:r>
                      <m:r>
                        <a:rPr lang="en-US" altLang="zh-CN" sz="2400" i="1" baseline="-25000" dirty="0">
                          <a:latin typeface="Cambria Math" panose="02040503050406030204" pitchFamily="18" charset="0"/>
                        </a:rPr>
                        <m:t>𝑖𝑡</m:t>
                      </m:r>
                      <m:r>
                        <a:rPr lang="en-US" altLang="zh-CN" sz="2400" i="1" dirty="0">
                          <a:latin typeface="Cambria Math" panose="02040503050406030204" pitchFamily="18" charset="0"/>
                        </a:rPr>
                        <m:t> </m:t>
                      </m:r>
                    </m:oMath>
                  </m:oMathPara>
                </a14:m>
                <a:endParaRPr lang="en-US" altLang="zh-CN" sz="2400" i="1" dirty="0" smtClean="0">
                  <a:latin typeface="Cambria Math" panose="02040503050406030204" pitchFamily="18" charset="0"/>
                </a:endParaRPr>
              </a:p>
              <a:p>
                <a:pPr marL="0" indent="0">
                  <a:buNone/>
                </a:pPr>
                <a:endParaRPr lang="en-US" altLang="zh-CN" sz="2400" i="1" dirty="0" smtClean="0">
                  <a:latin typeface="Cambria Math" panose="02040503050406030204" pitchFamily="18" charset="0"/>
                </a:endParaRPr>
              </a:p>
              <a:p>
                <a:pPr marL="0" indent="0">
                  <a:buNone/>
                </a:pPr>
                <a14:m>
                  <m:oMath xmlns:m="http://schemas.openxmlformats.org/officeDocument/2006/math">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其中</m:t>
                    </m:r>
                    <m:r>
                      <a:rPr lang="en-US" altLang="zh-CN" sz="2400" i="1" dirty="0">
                        <a:latin typeface="Cambria Math" panose="02040503050406030204" pitchFamily="18" charset="0"/>
                      </a:rPr>
                      <m:t>  </m:t>
                    </m:r>
                    <m:sSub>
                      <m:sSubPr>
                        <m:ctrlPr>
                          <a:rPr lang="en-US" altLang="zh-CN" sz="2400" i="1" dirty="0">
                            <a:latin typeface="Cambria Math" charset="0"/>
                          </a:rPr>
                        </m:ctrlPr>
                      </m:sSubPr>
                      <m:e>
                        <m:r>
                          <a:rPr lang="en-US" altLang="zh-CN" sz="2400" i="1" dirty="0">
                            <a:latin typeface="Cambria Math" panose="02040503050406030204" pitchFamily="18" charset="0"/>
                          </a:rPr>
                          <m:t>𝑊</m:t>
                        </m:r>
                      </m:e>
                      <m:sub>
                        <m:r>
                          <a:rPr lang="en-US" altLang="zh-CN" sz="2400" i="1" dirty="0">
                            <a:latin typeface="Cambria Math" panose="02040503050406030204" pitchFamily="18" charset="0"/>
                          </a:rPr>
                          <m:t>𝑖</m:t>
                        </m:r>
                      </m:sub>
                    </m:sSub>
                    <m:r>
                      <a:rPr lang="en-US" altLang="zh-CN" sz="2400" i="1" dirty="0">
                        <a:latin typeface="Cambria Math" panose="02040503050406030204" pitchFamily="18" charset="0"/>
                      </a:rPr>
                      <m:t>=</m:t>
                    </m:r>
                    <m:d>
                      <m:dPr>
                        <m:begChr m:val="{"/>
                        <m:endChr m:val=""/>
                        <m:ctrlPr>
                          <a:rPr lang="en-US" altLang="zh-CN" sz="2400" i="1" dirty="0">
                            <a:latin typeface="Cambria Math" charset="0"/>
                          </a:rPr>
                        </m:ctrlPr>
                      </m:dPr>
                      <m:e>
                        <m:m>
                          <m:mPr>
                            <m:mcs>
                              <m:mc>
                                <m:mcPr>
                                  <m:count m:val="1"/>
                                  <m:mcJc m:val="center"/>
                                </m:mcPr>
                              </m:mc>
                            </m:mcs>
                            <m:ctrlPr>
                              <a:rPr lang="en-US" altLang="zh-CN" sz="2400" i="1" dirty="0">
                                <a:latin typeface="Cambria Math" charset="0"/>
                              </a:rPr>
                            </m:ctrlPr>
                          </m:mPr>
                          <m:mr>
                            <m:e>
                              <m:r>
                                <m:rPr>
                                  <m:brk m:alnAt="7"/>
                                </m:rPr>
                                <a:rPr lang="en-US" altLang="zh-CN" sz="2400" i="1" dirty="0">
                                  <a:latin typeface="Cambria Math" panose="02040503050406030204" pitchFamily="18" charset="0"/>
                                </a:rPr>
                                <m:t>1</m:t>
                              </m:r>
                              <m:r>
                                <a:rPr lang="en-US" altLang="zh-CN" sz="2400" i="1" dirty="0">
                                  <a:latin typeface="Cambria Math" panose="02040503050406030204" pitchFamily="18" charset="0"/>
                                </a:rPr>
                                <m:t>     </m:t>
                              </m:r>
                              <m:r>
                                <m:rPr>
                                  <m:brk m:alnAt="7"/>
                                </m:rPr>
                                <a:rPr lang="zh-CN" altLang="en-US" sz="2400" i="1" dirty="0">
                                  <a:latin typeface="Cambria Math" panose="02040503050406030204" pitchFamily="18" charset="0"/>
                                </a:rPr>
                                <m:t>第</m:t>
                              </m:r>
                              <m:r>
                                <a:rPr lang="en-US" altLang="zh-CN" sz="2400" i="1" dirty="0">
                                  <a:latin typeface="Cambria Math" panose="02040503050406030204" pitchFamily="18" charset="0"/>
                                </a:rPr>
                                <m:t>𝑖</m:t>
                              </m:r>
                              <m:r>
                                <a:rPr lang="zh-CN" altLang="en-US" sz="2400" i="1" dirty="0">
                                  <a:latin typeface="Cambria Math" panose="02040503050406030204" pitchFamily="18" charset="0"/>
                                </a:rPr>
                                <m:t>个</m:t>
                              </m:r>
                              <m:r>
                                <a:rPr lang="zh-CN" altLang="en-US" sz="2400" i="1" dirty="0">
                                  <a:latin typeface="Cambria Math" panose="02040503050406030204" pitchFamily="18" charset="0"/>
                                </a:rPr>
                                <m:t>个体</m:t>
                              </m:r>
                            </m:e>
                          </m:mr>
                          <m:mr>
                            <m:e>
                              <m:r>
                                <a:rPr lang="en-US" altLang="zh-CN" sz="2400" i="1" dirty="0">
                                  <a:latin typeface="Cambria Math" panose="02040503050406030204" pitchFamily="18" charset="0"/>
                                </a:rPr>
                                <m:t>0               </m:t>
                              </m:r>
                              <m:r>
                                <a:rPr lang="zh-CN" altLang="en-US" sz="2400" i="1" dirty="0">
                                  <a:latin typeface="Cambria Math" panose="02040503050406030204" pitchFamily="18" charset="0"/>
                                </a:rPr>
                                <m:t>其他</m:t>
                              </m:r>
                            </m:e>
                          </m:mr>
                        </m:m>
                      </m:e>
                    </m:d>
                  </m:oMath>
                </a14:m>
                <a:r>
                  <a:rPr lang="en-US" altLang="zh-CN" sz="2400" i="1" dirty="0" smtClean="0">
                    <a:latin typeface="Cambria Math" panose="02040503050406030204" pitchFamily="18" charset="0"/>
                  </a:rPr>
                  <a:t>   </a:t>
                </a:r>
                <a14:m>
                  <m:oMath xmlns:m="http://schemas.openxmlformats.org/officeDocument/2006/math">
                    <m:sSub>
                      <m:sSubPr>
                        <m:ctrlPr>
                          <a:rPr lang="en-US" altLang="zh-CN" sz="2400" i="1" dirty="0">
                            <a:latin typeface="Cambria Math" charset="0"/>
                            <a:ea typeface="Cambria Math" panose="02040503050406030204" pitchFamily="18" charset="0"/>
                            <a:sym typeface="Symbol" panose="05050102010706020507" pitchFamily="18" charset="2"/>
                          </a:rPr>
                        </m:ctrlPr>
                      </m:sSubPr>
                      <m:e>
                        <m:r>
                          <a:rPr lang="en-US" altLang="zh-CN" sz="2400" i="1" dirty="0">
                            <a:latin typeface="Cambria Math" panose="02040503050406030204" pitchFamily="18" charset="0"/>
                            <a:ea typeface="Cambria Math" panose="02040503050406030204" pitchFamily="18" charset="0"/>
                            <a:sym typeface="Symbol" panose="05050102010706020507" pitchFamily="18" charset="2"/>
                          </a:rPr>
                          <m:t>𝐷</m:t>
                        </m:r>
                      </m:e>
                      <m:sub>
                        <m:r>
                          <a:rPr lang="en-US" altLang="zh-CN" sz="2400" i="1" dirty="0">
                            <a:latin typeface="Cambria Math" panose="02040503050406030204" pitchFamily="18" charset="0"/>
                            <a:ea typeface="Cambria Math" panose="02040503050406030204" pitchFamily="18" charset="0"/>
                            <a:sym typeface="Symbol" panose="05050102010706020507" pitchFamily="18" charset="2"/>
                          </a:rPr>
                          <m:t>𝑡</m:t>
                        </m:r>
                      </m:sub>
                    </m:sSub>
                    <m:r>
                      <a:rPr lang="en-US" altLang="zh-CN" sz="2400" i="1" dirty="0">
                        <a:latin typeface="Cambria Math" panose="02040503050406030204" pitchFamily="18" charset="0"/>
                      </a:rPr>
                      <m:t>=</m:t>
                    </m:r>
                    <m:d>
                      <m:dPr>
                        <m:begChr m:val="{"/>
                        <m:endChr m:val=""/>
                        <m:ctrlPr>
                          <a:rPr lang="en-US" altLang="zh-CN" sz="2400" i="1" dirty="0">
                            <a:latin typeface="Cambria Math" charset="0"/>
                          </a:rPr>
                        </m:ctrlPr>
                      </m:dPr>
                      <m:e>
                        <m:m>
                          <m:mPr>
                            <m:mcs>
                              <m:mc>
                                <m:mcPr>
                                  <m:count m:val="1"/>
                                  <m:mcJc m:val="center"/>
                                </m:mcPr>
                              </m:mc>
                            </m:mcs>
                            <m:ctrlPr>
                              <a:rPr lang="en-US" altLang="zh-CN" sz="2400" i="1" dirty="0">
                                <a:latin typeface="Cambria Math" charset="0"/>
                              </a:rPr>
                            </m:ctrlPr>
                          </m:mPr>
                          <m:mr>
                            <m:e>
                              <m:r>
                                <m:rPr>
                                  <m:brk m:alnAt="7"/>
                                </m:rPr>
                                <a:rPr lang="en-US" altLang="zh-CN" sz="2400" i="1" dirty="0">
                                  <a:latin typeface="Cambria Math" panose="02040503050406030204" pitchFamily="18" charset="0"/>
                                </a:rPr>
                                <m:t>1</m:t>
                              </m:r>
                              <m:r>
                                <a:rPr lang="en-US" altLang="zh-CN" sz="2400" i="1" dirty="0">
                                  <a:latin typeface="Cambria Math" panose="02040503050406030204" pitchFamily="18" charset="0"/>
                                </a:rPr>
                                <m:t>     </m:t>
                              </m:r>
                              <m:r>
                                <m:rPr>
                                  <m:brk m:alnAt="7"/>
                                </m:rPr>
                                <a:rPr lang="zh-CN" altLang="en-US" sz="2400" i="1" dirty="0">
                                  <a:latin typeface="Cambria Math" panose="02040503050406030204" pitchFamily="18" charset="0"/>
                                </a:rPr>
                                <m:t>第</m:t>
                              </m:r>
                              <m:r>
                                <a:rPr lang="en-US" altLang="zh-CN" sz="2400" i="1" dirty="0">
                                  <a:latin typeface="Cambria Math" panose="02040503050406030204" pitchFamily="18" charset="0"/>
                                </a:rPr>
                                <m:t>𝑡</m:t>
                              </m:r>
                              <m:r>
                                <a:rPr lang="zh-CN" altLang="en-US" sz="2400" i="1" dirty="0">
                                  <a:latin typeface="Cambria Math" panose="02040503050406030204" pitchFamily="18" charset="0"/>
                                </a:rPr>
                                <m:t>个</m:t>
                              </m:r>
                              <m:r>
                                <a:rPr lang="zh-CN" altLang="en-US" sz="2400" i="1" dirty="0">
                                  <a:latin typeface="Cambria Math" panose="02040503050406030204" pitchFamily="18" charset="0"/>
                                </a:rPr>
                                <m:t>截面</m:t>
                              </m:r>
                            </m:e>
                          </m:mr>
                          <m:mr>
                            <m:e>
                              <m:r>
                                <a:rPr lang="en-US" altLang="zh-CN" sz="2400" i="1" dirty="0">
                                  <a:latin typeface="Cambria Math" panose="02040503050406030204" pitchFamily="18" charset="0"/>
                                </a:rPr>
                                <m:t>0               </m:t>
                              </m:r>
                              <m:r>
                                <a:rPr lang="zh-CN" altLang="en-US" sz="2400" i="1" dirty="0">
                                  <a:latin typeface="Cambria Math" panose="02040503050406030204" pitchFamily="18" charset="0"/>
                                </a:rPr>
                                <m:t>其他</m:t>
                              </m:r>
                            </m:e>
                          </m:mr>
                        </m:m>
                      </m:e>
                    </m:d>
                  </m:oMath>
                </a14:m>
                <a:endParaRPr lang="en-US" altLang="zh-CN" sz="2400" i="1" dirty="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59" t="-1200"/>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31</a:t>
            </a:fld>
            <a:endParaRPr lang="zh-CN" altLang="en-US" dirty="0"/>
          </a:p>
        </p:txBody>
      </p:sp>
    </p:spTree>
    <p:extLst>
      <p:ext uri="{BB962C8B-B14F-4D97-AF65-F5344CB8AC3E}">
        <p14:creationId xmlns:p14="http://schemas.microsoft.com/office/powerpoint/2010/main" val="4110881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时刻个体固定效应模型的检验</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zh-CN" altLang="en-US" dirty="0" smtClean="0"/>
                  <a:t>相对于混合估计模型来说，是否有必要建立时刻个体固定效应模型</a:t>
                </a:r>
                <a:r>
                  <a:rPr lang="zh-CN" altLang="en-US" dirty="0"/>
                  <a:t>可以通过</a:t>
                </a:r>
                <a:r>
                  <a:rPr lang="en-US" altLang="zh-CN" dirty="0"/>
                  <a:t>F</a:t>
                </a:r>
                <a:r>
                  <a:rPr lang="zh-CN" altLang="en-US" dirty="0"/>
                  <a:t>检验来完成</a:t>
                </a:r>
              </a:p>
              <a:p>
                <a:pPr lvl="1"/>
                <a14:m>
                  <m:oMath xmlns:m="http://schemas.openxmlformats.org/officeDocument/2006/math">
                    <m:sSub>
                      <m:sSubPr>
                        <m:ctrlPr>
                          <a:rPr lang="en-US" altLang="zh-CN" i="1">
                            <a:latin typeface="Cambria Math"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zh-CN" altLang="en-US" dirty="0"/>
                  <a:t>：不同</a:t>
                </a:r>
                <a:r>
                  <a:rPr lang="zh-CN" altLang="en-US" dirty="0" smtClean="0"/>
                  <a:t>截面不同个体的</a:t>
                </a:r>
                <a:r>
                  <a:rPr lang="zh-CN" altLang="en-US" dirty="0"/>
                  <a:t>模型截距项相同（建立混合估计模型）</a:t>
                </a:r>
              </a:p>
              <a:p>
                <a:pPr lvl="1"/>
                <a14:m>
                  <m:oMath xmlns:m="http://schemas.openxmlformats.org/officeDocument/2006/math">
                    <m:sSub>
                      <m:sSubPr>
                        <m:ctrlPr>
                          <a:rPr lang="en-US" altLang="zh-CN" i="1" smtClean="0">
                            <a:latin typeface="Cambria Math"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1</m:t>
                        </m:r>
                      </m:sub>
                    </m:sSub>
                  </m:oMath>
                </a14:m>
                <a:r>
                  <a:rPr lang="zh-CN" altLang="en-US" dirty="0"/>
                  <a:t>：不同</a:t>
                </a:r>
                <a:r>
                  <a:rPr lang="zh-CN" altLang="en-US" dirty="0" smtClean="0"/>
                  <a:t>截面</a:t>
                </a:r>
                <a:r>
                  <a:rPr lang="zh-CN" altLang="en-US" dirty="0"/>
                  <a:t>不同个体</a:t>
                </a:r>
                <a:r>
                  <a:rPr lang="zh-CN" altLang="en-US" dirty="0" smtClean="0"/>
                  <a:t>的</a:t>
                </a:r>
                <a:r>
                  <a:rPr lang="zh-CN" altLang="en-US" dirty="0"/>
                  <a:t>模型截距项不同（建立</a:t>
                </a:r>
                <a:r>
                  <a:rPr lang="zh-CN" altLang="en-US" dirty="0" smtClean="0"/>
                  <a:t>时刻个体固定效应模型</a:t>
                </a:r>
                <a:r>
                  <a:rPr lang="zh-CN" altLang="en-US" dirty="0"/>
                  <a:t>）</a:t>
                </a:r>
              </a:p>
              <a:p>
                <a:pPr lvl="1"/>
                <a:r>
                  <a:rPr lang="en-US" altLang="zh-CN" dirty="0"/>
                  <a:t>F</a:t>
                </a:r>
                <a:r>
                  <a:rPr lang="zh-CN" altLang="en-US" dirty="0"/>
                  <a:t>统计量定义为：</a:t>
                </a:r>
              </a:p>
              <a:p>
                <a:pPr marL="0" indent="0">
                  <a:buNone/>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𝐹</m:t>
                      </m:r>
                      <m:r>
                        <a:rPr lang="zh-CN" altLang="en-US">
                          <a:latin typeface="Cambria Math" panose="02040503050406030204" pitchFamily="18" charset="0"/>
                        </a:rPr>
                        <m:t>=</m:t>
                      </m:r>
                      <m:f>
                        <m:fPr>
                          <m:ctrlPr>
                            <a:rPr lang="zh-CN" altLang="en-US" i="1">
                              <a:latin typeface="Cambria Math" charset="0"/>
                            </a:rPr>
                          </m:ctrlPr>
                        </m:fPr>
                        <m:num>
                          <m:d>
                            <m:dPr>
                              <m:endChr m:val="]"/>
                              <m:ctrlPr>
                                <a:rPr lang="zh-CN" altLang="en-US" i="1">
                                  <a:latin typeface="Cambria Math" charset="0"/>
                                </a:rPr>
                              </m:ctrlPr>
                            </m:dPr>
                            <m:e>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r>
                                <a:rPr lang="zh-CN" altLang="en-US">
                                  <a:latin typeface="Cambria Math" panose="02040503050406030204" pitchFamily="18" charset="0"/>
                                </a:rPr>
                                <m:t>−</m:t>
                              </m:r>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f>
                                <m:fPr>
                                  <m:type m:val="lin"/>
                                  <m:ctrlPr>
                                    <a:rPr lang="zh-CN" altLang="en-US" i="1">
                                      <a:latin typeface="Cambria Math"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den>
                              </m:f>
                              <m:r>
                                <a:rPr lang="zh-CN" altLang="en-US">
                                  <a:latin typeface="Cambria Math" panose="02040503050406030204" pitchFamily="18" charset="0"/>
                                </a:rPr>
                                <m:t>(</m:t>
                              </m:r>
                              <m:r>
                                <a:rPr lang="zh-CN" altLang="en-US" i="1">
                                  <a:latin typeface="Cambria Math" panose="02040503050406030204" pitchFamily="18" charset="0"/>
                                </a:rPr>
                                <m:t>𝑁𝑇</m:t>
                              </m:r>
                              <m:r>
                                <a:rPr lang="zh-CN" altLang="en-US">
                                  <a:latin typeface="Cambria Math" panose="02040503050406030204" pitchFamily="18" charset="0"/>
                                </a:rPr>
                                <m:t>−2)−(</m:t>
                              </m:r>
                              <m:r>
                                <a:rPr lang="zh-CN" altLang="en-US" i="1">
                                  <a:latin typeface="Cambria Math" panose="02040503050406030204" pitchFamily="18" charset="0"/>
                                </a:rPr>
                                <m:t>𝑁𝑇</m:t>
                              </m:r>
                              <m:r>
                                <a:rPr lang="zh-CN" altLang="en-US">
                                  <a:latin typeface="Cambria Math" panose="02040503050406030204" pitchFamily="18" charset="0"/>
                                </a:rPr>
                                <m:t>−</m:t>
                              </m:r>
                              <m:r>
                                <a:rPr lang="en-US" altLang="zh-CN" b="0" i="1" smtClean="0">
                                  <a:latin typeface="Cambria Math" panose="02040503050406030204" pitchFamily="18" charset="0"/>
                                </a:rPr>
                                <m:t>𝑁</m:t>
                              </m:r>
                              <m:r>
                                <a:rPr lang="zh-CN" altLang="en-US">
                                  <a:latin typeface="Cambria Math" panose="02040503050406030204" pitchFamily="18" charset="0"/>
                                </a:rPr>
                                <m:t>−</m:t>
                              </m:r>
                              <m:r>
                                <a:rPr lang="en-US" altLang="zh-CN" i="1">
                                  <a:latin typeface="Cambria Math" panose="02040503050406030204" pitchFamily="18" charset="0"/>
                                </a:rPr>
                                <m:t>𝑇</m:t>
                              </m:r>
                              <m:r>
                                <a:rPr lang="zh-CN" altLang="en-US">
                                  <a:latin typeface="Cambria Math" panose="02040503050406030204" pitchFamily="18" charset="0"/>
                                </a:rPr>
                                <m:t>)</m:t>
                              </m:r>
                            </m:e>
                          </m:d>
                        </m:num>
                        <m:den>
                          <m:d>
                            <m:dPr>
                              <m:begChr m:val=""/>
                              <m:ctrlPr>
                                <a:rPr lang="zh-CN" altLang="en-US" i="1">
                                  <a:latin typeface="Cambria Math" charset="0"/>
                                </a:rPr>
                              </m:ctrlPr>
                            </m:dPr>
                            <m:e>
                              <m:r>
                                <a:rPr lang="zh-CN" altLang="en-US" i="1">
                                  <a:latin typeface="Cambria Math" panose="02040503050406030204" pitchFamily="18" charset="0"/>
                                </a:rPr>
                                <m:t>𝑆𝑆</m:t>
                              </m:r>
                              <m:f>
                                <m:fPr>
                                  <m:type m:val="lin"/>
                                  <m:ctrlPr>
                                    <a:rPr lang="zh-CN" altLang="en-US" i="1">
                                      <a:latin typeface="Cambria Math" charset="0"/>
                                    </a:rPr>
                                  </m:ctrlPr>
                                </m:fPr>
                                <m:num>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num>
                                <m:den>
                                  <m:r>
                                    <a:rPr lang="zh-CN" altLang="en-US">
                                      <a:latin typeface="Cambria Math" panose="02040503050406030204" pitchFamily="18" charset="0"/>
                                    </a:rPr>
                                    <m:t>(</m:t>
                                  </m:r>
                                </m:den>
                              </m:f>
                              <m:r>
                                <a:rPr lang="zh-CN" altLang="en-US" i="1">
                                  <a:latin typeface="Cambria Math" panose="02040503050406030204" pitchFamily="18" charset="0"/>
                                </a:rPr>
                                <m:t>𝑁𝑇</m:t>
                              </m:r>
                              <m:r>
                                <a:rPr lang="zh-CN" altLang="en-US">
                                  <a:latin typeface="Cambria Math" panose="02040503050406030204" pitchFamily="18" charset="0"/>
                                </a:rPr>
                                <m:t>−</m:t>
                              </m:r>
                              <m:r>
                                <a:rPr lang="en-US" altLang="zh-CN" i="1">
                                  <a:latin typeface="Cambria Math" panose="02040503050406030204" pitchFamily="18" charset="0"/>
                                </a:rPr>
                                <m:t>𝑁</m:t>
                              </m:r>
                              <m:r>
                                <a:rPr lang="zh-CN" altLang="en-US">
                                  <a:latin typeface="Cambria Math" panose="02040503050406030204" pitchFamily="18" charset="0"/>
                                </a:rPr>
                                <m:t>−</m:t>
                              </m:r>
                              <m:r>
                                <a:rPr lang="en-US" altLang="zh-CN" i="1">
                                  <a:latin typeface="Cambria Math" panose="02040503050406030204" pitchFamily="18" charset="0"/>
                                </a:rPr>
                                <m:t>𝑇</m:t>
                              </m:r>
                            </m:e>
                          </m:d>
                        </m:den>
                      </m:f>
                    </m:oMath>
                  </m:oMathPara>
                </a14:m>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f>
                        <m:fPr>
                          <m:ctrlPr>
                            <a:rPr lang="zh-CN" altLang="en-US" i="1">
                              <a:latin typeface="Cambria Math" charset="0"/>
                            </a:rPr>
                          </m:ctrlPr>
                        </m:fPr>
                        <m:num>
                          <m:d>
                            <m:dPr>
                              <m:ctrlPr>
                                <a:rPr lang="zh-CN" altLang="en-US" i="1">
                                  <a:latin typeface="Cambria Math" charset="0"/>
                                </a:rPr>
                              </m:ctrlPr>
                            </m:dPr>
                            <m:e>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r>
                                <a:rPr lang="zh-CN" altLang="en-US">
                                  <a:latin typeface="Cambria Math" panose="02040503050406030204" pitchFamily="18" charset="0"/>
                                </a:rPr>
                                <m:t>−</m:t>
                              </m:r>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f>
                                <m:fPr>
                                  <m:type m:val="lin"/>
                                  <m:ctrlPr>
                                    <a:rPr lang="zh-CN" altLang="en-US" i="1">
                                      <a:latin typeface="Cambria Math" charset="0"/>
                                    </a:rPr>
                                  </m:ctrlPr>
                                </m:fPr>
                                <m:num>
                                  <m:r>
                                    <a:rPr lang="zh-CN" altLang="en-US">
                                      <a:latin typeface="Cambria Math" panose="02040503050406030204" pitchFamily="18" charset="0"/>
                                    </a:rPr>
                                    <m:t>)</m:t>
                                  </m:r>
                                </m:num>
                                <m:den>
                                  <m:r>
                                    <a:rPr lang="zh-CN" altLang="en-US">
                                      <a:latin typeface="Cambria Math" panose="02040503050406030204" pitchFamily="18" charset="0"/>
                                    </a:rPr>
                                    <m:t>(</m:t>
                                  </m:r>
                                </m:den>
                              </m:f>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𝑇</m:t>
                              </m:r>
                              <m:r>
                                <a:rPr lang="zh-CN" altLang="en-US">
                                  <a:latin typeface="Cambria Math" panose="02040503050406030204" pitchFamily="18" charset="0"/>
                                </a:rPr>
                                <m:t>−</m:t>
                              </m:r>
                              <m:r>
                                <a:rPr lang="en-US" altLang="zh-CN" b="0" i="1" smtClean="0">
                                  <a:latin typeface="Cambria Math" panose="02040503050406030204" pitchFamily="18" charset="0"/>
                                </a:rPr>
                                <m:t>2</m:t>
                              </m:r>
                            </m:e>
                          </m:d>
                        </m:num>
                        <m:den>
                          <m:d>
                            <m:dPr>
                              <m:begChr m:val=""/>
                              <m:ctrlPr>
                                <a:rPr lang="zh-CN" altLang="en-US" i="1">
                                  <a:latin typeface="Cambria Math" charset="0"/>
                                </a:rPr>
                              </m:ctrlPr>
                            </m:dPr>
                            <m:e>
                              <m:r>
                                <a:rPr lang="zh-CN" altLang="en-US" i="1">
                                  <a:latin typeface="Cambria Math" panose="02040503050406030204" pitchFamily="18" charset="0"/>
                                </a:rPr>
                                <m:t>𝑆𝑆</m:t>
                              </m:r>
                              <m:f>
                                <m:fPr>
                                  <m:type m:val="lin"/>
                                  <m:ctrlPr>
                                    <a:rPr lang="zh-CN" altLang="en-US" i="1">
                                      <a:latin typeface="Cambria Math" charset="0"/>
                                    </a:rPr>
                                  </m:ctrlPr>
                                </m:fPr>
                                <m:num>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num>
                                <m:den>
                                  <m:r>
                                    <a:rPr lang="zh-CN" altLang="en-US">
                                      <a:latin typeface="Cambria Math" panose="02040503050406030204" pitchFamily="18" charset="0"/>
                                    </a:rPr>
                                    <m:t>(</m:t>
                                  </m:r>
                                </m:den>
                              </m:f>
                              <m:r>
                                <a:rPr lang="zh-CN" altLang="en-US" i="1">
                                  <a:latin typeface="Cambria Math" panose="02040503050406030204" pitchFamily="18" charset="0"/>
                                </a:rPr>
                                <m:t>𝑁𝑇</m:t>
                              </m:r>
                              <m:r>
                                <a:rPr lang="zh-CN" altLang="en-US">
                                  <a:latin typeface="Cambria Math" panose="02040503050406030204" pitchFamily="18" charset="0"/>
                                </a:rPr>
                                <m:t>−</m:t>
                              </m:r>
                              <m:r>
                                <a:rPr lang="en-US" altLang="zh-CN" i="1">
                                  <a:latin typeface="Cambria Math" panose="02040503050406030204" pitchFamily="18" charset="0"/>
                                </a:rPr>
                                <m:t>𝑁</m:t>
                              </m:r>
                              <m:r>
                                <a:rPr lang="zh-CN" altLang="en-US">
                                  <a:latin typeface="Cambria Math" panose="02040503050406030204" pitchFamily="18" charset="0"/>
                                </a:rPr>
                                <m:t>−</m:t>
                              </m:r>
                              <m:r>
                                <a:rPr lang="en-US" altLang="zh-CN" i="1">
                                  <a:latin typeface="Cambria Math" panose="02040503050406030204" pitchFamily="18" charset="0"/>
                                </a:rPr>
                                <m:t>𝑇</m:t>
                              </m:r>
                            </m:e>
                          </m:d>
                        </m:den>
                      </m:f>
                    </m:oMath>
                  </m:oMathPara>
                </a14:m>
                <a:endParaRPr lang="zh-CN" altLang="en-US" dirty="0"/>
              </a:p>
              <a:p>
                <a:pPr lvl="1"/>
                <a:r>
                  <a:rPr lang="zh-CN" altLang="en-US" dirty="0"/>
                  <a:t>其中</a:t>
                </a:r>
                <a14:m>
                  <m:oMath xmlns:m="http://schemas.openxmlformats.org/officeDocument/2006/math">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𝑟</m:t>
                        </m:r>
                      </m:sub>
                    </m:sSub>
                  </m:oMath>
                </a14:m>
                <a:r>
                  <a:rPr lang="zh-CN" altLang="en-US" dirty="0"/>
                  <a:t>，</a:t>
                </a:r>
                <a14:m>
                  <m:oMath xmlns:m="http://schemas.openxmlformats.org/officeDocument/2006/math">
                    <m:r>
                      <a:rPr lang="zh-CN" altLang="en-US" i="1">
                        <a:latin typeface="Cambria Math" panose="02040503050406030204" pitchFamily="18" charset="0"/>
                      </a:rPr>
                      <m:t>𝑆𝑆</m:t>
                    </m:r>
                    <m:sSub>
                      <m:sSubPr>
                        <m:ctrlPr>
                          <a:rPr lang="zh-CN" altLang="en-US" i="1">
                            <a:latin typeface="Cambria Math" charset="0"/>
                          </a:rPr>
                        </m:ctrlPr>
                      </m:sSubPr>
                      <m:e>
                        <m:r>
                          <a:rPr lang="zh-CN" altLang="en-US" i="1">
                            <a:latin typeface="Cambria Math" panose="02040503050406030204" pitchFamily="18" charset="0"/>
                          </a:rPr>
                          <m:t>𝐸</m:t>
                        </m:r>
                      </m:e>
                      <m:sub>
                        <m:r>
                          <a:rPr lang="zh-CN" altLang="en-US" i="1">
                            <a:latin typeface="Cambria Math" panose="02040503050406030204" pitchFamily="18" charset="0"/>
                          </a:rPr>
                          <m:t>𝑢</m:t>
                        </m:r>
                      </m:sub>
                    </m:sSub>
                  </m:oMath>
                </a14:m>
                <a:r>
                  <a:rPr lang="zh-CN" altLang="en-US" dirty="0"/>
                  <a:t>分别表示约束模型（混合估计模型）和非约束模型（</a:t>
                </a:r>
                <a:r>
                  <a:rPr lang="zh-CN" altLang="en-US" dirty="0" smtClean="0"/>
                  <a:t>时刻</a:t>
                </a:r>
                <a:r>
                  <a:rPr lang="zh-CN" altLang="en-US" dirty="0"/>
                  <a:t>个体</a:t>
                </a:r>
                <a:r>
                  <a:rPr lang="zh-CN" altLang="en-US" dirty="0" smtClean="0"/>
                  <a:t>固定效应模型</a:t>
                </a:r>
                <a:r>
                  <a:rPr lang="zh-CN" altLang="en-US" dirty="0"/>
                  <a:t>）的残差平方和</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59" t="-2133" r="-671"/>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32</a:t>
            </a:fld>
            <a:endParaRPr lang="zh-CN" altLang="en-US" dirty="0"/>
          </a:p>
        </p:txBody>
      </p:sp>
    </p:spTree>
    <p:extLst>
      <p:ext uri="{BB962C8B-B14F-4D97-AF65-F5344CB8AC3E}">
        <p14:creationId xmlns:p14="http://schemas.microsoft.com/office/powerpoint/2010/main" val="1652132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时刻个体固定效应模型的</a:t>
            </a:r>
            <a:r>
              <a:rPr lang="en-US" altLang="zh-CN" b="1" dirty="0" err="1"/>
              <a:t>Eviews</a:t>
            </a:r>
            <a:r>
              <a:rPr lang="zh-CN" altLang="en-US" b="1" dirty="0"/>
              <a:t>实现</a:t>
            </a:r>
          </a:p>
        </p:txBody>
      </p:sp>
      <p:sp>
        <p:nvSpPr>
          <p:cNvPr id="3" name="内容占位符 2"/>
          <p:cNvSpPr>
            <a:spLocks noGrp="1"/>
          </p:cNvSpPr>
          <p:nvPr>
            <p:ph sz="quarter" idx="1"/>
          </p:nvPr>
        </p:nvSpPr>
        <p:spPr/>
        <p:txBody>
          <a:bodyPr/>
          <a:lstStyle/>
          <a:p>
            <a:r>
              <a:rPr lang="zh-CN" altLang="en-US" dirty="0"/>
              <a:t>在</a:t>
            </a:r>
            <a:r>
              <a:rPr lang="en-US" altLang="zh-CN" dirty="0"/>
              <a:t>Pooled Estimation</a:t>
            </a:r>
            <a:r>
              <a:rPr lang="zh-CN" altLang="en-US" dirty="0"/>
              <a:t>（混合估计）窗口中的</a:t>
            </a:r>
            <a:r>
              <a:rPr lang="en-US" altLang="zh-CN" dirty="0"/>
              <a:t>Dependent Variable</a:t>
            </a:r>
            <a:r>
              <a:rPr lang="zh-CN" altLang="en-US" dirty="0"/>
              <a:t>（相依变量）选择窗填入</a:t>
            </a:r>
            <a:r>
              <a:rPr lang="en-US" altLang="zh-CN" dirty="0"/>
              <a:t>CP</a:t>
            </a:r>
            <a:r>
              <a:rPr lang="en-US" altLang="zh-CN" dirty="0" smtClean="0"/>
              <a:t>?</a:t>
            </a:r>
          </a:p>
          <a:p>
            <a:r>
              <a:rPr lang="zh-CN" altLang="en-US" dirty="0" smtClean="0"/>
              <a:t>在</a:t>
            </a:r>
            <a:r>
              <a:rPr lang="en-US" altLang="zh-CN" dirty="0"/>
              <a:t>Common coefficients</a:t>
            </a:r>
            <a:r>
              <a:rPr lang="zh-CN" altLang="en-US" dirty="0"/>
              <a:t>（系数相同）选择窗填入</a:t>
            </a:r>
            <a:r>
              <a:rPr lang="en-US" altLang="zh-CN" dirty="0"/>
              <a:t>IP? </a:t>
            </a:r>
            <a:endParaRPr lang="en-US" altLang="zh-CN" dirty="0" smtClean="0"/>
          </a:p>
          <a:p>
            <a:r>
              <a:rPr lang="zh-CN" altLang="en-US" dirty="0" smtClean="0"/>
              <a:t>在</a:t>
            </a:r>
            <a:r>
              <a:rPr lang="en-US" altLang="zh-CN" dirty="0"/>
              <a:t>Cross section specific coefficients</a:t>
            </a:r>
            <a:r>
              <a:rPr lang="zh-CN" altLang="en-US" dirty="0"/>
              <a:t>（截面系数不同）选择窗保持</a:t>
            </a:r>
            <a:r>
              <a:rPr lang="zh-CN" altLang="en-US" dirty="0" smtClean="0"/>
              <a:t>空白</a:t>
            </a:r>
            <a:endParaRPr lang="en-US" altLang="zh-CN" dirty="0" smtClean="0"/>
          </a:p>
          <a:p>
            <a:r>
              <a:rPr lang="zh-CN" altLang="en-US" dirty="0" smtClean="0"/>
              <a:t>在</a:t>
            </a:r>
            <a:r>
              <a:rPr lang="en-US" altLang="zh-CN" dirty="0"/>
              <a:t>Estimation Method</a:t>
            </a:r>
            <a:r>
              <a:rPr lang="zh-CN" altLang="en-US" dirty="0"/>
              <a:t>下的</a:t>
            </a:r>
            <a:r>
              <a:rPr lang="en-US" altLang="zh-CN" dirty="0"/>
              <a:t>Cross-Section</a:t>
            </a:r>
            <a:r>
              <a:rPr lang="zh-CN" altLang="en-US" dirty="0"/>
              <a:t>和</a:t>
            </a:r>
            <a:r>
              <a:rPr lang="en-US" altLang="zh-CN" dirty="0"/>
              <a:t>Period</a:t>
            </a:r>
            <a:r>
              <a:rPr lang="zh-CN" altLang="en-US" dirty="0"/>
              <a:t>中均选择</a:t>
            </a:r>
            <a:r>
              <a:rPr lang="en-US" altLang="zh-CN" dirty="0" smtClean="0"/>
              <a:t>Fixed</a:t>
            </a:r>
          </a:p>
          <a:p>
            <a:r>
              <a:rPr lang="zh-CN" altLang="en-US" dirty="0" smtClean="0"/>
              <a:t>在</a:t>
            </a:r>
            <a:r>
              <a:rPr lang="en-US" altLang="zh-CN" dirty="0"/>
              <a:t>Weighting</a:t>
            </a:r>
            <a:r>
              <a:rPr lang="zh-CN" altLang="en-US" dirty="0"/>
              <a:t>（权数）选择窗点击</a:t>
            </a:r>
            <a:r>
              <a:rPr lang="en-US" altLang="zh-CN" dirty="0"/>
              <a:t>No </a:t>
            </a:r>
            <a:r>
              <a:rPr lang="en-US" altLang="zh-CN" dirty="0" smtClean="0"/>
              <a:t>weighting</a:t>
            </a:r>
          </a:p>
          <a:p>
            <a:r>
              <a:rPr lang="zh-CN" altLang="en-US" dirty="0" smtClean="0"/>
              <a:t>点击</a:t>
            </a:r>
            <a:r>
              <a:rPr lang="en-US" altLang="zh-CN" dirty="0"/>
              <a:t>Pooled Estimation</a:t>
            </a:r>
            <a:r>
              <a:rPr lang="zh-CN" altLang="en-US" dirty="0"/>
              <a:t>（混合估计）窗口中的</a:t>
            </a:r>
            <a:r>
              <a:rPr lang="en-US" altLang="zh-CN" dirty="0"/>
              <a:t>OK</a:t>
            </a:r>
            <a:r>
              <a:rPr lang="zh-CN" altLang="en-US" dirty="0" smtClean="0"/>
              <a:t>键</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33</a:t>
            </a:fld>
            <a:endParaRPr lang="zh-CN" altLang="en-US" dirty="0"/>
          </a:p>
        </p:txBody>
      </p:sp>
    </p:spTree>
    <p:extLst>
      <p:ext uri="{BB962C8B-B14F-4D97-AF65-F5344CB8AC3E}">
        <p14:creationId xmlns:p14="http://schemas.microsoft.com/office/powerpoint/2010/main" val="4208902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a:t>时刻个体固定效应模型的</a:t>
            </a:r>
            <a:r>
              <a:rPr lang="en-US" altLang="zh-CN" b="1" dirty="0" err="1"/>
              <a:t>Eviews</a:t>
            </a:r>
            <a:r>
              <a:rPr lang="zh-CN" altLang="en-US" b="1" dirty="0"/>
              <a:t>实现</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34</a:t>
            </a:fld>
            <a:endParaRPr lang="zh-CN" altLang="en-US" dirty="0"/>
          </a:p>
        </p:txBody>
      </p:sp>
      <p:pic>
        <p:nvPicPr>
          <p:cNvPr id="6" name="图片 5"/>
          <p:cNvPicPr>
            <a:picLocks noChangeAspect="1"/>
          </p:cNvPicPr>
          <p:nvPr/>
        </p:nvPicPr>
        <p:blipFill>
          <a:blip r:embed="rId2"/>
          <a:stretch>
            <a:fillRect/>
          </a:stretch>
        </p:blipFill>
        <p:spPr>
          <a:xfrm>
            <a:off x="911424" y="1916832"/>
            <a:ext cx="5400600" cy="4593218"/>
          </a:xfrm>
          <a:prstGeom prst="rect">
            <a:avLst/>
          </a:prstGeom>
        </p:spPr>
      </p:pic>
      <p:pic>
        <p:nvPicPr>
          <p:cNvPr id="7" name="图片 6"/>
          <p:cNvPicPr>
            <a:picLocks noChangeAspect="1"/>
          </p:cNvPicPr>
          <p:nvPr/>
        </p:nvPicPr>
        <p:blipFill>
          <a:blip r:embed="rId3"/>
          <a:stretch>
            <a:fillRect/>
          </a:stretch>
        </p:blipFill>
        <p:spPr>
          <a:xfrm>
            <a:off x="7024749" y="1437269"/>
            <a:ext cx="4557651" cy="5239550"/>
          </a:xfrm>
          <a:prstGeom prst="rect">
            <a:avLst/>
          </a:prstGeom>
        </p:spPr>
      </p:pic>
    </p:spTree>
    <p:extLst>
      <p:ext uri="{BB962C8B-B14F-4D97-AF65-F5344CB8AC3E}">
        <p14:creationId xmlns:p14="http://schemas.microsoft.com/office/powerpoint/2010/main" val="1039401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a:effectLst>
                  <a:outerShdw blurRad="38100" dist="38100" dir="2700000" algn="tl">
                    <a:srgbClr val="000000">
                      <a:alpha val="43137"/>
                    </a:srgbClr>
                  </a:outerShdw>
                </a:effectLst>
              </a:rPr>
              <a:t>3 </a:t>
            </a:r>
            <a:r>
              <a:rPr lang="zh-CN" altLang="en-US" b="1" dirty="0">
                <a:effectLst>
                  <a:outerShdw blurRad="38100" dist="38100" dir="2700000" algn="tl">
                    <a:srgbClr val="000000">
                      <a:alpha val="43137"/>
                    </a:srgbClr>
                  </a:outerShdw>
                </a:effectLst>
              </a:rPr>
              <a:t>变截距模型</a:t>
            </a:r>
            <a:r>
              <a:rPr lang="zh-CN" altLang="en-US" b="1" dirty="0" smtClean="0">
                <a:effectLst>
                  <a:outerShdw blurRad="38100" dist="38100" dir="2700000" algn="tl">
                    <a:srgbClr val="000000">
                      <a:alpha val="43137"/>
                    </a:srgbClr>
                  </a:outerShdw>
                </a:effectLst>
              </a:rPr>
              <a:t>：随机效应模型</a:t>
            </a:r>
            <a:endParaRPr lang="zh-CN" altLang="en-US" dirty="0"/>
          </a:p>
        </p:txBody>
      </p:sp>
      <p:sp>
        <p:nvSpPr>
          <p:cNvPr id="5" name="文本占位符 4"/>
          <p:cNvSpPr>
            <a:spLocks noGrp="1"/>
          </p:cNvSpPr>
          <p:nvPr>
            <p:ph type="body" idx="1"/>
          </p:nvPr>
        </p:nvSpPr>
        <p:spPr/>
        <p:txBody>
          <a:bodyPr/>
          <a:lstStyle/>
          <a:p>
            <a:endParaRPr lang="zh-CN" altLang="en-US"/>
          </a:p>
        </p:txBody>
      </p:sp>
      <p:sp>
        <p:nvSpPr>
          <p:cNvPr id="3" name="灯片编号占位符 2"/>
          <p:cNvSpPr>
            <a:spLocks noGrp="1"/>
          </p:cNvSpPr>
          <p:nvPr>
            <p:ph type="sldNum" sz="quarter" idx="4"/>
          </p:nvPr>
        </p:nvSpPr>
        <p:spPr/>
        <p:txBody>
          <a:bodyPr/>
          <a:lstStyle/>
          <a:p>
            <a:pPr>
              <a:defRPr/>
            </a:pPr>
            <a:fld id="{8D2CA936-ACD6-4DE4-BB7A-E6C7FCBA5B42}" type="slidenum">
              <a:rPr lang="zh-CN" altLang="en-US" smtClean="0"/>
              <a:pPr>
                <a:defRPr/>
              </a:pPr>
              <a:t>35</a:t>
            </a:fld>
            <a:endParaRPr lang="zh-CN" altLang="en-US" dirty="0"/>
          </a:p>
        </p:txBody>
      </p:sp>
    </p:spTree>
    <p:extLst>
      <p:ext uri="{BB962C8B-B14F-4D97-AF65-F5344CB8AC3E}">
        <p14:creationId xmlns:p14="http://schemas.microsoft.com/office/powerpoint/2010/main" val="35255435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随机效应模型</a:t>
            </a:r>
          </a:p>
        </p:txBody>
      </p:sp>
      <mc:AlternateContent xmlns:mc="http://schemas.openxmlformats.org/markup-compatibility/2006" xmlns:a14="http://schemas.microsoft.com/office/drawing/2010/main">
        <mc:Choice Requires="a14">
          <p:sp>
            <p:nvSpPr>
              <p:cNvPr id="4" name="内容占位符 3"/>
              <p:cNvSpPr>
                <a:spLocks noGrp="1"/>
              </p:cNvSpPr>
              <p:nvPr>
                <p:ph sz="quarter" idx="1"/>
              </p:nvPr>
            </p:nvSpPr>
            <p:spPr/>
            <p:txBody>
              <a:bodyPr>
                <a:normAutofit fontScale="92500"/>
              </a:bodyPr>
              <a:lstStyle/>
              <a:p>
                <a:r>
                  <a:rPr lang="zh-CN" altLang="en-US" dirty="0" smtClean="0"/>
                  <a:t>在固定效应模型中采用虚拟变量的原因是解释被解释变量的信息不够完整</a:t>
                </a:r>
                <a:endParaRPr lang="en-US" altLang="zh-CN" dirty="0" smtClean="0"/>
              </a:p>
              <a:p>
                <a:r>
                  <a:rPr lang="zh-CN" altLang="en-US" dirty="0"/>
                  <a:t>我们</a:t>
                </a:r>
                <a:r>
                  <a:rPr lang="zh-CN" altLang="en-US" dirty="0" smtClean="0"/>
                  <a:t>也</a:t>
                </a:r>
                <a:r>
                  <a:rPr lang="zh-CN" altLang="en-US" dirty="0"/>
                  <a:t>可以通过对误差项的分解来描述这种信息的</a:t>
                </a:r>
                <a:r>
                  <a:rPr lang="zh-CN" altLang="en-US" dirty="0" smtClean="0"/>
                  <a:t>缺失，如面板数据模型：</a:t>
                </a:r>
                <a:endParaRPr lang="zh-CN" altLang="en-US" dirty="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𝑦</m:t>
                      </m:r>
                      <m:r>
                        <a:rPr lang="en-US" altLang="zh-CN" i="1" baseline="-25000" dirty="0" err="1">
                          <a:latin typeface="Cambria Math" panose="02040503050406030204" pitchFamily="18" charset="0"/>
                        </a:rPr>
                        <m:t>𝑖𝑡</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1</m:t>
                      </m:r>
                      <m:r>
                        <a:rPr lang="en-US" altLang="zh-CN" i="1" dirty="0">
                          <a:latin typeface="Cambria Math" panose="02040503050406030204" pitchFamily="18" charset="0"/>
                        </a:rPr>
                        <m:t> </m:t>
                      </m:r>
                      <m:r>
                        <a:rPr lang="en-US" altLang="zh-CN" i="1" dirty="0" err="1">
                          <a:latin typeface="Cambria Math" panose="02040503050406030204" pitchFamily="18" charset="0"/>
                        </a:rPr>
                        <m:t>𝑥</m:t>
                      </m:r>
                      <m:r>
                        <a:rPr lang="en-US" altLang="zh-CN" i="1" baseline="-25000" dirty="0" err="1">
                          <a:latin typeface="Cambria Math" panose="02040503050406030204" pitchFamily="18" charset="0"/>
                        </a:rPr>
                        <m:t>𝑖𝑡</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𝑖𝑡</m:t>
                      </m:r>
                    </m:oMath>
                  </m:oMathPara>
                </a14:m>
                <a:endParaRPr lang="en-US" altLang="zh-CN" dirty="0" smtClean="0"/>
              </a:p>
              <a:p>
                <a:pPr lvl="1"/>
                <a:r>
                  <a:rPr lang="zh-CN" altLang="en-US" dirty="0" smtClean="0"/>
                  <a:t>其</a:t>
                </a:r>
                <a:r>
                  <a:rPr lang="zh-CN" altLang="en-US" dirty="0"/>
                  <a:t>中误差项在时间上和截面上都是相关的，用</a:t>
                </a:r>
                <a:r>
                  <a:rPr lang="en-US" altLang="zh-CN" dirty="0"/>
                  <a:t>3</a:t>
                </a:r>
                <a:r>
                  <a:rPr lang="zh-CN" altLang="en-US" dirty="0"/>
                  <a:t>个分量表示如下</a:t>
                </a:r>
                <a:endParaRPr lang="en-US" altLang="zh-CN" i="1" dirty="0">
                  <a:latin typeface="Cambria Math" panose="02040503050406030204" pitchFamily="18" charset="0"/>
                  <a:sym typeface="Symbol" panose="05050102010706020507" pitchFamily="18" charset="2"/>
                </a:endParaRPr>
              </a:p>
              <a:p>
                <a:pPr marL="274320" lvl="1" indent="0">
                  <a:buNone/>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 </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dirty="0">
                          <a:latin typeface="Cambria Math" panose="02040503050406030204" pitchFamily="18" charset="0"/>
                        </a:rPr>
                        <m:t> + </m:t>
                      </m:r>
                      <m:r>
                        <a:rPr lang="en-US" altLang="zh-CN" i="1" dirty="0" err="1">
                          <a:latin typeface="Cambria Math" panose="02040503050406030204" pitchFamily="18" charset="0"/>
                        </a:rPr>
                        <m:t>𝑣</m:t>
                      </m:r>
                      <m:r>
                        <a:rPr lang="en-US" altLang="zh-CN" i="1" baseline="-25000" dirty="0" err="1">
                          <a:latin typeface="Cambria Math" panose="02040503050406030204" pitchFamily="18" charset="0"/>
                        </a:rPr>
                        <m:t>𝑡</m:t>
                      </m:r>
                      <m:r>
                        <a:rPr lang="en-US" altLang="zh-CN" i="1" dirty="0">
                          <a:latin typeface="Cambria Math" panose="02040503050406030204" pitchFamily="18" charset="0"/>
                        </a:rPr>
                        <m:t> + </m:t>
                      </m:r>
                      <m:sSub>
                        <m:sSubPr>
                          <m:ctrlPr>
                            <a:rPr lang="en-US" altLang="zh-CN" i="1" dirty="0" smtClean="0">
                              <a:latin typeface="Cambria Math"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𝑖𝑡</m:t>
                          </m:r>
                        </m:sub>
                      </m:sSub>
                    </m:oMath>
                  </m:oMathPara>
                </a14:m>
                <a:endParaRPr lang="en-US" altLang="zh-CN" dirty="0"/>
              </a:p>
              <a:p>
                <a:pPr lvl="1"/>
                <a14:m>
                  <m:oMath xmlns:m="http://schemas.openxmlformats.org/officeDocument/2006/math">
                    <m:r>
                      <a:rPr lang="en-US" altLang="zh-CN" i="1" dirty="0" smtClean="0">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𝑁</m:t>
                    </m:r>
                    <m:r>
                      <a:rPr lang="en-US" altLang="zh-CN" i="1" dirty="0">
                        <a:latin typeface="Cambria Math" panose="02040503050406030204" pitchFamily="18" charset="0"/>
                      </a:rPr>
                      <m:t>(0, </m:t>
                    </m:r>
                    <m:r>
                      <a:rPr lang="zh-CN" altLang="en-US" i="1" dirty="0" smtClean="0">
                        <a:latin typeface="Cambria Math" panose="02040503050406030204" pitchFamily="18" charset="0"/>
                      </a:rPr>
                      <m:t>𝜎</m:t>
                    </m:r>
                    <m:r>
                      <a:rPr lang="en-US" altLang="zh-CN" i="1" baseline="-25000" dirty="0">
                        <a:latin typeface="Cambria Math" panose="02040503050406030204" pitchFamily="18" charset="0"/>
                      </a:rPr>
                      <m:t>𝑢</m:t>
                    </m:r>
                    <m:r>
                      <a:rPr lang="en-US" altLang="zh-CN" i="1" baseline="30000" dirty="0">
                        <a:latin typeface="Cambria Math" panose="02040503050406030204" pitchFamily="18" charset="0"/>
                      </a:rPr>
                      <m:t>2</m:t>
                    </m:r>
                    <m:r>
                      <a:rPr lang="en-US" altLang="zh-CN" i="1" dirty="0">
                        <a:latin typeface="Cambria Math" panose="02040503050406030204" pitchFamily="18" charset="0"/>
                      </a:rPr>
                      <m:t>)</m:t>
                    </m:r>
                  </m:oMath>
                </a14:m>
                <a:r>
                  <a:rPr lang="zh-CN" altLang="en-US" dirty="0" smtClean="0"/>
                  <a:t>表示</a:t>
                </a:r>
                <a:r>
                  <a:rPr lang="zh-CN" altLang="en-US" dirty="0"/>
                  <a:t>截面随机误差分量</a:t>
                </a:r>
                <a:r>
                  <a:rPr lang="zh-CN" altLang="en-US" dirty="0" smtClean="0"/>
                  <a:t>；</a:t>
                </a:r>
                <a:r>
                  <a:rPr lang="en-US" altLang="zh-CN" i="1" dirty="0"/>
                  <a:t> </a:t>
                </a:r>
                <a:endParaRPr lang="en-US" altLang="zh-CN" i="1" dirty="0" smtClean="0"/>
              </a:p>
              <a:p>
                <a:pPr lvl="1"/>
                <a14:m>
                  <m:oMath xmlns:m="http://schemas.openxmlformats.org/officeDocument/2006/math">
                    <m:r>
                      <a:rPr lang="en-US" altLang="zh-CN" i="1" dirty="0" smtClean="0">
                        <a:latin typeface="Cambria Math" panose="02040503050406030204" pitchFamily="18" charset="0"/>
                      </a:rPr>
                      <m:t>𝑣</m:t>
                    </m:r>
                    <m:r>
                      <a:rPr lang="en-US" altLang="zh-CN" i="1" baseline="-25000" dirty="0" err="1">
                        <a:latin typeface="Cambria Math" panose="02040503050406030204" pitchFamily="18" charset="0"/>
                      </a:rPr>
                      <m:t>𝑡</m:t>
                    </m:r>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𝑁</m:t>
                    </m:r>
                    <m:r>
                      <a:rPr lang="en-US" altLang="zh-CN" i="1" dirty="0">
                        <a:latin typeface="Cambria Math" panose="02040503050406030204" pitchFamily="18" charset="0"/>
                      </a:rPr>
                      <m:t>(0, </m:t>
                    </m:r>
                    <m:r>
                      <a:rPr lang="zh-CN" altLang="en-US" i="1" dirty="0" smtClean="0">
                        <a:latin typeface="Cambria Math" panose="02040503050406030204" pitchFamily="18" charset="0"/>
                      </a:rPr>
                      <m:t>𝜎</m:t>
                    </m:r>
                    <m:r>
                      <a:rPr lang="en-US" altLang="zh-CN" i="1" baseline="-25000" dirty="0">
                        <a:latin typeface="Cambria Math" panose="02040503050406030204" pitchFamily="18" charset="0"/>
                      </a:rPr>
                      <m:t>𝑣</m:t>
                    </m:r>
                    <m:r>
                      <a:rPr lang="en-US" altLang="zh-CN" i="1" baseline="30000" dirty="0">
                        <a:latin typeface="Cambria Math" panose="02040503050406030204" pitchFamily="18" charset="0"/>
                      </a:rPr>
                      <m:t>2</m:t>
                    </m:r>
                    <m:r>
                      <a:rPr lang="en-US" altLang="zh-CN" i="1" dirty="0">
                        <a:latin typeface="Cambria Math" panose="02040503050406030204" pitchFamily="18" charset="0"/>
                      </a:rPr>
                      <m:t>)</m:t>
                    </m:r>
                  </m:oMath>
                </a14:m>
                <a:r>
                  <a:rPr lang="zh-CN" altLang="en-US" dirty="0" smtClean="0"/>
                  <a:t>表示</a:t>
                </a:r>
                <a:r>
                  <a:rPr lang="zh-CN" altLang="en-US" dirty="0"/>
                  <a:t>时间随机误差分量</a:t>
                </a:r>
                <a:r>
                  <a:rPr lang="zh-CN" altLang="en-US" dirty="0" smtClean="0"/>
                  <a:t>；</a:t>
                </a:r>
                <a:endParaRPr lang="en-US" altLang="zh-CN" dirty="0" smtClean="0"/>
              </a:p>
              <a:p>
                <a:pPr lvl="1"/>
                <a14:m>
                  <m:oMath xmlns:m="http://schemas.openxmlformats.org/officeDocument/2006/math">
                    <m:r>
                      <a:rPr lang="en-US" altLang="zh-CN" i="1" dirty="0" smtClean="0">
                        <a:latin typeface="Cambria Math" panose="02040503050406030204" pitchFamily="18" charset="0"/>
                      </a:rPr>
                      <m:t>𝑤</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𝑁</m:t>
                    </m:r>
                    <m:r>
                      <a:rPr lang="en-US" altLang="zh-CN" i="1" dirty="0">
                        <a:latin typeface="Cambria Math" panose="02040503050406030204" pitchFamily="18" charset="0"/>
                      </a:rPr>
                      <m:t>(0, </m:t>
                    </m:r>
                    <m:r>
                      <a:rPr lang="zh-CN" altLang="en-US" i="1" dirty="0" smtClean="0">
                        <a:latin typeface="Cambria Math" panose="02040503050406030204" pitchFamily="18" charset="0"/>
                      </a:rPr>
                      <m:t>𝜎</m:t>
                    </m:r>
                    <m:r>
                      <a:rPr lang="en-US" altLang="zh-CN" i="1" baseline="-25000" dirty="0">
                        <a:latin typeface="Cambria Math" panose="02040503050406030204" pitchFamily="18" charset="0"/>
                      </a:rPr>
                      <m:t>𝑤</m:t>
                    </m:r>
                    <m:r>
                      <a:rPr lang="en-US" altLang="zh-CN" i="1" baseline="30000" dirty="0">
                        <a:latin typeface="Cambria Math" panose="02040503050406030204" pitchFamily="18" charset="0"/>
                      </a:rPr>
                      <m:t>2</m:t>
                    </m:r>
                    <m:r>
                      <a:rPr lang="en-US" altLang="zh-CN" i="1" dirty="0">
                        <a:latin typeface="Cambria Math" panose="02040503050406030204" pitchFamily="18" charset="0"/>
                      </a:rPr>
                      <m:t>)</m:t>
                    </m:r>
                  </m:oMath>
                </a14:m>
                <a:r>
                  <a:rPr lang="zh-CN" altLang="en-US" dirty="0" smtClean="0"/>
                  <a:t>表示</a:t>
                </a:r>
                <a:r>
                  <a:rPr lang="zh-CN" altLang="en-US" dirty="0"/>
                  <a:t>混和随机误差分量</a:t>
                </a:r>
                <a:r>
                  <a:rPr lang="zh-CN" altLang="en-US" dirty="0" smtClean="0"/>
                  <a:t>。</a:t>
                </a:r>
                <a:endParaRPr lang="zh-CN" altLang="en-US" dirty="0"/>
              </a:p>
              <a:p>
                <a:pPr lvl="1"/>
                <a:r>
                  <a:rPr lang="zh-CN" altLang="en-US" dirty="0"/>
                  <a:t>同时还</a:t>
                </a:r>
                <a:r>
                  <a:rPr lang="zh-CN" altLang="en-US" dirty="0" smtClean="0"/>
                  <a:t>假定</a:t>
                </a:r>
                <a14:m>
                  <m:oMath xmlns:m="http://schemas.openxmlformats.org/officeDocument/2006/math">
                    <m:r>
                      <a:rPr lang="en-US" altLang="zh-CN" i="1" dirty="0" smtClean="0">
                        <a:latin typeface="Cambria Math" panose="02040503050406030204" pitchFamily="18" charset="0"/>
                      </a:rPr>
                      <m:t>𝑢</m:t>
                    </m:r>
                    <m:r>
                      <a:rPr lang="en-US" altLang="zh-CN" i="1" baseline="-25000" dirty="0" err="1">
                        <a:latin typeface="Cambria Math" panose="02040503050406030204" pitchFamily="18" charset="0"/>
                      </a:rPr>
                      <m:t>𝑖</m:t>
                    </m:r>
                    <m:r>
                      <a:rPr lang="zh-CN" altLang="en-US" i="1" dirty="0">
                        <a:latin typeface="Cambria Math" panose="02040503050406030204" pitchFamily="18" charset="0"/>
                      </a:rPr>
                      <m:t>，</m:t>
                    </m:r>
                    <m:r>
                      <a:rPr lang="en-US" altLang="zh-CN" i="1" dirty="0" err="1">
                        <a:latin typeface="Cambria Math" panose="02040503050406030204" pitchFamily="18" charset="0"/>
                      </a:rPr>
                      <m:t>𝑣</m:t>
                    </m:r>
                    <m:r>
                      <a:rPr lang="en-US" altLang="zh-CN" i="1" baseline="-25000" dirty="0" err="1">
                        <a:latin typeface="Cambria Math" panose="02040503050406030204" pitchFamily="18" charset="0"/>
                      </a:rPr>
                      <m:t>𝑡</m:t>
                    </m:r>
                    <m:r>
                      <a:rPr lang="zh-CN" altLang="en-US" i="1" dirty="0">
                        <a:latin typeface="Cambria Math" panose="02040503050406030204" pitchFamily="18" charset="0"/>
                      </a:rPr>
                      <m:t>，</m:t>
                    </m:r>
                    <m:r>
                      <a:rPr lang="en-US" altLang="zh-CN" i="1" dirty="0">
                        <a:latin typeface="Cambria Math" panose="02040503050406030204" pitchFamily="18" charset="0"/>
                      </a:rPr>
                      <m:t>𝑤</m:t>
                    </m:r>
                    <m:r>
                      <a:rPr lang="en-US" altLang="zh-CN" i="1" baseline="-25000" dirty="0">
                        <a:latin typeface="Cambria Math" panose="02040503050406030204" pitchFamily="18" charset="0"/>
                      </a:rPr>
                      <m:t>𝑖𝑡</m:t>
                    </m:r>
                  </m:oMath>
                </a14:m>
                <a:r>
                  <a:rPr lang="zh-CN" altLang="en-US" dirty="0" smtClean="0"/>
                  <a:t>之间</a:t>
                </a:r>
                <a:r>
                  <a:rPr lang="zh-CN" altLang="en-US" dirty="0"/>
                  <a:t>互不相关，各自分别不存在截面自相关、时间自相关和混和自相关</a:t>
                </a:r>
                <a:r>
                  <a:rPr lang="zh-CN" altLang="en-US" dirty="0" smtClean="0"/>
                  <a:t>。</a:t>
                </a:r>
                <a:endParaRPr lang="en-US" altLang="zh-CN" dirty="0" smtClean="0"/>
              </a:p>
              <a:p>
                <a:r>
                  <a:rPr lang="zh-CN" altLang="en-US" dirty="0" smtClean="0"/>
                  <a:t>上述</a:t>
                </a:r>
                <a:r>
                  <a:rPr lang="zh-CN" altLang="en-US" dirty="0"/>
                  <a:t>模型称为随机效应模型</a:t>
                </a:r>
                <a:r>
                  <a:rPr lang="zh-CN" altLang="en-US" dirty="0" smtClean="0"/>
                  <a:t>。</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quarter" idx="1"/>
              </p:nvPr>
            </p:nvSpPr>
            <p:spPr>
              <a:blipFill rotWithShape="0">
                <a:blip r:embed="rId2"/>
                <a:stretch>
                  <a:fillRect l="-391" t="-2000"/>
                </a:stretch>
              </a:blipFill>
            </p:spPr>
            <p:txBody>
              <a:bodyPr/>
              <a:lstStyle/>
              <a:p>
                <a:r>
                  <a:rPr lang="zh-CN" altLang="en-US">
                    <a:noFill/>
                  </a:rPr>
                  <a:t> </a:t>
                </a:r>
              </a:p>
            </p:txBody>
          </p:sp>
        </mc:Fallback>
      </mc:AlternateContent>
      <p:sp>
        <p:nvSpPr>
          <p:cNvPr id="3" name="灯片编号占位符 2"/>
          <p:cNvSpPr>
            <a:spLocks noGrp="1"/>
          </p:cNvSpPr>
          <p:nvPr>
            <p:ph type="sldNum" sz="quarter" idx="4"/>
          </p:nvPr>
        </p:nvSpPr>
        <p:spPr/>
        <p:txBody>
          <a:bodyPr/>
          <a:lstStyle/>
          <a:p>
            <a:pPr>
              <a:defRPr/>
            </a:pPr>
            <a:fld id="{8D2CA936-ACD6-4DE4-BB7A-E6C7FCBA5B42}" type="slidenum">
              <a:rPr lang="zh-CN" altLang="en-US" smtClean="0"/>
              <a:pPr>
                <a:defRPr/>
              </a:pPr>
              <a:t>36</a:t>
            </a:fld>
            <a:endParaRPr lang="zh-CN" altLang="en-US" dirty="0"/>
          </a:p>
        </p:txBody>
      </p:sp>
    </p:spTree>
    <p:extLst>
      <p:ext uri="{BB962C8B-B14F-4D97-AF65-F5344CB8AC3E}">
        <p14:creationId xmlns:p14="http://schemas.microsoft.com/office/powerpoint/2010/main" val="3705449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随机效应模型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a:bodyPr>
              <a:lstStyle/>
              <a:p>
                <a:r>
                  <a:rPr lang="zh-CN" altLang="en-US" dirty="0"/>
                  <a:t>随机效应模型和固定效应模型比较，相当于把固定效应模型中的截距项看成两个随机变量</a:t>
                </a:r>
                <a:r>
                  <a:rPr lang="zh-CN" altLang="en-US" dirty="0" smtClean="0"/>
                  <a:t>：</a:t>
                </a:r>
                <a:endParaRPr lang="zh-CN" altLang="en-US" dirty="0"/>
              </a:p>
              <a:p>
                <a:pPr lvl="1"/>
                <a:r>
                  <a:rPr lang="zh-CN" altLang="en-US" dirty="0"/>
                  <a:t>一个是截面随机误差项（</a:t>
                </a:r>
                <a:r>
                  <a:rPr lang="en-US" altLang="zh-CN" dirty="0"/>
                  <a:t> </a:t>
                </a:r>
                <a14:m>
                  <m:oMath xmlns:m="http://schemas.openxmlformats.org/officeDocument/2006/math">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baseline="-25000" dirty="0" err="1">
                        <a:latin typeface="Cambria Math" panose="02040503050406030204" pitchFamily="18" charset="0"/>
                      </a:rPr>
                      <m:t> </m:t>
                    </m:r>
                  </m:oMath>
                </a14:m>
                <a:r>
                  <a:rPr lang="zh-CN" altLang="en-US" dirty="0"/>
                  <a:t>）</a:t>
                </a:r>
                <a:r>
                  <a:rPr lang="zh-CN" altLang="en-US" dirty="0" smtClean="0"/>
                  <a:t>；</a:t>
                </a:r>
                <a:endParaRPr lang="zh-CN" altLang="en-US" dirty="0"/>
              </a:p>
              <a:p>
                <a:pPr lvl="1"/>
                <a:r>
                  <a:rPr lang="zh-CN" altLang="en-US" dirty="0"/>
                  <a:t>一个是时间随机误差项（</a:t>
                </a:r>
                <a:r>
                  <a:rPr lang="en-US" altLang="zh-CN" dirty="0"/>
                  <a:t> </a:t>
                </a:r>
                <a14:m>
                  <m:oMath xmlns:m="http://schemas.openxmlformats.org/officeDocument/2006/math">
                    <m:r>
                      <a:rPr lang="en-US" altLang="zh-CN" i="1" dirty="0" err="1">
                        <a:latin typeface="Cambria Math" panose="02040503050406030204" pitchFamily="18" charset="0"/>
                      </a:rPr>
                      <m:t>𝑣</m:t>
                    </m:r>
                    <m:r>
                      <a:rPr lang="en-US" altLang="zh-CN" i="1" baseline="-25000" dirty="0" err="1">
                        <a:latin typeface="Cambria Math" panose="02040503050406030204" pitchFamily="18" charset="0"/>
                      </a:rPr>
                      <m:t>𝑡</m:t>
                    </m:r>
                    <m:r>
                      <a:rPr lang="en-US" altLang="zh-CN" i="1" baseline="-25000" dirty="0" err="1">
                        <a:latin typeface="Cambria Math" panose="02040503050406030204" pitchFamily="18" charset="0"/>
                      </a:rPr>
                      <m:t> </m:t>
                    </m:r>
                  </m:oMath>
                </a14:m>
                <a:r>
                  <a:rPr lang="zh-CN" altLang="en-US" dirty="0"/>
                  <a:t>）</a:t>
                </a:r>
                <a:r>
                  <a:rPr lang="zh-CN" altLang="en-US" dirty="0" smtClean="0"/>
                  <a:t>。</a:t>
                </a:r>
                <a:endParaRPr lang="zh-CN" altLang="en-US" dirty="0"/>
              </a:p>
              <a:p>
                <a:r>
                  <a:rPr lang="zh-CN" altLang="en-US" dirty="0"/>
                  <a:t>如果这两个随机误差项都服从正态分布，对模型估计时就能够节省自由度，因为此条件下只需要估计两个随机误差项的均值和方差</a:t>
                </a:r>
                <a:r>
                  <a:rPr lang="zh-CN" altLang="en-US" dirty="0" smtClean="0"/>
                  <a:t>。</a:t>
                </a:r>
                <a:endParaRPr lang="zh-CN" altLang="en-US" dirty="0"/>
              </a:p>
              <a:p>
                <a:r>
                  <a:rPr lang="zh-CN" altLang="en-US" dirty="0"/>
                  <a:t>假定</a:t>
                </a:r>
                <a:r>
                  <a:rPr lang="zh-CN" altLang="en-US" b="1" dirty="0">
                    <a:solidFill>
                      <a:srgbClr val="FF0000"/>
                    </a:solidFill>
                    <a:effectLst>
                      <a:outerShdw blurRad="38100" dist="38100" dir="2700000" algn="tl">
                        <a:srgbClr val="000000">
                          <a:alpha val="43137"/>
                        </a:srgbClr>
                      </a:outerShdw>
                    </a:effectLst>
                  </a:rPr>
                  <a:t>固定效应模型中的截距项包括了截面随机误差项和时间随机误差项的平均效应</a:t>
                </a:r>
                <a:r>
                  <a:rPr lang="zh-CN" altLang="en-US" dirty="0"/>
                  <a:t>，而且对均值的离差分别是</a:t>
                </a:r>
                <a14:m>
                  <m:oMath xmlns:m="http://schemas.openxmlformats.org/officeDocument/2006/math">
                    <m:r>
                      <a:rPr lang="en-US" altLang="zh-CN" i="1" dirty="0">
                        <a:latin typeface="Cambria Math" panose="02040503050406030204" pitchFamily="18" charset="0"/>
                      </a:rPr>
                      <m:t>𝑢</m:t>
                    </m:r>
                    <m:r>
                      <a:rPr lang="en-US" altLang="zh-CN" i="1" baseline="-25000" dirty="0" err="1">
                        <a:latin typeface="Cambria Math" panose="02040503050406030204" pitchFamily="18" charset="0"/>
                      </a:rPr>
                      <m:t>𝑖</m:t>
                    </m:r>
                  </m:oMath>
                </a14:m>
                <a:r>
                  <a:rPr lang="zh-CN" altLang="en-US" dirty="0"/>
                  <a:t>和</a:t>
                </a:r>
                <a14:m>
                  <m:oMath xmlns:m="http://schemas.openxmlformats.org/officeDocument/2006/math">
                    <m:r>
                      <a:rPr lang="en-US" altLang="zh-CN" i="1" dirty="0">
                        <a:latin typeface="Cambria Math" panose="02040503050406030204" pitchFamily="18" charset="0"/>
                      </a:rPr>
                      <m:t>𝑣</m:t>
                    </m:r>
                    <m:r>
                      <a:rPr lang="en-US" altLang="zh-CN" i="1" baseline="-25000" dirty="0" err="1">
                        <a:latin typeface="Cambria Math" panose="02040503050406030204" pitchFamily="18" charset="0"/>
                      </a:rPr>
                      <m:t>𝑡</m:t>
                    </m:r>
                    <m:r>
                      <a:rPr lang="en-US" altLang="zh-CN" i="1" baseline="-25000" dirty="0" err="1">
                        <a:latin typeface="Cambria Math" panose="02040503050406030204" pitchFamily="18" charset="0"/>
                      </a:rPr>
                      <m:t> </m:t>
                    </m:r>
                  </m:oMath>
                </a14:m>
                <a:r>
                  <a:rPr lang="zh-CN" altLang="en-US" dirty="0"/>
                  <a:t>，固定效应模型就变成了随机效应模型。</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559" t="-1200"/>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37</a:t>
            </a:fld>
            <a:endParaRPr lang="zh-CN" altLang="en-US" dirty="0"/>
          </a:p>
        </p:txBody>
      </p:sp>
    </p:spTree>
    <p:extLst>
      <p:ext uri="{BB962C8B-B14F-4D97-AF65-F5344CB8AC3E}">
        <p14:creationId xmlns:p14="http://schemas.microsoft.com/office/powerpoint/2010/main" val="30489439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随机效应模型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685654" y="1447800"/>
                <a:ext cx="10896746" cy="5005536"/>
              </a:xfrm>
            </p:spPr>
            <p:txBody>
              <a:bodyPr>
                <a:normAutofit fontScale="85000" lnSpcReduction="10000"/>
              </a:bodyPr>
              <a:lstStyle/>
              <a:p>
                <a:r>
                  <a:rPr lang="zh-CN" altLang="en-US" dirty="0" smtClean="0"/>
                  <a:t>为了容易理解，先假定模型中只存在截面随机误差项</a:t>
                </a:r>
                <a14:m>
                  <m:oMath xmlns:m="http://schemas.openxmlformats.org/officeDocument/2006/math">
                    <m:r>
                      <a:rPr lang="en-US" altLang="zh-CN" i="1" dirty="0">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baseline="-25000" dirty="0" err="1">
                        <a:latin typeface="Cambria Math" panose="02040503050406030204" pitchFamily="18" charset="0"/>
                      </a:rPr>
                      <m:t> </m:t>
                    </m:r>
                  </m:oMath>
                </a14:m>
                <a:r>
                  <a:rPr lang="zh-CN" altLang="en-US" dirty="0"/>
                  <a:t>，不存在时间</a:t>
                </a:r>
                <a:r>
                  <a:rPr lang="zh-CN" altLang="en-US" dirty="0" smtClean="0"/>
                  <a:t>随机误差</a:t>
                </a:r>
                <a:r>
                  <a:rPr lang="zh-CN" altLang="en-US" dirty="0"/>
                  <a:t>项</a:t>
                </a:r>
                <a:r>
                  <a:rPr lang="zh-CN" altLang="en-US" dirty="0" smtClean="0"/>
                  <a:t>（</a:t>
                </a:r>
                <a:r>
                  <a:rPr lang="en-US" altLang="zh-CN" dirty="0" smtClean="0"/>
                  <a:t> </a:t>
                </a:r>
                <a14:m>
                  <m:oMath xmlns:m="http://schemas.openxmlformats.org/officeDocument/2006/math">
                    <m:r>
                      <a:rPr lang="en-US" altLang="zh-CN" i="1" dirty="0" err="1">
                        <a:latin typeface="Cambria Math" panose="02040503050406030204" pitchFamily="18" charset="0"/>
                      </a:rPr>
                      <m:t>𝑣</m:t>
                    </m:r>
                    <m:r>
                      <a:rPr lang="en-US" altLang="zh-CN" i="1" baseline="-25000" dirty="0" err="1">
                        <a:latin typeface="Cambria Math" panose="02040503050406030204" pitchFamily="18" charset="0"/>
                      </a:rPr>
                      <m:t>𝑡</m:t>
                    </m:r>
                    <m:r>
                      <a:rPr lang="en-US" altLang="zh-CN" i="1" baseline="-25000" dirty="0" err="1">
                        <a:latin typeface="Cambria Math" panose="02040503050406030204" pitchFamily="18" charset="0"/>
                      </a:rPr>
                      <m:t> </m:t>
                    </m:r>
                  </m:oMath>
                </a14:m>
                <a:r>
                  <a:rPr lang="zh-CN" altLang="en-US" dirty="0"/>
                  <a:t>），即：</a:t>
                </a:r>
              </a:p>
              <a:p>
                <a:pPr marL="0" indent="0" algn="ctr">
                  <a:buNone/>
                </a:pPr>
                <a:r>
                  <a:rPr lang="zh-CN" altLang="en-US" dirty="0"/>
                  <a:t> </a:t>
                </a:r>
                <a14:m>
                  <m:oMath xmlns:m="http://schemas.openxmlformats.org/officeDocument/2006/math">
                    <m:r>
                      <a:rPr lang="en-US" altLang="zh-CN" i="1" dirty="0" smtClean="0">
                        <a:latin typeface="Cambria Math" panose="02040503050406030204" pitchFamily="18" charset="0"/>
                      </a:rPr>
                      <m:t>𝑦</m:t>
                    </m:r>
                    <m:r>
                      <a:rPr lang="en-US" altLang="zh-CN" i="1" baseline="-25000" dirty="0" err="1">
                        <a:latin typeface="Cambria Math" panose="02040503050406030204" pitchFamily="18" charset="0"/>
                      </a:rPr>
                      <m:t>𝑖𝑡</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1</m:t>
                    </m:r>
                    <m:r>
                      <a:rPr lang="en-US" altLang="zh-CN" i="1" dirty="0">
                        <a:latin typeface="Cambria Math" panose="02040503050406030204" pitchFamily="18" charset="0"/>
                      </a:rPr>
                      <m:t> </m:t>
                    </m:r>
                    <m:r>
                      <a:rPr lang="en-US" altLang="zh-CN" i="1" dirty="0" err="1">
                        <a:latin typeface="Cambria Math" panose="02040503050406030204" pitchFamily="18" charset="0"/>
                      </a:rPr>
                      <m:t>𝑥</m:t>
                    </m:r>
                    <m:r>
                      <a:rPr lang="en-US" altLang="zh-CN" i="1" baseline="-25000" dirty="0" err="1">
                        <a:latin typeface="Cambria Math" panose="02040503050406030204" pitchFamily="18" charset="0"/>
                      </a:rPr>
                      <m:t>𝑖𝑡</m:t>
                    </m:r>
                    <m:r>
                      <a:rPr lang="en-US" altLang="zh-CN" i="1" dirty="0">
                        <a:latin typeface="Cambria Math" panose="02040503050406030204" pitchFamily="18" charset="0"/>
                      </a:rPr>
                      <m:t> + (</m:t>
                    </m:r>
                    <m:sSub>
                      <m:sSubPr>
                        <m:ctrlPr>
                          <a:rPr lang="en-US" altLang="zh-CN" i="1" dirty="0">
                            <a:latin typeface="Cambria Math"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𝑖𝑡</m:t>
                        </m:r>
                      </m:sub>
                    </m:sSub>
                    <m:r>
                      <a:rPr lang="en-US" altLang="zh-CN" i="1" dirty="0">
                        <a:latin typeface="Cambria Math" panose="02040503050406030204" pitchFamily="18" charset="0"/>
                      </a:rPr>
                      <m:t>+ </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 +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1</m:t>
                    </m:r>
                    <m:r>
                      <a:rPr lang="en-US" altLang="zh-CN" i="1" dirty="0">
                        <a:latin typeface="Cambria Math" panose="02040503050406030204" pitchFamily="18" charset="0"/>
                      </a:rPr>
                      <m:t> </m:t>
                    </m:r>
                    <m:r>
                      <a:rPr lang="en-US" altLang="zh-CN" i="1" dirty="0" err="1">
                        <a:latin typeface="Cambria Math" panose="02040503050406030204" pitchFamily="18" charset="0"/>
                      </a:rPr>
                      <m:t>𝑥</m:t>
                    </m:r>
                    <m:r>
                      <a:rPr lang="en-US" altLang="zh-CN" i="1" baseline="-25000" dirty="0" err="1">
                        <a:latin typeface="Cambria Math" panose="02040503050406030204" pitchFamily="18" charset="0"/>
                      </a:rPr>
                      <m:t>𝑖𝑡</m:t>
                    </m:r>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m:t>
                    </m:r>
                  </m:oMath>
                </a14:m>
                <a:endParaRPr lang="en-US" altLang="zh-CN" dirty="0"/>
              </a:p>
              <a:p>
                <a:r>
                  <a:rPr lang="zh-CN" altLang="en-US" dirty="0"/>
                  <a:t>截面随机误差项</a:t>
                </a:r>
                <a14:m>
                  <m:oMath xmlns:m="http://schemas.openxmlformats.org/officeDocument/2006/math">
                    <m:r>
                      <a:rPr lang="en-US" altLang="zh-CN" i="1" dirty="0">
                        <a:latin typeface="Cambria Math" panose="02040503050406030204" pitchFamily="18" charset="0"/>
                      </a:rPr>
                      <m:t>𝑢</m:t>
                    </m:r>
                    <m:r>
                      <a:rPr lang="en-US" altLang="zh-CN" i="1" baseline="-25000" dirty="0" err="1">
                        <a:latin typeface="Cambria Math" panose="02040503050406030204" pitchFamily="18" charset="0"/>
                      </a:rPr>
                      <m:t>𝑖</m:t>
                    </m:r>
                  </m:oMath>
                </a14:m>
                <a:r>
                  <a:rPr lang="zh-CN" altLang="en-US" dirty="0"/>
                  <a:t>是属于第</a:t>
                </a:r>
                <a14:m>
                  <m:oMath xmlns:m="http://schemas.openxmlformats.org/officeDocument/2006/math">
                    <m:r>
                      <a:rPr lang="en-US" altLang="zh-CN" i="1" dirty="0" smtClean="0">
                        <a:latin typeface="Cambria Math" panose="02040503050406030204" pitchFamily="18" charset="0"/>
                      </a:rPr>
                      <m:t>𝑖</m:t>
                    </m:r>
                  </m:oMath>
                </a14:m>
                <a:r>
                  <a:rPr lang="zh-CN" altLang="en-US" dirty="0"/>
                  <a:t>个个体的随机波动分量，并在整个时间范围</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1,2, …, </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oMath>
                </a14:m>
                <a:r>
                  <a:rPr lang="zh-CN" altLang="en-US" dirty="0"/>
                  <a:t>保持不变。随机误差项</a:t>
                </a:r>
                <a14:m>
                  <m:oMath xmlns:m="http://schemas.openxmlformats.org/officeDocument/2006/math">
                    <m:r>
                      <a:rPr lang="en-US" altLang="zh-CN" i="1" dirty="0">
                        <a:latin typeface="Cambria Math" panose="02040503050406030204" pitchFamily="18" charset="0"/>
                      </a:rPr>
                      <m:t>𝑢</m:t>
                    </m:r>
                    <m:r>
                      <a:rPr lang="en-US" altLang="zh-CN" i="1" baseline="-25000" dirty="0" err="1">
                        <a:latin typeface="Cambria Math" panose="02040503050406030204" pitchFamily="18" charset="0"/>
                      </a:rPr>
                      <m:t>𝑖</m:t>
                    </m:r>
                  </m:oMath>
                </a14:m>
                <a:r>
                  <a:rPr lang="en-US" altLang="zh-CN" dirty="0"/>
                  <a:t>, </a:t>
                </a:r>
                <a14:m>
                  <m:oMath xmlns:m="http://schemas.openxmlformats.org/officeDocument/2006/math">
                    <m:r>
                      <a:rPr lang="en-US" altLang="zh-CN" i="1" dirty="0">
                        <a:latin typeface="Cambria Math" panose="02040503050406030204" pitchFamily="18" charset="0"/>
                      </a:rPr>
                      <m:t>𝑤</m:t>
                    </m:r>
                    <m:r>
                      <a:rPr lang="en-US" altLang="zh-CN" i="1" baseline="-25000" dirty="0">
                        <a:latin typeface="Cambria Math" panose="02040503050406030204" pitchFamily="18" charset="0"/>
                      </a:rPr>
                      <m:t>𝑖𝑡</m:t>
                    </m:r>
                  </m:oMath>
                </a14:m>
                <a:r>
                  <a:rPr lang="zh-CN" altLang="en-US" dirty="0"/>
                  <a:t>应满足如下条件</a:t>
                </a:r>
                <a:r>
                  <a:rPr lang="zh-CN" altLang="en-US" dirty="0" smtClean="0"/>
                  <a:t>：</a:t>
                </a:r>
                <a:endParaRPr lang="en-US" altLang="zh-CN" dirty="0"/>
              </a:p>
              <a:p>
                <a:pPr lvl="1"/>
                <a14:m>
                  <m:oMath xmlns:m="http://schemas.openxmlformats.org/officeDocument/2006/math">
                    <m:r>
                      <a:rPr lang="en-US" altLang="zh-CN" i="1" dirty="0" smtClean="0">
                        <a:latin typeface="Cambria Math" panose="02040503050406030204" pitchFamily="18" charset="0"/>
                      </a:rPr>
                      <m:t>𝐸</m:t>
                    </m:r>
                    <m:d>
                      <m:dPr>
                        <m:ctrlPr>
                          <a:rPr lang="en-US" altLang="zh-CN" i="1" dirty="0" smtClean="0">
                            <a:latin typeface="Cambria Math" charset="0"/>
                          </a:rPr>
                        </m:ctrlPr>
                      </m:dPr>
                      <m:e>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𝑖</m:t>
                        </m:r>
                      </m:e>
                    </m:d>
                    <m:r>
                      <a:rPr lang="en-US" altLang="zh-CN" i="1" dirty="0">
                        <a:latin typeface="Cambria Math" panose="02040503050406030204" pitchFamily="18" charset="0"/>
                      </a:rPr>
                      <m:t>=0, </m:t>
                    </m:r>
                  </m:oMath>
                </a14:m>
                <a:endParaRPr lang="en-US" altLang="zh-CN" i="1" dirty="0" smtClean="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𝐸</m:t>
                    </m:r>
                    <m:d>
                      <m:dPr>
                        <m:ctrlPr>
                          <a:rPr lang="en-US" altLang="zh-CN" i="1" dirty="0" smtClean="0">
                            <a:latin typeface="Cambria Math" charset="0"/>
                          </a:rPr>
                        </m:ctrlPr>
                      </m:dPr>
                      <m:e>
                        <m:r>
                          <a:rPr lang="en-US" altLang="zh-CN" i="1" dirty="0" smtClean="0">
                            <a:latin typeface="Cambria Math" panose="02040503050406030204" pitchFamily="18" charset="0"/>
                          </a:rPr>
                          <m:t>𝑤</m:t>
                        </m:r>
                        <m:r>
                          <a:rPr lang="en-US" altLang="zh-CN" i="1" baseline="-25000" dirty="0">
                            <a:latin typeface="Cambria Math" panose="02040503050406030204" pitchFamily="18" charset="0"/>
                          </a:rPr>
                          <m:t>𝑖𝑡</m:t>
                        </m:r>
                      </m:e>
                    </m:d>
                    <m:r>
                      <a:rPr lang="en-US" altLang="zh-CN" i="1" dirty="0">
                        <a:latin typeface="Cambria Math" panose="02040503050406030204" pitchFamily="18" charset="0"/>
                      </a:rPr>
                      <m:t>= 0</m:t>
                    </m:r>
                  </m:oMath>
                </a14:m>
                <a:endParaRPr lang="en-US" altLang="zh-CN" i="1" dirty="0" smtClean="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𝐸</m:t>
                    </m:r>
                    <m:d>
                      <m:dPr>
                        <m:ctrlPr>
                          <a:rPr lang="en-US" altLang="zh-CN" i="1" dirty="0" smtClean="0">
                            <a:latin typeface="Cambria Math" charset="0"/>
                          </a:rPr>
                        </m:ctrlPr>
                      </m:dPr>
                      <m:e>
                        <m:r>
                          <a:rPr lang="en-US" altLang="zh-CN" i="1" dirty="0" smtClean="0">
                            <a:latin typeface="Cambria Math" panose="02040503050406030204" pitchFamily="18" charset="0"/>
                          </a:rPr>
                          <m:t>𝑤</m:t>
                        </m:r>
                        <m:r>
                          <a:rPr lang="en-US" altLang="zh-CN" i="1" baseline="-25000" dirty="0">
                            <a:latin typeface="Cambria Math" panose="02040503050406030204" pitchFamily="18" charset="0"/>
                          </a:rPr>
                          <m:t>𝑖𝑡</m:t>
                        </m:r>
                        <m:r>
                          <a:rPr lang="en-US" altLang="zh-CN" i="1" baseline="30000" dirty="0">
                            <a:latin typeface="Cambria Math" panose="02040503050406030204" pitchFamily="18" charset="0"/>
                          </a:rPr>
                          <m:t>2</m:t>
                        </m:r>
                      </m:e>
                    </m:d>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𝑤</m:t>
                    </m:r>
                    <m:r>
                      <a:rPr lang="en-US" altLang="zh-CN" i="1" baseline="30000" dirty="0">
                        <a:latin typeface="Cambria Math" panose="02040503050406030204" pitchFamily="18" charset="0"/>
                      </a:rPr>
                      <m:t>2</m:t>
                    </m:r>
                  </m:oMath>
                </a14:m>
                <a:endParaRPr lang="en-US" altLang="zh-CN" i="1" dirty="0" smtClean="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𝐸</m:t>
                    </m:r>
                    <m:d>
                      <m:dPr>
                        <m:ctrlPr>
                          <a:rPr lang="en-US" altLang="zh-CN" i="1" dirty="0" smtClean="0">
                            <a:latin typeface="Cambria Math" charset="0"/>
                          </a:rPr>
                        </m:ctrlPr>
                      </m:dPr>
                      <m:e>
                        <m:r>
                          <a:rPr lang="en-US" altLang="zh-CN" i="1" dirty="0" smtClean="0">
                            <a:latin typeface="Cambria Math" panose="02040503050406030204" pitchFamily="18" charset="0"/>
                          </a:rPr>
                          <m:t>𝑢</m:t>
                        </m:r>
                        <m:r>
                          <a:rPr lang="en-US" altLang="zh-CN" i="1" baseline="-25000" dirty="0">
                            <a:latin typeface="Cambria Math" panose="02040503050406030204" pitchFamily="18" charset="0"/>
                          </a:rPr>
                          <m:t>𝑖</m:t>
                        </m:r>
                        <m:r>
                          <a:rPr lang="en-US" altLang="zh-CN" i="1" baseline="30000" dirty="0">
                            <a:latin typeface="Cambria Math" panose="02040503050406030204" pitchFamily="18" charset="0"/>
                          </a:rPr>
                          <m:t>2</m:t>
                        </m:r>
                      </m:e>
                    </m:d>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𝑢</m:t>
                    </m:r>
                    <m:r>
                      <a:rPr lang="en-US" altLang="zh-CN" i="1" baseline="30000" dirty="0">
                        <a:latin typeface="Cambria Math" panose="02040503050406030204" pitchFamily="18" charset="0"/>
                      </a:rPr>
                      <m:t>2</m:t>
                    </m:r>
                  </m:oMath>
                </a14:m>
                <a:endParaRPr lang="en-US" altLang="zh-CN" i="1" dirty="0" smtClean="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𝐸</m:t>
                    </m:r>
                    <m:d>
                      <m:dPr>
                        <m:ctrlPr>
                          <a:rPr lang="en-US" altLang="zh-CN" i="1" dirty="0" smtClean="0">
                            <a:latin typeface="Cambria Math" charset="0"/>
                          </a:rPr>
                        </m:ctrlPr>
                      </m:dPr>
                      <m:e>
                        <m:r>
                          <a:rPr lang="en-US" altLang="zh-CN" i="1" dirty="0" smtClean="0">
                            <a:latin typeface="Cambria Math" panose="02040503050406030204" pitchFamily="18" charset="0"/>
                          </a:rPr>
                          <m:t>𝑤</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𝑗</m:t>
                        </m:r>
                      </m:e>
                    </m:d>
                    <m:r>
                      <a:rPr lang="en-US" altLang="zh-CN" i="1" dirty="0">
                        <a:latin typeface="Cambria Math" panose="02040503050406030204" pitchFamily="18" charset="0"/>
                      </a:rPr>
                      <m:t>=0, </m:t>
                    </m:r>
                    <m:r>
                      <a:rPr lang="zh-CN" altLang="en-US" i="1" dirty="0">
                        <a:latin typeface="Cambria Math" panose="02040503050406030204" pitchFamily="18" charset="0"/>
                      </a:rPr>
                      <m:t>包括所有的</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 </m:t>
                    </m:r>
                    <m:r>
                      <a:rPr lang="en-US" altLang="zh-CN" i="1" dirty="0">
                        <a:latin typeface="Cambria Math" panose="02040503050406030204" pitchFamily="18" charset="0"/>
                      </a:rPr>
                      <m:t>𝑗</m:t>
                    </m:r>
                  </m:oMath>
                </a14:m>
                <a:endParaRPr lang="en-US" altLang="zh-CN" i="1" dirty="0" smtClean="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𝐸</m:t>
                    </m:r>
                    <m:d>
                      <m:dPr>
                        <m:ctrlPr>
                          <a:rPr lang="en-US" altLang="zh-CN" i="1" dirty="0" smtClean="0">
                            <a:latin typeface="Cambria Math" charset="0"/>
                          </a:rPr>
                        </m:ctrlPr>
                      </m:dPr>
                      <m:e>
                        <m:r>
                          <a:rPr lang="en-US" altLang="zh-CN" i="1" dirty="0" smtClean="0">
                            <a:latin typeface="Cambria Math" panose="02040503050406030204" pitchFamily="18" charset="0"/>
                          </a:rPr>
                          <m:t>𝑤</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m:t>
                        </m:r>
                        <m:r>
                          <a:rPr lang="en-US" altLang="zh-CN" i="1" dirty="0" err="1">
                            <a:latin typeface="Cambria Math" panose="02040503050406030204" pitchFamily="18" charset="0"/>
                          </a:rPr>
                          <m:t>𝑤</m:t>
                        </m:r>
                        <m:r>
                          <a:rPr lang="en-US" altLang="zh-CN" i="1" baseline="-25000" dirty="0" err="1">
                            <a:latin typeface="Cambria Math" panose="02040503050406030204" pitchFamily="18" charset="0"/>
                          </a:rPr>
                          <m:t>𝑗𝑠</m:t>
                        </m:r>
                      </m:e>
                    </m:d>
                    <m:r>
                      <a:rPr lang="en-US" altLang="zh-CN" i="1" dirty="0">
                        <a:latin typeface="Cambria Math" panose="02040503050406030204" pitchFamily="18" charset="0"/>
                      </a:rPr>
                      <m:t>=0, </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 </m:t>
                    </m:r>
                    <m:r>
                      <a:rPr lang="en-US" altLang="zh-CN" i="1" dirty="0">
                        <a:latin typeface="Cambria Math" panose="02040503050406030204" pitchFamily="18" charset="0"/>
                      </a:rPr>
                      <m:t>𝑗</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  </m:t>
                    </m:r>
                    <m:r>
                      <a:rPr lang="en-US" altLang="zh-CN" i="1" dirty="0">
                        <a:latin typeface="Cambria Math" panose="02040503050406030204" pitchFamily="18" charset="0"/>
                      </a:rPr>
                      <m:t>𝑠</m:t>
                    </m:r>
                  </m:oMath>
                </a14:m>
                <a:endParaRPr lang="en-US" altLang="zh-CN" i="1" dirty="0" smtClean="0">
                  <a:latin typeface="Cambria Math" panose="02040503050406030204" pitchFamily="18" charset="0"/>
                </a:endParaRPr>
              </a:p>
              <a:p>
                <a:pPr lvl="1"/>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dirty="0">
                        <a:latin typeface="Cambria Math" panose="02040503050406030204" pitchFamily="18" charset="0"/>
                      </a:rPr>
                      <m:t> </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𝑗</m:t>
                    </m:r>
                    <m:r>
                      <a:rPr lang="en-US" altLang="zh-CN" i="1" dirty="0">
                        <a:latin typeface="Cambria Math" panose="02040503050406030204" pitchFamily="18" charset="0"/>
                      </a:rPr>
                      <m:t>) =0, </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sym typeface="Symbol" panose="05050102010706020507" pitchFamily="18" charset="2"/>
                      </a:rPr>
                      <m:t></m:t>
                    </m:r>
                    <m:r>
                      <a:rPr lang="en-US" altLang="zh-CN" i="1" dirty="0">
                        <a:latin typeface="Cambria Math" panose="02040503050406030204" pitchFamily="18" charset="0"/>
                      </a:rPr>
                      <m:t> </m:t>
                    </m:r>
                    <m:r>
                      <a:rPr lang="en-US" altLang="zh-CN" i="1" dirty="0">
                        <a:latin typeface="Cambria Math" panose="02040503050406030204" pitchFamily="18" charset="0"/>
                      </a:rPr>
                      <m:t>𝑗</m:t>
                    </m:r>
                  </m:oMath>
                </a14:m>
                <a:endParaRPr lang="en-US" altLang="zh-CN" dirty="0"/>
              </a:p>
              <a:p>
                <a:r>
                  <a:rPr lang="zh-CN" altLang="en-US" dirty="0"/>
                  <a:t>因为根据上式</a:t>
                </a:r>
                <a:r>
                  <a:rPr lang="zh-CN" altLang="en-US" dirty="0" smtClean="0"/>
                  <a:t>有</a:t>
                </a:r>
                <a14:m>
                  <m:oMath xmlns:m="http://schemas.openxmlformats.org/officeDocument/2006/math">
                    <m:r>
                      <a:rPr lang="zh-CN" altLang="en-US" i="1" dirty="0" smtClean="0">
                        <a:latin typeface="Cambria Math" panose="02040503050406030204" pitchFamily="18" charset="0"/>
                        <a:sym typeface="Symbol" panose="05050102010706020507" pitchFamily="18" charset="2"/>
                      </a:rPr>
                      <m:t></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 </m:t>
                    </m:r>
                    <m:sSub>
                      <m:sSubPr>
                        <m:ctrlPr>
                          <a:rPr lang="en-US" altLang="zh-CN" i="1" dirty="0">
                            <a:latin typeface="Cambria Math"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𝑖𝑡</m:t>
                        </m:r>
                      </m:sub>
                    </m:sSub>
                    <m:r>
                      <a:rPr lang="en-US" altLang="zh-CN" i="1" dirty="0">
                        <a:latin typeface="Cambria Math" panose="02040503050406030204" pitchFamily="18" charset="0"/>
                      </a:rPr>
                      <m:t>+ </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𝑖</m:t>
                    </m:r>
                    <m:r>
                      <a:rPr lang="en-US" altLang="zh-CN" i="1" baseline="-25000" dirty="0">
                        <a:latin typeface="Cambria Math" panose="02040503050406030204" pitchFamily="18" charset="0"/>
                      </a:rPr>
                      <m:t> </m:t>
                    </m:r>
                  </m:oMath>
                </a14:m>
                <a:r>
                  <a:rPr lang="zh-CN" altLang="en-US" dirty="0" smtClean="0"/>
                  <a:t>，</a:t>
                </a:r>
                <a:r>
                  <a:rPr lang="zh-CN" altLang="en-US" dirty="0"/>
                  <a:t>所以这种随机效应模型又称为误差分量模型（</a:t>
                </a:r>
                <a:r>
                  <a:rPr lang="en-US" altLang="zh-CN" dirty="0"/>
                  <a:t>error component model</a:t>
                </a:r>
                <a:r>
                  <a:rPr lang="zh-CN" altLang="en-US" dirty="0"/>
                  <a:t>）。有结论</a:t>
                </a:r>
                <a:r>
                  <a:rPr lang="zh-CN" altLang="en-US" dirty="0" smtClean="0"/>
                  <a:t>，</a:t>
                </a:r>
                <a:r>
                  <a:rPr lang="en-US" altLang="zh-CN" dirty="0"/>
                  <a: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𝜀</m:t>
                    </m:r>
                    <m:r>
                      <a:rPr lang="en-US" altLang="zh-CN" i="1" baseline="-25000" dirty="0">
                        <a:latin typeface="Cambria Math" panose="02040503050406030204" pitchFamily="18" charset="0"/>
                      </a:rPr>
                      <m:t>𝑖𝑡</m:t>
                    </m:r>
                    <m:r>
                      <a:rPr lang="en-US" altLang="zh-CN" i="1" dirty="0">
                        <a:latin typeface="Cambria Math" panose="02040503050406030204" pitchFamily="18" charset="0"/>
                      </a:rPr>
                      <m:t> ) = </m:t>
                    </m:r>
                    <m:r>
                      <a:rPr lang="en-US" altLang="zh-CN" i="1" dirty="0">
                        <a:latin typeface="Cambria Math" panose="02040503050406030204" pitchFamily="18" charset="0"/>
                      </a:rPr>
                      <m:t>𝐸</m:t>
                    </m:r>
                    <m:r>
                      <a:rPr lang="en-US" altLang="zh-CN" i="1" dirty="0">
                        <a:latin typeface="Cambria Math" panose="02040503050406030204" pitchFamily="18" charset="0"/>
                      </a:rPr>
                      <m:t>(</m:t>
                    </m:r>
                    <m:sSub>
                      <m:sSubPr>
                        <m:ctrlPr>
                          <a:rPr lang="en-US" altLang="zh-CN" i="1" dirty="0">
                            <a:latin typeface="Cambria Math"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𝑖𝑡</m:t>
                        </m:r>
                      </m:sub>
                    </m:sSub>
                    <m:r>
                      <a:rPr lang="en-US" altLang="zh-CN" i="1" dirty="0">
                        <a:latin typeface="Cambria Math" panose="02040503050406030204" pitchFamily="18" charset="0"/>
                      </a:rPr>
                      <m:t>+</m:t>
                    </m:r>
                    <m:r>
                      <a:rPr lang="en-US" altLang="zh-CN" i="1" dirty="0" err="1">
                        <a:latin typeface="Cambria Math" panose="02040503050406030204" pitchFamily="18" charset="0"/>
                      </a:rPr>
                      <m:t>𝑢</m:t>
                    </m:r>
                    <m:r>
                      <a:rPr lang="en-US" altLang="zh-CN" i="1" baseline="-25000" dirty="0" err="1">
                        <a:latin typeface="Cambria Math" panose="02040503050406030204" pitchFamily="18" charset="0"/>
                      </a:rPr>
                      <m:t>𝑗</m:t>
                    </m:r>
                    <m:r>
                      <a:rPr lang="en-US" altLang="zh-CN" i="1" dirty="0">
                        <a:latin typeface="Cambria Math" panose="02040503050406030204" pitchFamily="18" charset="0"/>
                      </a:rPr>
                      <m:t>) = 0 </m:t>
                    </m:r>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685654" y="1447800"/>
                <a:ext cx="10896746" cy="5005536"/>
              </a:xfrm>
              <a:blipFill rotWithShape="0">
                <a:blip r:embed="rId2"/>
                <a:stretch>
                  <a:fillRect l="-336" t="-1827" b="-1218"/>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38</a:t>
            </a:fld>
            <a:endParaRPr lang="zh-CN" altLang="en-US" dirty="0"/>
          </a:p>
        </p:txBody>
      </p:sp>
    </p:spTree>
    <p:extLst>
      <p:ext uri="{BB962C8B-B14F-4D97-AF65-F5344CB8AC3E}">
        <p14:creationId xmlns:p14="http://schemas.microsoft.com/office/powerpoint/2010/main" val="3764961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随机效应模型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sz="3200" dirty="0" smtClean="0"/>
                  <a:t>将</a:t>
                </a:r>
                <a14:m>
                  <m:oMath xmlns:m="http://schemas.openxmlformats.org/officeDocument/2006/math">
                    <m:r>
                      <a:rPr lang="en-US" altLang="zh-CN" sz="3200" i="1" smtClean="0">
                        <a:latin typeface="Cambria Math" panose="02040503050406030204" pitchFamily="18" charset="0"/>
                      </a:rPr>
                      <m:t>𝑦</m:t>
                    </m:r>
                    <m:r>
                      <a:rPr lang="en-US" altLang="zh-CN" sz="3200" i="1" baseline="-25000">
                        <a:latin typeface="Cambria Math" panose="02040503050406030204" pitchFamily="18" charset="0"/>
                      </a:rPr>
                      <m:t>𝑖𝑡</m:t>
                    </m:r>
                    <m:r>
                      <a:rPr lang="en-US" altLang="zh-CN" sz="3200" i="1">
                        <a:latin typeface="Cambria Math" panose="02040503050406030204" pitchFamily="18" charset="0"/>
                      </a:rPr>
                      <m:t>=</m:t>
                    </m:r>
                    <m:r>
                      <a:rPr lang="en-US" altLang="zh-CN" sz="3200" i="1">
                        <a:latin typeface="Cambria Math" panose="02040503050406030204" pitchFamily="18" charset="0"/>
                        <a:sym typeface="Symbol" panose="05050102010706020507" pitchFamily="18" charset="2"/>
                      </a:rPr>
                      <m:t></m:t>
                    </m:r>
                    <m:r>
                      <a:rPr lang="en-US" altLang="zh-CN" sz="3200" i="1">
                        <a:latin typeface="Cambria Math" panose="02040503050406030204" pitchFamily="18" charset="0"/>
                      </a:rPr>
                      <m:t>+</m:t>
                    </m:r>
                    <m:r>
                      <a:rPr lang="en-US" altLang="zh-CN" sz="3200" i="1">
                        <a:latin typeface="Cambria Math" panose="02040503050406030204" pitchFamily="18" charset="0"/>
                        <a:sym typeface="Symbol" panose="05050102010706020507" pitchFamily="18" charset="2"/>
                      </a:rPr>
                      <m:t></m:t>
                    </m:r>
                    <m:r>
                      <a:rPr lang="en-US" altLang="zh-CN" sz="3200" i="1" baseline="-25000">
                        <a:latin typeface="Cambria Math" panose="02040503050406030204" pitchFamily="18" charset="0"/>
                      </a:rPr>
                      <m:t>1</m:t>
                    </m:r>
                    <m:r>
                      <a:rPr lang="en-US" altLang="zh-CN" sz="3200" i="1">
                        <a:latin typeface="Cambria Math" panose="02040503050406030204" pitchFamily="18" charset="0"/>
                      </a:rPr>
                      <m:t>𝑥</m:t>
                    </m:r>
                    <m:r>
                      <a:rPr lang="en-US" altLang="zh-CN" sz="3200" i="1" baseline="-25000">
                        <a:latin typeface="Cambria Math" panose="02040503050406030204" pitchFamily="18" charset="0"/>
                      </a:rPr>
                      <m:t>𝑖𝑡</m:t>
                    </m:r>
                    <m:r>
                      <a:rPr lang="en-US" altLang="zh-CN" sz="3200" i="1">
                        <a:latin typeface="Cambria Math" panose="02040503050406030204" pitchFamily="18" charset="0"/>
                      </a:rPr>
                      <m:t>+(</m:t>
                    </m:r>
                    <m:r>
                      <a:rPr lang="en-US" altLang="zh-CN" sz="3200" i="1">
                        <a:latin typeface="Cambria Math" panose="02040503050406030204" pitchFamily="18" charset="0"/>
                      </a:rPr>
                      <m:t>𝑤𝑖𝑡</m:t>
                    </m:r>
                    <m:r>
                      <a:rPr lang="en-US" altLang="zh-CN" sz="3200" i="1">
                        <a:latin typeface="Cambria Math" panose="02040503050406030204" pitchFamily="18" charset="0"/>
                      </a:rPr>
                      <m:t>+</m:t>
                    </m:r>
                    <m:sSub>
                      <m:sSubPr>
                        <m:ctrlPr>
                          <a:rPr lang="en-US" altLang="zh-CN" sz="3200" i="1" smtClean="0">
                            <a:latin typeface="Cambria Math" charset="0"/>
                          </a:rPr>
                        </m:ctrlPr>
                      </m:sSubPr>
                      <m:e>
                        <m:r>
                          <a:rPr lang="en-US" altLang="zh-CN" sz="3200" b="0" i="1" smtClean="0">
                            <a:latin typeface="Cambria Math" panose="02040503050406030204" pitchFamily="18" charset="0"/>
                          </a:rPr>
                          <m:t>𝑢</m:t>
                        </m:r>
                      </m:e>
                      <m:sub>
                        <m:r>
                          <a:rPr lang="en-US" altLang="zh-CN" sz="3200" b="0" i="1" smtClean="0">
                            <a:latin typeface="Cambria Math" panose="02040503050406030204" pitchFamily="18" charset="0"/>
                          </a:rPr>
                          <m:t>𝑖</m:t>
                        </m:r>
                      </m:sub>
                    </m:sSub>
                    <m:r>
                      <a:rPr lang="en-US" altLang="zh-CN" sz="3200" i="1" smtClean="0">
                        <a:latin typeface="Cambria Math" panose="02040503050406030204" pitchFamily="18" charset="0"/>
                      </a:rPr>
                      <m:t>)</m:t>
                    </m:r>
                  </m:oMath>
                </a14:m>
                <a:r>
                  <a:rPr lang="zh-CN" altLang="en-US" sz="3200" dirty="0"/>
                  <a:t>写</a:t>
                </a:r>
                <a:r>
                  <a:rPr lang="zh-CN" altLang="en-US" sz="3200" dirty="0" smtClean="0"/>
                  <a:t>成</a:t>
                </a:r>
                <a14:m>
                  <m:oMath xmlns:m="http://schemas.openxmlformats.org/officeDocument/2006/math">
                    <m:r>
                      <a:rPr lang="en-US" altLang="zh-CN" sz="3200" i="1" smtClean="0">
                        <a:latin typeface="Cambria Math" panose="02040503050406030204" pitchFamily="18" charset="0"/>
                      </a:rPr>
                      <m:t>𝑦</m:t>
                    </m:r>
                    <m:r>
                      <a:rPr lang="en-US" altLang="zh-CN" sz="3200" i="1" baseline="-25000">
                        <a:latin typeface="Cambria Math" panose="02040503050406030204" pitchFamily="18" charset="0"/>
                      </a:rPr>
                      <m:t>𝑖𝑡</m:t>
                    </m:r>
                    <m:r>
                      <a:rPr lang="en-US" altLang="zh-CN" sz="3200" i="1">
                        <a:latin typeface="Cambria Math" panose="02040503050406030204" pitchFamily="18" charset="0"/>
                      </a:rPr>
                      <m:t>=(</m:t>
                    </m:r>
                    <m:r>
                      <a:rPr lang="en-US" altLang="zh-CN" sz="3200" i="1">
                        <a:latin typeface="Cambria Math" panose="02040503050406030204" pitchFamily="18" charset="0"/>
                        <a:sym typeface="Symbol" panose="05050102010706020507" pitchFamily="18" charset="2"/>
                      </a:rPr>
                      <m:t></m:t>
                    </m:r>
                    <m:r>
                      <a:rPr lang="en-US" altLang="zh-CN" sz="3200" i="1">
                        <a:latin typeface="Cambria Math" panose="02040503050406030204" pitchFamily="18" charset="0"/>
                      </a:rPr>
                      <m:t>+</m:t>
                    </m:r>
                    <m:sSub>
                      <m:sSubPr>
                        <m:ctrlPr>
                          <a:rPr lang="en-US" altLang="zh-CN" sz="3200" i="1">
                            <a:latin typeface="Cambria Math" charset="0"/>
                          </a:rPr>
                        </m:ctrlPr>
                      </m:sSubPr>
                      <m:e>
                        <m:r>
                          <a:rPr lang="en-US" altLang="zh-CN" sz="3200" i="1">
                            <a:latin typeface="Cambria Math" panose="02040503050406030204" pitchFamily="18" charset="0"/>
                          </a:rPr>
                          <m:t>𝑢</m:t>
                        </m:r>
                      </m:e>
                      <m:sub>
                        <m:r>
                          <a:rPr lang="en-US" altLang="zh-CN" sz="3200" i="1">
                            <a:latin typeface="Cambria Math" panose="02040503050406030204" pitchFamily="18" charset="0"/>
                          </a:rPr>
                          <m:t>𝑖</m:t>
                        </m:r>
                      </m:sub>
                    </m:sSub>
                    <m:r>
                      <a:rPr lang="en-US" altLang="zh-CN" sz="3200" i="1">
                        <a:latin typeface="Cambria Math" panose="02040503050406030204" pitchFamily="18" charset="0"/>
                      </a:rPr>
                      <m:t>)+</m:t>
                    </m:r>
                    <m:r>
                      <a:rPr lang="en-US" altLang="zh-CN" sz="3200" i="1">
                        <a:latin typeface="Cambria Math" panose="02040503050406030204" pitchFamily="18" charset="0"/>
                        <a:sym typeface="Symbol" panose="05050102010706020507" pitchFamily="18" charset="2"/>
                      </a:rPr>
                      <m:t></m:t>
                    </m:r>
                    <m:r>
                      <a:rPr lang="en-US" altLang="zh-CN" sz="3200" i="1" baseline="-25000">
                        <a:latin typeface="Cambria Math" panose="02040503050406030204" pitchFamily="18" charset="0"/>
                      </a:rPr>
                      <m:t>1</m:t>
                    </m:r>
                    <m:r>
                      <a:rPr lang="en-US" altLang="zh-CN" sz="3200" i="1">
                        <a:latin typeface="Cambria Math" panose="02040503050406030204" pitchFamily="18" charset="0"/>
                      </a:rPr>
                      <m:t>𝑥</m:t>
                    </m:r>
                    <m:r>
                      <a:rPr lang="en-US" altLang="zh-CN" sz="3200" i="1" baseline="-25000">
                        <a:latin typeface="Cambria Math" panose="02040503050406030204" pitchFamily="18" charset="0"/>
                      </a:rPr>
                      <m:t>𝑖𝑡</m:t>
                    </m:r>
                    <m:r>
                      <a:rPr lang="en-US" altLang="zh-CN" sz="3200" i="1">
                        <a:latin typeface="Cambria Math" panose="02040503050406030204" pitchFamily="18" charset="0"/>
                      </a:rPr>
                      <m:t>+</m:t>
                    </m:r>
                    <m:sSub>
                      <m:sSubPr>
                        <m:ctrlPr>
                          <a:rPr lang="en-US" altLang="zh-CN" sz="3200" i="1" dirty="0">
                            <a:latin typeface="Cambria Math" charset="0"/>
                          </a:rPr>
                        </m:ctrlPr>
                      </m:sSubPr>
                      <m:e>
                        <m:r>
                          <a:rPr lang="en-US" altLang="zh-CN" sz="3200" i="1" dirty="0">
                            <a:latin typeface="Cambria Math" panose="02040503050406030204" pitchFamily="18" charset="0"/>
                          </a:rPr>
                          <m:t>𝑤</m:t>
                        </m:r>
                      </m:e>
                      <m:sub>
                        <m:r>
                          <a:rPr lang="en-US" altLang="zh-CN" sz="3200" i="1" dirty="0">
                            <a:latin typeface="Cambria Math" panose="02040503050406030204" pitchFamily="18" charset="0"/>
                          </a:rPr>
                          <m:t>𝑖𝑡</m:t>
                        </m:r>
                      </m:sub>
                    </m:sSub>
                  </m:oMath>
                </a14:m>
                <a:r>
                  <a:rPr lang="zh-CN" altLang="en-US" sz="3200" dirty="0" smtClean="0"/>
                  <a:t>，</a:t>
                </a:r>
                <a:r>
                  <a:rPr lang="zh-CN" altLang="en-US" sz="3200" dirty="0"/>
                  <a:t>服从</a:t>
                </a:r>
                <a:r>
                  <a:rPr lang="zh-CN" altLang="en-US" sz="3200" dirty="0" smtClean="0"/>
                  <a:t>正态分布的</a:t>
                </a:r>
                <a:r>
                  <a:rPr lang="zh-CN" altLang="en-US" sz="3200" dirty="0"/>
                  <a:t>截距项的均值效应</a:t>
                </a:r>
                <a14:m>
                  <m:oMath xmlns:m="http://schemas.openxmlformats.org/officeDocument/2006/math">
                    <m:r>
                      <a:rPr lang="zh-CN" altLang="en-US" sz="3200" i="1" dirty="0" smtClean="0">
                        <a:latin typeface="Cambria Math" panose="02040503050406030204" pitchFamily="18" charset="0"/>
                        <a:sym typeface="Symbol" panose="05050102010706020507" pitchFamily="18" charset="2"/>
                      </a:rPr>
                      <m:t></m:t>
                    </m:r>
                    <m:r>
                      <a:rPr lang="en-US" altLang="zh-CN" sz="3200" i="1" baseline="-25000" dirty="0">
                        <a:latin typeface="Cambria Math" panose="02040503050406030204" pitchFamily="18" charset="0"/>
                      </a:rPr>
                      <m:t>𝑢</m:t>
                    </m:r>
                  </m:oMath>
                </a14:m>
                <a:r>
                  <a:rPr lang="zh-CN" altLang="en-US" sz="3200" dirty="0"/>
                  <a:t>被包含在回归函数的常数项</a:t>
                </a:r>
                <a:r>
                  <a:rPr lang="zh-CN" altLang="en-US" sz="3200" dirty="0" smtClean="0"/>
                  <a:t>中，且有</a:t>
                </a:r>
                <a:endParaRPr lang="en-US" altLang="zh-CN" sz="3200" dirty="0" smtClean="0"/>
              </a:p>
              <a:p>
                <a:pPr lvl="1"/>
                <a14:m>
                  <m:oMath xmlns:m="http://schemas.openxmlformats.org/officeDocument/2006/math">
                    <m:r>
                      <a:rPr lang="en-US" altLang="zh-CN" sz="3200" i="1" dirty="0" smtClean="0">
                        <a:latin typeface="Cambria Math" panose="02040503050406030204" pitchFamily="18" charset="0"/>
                      </a:rPr>
                      <m:t>𝐸</m:t>
                    </m:r>
                    <m:d>
                      <m:dPr>
                        <m:ctrlPr>
                          <a:rPr lang="en-US" altLang="zh-CN" sz="3200" i="1" dirty="0" smtClean="0">
                            <a:latin typeface="Cambria Math" charset="0"/>
                          </a:rPr>
                        </m:ctrlPr>
                      </m:dPr>
                      <m:e>
                        <m:r>
                          <a:rPr lang="en-US" altLang="zh-CN" sz="3200" i="1" dirty="0" smtClean="0">
                            <a:latin typeface="Cambria Math" panose="02040503050406030204" pitchFamily="18" charset="0"/>
                            <a:sym typeface="Symbol" panose="05050102010706020507" pitchFamily="18" charset="2"/>
                          </a:rPr>
                          <m:t></m:t>
                        </m:r>
                        <m:r>
                          <a:rPr lang="en-US" altLang="zh-CN" sz="3200" i="1" baseline="-25000" dirty="0" smtClean="0">
                            <a:latin typeface="Cambria Math" panose="02040503050406030204" pitchFamily="18" charset="0"/>
                          </a:rPr>
                          <m:t>𝑖𝑡</m:t>
                        </m:r>
                        <m:r>
                          <a:rPr lang="en-US" altLang="zh-CN" sz="3200" i="1" baseline="30000" dirty="0" smtClean="0">
                            <a:latin typeface="Cambria Math" panose="02040503050406030204" pitchFamily="18" charset="0"/>
                          </a:rPr>
                          <m:t>2</m:t>
                        </m:r>
                      </m:e>
                    </m:d>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rPr>
                      <m:t>𝐸</m:t>
                    </m:r>
                    <m:d>
                      <m:dPr>
                        <m:ctrlPr>
                          <a:rPr lang="en-US" altLang="zh-CN" sz="3200" i="1" dirty="0" smtClean="0">
                            <a:latin typeface="Cambria Math" charset="0"/>
                          </a:rPr>
                        </m:ctrlPr>
                      </m:dPr>
                      <m:e>
                        <m:r>
                          <a:rPr lang="en-US" altLang="zh-CN" sz="3200" i="1" dirty="0" smtClean="0">
                            <a:latin typeface="Cambria Math" panose="02040503050406030204" pitchFamily="18" charset="0"/>
                          </a:rPr>
                          <m:t>𝑤</m:t>
                        </m:r>
                        <m:r>
                          <a:rPr lang="en-US" altLang="zh-CN" sz="3200" i="1" baseline="-25000" dirty="0" smtClean="0">
                            <a:latin typeface="Cambria Math" panose="02040503050406030204" pitchFamily="18" charset="0"/>
                          </a:rPr>
                          <m:t>𝑖𝑡</m:t>
                        </m:r>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𝑢</m:t>
                        </m:r>
                        <m:r>
                          <a:rPr lang="en-US" altLang="zh-CN" sz="3200" i="1" baseline="-25000" dirty="0" err="1" smtClean="0">
                            <a:latin typeface="Cambria Math" panose="02040503050406030204" pitchFamily="18" charset="0"/>
                          </a:rPr>
                          <m:t>𝑗</m:t>
                        </m:r>
                      </m:e>
                    </m:d>
                    <m:r>
                      <a:rPr lang="en-US" altLang="zh-CN" sz="3200" i="1" baseline="30000" dirty="0" smtClean="0">
                        <a:latin typeface="Cambria Math" panose="02040503050406030204" pitchFamily="18" charset="0"/>
                      </a:rPr>
                      <m:t>2</m:t>
                    </m:r>
                    <m:r>
                      <a:rPr lang="en-US" altLang="zh-CN" sz="3200" i="1" dirty="0" smtClean="0">
                        <a:latin typeface="Cambria Math" panose="02040503050406030204" pitchFamily="18" charset="0"/>
                      </a:rPr>
                      <m:t> = </m:t>
                    </m:r>
                    <m:r>
                      <a:rPr lang="en-US" altLang="zh-CN" sz="3200" i="1" dirty="0" smtClean="0">
                        <a:latin typeface="Cambria Math" panose="02040503050406030204" pitchFamily="18" charset="0"/>
                        <a:sym typeface="Symbol" panose="05050102010706020507" pitchFamily="18" charset="2"/>
                      </a:rPr>
                      <m:t></m:t>
                    </m:r>
                    <m:r>
                      <a:rPr lang="en-US" altLang="zh-CN" sz="3200" i="1" baseline="-25000" dirty="0" smtClean="0">
                        <a:latin typeface="Cambria Math" panose="02040503050406030204" pitchFamily="18" charset="0"/>
                      </a:rPr>
                      <m:t>𝑤</m:t>
                    </m:r>
                    <m:r>
                      <a:rPr lang="en-US" altLang="zh-CN" sz="3200" i="1" baseline="30000" dirty="0" smtClean="0">
                        <a:latin typeface="Cambria Math" panose="02040503050406030204" pitchFamily="18" charset="0"/>
                      </a:rPr>
                      <m:t>2</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sym typeface="Symbol" panose="05050102010706020507" pitchFamily="18" charset="2"/>
                      </a:rPr>
                      <m:t></m:t>
                    </m:r>
                    <m:r>
                      <a:rPr lang="en-US" altLang="zh-CN" sz="3200" i="1" baseline="-25000" dirty="0" smtClean="0">
                        <a:latin typeface="Cambria Math" panose="02040503050406030204" pitchFamily="18" charset="0"/>
                      </a:rPr>
                      <m:t>𝑢</m:t>
                    </m:r>
                    <m:r>
                      <a:rPr lang="en-US" altLang="zh-CN" sz="3200" i="1" baseline="30000" dirty="0" smtClean="0">
                        <a:latin typeface="Cambria Math" panose="02040503050406030204" pitchFamily="18" charset="0"/>
                      </a:rPr>
                      <m:t>2</m:t>
                    </m:r>
                  </m:oMath>
                </a14:m>
                <a:endParaRPr lang="en-US" altLang="zh-CN" sz="3200" i="1" baseline="30000" dirty="0" smtClean="0">
                  <a:latin typeface="Cambria Math" panose="02040503050406030204" pitchFamily="18" charset="0"/>
                </a:endParaRPr>
              </a:p>
              <a:p>
                <a:pPr lvl="1"/>
                <a14:m>
                  <m:oMath xmlns:m="http://schemas.openxmlformats.org/officeDocument/2006/math">
                    <m:r>
                      <a:rPr lang="en-US" altLang="zh-CN" sz="3200" i="1" dirty="0" smtClean="0">
                        <a:latin typeface="Cambria Math" panose="02040503050406030204" pitchFamily="18" charset="0"/>
                      </a:rPr>
                      <m:t>𝐸</m:t>
                    </m:r>
                    <m:r>
                      <a:rPr lang="en-US" altLang="zh-CN" sz="3200" i="1" dirty="0" smtClean="0">
                        <a:latin typeface="Cambria Math" panose="02040503050406030204" pitchFamily="18" charset="0"/>
                      </a:rPr>
                      <m:t>(</m:t>
                    </m:r>
                    <m:r>
                      <a:rPr lang="en-US" altLang="zh-CN" sz="3200" i="1" baseline="-25000" dirty="0" smtClean="0">
                        <a:latin typeface="Cambria Math" panose="02040503050406030204" pitchFamily="18" charset="0"/>
                      </a:rPr>
                      <m:t>𝑖𝑡</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sym typeface="Symbol" panose="05050102010706020507" pitchFamily="18" charset="2"/>
                      </a:rPr>
                      <m:t></m:t>
                    </m:r>
                    <m:r>
                      <a:rPr lang="en-US" altLang="zh-CN" sz="3200" i="1" baseline="-25000" dirty="0" smtClean="0">
                        <a:latin typeface="Cambria Math" panose="02040503050406030204" pitchFamily="18" charset="0"/>
                      </a:rPr>
                      <m:t>𝑖𝑠</m:t>
                    </m:r>
                    <m:r>
                      <a:rPr lang="en-US" altLang="zh-CN" sz="3200" i="1" dirty="0" smtClean="0">
                        <a:latin typeface="Cambria Math" panose="02040503050406030204" pitchFamily="18" charset="0"/>
                      </a:rPr>
                      <m:t>) = </m:t>
                    </m:r>
                    <m:r>
                      <a:rPr lang="en-US" altLang="zh-CN" sz="3200" i="1" dirty="0" smtClean="0">
                        <a:latin typeface="Cambria Math" panose="02040503050406030204" pitchFamily="18" charset="0"/>
                      </a:rPr>
                      <m:t>𝐸</m:t>
                    </m:r>
                    <m:r>
                      <a:rPr lang="en-US" altLang="zh-CN" sz="3200" i="1" dirty="0" smtClean="0">
                        <a:latin typeface="Cambria Math" panose="02040503050406030204" pitchFamily="18" charset="0"/>
                      </a:rPr>
                      <m:t>[(</m:t>
                    </m:r>
                    <m:sSub>
                      <m:sSubPr>
                        <m:ctrlPr>
                          <a:rPr lang="en-US" altLang="zh-CN" sz="3200" i="1" dirty="0">
                            <a:latin typeface="Cambria Math" charset="0"/>
                          </a:rPr>
                        </m:ctrlPr>
                      </m:sSubPr>
                      <m:e>
                        <m:r>
                          <a:rPr lang="en-US" altLang="zh-CN" sz="3200" i="1" dirty="0">
                            <a:latin typeface="Cambria Math" panose="02040503050406030204" pitchFamily="18" charset="0"/>
                          </a:rPr>
                          <m:t>𝑤</m:t>
                        </m:r>
                      </m:e>
                      <m:sub>
                        <m:r>
                          <a:rPr lang="en-US" altLang="zh-CN" sz="3200" i="1" dirty="0">
                            <a:latin typeface="Cambria Math" panose="02040503050406030204" pitchFamily="18" charset="0"/>
                          </a:rPr>
                          <m:t>𝑖𝑡</m:t>
                        </m:r>
                      </m:sub>
                    </m:sSub>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𝑢</m:t>
                    </m:r>
                    <m:r>
                      <a:rPr lang="en-US" altLang="zh-CN" sz="3200" i="1" baseline="-25000" dirty="0" err="1" smtClean="0">
                        <a:latin typeface="Cambria Math" panose="02040503050406030204" pitchFamily="18" charset="0"/>
                      </a:rPr>
                      <m:t>𝑖</m:t>
                    </m:r>
                    <m:r>
                      <a:rPr lang="en-US" altLang="zh-CN" sz="3200" i="1" dirty="0" smtClean="0">
                        <a:latin typeface="Cambria Math" panose="02040503050406030204" pitchFamily="18" charset="0"/>
                      </a:rPr>
                      <m:t>)(</m:t>
                    </m:r>
                    <m:r>
                      <a:rPr lang="en-US" altLang="zh-CN" sz="3200" i="1" dirty="0" err="1" smtClean="0">
                        <a:latin typeface="Cambria Math" panose="02040503050406030204" pitchFamily="18" charset="0"/>
                      </a:rPr>
                      <m:t>𝑤</m:t>
                    </m:r>
                    <m:r>
                      <a:rPr lang="en-US" altLang="zh-CN" sz="3200" i="1" baseline="-25000" dirty="0" err="1" smtClean="0">
                        <a:latin typeface="Cambria Math" panose="02040503050406030204" pitchFamily="18" charset="0"/>
                      </a:rPr>
                      <m:t>𝑖𝑠</m:t>
                    </m:r>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𝑢</m:t>
                    </m:r>
                    <m:r>
                      <a:rPr lang="en-US" altLang="zh-CN" sz="3200" i="1" baseline="-25000" dirty="0" err="1" smtClean="0">
                        <a:latin typeface="Cambria Math" panose="02040503050406030204" pitchFamily="18" charset="0"/>
                      </a:rPr>
                      <m:t>𝑖</m:t>
                    </m:r>
                    <m:r>
                      <a:rPr lang="en-US" altLang="zh-CN" sz="3200" i="1" dirty="0" smtClean="0">
                        <a:latin typeface="Cambria Math" panose="02040503050406030204" pitchFamily="18" charset="0"/>
                      </a:rPr>
                      <m:t>)] = </m:t>
                    </m:r>
                    <m:r>
                      <a:rPr lang="en-US" altLang="zh-CN" sz="3200" i="1" dirty="0" smtClean="0">
                        <a:latin typeface="Cambria Math" panose="02040503050406030204" pitchFamily="18" charset="0"/>
                      </a:rPr>
                      <m:t>𝐸</m:t>
                    </m:r>
                    <m:r>
                      <a:rPr lang="en-US" altLang="zh-CN" sz="3200" i="1" dirty="0" smtClean="0">
                        <a:latin typeface="Cambria Math" panose="02040503050406030204" pitchFamily="18" charset="0"/>
                      </a:rPr>
                      <m:t>[(</m:t>
                    </m:r>
                    <m:sSub>
                      <m:sSubPr>
                        <m:ctrlPr>
                          <a:rPr lang="en-US" altLang="zh-CN" sz="3200" i="1" dirty="0">
                            <a:latin typeface="Cambria Math" charset="0"/>
                          </a:rPr>
                        </m:ctrlPr>
                      </m:sSubPr>
                      <m:e>
                        <m:r>
                          <a:rPr lang="en-US" altLang="zh-CN" sz="3200" i="1" dirty="0">
                            <a:latin typeface="Cambria Math" panose="02040503050406030204" pitchFamily="18" charset="0"/>
                          </a:rPr>
                          <m:t>𝑤</m:t>
                        </m:r>
                      </m:e>
                      <m:sub>
                        <m:r>
                          <a:rPr lang="en-US" altLang="zh-CN" sz="3200" i="1" dirty="0">
                            <a:latin typeface="Cambria Math" panose="02040503050406030204" pitchFamily="18" charset="0"/>
                          </a:rPr>
                          <m:t>𝑖𝑡</m:t>
                        </m:r>
                      </m:sub>
                    </m:sSub>
                    <m:r>
                      <a:rPr lang="en-US" altLang="zh-CN" sz="3200" i="1" dirty="0" err="1" smtClean="0">
                        <a:latin typeface="Cambria Math" panose="02040503050406030204" pitchFamily="18" charset="0"/>
                      </a:rPr>
                      <m:t>𝑤</m:t>
                    </m:r>
                    <m:r>
                      <a:rPr lang="en-US" altLang="zh-CN" sz="3200" i="1" baseline="-25000" dirty="0" err="1" smtClean="0">
                        <a:latin typeface="Cambria Math" panose="02040503050406030204" pitchFamily="18" charset="0"/>
                      </a:rPr>
                      <m:t>𝑖𝑠</m:t>
                    </m:r>
                    <m:r>
                      <a:rPr lang="en-US" altLang="zh-CN" sz="3200" i="1" dirty="0" smtClean="0">
                        <a:latin typeface="Cambria Math" panose="02040503050406030204" pitchFamily="18" charset="0"/>
                      </a:rPr>
                      <m:t> + </m:t>
                    </m:r>
                    <m:r>
                      <a:rPr lang="en-US" altLang="zh-CN" sz="3200" i="1" dirty="0" err="1" smtClean="0">
                        <a:latin typeface="Cambria Math" panose="02040503050406030204" pitchFamily="18" charset="0"/>
                      </a:rPr>
                      <m:t>𝑢</m:t>
                    </m:r>
                    <m:r>
                      <a:rPr lang="en-US" altLang="zh-CN" sz="3200" i="1" baseline="-25000" dirty="0" err="1" smtClean="0">
                        <a:latin typeface="Cambria Math" panose="02040503050406030204" pitchFamily="18" charset="0"/>
                      </a:rPr>
                      <m:t>𝑖</m:t>
                    </m:r>
                    <m:r>
                      <a:rPr lang="en-US" altLang="zh-CN" sz="3200" i="1" dirty="0" smtClean="0">
                        <a:latin typeface="Cambria Math" panose="02040503050406030204" pitchFamily="18" charset="0"/>
                      </a:rPr>
                      <m:t> </m:t>
                    </m:r>
                    <m:r>
                      <a:rPr lang="en-US" altLang="zh-CN" sz="3200" i="1" dirty="0" err="1" smtClean="0">
                        <a:latin typeface="Cambria Math" panose="02040503050406030204" pitchFamily="18" charset="0"/>
                      </a:rPr>
                      <m:t>𝑤</m:t>
                    </m:r>
                    <m:r>
                      <a:rPr lang="en-US" altLang="zh-CN" sz="3200" i="1" baseline="-25000" dirty="0" err="1" smtClean="0">
                        <a:latin typeface="Cambria Math" panose="02040503050406030204" pitchFamily="18" charset="0"/>
                      </a:rPr>
                      <m:t>𝑖𝑠</m:t>
                    </m:r>
                    <m:r>
                      <a:rPr lang="en-US" altLang="zh-CN" sz="3200" i="1" dirty="0" smtClean="0">
                        <a:latin typeface="Cambria Math" panose="02040503050406030204" pitchFamily="18" charset="0"/>
                      </a:rPr>
                      <m:t> +</m:t>
                    </m:r>
                    <m:sSub>
                      <m:sSubPr>
                        <m:ctrlPr>
                          <a:rPr lang="en-US" altLang="zh-CN" sz="3200" i="1" dirty="0">
                            <a:latin typeface="Cambria Math" charset="0"/>
                          </a:rPr>
                        </m:ctrlPr>
                      </m:sSubPr>
                      <m:e>
                        <m:r>
                          <a:rPr lang="en-US" altLang="zh-CN" sz="3200" i="1" dirty="0">
                            <a:latin typeface="Cambria Math" panose="02040503050406030204" pitchFamily="18" charset="0"/>
                          </a:rPr>
                          <m:t>𝑤</m:t>
                        </m:r>
                      </m:e>
                      <m:sub>
                        <m:r>
                          <a:rPr lang="en-US" altLang="zh-CN" sz="3200" i="1" dirty="0">
                            <a:latin typeface="Cambria Math" panose="02040503050406030204" pitchFamily="18" charset="0"/>
                          </a:rPr>
                          <m:t>𝑖𝑡</m:t>
                        </m:r>
                      </m:sub>
                    </m:sSub>
                    <m:r>
                      <a:rPr lang="en-US" altLang="zh-CN" sz="3200" i="1" dirty="0" err="1" smtClean="0">
                        <a:latin typeface="Cambria Math" panose="02040503050406030204" pitchFamily="18" charset="0"/>
                      </a:rPr>
                      <m:t>𝑢</m:t>
                    </m:r>
                    <m:r>
                      <a:rPr lang="en-US" altLang="zh-CN" sz="3200" i="1" baseline="-25000" dirty="0" err="1" smtClean="0">
                        <a:latin typeface="Cambria Math" panose="02040503050406030204" pitchFamily="18" charset="0"/>
                      </a:rPr>
                      <m:t>𝑖</m:t>
                    </m:r>
                    <m:r>
                      <a:rPr lang="en-US" altLang="zh-CN" sz="3200" i="1" dirty="0" smtClean="0">
                        <a:latin typeface="Cambria Math" panose="02040503050406030204" pitchFamily="18" charset="0"/>
                      </a:rPr>
                      <m:t> +</m:t>
                    </m:r>
                    <m:r>
                      <a:rPr lang="en-US" altLang="zh-CN" sz="3200" i="1" dirty="0">
                        <a:latin typeface="Cambria Math" panose="02040503050406030204" pitchFamily="18" charset="0"/>
                      </a:rPr>
                      <m:t>𝑢</m:t>
                    </m:r>
                    <m:r>
                      <a:rPr lang="en-US" altLang="zh-CN" sz="3200" i="1" baseline="-25000" dirty="0" err="1">
                        <a:latin typeface="Cambria Math" panose="02040503050406030204" pitchFamily="18" charset="0"/>
                      </a:rPr>
                      <m:t>𝑖</m:t>
                    </m:r>
                    <m:r>
                      <a:rPr lang="en-US" altLang="zh-CN" sz="3200" i="1" baseline="30000" dirty="0" smtClean="0">
                        <a:latin typeface="Cambria Math" panose="02040503050406030204" pitchFamily="18" charset="0"/>
                      </a:rPr>
                      <m:t>2</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sym typeface="Symbol" panose="05050102010706020507" pitchFamily="18" charset="2"/>
                      </a:rPr>
                      <m:t></m:t>
                    </m:r>
                    <m:r>
                      <a:rPr lang="en-US" altLang="zh-CN" sz="3200" i="1" baseline="-25000" dirty="0" smtClean="0">
                        <a:latin typeface="Cambria Math" panose="02040503050406030204" pitchFamily="18" charset="0"/>
                      </a:rPr>
                      <m:t>𝑢</m:t>
                    </m:r>
                    <m:r>
                      <a:rPr lang="en-US" altLang="zh-CN" sz="3200" i="1" baseline="30000" dirty="0" smtClean="0">
                        <a:latin typeface="Cambria Math" panose="02040503050406030204" pitchFamily="18" charset="0"/>
                      </a:rPr>
                      <m:t>2</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rPr>
                      <m:t>𝑡</m:t>
                    </m:r>
                    <m:r>
                      <a:rPr lang="en-US" altLang="zh-CN" sz="3200" i="1" dirty="0" smtClean="0">
                        <a:latin typeface="Cambria Math" panose="02040503050406030204" pitchFamily="18" charset="0"/>
                      </a:rPr>
                      <m:t> ≠ </m:t>
                    </m:r>
                    <m:r>
                      <a:rPr lang="en-US" altLang="zh-CN" sz="3200" i="1" dirty="0" smtClean="0">
                        <a:latin typeface="Cambria Math" panose="02040503050406030204" pitchFamily="18" charset="0"/>
                      </a:rPr>
                      <m:t>𝑠</m:t>
                    </m:r>
                    <m:r>
                      <a:rPr lang="en-US" altLang="zh-CN" sz="3200" i="1" dirty="0" smtClean="0">
                        <a:latin typeface="Cambria Math" panose="02040503050406030204" pitchFamily="18" charset="0"/>
                      </a:rPr>
                      <m:t>  </m:t>
                    </m:r>
                  </m:oMath>
                </a14:m>
                <a:endParaRPr lang="en-US" altLang="zh-CN" sz="3200" dirty="0"/>
              </a:p>
              <a:p>
                <a:pPr marL="0" indent="0">
                  <a:buNone/>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839" t="-2133" r="-447"/>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39</a:t>
            </a:fld>
            <a:endParaRPr lang="zh-CN" altLang="en-US" dirty="0"/>
          </a:p>
        </p:txBody>
      </p:sp>
    </p:spTree>
    <p:extLst>
      <p:ext uri="{BB962C8B-B14F-4D97-AF65-F5344CB8AC3E}">
        <p14:creationId xmlns:p14="http://schemas.microsoft.com/office/powerpoint/2010/main" val="4073579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面板数据的定义</a:t>
            </a:r>
            <a:endParaRPr lang="zh-CN" altLang="en-US" dirty="0"/>
          </a:p>
        </p:txBody>
      </p:sp>
      <p:sp>
        <p:nvSpPr>
          <p:cNvPr id="3" name="内容占位符 2"/>
          <p:cNvSpPr>
            <a:spLocks noGrp="1"/>
          </p:cNvSpPr>
          <p:nvPr>
            <p:ph sz="quarter" idx="1"/>
          </p:nvPr>
        </p:nvSpPr>
        <p:spPr/>
        <p:txBody>
          <a:bodyPr/>
          <a:lstStyle/>
          <a:p>
            <a:r>
              <a:rPr lang="zh-CN" altLang="en-US" dirty="0"/>
              <a:t>面板数据（</a:t>
            </a:r>
            <a:r>
              <a:rPr lang="en-US" altLang="zh-CN" dirty="0"/>
              <a:t>panel data</a:t>
            </a:r>
            <a:r>
              <a:rPr lang="zh-CN" altLang="en-US" dirty="0"/>
              <a:t>）也称作时间序列与截面混合数据（</a:t>
            </a:r>
            <a:r>
              <a:rPr lang="en-US" altLang="zh-CN" dirty="0"/>
              <a:t>pooled time series and cross section data</a:t>
            </a:r>
            <a:r>
              <a:rPr lang="zh-CN" altLang="en-US" dirty="0" smtClean="0"/>
              <a:t>）</a:t>
            </a:r>
            <a:endParaRPr lang="en-US" altLang="zh-CN" dirty="0" smtClean="0"/>
          </a:p>
          <a:p>
            <a:r>
              <a:rPr lang="zh-CN" altLang="en-US" dirty="0" smtClean="0"/>
              <a:t>面</a:t>
            </a:r>
            <a:r>
              <a:rPr lang="zh-CN" altLang="en-US" dirty="0"/>
              <a:t>板数据是截面上个体在不同时点的重复观测</a:t>
            </a:r>
            <a:r>
              <a:rPr lang="zh-CN" altLang="en-US" dirty="0" smtClean="0"/>
              <a:t>数据</a:t>
            </a:r>
            <a:endParaRPr lang="zh-CN" altLang="en-US" dirty="0"/>
          </a:p>
          <a:p>
            <a:r>
              <a:rPr lang="en-US" altLang="zh-CN" dirty="0"/>
              <a:t>panel </a:t>
            </a:r>
            <a:r>
              <a:rPr lang="zh-CN" altLang="en-US" dirty="0"/>
              <a:t>原指对一组固定调查对象的多次观测，近年来</a:t>
            </a:r>
            <a:r>
              <a:rPr lang="en-US" altLang="zh-CN" dirty="0"/>
              <a:t>panel data</a:t>
            </a:r>
            <a:r>
              <a:rPr lang="zh-CN" altLang="en-US" dirty="0"/>
              <a:t>已经成为专业</a:t>
            </a:r>
            <a:r>
              <a:rPr lang="zh-CN" altLang="en-US" dirty="0" smtClean="0"/>
              <a:t>术语</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a:t>
            </a:fld>
            <a:endParaRPr lang="zh-CN" altLang="en-US" dirty="0"/>
          </a:p>
        </p:txBody>
      </p:sp>
      <p:grpSp>
        <p:nvGrpSpPr>
          <p:cNvPr id="7" name="组合 6"/>
          <p:cNvGrpSpPr/>
          <p:nvPr/>
        </p:nvGrpSpPr>
        <p:grpSpPr>
          <a:xfrm>
            <a:off x="6240016" y="1447800"/>
            <a:ext cx="5700266" cy="3736213"/>
            <a:chOff x="3325242" y="2852738"/>
            <a:chExt cx="5700266" cy="3736213"/>
          </a:xfrm>
        </p:grpSpPr>
        <p:pic>
          <p:nvPicPr>
            <p:cNvPr id="5"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852738"/>
              <a:ext cx="34956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8"/>
            <p:cNvSpPr>
              <a:spLocks noChangeArrowheads="1"/>
            </p:cNvSpPr>
            <p:nvPr/>
          </p:nvSpPr>
          <p:spPr bwMode="auto">
            <a:xfrm>
              <a:off x="3325242" y="6219619"/>
              <a:ext cx="57002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中国</a:t>
              </a:r>
              <a:r>
                <a:rPr lang="zh-CN" altLang="en-US" b="1" dirty="0">
                  <a:effectLst>
                    <a:outerShdw blurRad="38100" dist="38100" dir="2700000" algn="tl">
                      <a:srgbClr val="C0C0C0"/>
                    </a:outerShdw>
                  </a:effectLst>
                  <a:latin typeface="Times New Roman" panose="02020603050405020304" pitchFamily="18" charset="0"/>
                  <a:ea typeface="宋体" panose="02010600030101010101" pitchFamily="2" charset="-122"/>
                </a:rPr>
                <a:t>各省级地区消费性支出占可支配收入比例走势图 </a:t>
              </a:r>
            </a:p>
          </p:txBody>
        </p:sp>
      </p:grpSp>
    </p:spTree>
    <p:extLst>
      <p:ext uri="{BB962C8B-B14F-4D97-AF65-F5344CB8AC3E}">
        <p14:creationId xmlns:p14="http://schemas.microsoft.com/office/powerpoint/2010/main" val="2006807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个体随机效应的检验</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en-US" altLang="zh-CN" dirty="0" err="1"/>
                  <a:t>Hausman</a:t>
                </a:r>
                <a:r>
                  <a:rPr lang="zh-CN" altLang="en-US" dirty="0"/>
                  <a:t>（</a:t>
                </a:r>
                <a:r>
                  <a:rPr lang="en-US" altLang="zh-CN" dirty="0"/>
                  <a:t>1978</a:t>
                </a:r>
                <a:r>
                  <a:rPr lang="zh-CN" altLang="en-US" dirty="0"/>
                  <a:t>，</a:t>
                </a:r>
                <a:r>
                  <a:rPr lang="en-US" altLang="zh-CN" dirty="0"/>
                  <a:t>1981</a:t>
                </a:r>
                <a:r>
                  <a:rPr lang="zh-CN" altLang="en-US" dirty="0"/>
                  <a:t>，</a:t>
                </a:r>
                <a:r>
                  <a:rPr lang="en-US" altLang="zh-CN" dirty="0"/>
                  <a:t>1986</a:t>
                </a:r>
                <a:r>
                  <a:rPr lang="zh-CN" altLang="en-US" dirty="0"/>
                  <a:t>）</a:t>
                </a:r>
                <a:r>
                  <a:rPr lang="zh-CN" altLang="en-US" dirty="0" smtClean="0"/>
                  <a:t>检验</a:t>
                </a:r>
                <a:endParaRPr lang="en-US" altLang="zh-CN" dirty="0" smtClean="0"/>
              </a:p>
              <a:p>
                <a:pPr marL="0" indent="0">
                  <a:buNone/>
                </a:pPr>
                <a:r>
                  <a:rPr lang="en-US" altLang="zh-CN" dirty="0" smtClean="0"/>
                  <a:t>      </a:t>
                </a:r>
                <a14:m>
                  <m:oMath xmlns:m="http://schemas.openxmlformats.org/officeDocument/2006/math">
                    <m:r>
                      <a:rPr lang="en-US" altLang="zh-CN" i="1" dirty="0">
                        <a:latin typeface="Cambria Math" panose="02040503050406030204" pitchFamily="18" charset="0"/>
                      </a:rPr>
                      <m:t>𝐻</m:t>
                    </m:r>
                    <m:r>
                      <a:rPr lang="en-US" altLang="zh-CN" i="1" baseline="-25000" dirty="0">
                        <a:latin typeface="Cambria Math" panose="02040503050406030204" pitchFamily="18" charset="0"/>
                      </a:rPr>
                      <m:t>0</m:t>
                    </m:r>
                    <m:r>
                      <a:rPr lang="zh-CN" altLang="en-US" i="1" dirty="0">
                        <a:latin typeface="Cambria Math" panose="02040503050406030204" pitchFamily="18" charset="0"/>
                      </a:rPr>
                      <m:t>：</m:t>
                    </m:r>
                    <m:r>
                      <a:rPr lang="zh-CN" altLang="en-US" i="1" dirty="0">
                        <a:latin typeface="Cambria Math" panose="02040503050406030204" pitchFamily="18" charset="0"/>
                        <a:sym typeface="Symbol" panose="05050102010706020507" pitchFamily="18" charset="2"/>
                      </a:rPr>
                      <m:t>个体效应</m:t>
                    </m:r>
                  </m:oMath>
                </a14:m>
                <a:r>
                  <a:rPr lang="zh-CN" altLang="en-US" dirty="0" smtClean="0"/>
                  <a:t>与回归变量无关（个体随机效应模型</a:t>
                </a:r>
                <a:r>
                  <a:rPr lang="zh-CN" altLang="en-US" dirty="0"/>
                  <a:t>）</a:t>
                </a:r>
                <a:endParaRPr lang="en-US" altLang="zh-CN" dirty="0"/>
              </a:p>
              <a:p>
                <a:pPr marL="0" indent="0">
                  <a:buNone/>
                </a:pPr>
                <a14:m>
                  <m:oMath xmlns:m="http://schemas.openxmlformats.org/officeDocument/2006/math">
                    <m:r>
                      <a:rPr lang="en-US" altLang="zh-CN" i="1" dirty="0">
                        <a:latin typeface="Cambria Math" panose="02040503050406030204" pitchFamily="18" charset="0"/>
                      </a:rPr>
                      <m:t>      </m:t>
                    </m:r>
                    <m:r>
                      <a:rPr lang="en-US" altLang="zh-CN" i="1" dirty="0">
                        <a:latin typeface="Cambria Math" panose="02040503050406030204" pitchFamily="18" charset="0"/>
                      </a:rPr>
                      <m:t>𝐻</m:t>
                    </m:r>
                    <m:r>
                      <a:rPr lang="en-US" altLang="zh-CN" i="1" baseline="-25000" dirty="0">
                        <a:latin typeface="Cambria Math" panose="02040503050406030204" pitchFamily="18" charset="0"/>
                      </a:rPr>
                      <m:t>1</m:t>
                    </m:r>
                    <m:r>
                      <a:rPr lang="zh-CN" altLang="en-US" i="1" dirty="0">
                        <a:latin typeface="Cambria Math" panose="02040503050406030204" pitchFamily="18" charset="0"/>
                      </a:rPr>
                      <m:t>：</m:t>
                    </m:r>
                    <m:r>
                      <a:rPr lang="zh-CN" altLang="en-US" i="1" dirty="0">
                        <a:latin typeface="Cambria Math" panose="02040503050406030204" pitchFamily="18" charset="0"/>
                        <a:sym typeface="Symbol" panose="05050102010706020507" pitchFamily="18" charset="2"/>
                      </a:rPr>
                      <m:t>个体效应</m:t>
                    </m:r>
                    <m:r>
                      <m:rPr>
                        <m:nor/>
                      </m:rPr>
                      <a:rPr lang="zh-CN" altLang="en-US" dirty="0"/>
                      <m:t>与回归变量</m:t>
                    </m:r>
                    <m:r>
                      <a:rPr lang="zh-CN" altLang="en-US" i="1" dirty="0" smtClean="0">
                        <a:latin typeface="Cambria Math" panose="02040503050406030204" pitchFamily="18" charset="0"/>
                      </a:rPr>
                      <m:t>相关</m:t>
                    </m:r>
                  </m:oMath>
                </a14:m>
                <a:r>
                  <a:rPr lang="zh-CN" altLang="en-US" dirty="0" smtClean="0"/>
                  <a:t>（个体固定效应模型）</a:t>
                </a:r>
                <a:endParaRPr lang="en-US" altLang="zh-CN" dirty="0" smtClean="0"/>
              </a:p>
              <a:p>
                <a:r>
                  <a:rPr lang="zh-CN" altLang="en-US" dirty="0"/>
                  <a:t>构造</a:t>
                </a:r>
                <a:r>
                  <a:rPr lang="en-US" altLang="zh-CN" dirty="0"/>
                  <a:t>Wald</a:t>
                </a:r>
                <a:r>
                  <a:rPr lang="zh-CN" altLang="en-US" dirty="0" smtClean="0"/>
                  <a:t>统计量</a:t>
                </a:r>
                <a:endParaRPr lang="en-US" altLang="zh-CN" dirty="0" smtClean="0"/>
              </a:p>
              <a:p>
                <a:pPr marL="0" indent="0">
                  <a:buNone/>
                </a:pPr>
                <a14:m>
                  <m:oMathPara xmlns:m="http://schemas.openxmlformats.org/officeDocument/2006/math">
                    <m:oMathParaPr>
                      <m:jc m:val="centerGroup"/>
                    </m:oMathParaPr>
                    <m:oMath xmlns:m="http://schemas.openxmlformats.org/officeDocument/2006/math">
                      <m:d>
                        <m:dPr>
                          <m:begChr m:val=""/>
                          <m:ctrlPr>
                            <a:rPr lang="zh-CN" altLang="en-US" i="1">
                              <a:latin typeface="Cambria Math" charset="0"/>
                            </a:rPr>
                          </m:ctrlPr>
                        </m:dPr>
                        <m:e>
                          <m:r>
                            <a:rPr lang="zh-CN" altLang="en-US" i="1">
                              <a:latin typeface="Cambria Math" panose="02040503050406030204" pitchFamily="18" charset="0"/>
                            </a:rPr>
                            <m:t>𝑊</m:t>
                          </m:r>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acc>
                            <m:accPr>
                              <m:chr m:val="̂"/>
                              <m:ctrlPr>
                                <a:rPr lang="zh-CN" altLang="en-US" i="1">
                                  <a:latin typeface="Cambria Math" charset="0"/>
                                </a:rPr>
                              </m:ctrlPr>
                            </m:accPr>
                            <m:e>
                              <m:r>
                                <a:rPr lang="zh-CN" altLang="en-US" i="1">
                                  <a:latin typeface="Cambria Math" panose="02040503050406030204" pitchFamily="18" charset="0"/>
                                </a:rPr>
                                <m:t>𝛽</m:t>
                              </m:r>
                            </m:e>
                          </m:acc>
                          <m:r>
                            <m:rPr>
                              <m:nor/>
                            </m:rPr>
                            <a:rPr lang="zh-CN" altLang="en-US" i="1">
                              <a:latin typeface="Cambria Math" panose="02040503050406030204" pitchFamily="18" charset="0"/>
                            </a:rPr>
                            <m:t> </m:t>
                          </m:r>
                          <m:sSup>
                            <m:sSupPr>
                              <m:ctrlPr>
                                <a:rPr lang="zh-CN" altLang="en-US" i="1">
                                  <a:latin typeface="Cambria Math" charset="0"/>
                                </a:rPr>
                              </m:ctrlPr>
                            </m:sSupPr>
                            <m:e>
                              <m:r>
                                <a:rPr lang="zh-CN" altLang="en-US">
                                  <a:latin typeface="Cambria Math" panose="02040503050406030204" pitchFamily="18" charset="0"/>
                                </a:rPr>
                                <m:t>]</m:t>
                              </m:r>
                            </m:e>
                            <m:sup>
                              <m:r>
                                <a:rPr lang="zh-CN" altLang="en-US">
                                  <a:latin typeface="Cambria Math" panose="02040503050406030204" pitchFamily="18" charset="0"/>
                                </a:rPr>
                                <m:t>′</m:t>
                              </m:r>
                            </m:sup>
                          </m:sSup>
                          <m:sSup>
                            <m:sSupPr>
                              <m:ctrlPr>
                                <a:rPr lang="zh-CN" altLang="en-US" i="1">
                                  <a:latin typeface="Cambria Math" charset="0"/>
                                </a:rPr>
                              </m:ctrlPr>
                            </m:sSupPr>
                            <m:e>
                              <m:acc>
                                <m:accPr>
                                  <m:chr m:val="̂"/>
                                  <m:ctrlPr>
                                    <a:rPr lang="zh-CN" altLang="en-US" i="1">
                                      <a:latin typeface="Cambria Math" charset="0"/>
                                    </a:rPr>
                                  </m:ctrlPr>
                                </m:accPr>
                                <m:e>
                                  <m:r>
                                    <a:rPr lang="zh-CN" altLang="en-US" i="1">
                                      <a:latin typeface="Cambria Math" panose="02040503050406030204" pitchFamily="18" charset="0"/>
                                    </a:rPr>
                                    <m:t>𝛴</m:t>
                                  </m:r>
                                </m:e>
                              </m:acc>
                            </m:e>
                            <m:sup>
                              <m:r>
                                <a:rPr lang="zh-CN" altLang="en-US">
                                  <a:latin typeface="Cambria Math" panose="02040503050406030204" pitchFamily="18" charset="0"/>
                                </a:rPr>
                                <m:t>−1</m:t>
                              </m:r>
                            </m:sup>
                          </m:sSup>
                          <m:r>
                            <a:rPr lang="zh-CN" altLang="en-US">
                              <a:latin typeface="Cambria Math" panose="02040503050406030204" pitchFamily="18" charset="0"/>
                            </a:rPr>
                            <m:t>[</m:t>
                          </m:r>
                          <m:r>
                            <a:rPr lang="zh-CN" altLang="en-US" i="1">
                              <a:latin typeface="Cambria Math" panose="02040503050406030204" pitchFamily="18" charset="0"/>
                            </a:rPr>
                            <m:t>𝑏</m:t>
                          </m:r>
                          <m:r>
                            <a:rPr lang="zh-CN" altLang="en-US">
                              <a:latin typeface="Cambria Math" panose="02040503050406030204" pitchFamily="18" charset="0"/>
                            </a:rPr>
                            <m:t>−</m:t>
                          </m:r>
                          <m:acc>
                            <m:accPr>
                              <m:chr m:val="̂"/>
                              <m:ctrlPr>
                                <a:rPr lang="zh-CN" altLang="en-US" i="1">
                                  <a:latin typeface="Cambria Math" charset="0"/>
                                </a:rPr>
                              </m:ctrlPr>
                            </m:accPr>
                            <m:e>
                              <m:r>
                                <a:rPr lang="zh-CN" altLang="en-US" i="1">
                                  <a:latin typeface="Cambria Math" panose="02040503050406030204" pitchFamily="18" charset="0"/>
                                </a:rPr>
                                <m:t>𝛽</m:t>
                              </m:r>
                            </m:e>
                          </m:acc>
                          <m:r>
                            <m:rPr>
                              <m:nor/>
                            </m:rPr>
                            <a:rPr lang="zh-CN" altLang="en-US" i="1">
                              <a:latin typeface="Cambria Math" panose="02040503050406030204" pitchFamily="18" charset="0"/>
                            </a:rPr>
                            <m:t> </m:t>
                          </m:r>
                          <m:r>
                            <a:rPr lang="zh-CN" altLang="en-US">
                              <a:latin typeface="Cambria Math" panose="02040503050406030204" pitchFamily="18" charset="0"/>
                            </a:rPr>
                            <m:t>]~</m:t>
                          </m:r>
                          <m:sSup>
                            <m:sSupPr>
                              <m:ctrlPr>
                                <a:rPr lang="zh-CN" altLang="en-US" i="1">
                                  <a:latin typeface="Cambria Math" charset="0"/>
                                </a:rPr>
                              </m:ctrlPr>
                            </m:sSupPr>
                            <m:e>
                              <m:r>
                                <a:rPr lang="zh-CN" altLang="en-US" i="1">
                                  <a:latin typeface="Cambria Math" panose="02040503050406030204" pitchFamily="18" charset="0"/>
                                </a:rPr>
                                <m:t>𝜒</m:t>
                              </m:r>
                            </m:e>
                            <m:sup>
                              <m:r>
                                <a:rPr lang="zh-CN" altLang="en-US">
                                  <a:latin typeface="Cambria Math" panose="02040503050406030204" pitchFamily="18" charset="0"/>
                                </a:rPr>
                                <m:t>2</m:t>
                              </m:r>
                            </m:sup>
                          </m:sSup>
                          <m:r>
                            <a:rPr lang="zh-CN" altLang="en-US">
                              <a:latin typeface="Cambria Math" panose="02040503050406030204" pitchFamily="18" charset="0"/>
                            </a:rPr>
                            <m:t>(</m:t>
                          </m:r>
                          <m:r>
                            <a:rPr lang="zh-CN" altLang="en-US" i="1">
                              <a:latin typeface="Cambria Math" panose="02040503050406030204" pitchFamily="18" charset="0"/>
                            </a:rPr>
                            <m:t>𝑘</m:t>
                          </m:r>
                        </m:e>
                      </m:d>
                    </m:oMath>
                  </m:oMathPara>
                </a14:m>
                <a:endParaRPr lang="zh-CN" altLang="en-US" dirty="0"/>
              </a:p>
              <a:p>
                <a:pPr marL="0" indent="0">
                  <a:buNone/>
                </a:pPr>
                <a:r>
                  <a:rPr lang="zh-CN" altLang="en-US" dirty="0" smtClean="0"/>
                  <a:t>其中</a:t>
                </a:r>
                <a:r>
                  <a:rPr lang="en-US" altLang="zh-CN" dirty="0"/>
                  <a:t>b</a:t>
                </a:r>
                <a:r>
                  <a:rPr lang="zh-CN" altLang="en-US" dirty="0"/>
                  <a:t>是固定效应模型的估计结果；</a:t>
                </a:r>
                <a14:m>
                  <m:oMath xmlns:m="http://schemas.openxmlformats.org/officeDocument/2006/math">
                    <m:acc>
                      <m:accPr>
                        <m:chr m:val="̂"/>
                        <m:ctrlPr>
                          <a:rPr lang="zh-CN" altLang="en-US" i="1">
                            <a:latin typeface="Cambria Math" charset="0"/>
                          </a:rPr>
                        </m:ctrlPr>
                      </m:accPr>
                      <m:e>
                        <m:r>
                          <a:rPr lang="zh-CN" altLang="en-US" i="1">
                            <a:latin typeface="Cambria Math" panose="02040503050406030204" pitchFamily="18" charset="0"/>
                          </a:rPr>
                          <m:t>𝛽</m:t>
                        </m:r>
                      </m:e>
                    </m:acc>
                  </m:oMath>
                </a14:m>
                <a:r>
                  <a:rPr lang="zh-CN" altLang="en-US" dirty="0"/>
                  <a:t>是假定模型为随机影响模型时采用</a:t>
                </a:r>
                <a:r>
                  <a:rPr lang="en-US" altLang="zh-CN" dirty="0"/>
                  <a:t>GLS</a:t>
                </a:r>
                <a:r>
                  <a:rPr lang="zh-CN" altLang="en-US" dirty="0"/>
                  <a:t>估计的结果；</a:t>
                </a:r>
                <a:r>
                  <a:rPr lang="en-US" altLang="zh-CN" dirty="0"/>
                  <a:t>Σ</a:t>
                </a:r>
                <a:r>
                  <a:rPr lang="zh-CN" altLang="en-US" dirty="0"/>
                  <a:t>为</a:t>
                </a:r>
                <a:r>
                  <a:rPr lang="en-US" altLang="zh-CN" dirty="0"/>
                  <a:t>LSDV</a:t>
                </a:r>
                <a:r>
                  <a:rPr lang="zh-CN" altLang="en-US" dirty="0"/>
                  <a:t>模型与随机影响模型经过估计后得到的估计量之差的方差距阵，可以证明等于二者方差之差</a:t>
                </a:r>
                <a:r>
                  <a:rPr lang="zh-CN" altLang="en-US" dirty="0" smtClean="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d>
                        <m:dPr>
                          <m:begChr m:val=""/>
                          <m:ctrlPr>
                            <a:rPr lang="zh-CN" altLang="en-US" sz="3200" i="1">
                              <a:latin typeface="Cambria Math" charset="0"/>
                            </a:rPr>
                          </m:ctrlPr>
                        </m:dPr>
                        <m:e>
                          <m:r>
                            <a:rPr lang="zh-CN" altLang="en-US" sz="3200" i="1">
                              <a:latin typeface="Cambria Math" panose="02040503050406030204" pitchFamily="18" charset="0"/>
                            </a:rPr>
                            <m:t>𝛴</m:t>
                          </m:r>
                          <m:r>
                            <a:rPr lang="zh-CN" altLang="en-US" sz="3200">
                              <a:latin typeface="Cambria Math" panose="02040503050406030204" pitchFamily="18" charset="0"/>
                            </a:rPr>
                            <m:t>=</m:t>
                          </m:r>
                          <m:r>
                            <m:rPr>
                              <m:sty m:val="p"/>
                            </m:rPr>
                            <a:rPr lang="zh-CN" altLang="en-US" sz="3200">
                              <a:latin typeface="Cambria Math" panose="02040503050406030204" pitchFamily="18" charset="0"/>
                            </a:rPr>
                            <m:t>var</m:t>
                          </m:r>
                          <m:r>
                            <a:rPr lang="zh-CN" altLang="en-US" sz="3200">
                              <a:latin typeface="Cambria Math" panose="02040503050406030204" pitchFamily="18" charset="0"/>
                            </a:rPr>
                            <m:t>(</m:t>
                          </m:r>
                          <m:r>
                            <a:rPr lang="zh-CN" altLang="en-US" sz="3200" i="1">
                              <a:latin typeface="Cambria Math" panose="02040503050406030204" pitchFamily="18" charset="0"/>
                            </a:rPr>
                            <m:t>𝑏</m:t>
                          </m:r>
                          <m:r>
                            <a:rPr lang="zh-CN" altLang="en-US" sz="3200">
                              <a:latin typeface="Cambria Math" panose="02040503050406030204" pitchFamily="18" charset="0"/>
                            </a:rPr>
                            <m:t>−</m:t>
                          </m:r>
                          <m:acc>
                            <m:accPr>
                              <m:chr m:val="̂"/>
                              <m:ctrlPr>
                                <a:rPr lang="zh-CN" altLang="en-US" sz="3200" i="1">
                                  <a:latin typeface="Cambria Math" charset="0"/>
                                </a:rPr>
                              </m:ctrlPr>
                            </m:accPr>
                            <m:e>
                              <m:r>
                                <a:rPr lang="zh-CN" altLang="en-US" sz="3200" i="1">
                                  <a:latin typeface="Cambria Math" panose="02040503050406030204" pitchFamily="18" charset="0"/>
                                </a:rPr>
                                <m:t>𝛽</m:t>
                              </m:r>
                            </m:e>
                          </m:acc>
                          <m:r>
                            <a:rPr lang="zh-CN" altLang="en-US" sz="3200">
                              <a:latin typeface="Cambria Math" panose="02040503050406030204" pitchFamily="18" charset="0"/>
                            </a:rPr>
                            <m:t>)=</m:t>
                          </m:r>
                          <m:r>
                            <m:rPr>
                              <m:sty m:val="p"/>
                            </m:rPr>
                            <a:rPr lang="zh-CN" altLang="en-US" sz="3200">
                              <a:latin typeface="Cambria Math" panose="02040503050406030204" pitchFamily="18" charset="0"/>
                            </a:rPr>
                            <m:t>var</m:t>
                          </m:r>
                          <m:r>
                            <a:rPr lang="zh-CN" altLang="en-US" sz="3200">
                              <a:latin typeface="Cambria Math" panose="02040503050406030204" pitchFamily="18" charset="0"/>
                            </a:rPr>
                            <m:t>(</m:t>
                          </m:r>
                          <m:r>
                            <a:rPr lang="zh-CN" altLang="en-US" sz="3200" i="1">
                              <a:latin typeface="Cambria Math" panose="02040503050406030204" pitchFamily="18" charset="0"/>
                            </a:rPr>
                            <m:t>𝑏</m:t>
                          </m:r>
                          <m:r>
                            <a:rPr lang="zh-CN" altLang="en-US" sz="3200">
                              <a:latin typeface="Cambria Math" panose="02040503050406030204" pitchFamily="18" charset="0"/>
                            </a:rPr>
                            <m:t>)−</m:t>
                          </m:r>
                          <m:r>
                            <m:rPr>
                              <m:sty m:val="p"/>
                            </m:rPr>
                            <a:rPr lang="zh-CN" altLang="en-US" sz="3200">
                              <a:latin typeface="Cambria Math" panose="02040503050406030204" pitchFamily="18" charset="0"/>
                            </a:rPr>
                            <m:t>var</m:t>
                          </m:r>
                          <m:r>
                            <a:rPr lang="zh-CN" altLang="en-US" sz="3200">
                              <a:latin typeface="Cambria Math" panose="02040503050406030204" pitchFamily="18" charset="0"/>
                            </a:rPr>
                            <m:t>(</m:t>
                          </m:r>
                          <m:acc>
                            <m:accPr>
                              <m:chr m:val="̂"/>
                              <m:ctrlPr>
                                <a:rPr lang="zh-CN" altLang="en-US" sz="3200" i="1">
                                  <a:latin typeface="Cambria Math" charset="0"/>
                                </a:rPr>
                              </m:ctrlPr>
                            </m:accPr>
                            <m:e>
                              <m:r>
                                <a:rPr lang="zh-CN" altLang="en-US" sz="3200" i="1">
                                  <a:latin typeface="Cambria Math" panose="02040503050406030204" pitchFamily="18" charset="0"/>
                                </a:rPr>
                                <m:t>𝛽</m:t>
                              </m:r>
                            </m:e>
                          </m:acc>
                        </m:e>
                      </m:d>
                    </m:oMath>
                  </m:oMathPara>
                </a14:m>
                <a:endParaRPr lang="zh-CN" altLang="en-US" sz="3200" dirty="0"/>
              </a:p>
              <a:p>
                <a:pPr marL="0" indent="0">
                  <a:buNone/>
                </a:pPr>
                <a:endParaRPr lang="zh-CN" altLang="en-US" sz="3200" dirty="0"/>
              </a:p>
              <a:p>
                <a:pPr marL="0" indent="0">
                  <a:buNone/>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1007" t="-2133" r="-56"/>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40</a:t>
            </a:fld>
            <a:endParaRPr lang="zh-CN" altLang="en-US" dirty="0"/>
          </a:p>
        </p:txBody>
      </p:sp>
    </p:spTree>
    <p:extLst>
      <p:ext uri="{BB962C8B-B14F-4D97-AF65-F5344CB8AC3E}">
        <p14:creationId xmlns:p14="http://schemas.microsoft.com/office/powerpoint/2010/main" val="3786870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个体随机效应的检验</a:t>
            </a:r>
            <a:endParaRPr lang="zh-CN" altLang="en-US" dirty="0"/>
          </a:p>
        </p:txBody>
      </p:sp>
      <p:sp>
        <p:nvSpPr>
          <p:cNvPr id="3" name="内容占位符 2"/>
          <p:cNvSpPr>
            <a:spLocks noGrp="1"/>
          </p:cNvSpPr>
          <p:nvPr>
            <p:ph sz="quarter" idx="1"/>
          </p:nvPr>
        </p:nvSpPr>
        <p:spPr/>
        <p:txBody>
          <a:bodyPr/>
          <a:lstStyle/>
          <a:p>
            <a:r>
              <a:rPr lang="zh-CN" altLang="en-US" dirty="0"/>
              <a:t>经验方法</a:t>
            </a:r>
            <a:r>
              <a:rPr lang="zh-CN" altLang="en-US" dirty="0" smtClean="0"/>
              <a:t>：</a:t>
            </a:r>
            <a:endParaRPr lang="zh-CN" altLang="en-US" dirty="0"/>
          </a:p>
          <a:p>
            <a:pPr lvl="1"/>
            <a:r>
              <a:rPr lang="zh-CN" altLang="en-US" dirty="0"/>
              <a:t>当</a:t>
            </a:r>
            <a:r>
              <a:rPr lang="en-US" altLang="zh-CN" dirty="0"/>
              <a:t>T</a:t>
            </a:r>
            <a:r>
              <a:rPr lang="zh-CN" altLang="en-US" dirty="0"/>
              <a:t>很大而</a:t>
            </a:r>
            <a:r>
              <a:rPr lang="en-US" altLang="zh-CN" dirty="0"/>
              <a:t>N</a:t>
            </a:r>
            <a:r>
              <a:rPr lang="zh-CN" altLang="en-US" dirty="0"/>
              <a:t>有限时，固定影响和随机影响的估计结果差异不大，如何设定并不</a:t>
            </a:r>
            <a:r>
              <a:rPr lang="zh-CN" altLang="en-US" dirty="0" smtClean="0"/>
              <a:t>重要</a:t>
            </a:r>
            <a:endParaRPr lang="zh-CN" altLang="en-US" dirty="0"/>
          </a:p>
          <a:p>
            <a:pPr lvl="1"/>
            <a:r>
              <a:rPr lang="zh-CN" altLang="en-US" dirty="0"/>
              <a:t>当</a:t>
            </a:r>
            <a:r>
              <a:rPr lang="en-US" altLang="zh-CN" dirty="0"/>
              <a:t>N</a:t>
            </a:r>
            <a:r>
              <a:rPr lang="zh-CN" altLang="en-US" dirty="0"/>
              <a:t>很大而</a:t>
            </a:r>
            <a:r>
              <a:rPr lang="en-US" altLang="zh-CN" dirty="0"/>
              <a:t>T</a:t>
            </a:r>
            <a:r>
              <a:rPr lang="zh-CN" altLang="en-US" dirty="0"/>
              <a:t>有限时，固定影响和随机影响的估计结果差异较大，如何设定十分</a:t>
            </a:r>
            <a:r>
              <a:rPr lang="zh-CN" altLang="en-US" dirty="0" smtClean="0"/>
              <a:t>重要：</a:t>
            </a:r>
            <a:endParaRPr lang="zh-CN" altLang="en-US" dirty="0"/>
          </a:p>
          <a:p>
            <a:pPr lvl="2"/>
            <a:r>
              <a:rPr lang="zh-CN" altLang="en-US" dirty="0"/>
              <a:t>当横截面的单位是总体的所有单位时，固定影响模型是一个合理的</a:t>
            </a:r>
            <a:r>
              <a:rPr lang="zh-CN" altLang="en-US" dirty="0" smtClean="0"/>
              <a:t>模型（如我国的各省、直辖市和自治区）</a:t>
            </a:r>
            <a:endParaRPr lang="zh-CN" altLang="en-US" dirty="0"/>
          </a:p>
          <a:p>
            <a:pPr lvl="2"/>
            <a:r>
              <a:rPr lang="zh-CN" altLang="en-US" dirty="0"/>
              <a:t>如果横截面单位是随机地抽自一个大的总体，该模型仅适用于抽到的横截面单位，而不是样本之外的其它单位。在这种情况下，把总体中个体的差异认为服从随机分布可能更</a:t>
            </a:r>
            <a:r>
              <a:rPr lang="zh-CN" altLang="en-US" dirty="0" smtClean="0"/>
              <a:t>合适</a:t>
            </a:r>
            <a:endParaRPr lang="zh-CN" altLang="en-US" dirty="0"/>
          </a:p>
          <a:p>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41</a:t>
            </a:fld>
            <a:endParaRPr lang="zh-CN" altLang="en-US" dirty="0"/>
          </a:p>
        </p:txBody>
      </p:sp>
    </p:spTree>
    <p:extLst>
      <p:ext uri="{BB962C8B-B14F-4D97-AF65-F5344CB8AC3E}">
        <p14:creationId xmlns:p14="http://schemas.microsoft.com/office/powerpoint/2010/main" val="1296820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随机效应模型（个体）的</a:t>
            </a:r>
            <a:r>
              <a:rPr lang="en-US" altLang="zh-CN" dirty="0" err="1"/>
              <a:t>Eviews</a:t>
            </a:r>
            <a:r>
              <a:rPr lang="zh-CN" altLang="en-US" dirty="0"/>
              <a:t>实现</a:t>
            </a:r>
          </a:p>
        </p:txBody>
      </p:sp>
      <p:sp>
        <p:nvSpPr>
          <p:cNvPr id="3" name="内容占位符 2"/>
          <p:cNvSpPr>
            <a:spLocks noGrp="1"/>
          </p:cNvSpPr>
          <p:nvPr>
            <p:ph sz="quarter" idx="1"/>
          </p:nvPr>
        </p:nvSpPr>
        <p:spPr/>
        <p:txBody>
          <a:bodyPr>
            <a:normAutofit/>
          </a:bodyPr>
          <a:lstStyle/>
          <a:p>
            <a:r>
              <a:rPr lang="zh-CN" altLang="en-US" dirty="0"/>
              <a:t>在</a:t>
            </a:r>
            <a:r>
              <a:rPr lang="en-US" altLang="zh-CN" dirty="0"/>
              <a:t>Pooled Estimation</a:t>
            </a:r>
            <a:r>
              <a:rPr lang="zh-CN" altLang="en-US" dirty="0"/>
              <a:t>（混合估计）窗口中的</a:t>
            </a:r>
            <a:r>
              <a:rPr lang="en-US" altLang="zh-CN" dirty="0"/>
              <a:t>Dependent Variable</a:t>
            </a:r>
            <a:r>
              <a:rPr lang="zh-CN" altLang="en-US" dirty="0"/>
              <a:t>（相依变量）选择窗填入</a:t>
            </a:r>
            <a:r>
              <a:rPr lang="en-US" altLang="zh-CN" dirty="0"/>
              <a:t>CP?</a:t>
            </a:r>
            <a:r>
              <a:rPr lang="zh-CN" altLang="en-US" dirty="0" smtClean="0"/>
              <a:t>；</a:t>
            </a:r>
            <a:endParaRPr lang="en-US" altLang="zh-CN" dirty="0" smtClean="0"/>
          </a:p>
          <a:p>
            <a:r>
              <a:rPr lang="zh-CN" altLang="en-US" dirty="0" smtClean="0"/>
              <a:t>在</a:t>
            </a:r>
            <a:r>
              <a:rPr lang="en-US" altLang="zh-CN" dirty="0"/>
              <a:t>Common coefficients</a:t>
            </a:r>
            <a:r>
              <a:rPr lang="zh-CN" altLang="en-US" dirty="0"/>
              <a:t>（系数相同）选择窗填入</a:t>
            </a:r>
            <a:r>
              <a:rPr lang="en-US" altLang="zh-CN" dirty="0"/>
              <a:t>IP? </a:t>
            </a:r>
            <a:r>
              <a:rPr lang="zh-CN" altLang="en-US" dirty="0" smtClean="0"/>
              <a:t>；</a:t>
            </a:r>
            <a:endParaRPr lang="en-US" altLang="zh-CN" dirty="0" smtClean="0"/>
          </a:p>
          <a:p>
            <a:r>
              <a:rPr lang="zh-CN" altLang="en-US" dirty="0" smtClean="0"/>
              <a:t>在</a:t>
            </a:r>
            <a:r>
              <a:rPr lang="en-US" altLang="zh-CN" dirty="0"/>
              <a:t>Cross section specific coefficients</a:t>
            </a:r>
            <a:r>
              <a:rPr lang="zh-CN" altLang="en-US" dirty="0"/>
              <a:t>（截面系数不同）选择窗保持空白</a:t>
            </a:r>
            <a:r>
              <a:rPr lang="zh-CN" altLang="en-US" dirty="0" smtClean="0"/>
              <a:t>；</a:t>
            </a:r>
            <a:endParaRPr lang="en-US" altLang="zh-CN" dirty="0" smtClean="0"/>
          </a:p>
          <a:p>
            <a:r>
              <a:rPr lang="zh-CN" altLang="en-US" dirty="0" smtClean="0"/>
              <a:t>在</a:t>
            </a:r>
            <a:r>
              <a:rPr lang="en-US" altLang="zh-CN" dirty="0"/>
              <a:t>Estimation Method</a:t>
            </a:r>
            <a:r>
              <a:rPr lang="zh-CN" altLang="en-US" dirty="0"/>
              <a:t>下的</a:t>
            </a:r>
            <a:r>
              <a:rPr lang="en-US" altLang="zh-CN" dirty="0"/>
              <a:t>Cross-Section</a:t>
            </a:r>
            <a:r>
              <a:rPr lang="zh-CN" altLang="en-US" dirty="0"/>
              <a:t>中选择</a:t>
            </a:r>
            <a:r>
              <a:rPr lang="en-US" altLang="zh-CN" dirty="0"/>
              <a:t>Random</a:t>
            </a:r>
            <a:r>
              <a:rPr lang="zh-CN" altLang="en-US" dirty="0" smtClean="0"/>
              <a:t>；</a:t>
            </a:r>
            <a:endParaRPr lang="en-US" altLang="zh-CN" dirty="0" smtClean="0"/>
          </a:p>
          <a:p>
            <a:r>
              <a:rPr lang="zh-CN" altLang="en-US" dirty="0" smtClean="0"/>
              <a:t>在</a:t>
            </a:r>
            <a:r>
              <a:rPr lang="en-US" altLang="zh-CN" dirty="0"/>
              <a:t>Weighting</a:t>
            </a:r>
            <a:r>
              <a:rPr lang="zh-CN" altLang="en-US" dirty="0"/>
              <a:t>（权数）选择窗点击</a:t>
            </a:r>
            <a:r>
              <a:rPr lang="en-US" altLang="zh-CN" dirty="0"/>
              <a:t>No weighting</a:t>
            </a:r>
            <a:r>
              <a:rPr lang="zh-CN" altLang="en-US" dirty="0" smtClean="0"/>
              <a:t>。</a:t>
            </a:r>
            <a:endParaRPr lang="en-US" altLang="zh-CN" dirty="0" smtClean="0"/>
          </a:p>
          <a:p>
            <a:r>
              <a:rPr lang="zh-CN" altLang="en-US" dirty="0" smtClean="0"/>
              <a:t>点击</a:t>
            </a:r>
            <a:r>
              <a:rPr lang="en-US" altLang="zh-CN" dirty="0"/>
              <a:t>Pooled Estimation</a:t>
            </a:r>
            <a:r>
              <a:rPr lang="zh-CN" altLang="en-US" dirty="0"/>
              <a:t>（混合估计）窗口中的</a:t>
            </a:r>
            <a:r>
              <a:rPr lang="en-US" altLang="zh-CN" dirty="0"/>
              <a:t>OK</a:t>
            </a:r>
            <a:r>
              <a:rPr lang="zh-CN" altLang="en-US" dirty="0"/>
              <a:t>键。</a:t>
            </a:r>
          </a:p>
          <a:p>
            <a:pPr marL="0" indent="0">
              <a:buNone/>
            </a:pPr>
            <a:endParaRPr lang="zh-CN" altLang="en-US" dirty="0"/>
          </a:p>
          <a:p>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42</a:t>
            </a:fld>
            <a:endParaRPr lang="zh-CN" altLang="en-US" dirty="0"/>
          </a:p>
        </p:txBody>
      </p:sp>
    </p:spTree>
    <p:extLst>
      <p:ext uri="{BB962C8B-B14F-4D97-AF65-F5344CB8AC3E}">
        <p14:creationId xmlns:p14="http://schemas.microsoft.com/office/powerpoint/2010/main" val="31852617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随机效应模型（个体）的</a:t>
            </a:r>
            <a:r>
              <a:rPr lang="en-US" altLang="zh-CN" dirty="0" err="1"/>
              <a:t>Eviews</a:t>
            </a:r>
            <a:r>
              <a:rPr lang="zh-CN" altLang="en-US" dirty="0"/>
              <a:t>实现</a:t>
            </a:r>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43</a:t>
            </a:fld>
            <a:endParaRPr lang="zh-CN" altLang="en-US" dirty="0"/>
          </a:p>
        </p:txBody>
      </p:sp>
      <p:pic>
        <p:nvPicPr>
          <p:cNvPr id="6" name="图片 5"/>
          <p:cNvPicPr>
            <a:picLocks noChangeAspect="1"/>
          </p:cNvPicPr>
          <p:nvPr/>
        </p:nvPicPr>
        <p:blipFill>
          <a:blip r:embed="rId2"/>
          <a:stretch>
            <a:fillRect/>
          </a:stretch>
        </p:blipFill>
        <p:spPr>
          <a:xfrm>
            <a:off x="685654" y="1622493"/>
            <a:ext cx="5051374" cy="4779307"/>
          </a:xfrm>
          <a:prstGeom prst="rect">
            <a:avLst/>
          </a:prstGeom>
        </p:spPr>
      </p:pic>
      <p:pic>
        <p:nvPicPr>
          <p:cNvPr id="7" name="图片 6"/>
          <p:cNvPicPr>
            <a:picLocks noChangeAspect="1"/>
          </p:cNvPicPr>
          <p:nvPr/>
        </p:nvPicPr>
        <p:blipFill>
          <a:blip r:embed="rId3"/>
          <a:stretch>
            <a:fillRect/>
          </a:stretch>
        </p:blipFill>
        <p:spPr>
          <a:xfrm>
            <a:off x="6312024" y="1628799"/>
            <a:ext cx="4968552" cy="4840557"/>
          </a:xfrm>
          <a:prstGeom prst="rect">
            <a:avLst/>
          </a:prstGeom>
        </p:spPr>
      </p:pic>
    </p:spTree>
    <p:extLst>
      <p:ext uri="{BB962C8B-B14F-4D97-AF65-F5344CB8AC3E}">
        <p14:creationId xmlns:p14="http://schemas.microsoft.com/office/powerpoint/2010/main" val="5349532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随机效应模型（个体）的</a:t>
            </a:r>
            <a:r>
              <a:rPr lang="en-US" altLang="zh-CN" dirty="0" err="1"/>
              <a:t>Eviews</a:t>
            </a:r>
            <a:r>
              <a:rPr lang="zh-CN" altLang="en-US" dirty="0"/>
              <a:t>实现</a:t>
            </a:r>
          </a:p>
        </p:txBody>
      </p:sp>
      <p:sp>
        <p:nvSpPr>
          <p:cNvPr id="3" name="内容占位符 2"/>
          <p:cNvSpPr>
            <a:spLocks noGrp="1"/>
          </p:cNvSpPr>
          <p:nvPr>
            <p:ph sz="quarter" idx="1"/>
          </p:nvPr>
        </p:nvSpPr>
        <p:spPr/>
        <p:txBody>
          <a:bodyPr/>
          <a:lstStyle/>
          <a:p>
            <a:r>
              <a:rPr lang="zh-CN" altLang="en-US" dirty="0" smtClean="0"/>
              <a:t>固定</a:t>
            </a:r>
            <a:r>
              <a:rPr lang="en-US" altLang="zh-CN" dirty="0" smtClean="0"/>
              <a:t>/</a:t>
            </a:r>
            <a:r>
              <a:rPr lang="zh-CN" altLang="en-US" dirty="0" smtClean="0"/>
              <a:t>随机效应检验</a:t>
            </a:r>
            <a:r>
              <a:rPr lang="en-US" altLang="zh-CN" dirty="0" smtClean="0"/>
              <a:t>View/Fixed/Random Effects Test/</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44</a:t>
            </a:fld>
            <a:endParaRPr lang="zh-CN" altLang="en-US" dirty="0"/>
          </a:p>
        </p:txBody>
      </p:sp>
      <p:pic>
        <p:nvPicPr>
          <p:cNvPr id="6" name="图片 5"/>
          <p:cNvPicPr>
            <a:picLocks noChangeAspect="1"/>
          </p:cNvPicPr>
          <p:nvPr/>
        </p:nvPicPr>
        <p:blipFill>
          <a:blip r:embed="rId2"/>
          <a:stretch>
            <a:fillRect/>
          </a:stretch>
        </p:blipFill>
        <p:spPr>
          <a:xfrm>
            <a:off x="2063552" y="2348880"/>
            <a:ext cx="6694494" cy="3528392"/>
          </a:xfrm>
          <a:prstGeom prst="rect">
            <a:avLst/>
          </a:prstGeom>
        </p:spPr>
      </p:pic>
    </p:spTree>
    <p:extLst>
      <p:ext uri="{BB962C8B-B14F-4D97-AF65-F5344CB8AC3E}">
        <p14:creationId xmlns:p14="http://schemas.microsoft.com/office/powerpoint/2010/main" val="2299488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随机效应模型（时刻）的</a:t>
            </a:r>
            <a:r>
              <a:rPr lang="en-US" altLang="zh-CN" dirty="0" err="1"/>
              <a:t>Eviews</a:t>
            </a:r>
            <a:r>
              <a:rPr lang="zh-CN" altLang="en-US" dirty="0"/>
              <a:t>实现</a:t>
            </a:r>
          </a:p>
        </p:txBody>
      </p:sp>
      <p:sp>
        <p:nvSpPr>
          <p:cNvPr id="3" name="内容占位符 2"/>
          <p:cNvSpPr>
            <a:spLocks noGrp="1"/>
          </p:cNvSpPr>
          <p:nvPr>
            <p:ph sz="quarter" idx="1"/>
          </p:nvPr>
        </p:nvSpPr>
        <p:spPr/>
        <p:txBody>
          <a:bodyPr/>
          <a:lstStyle/>
          <a:p>
            <a:r>
              <a:rPr lang="zh-CN" altLang="en-US" dirty="0"/>
              <a:t>在</a:t>
            </a:r>
            <a:r>
              <a:rPr lang="en-US" altLang="zh-CN" dirty="0"/>
              <a:t>Pooled Estimation</a:t>
            </a:r>
            <a:r>
              <a:rPr lang="zh-CN" altLang="en-US" dirty="0"/>
              <a:t>（混合估计）窗口中的</a:t>
            </a:r>
            <a:r>
              <a:rPr lang="en-US" altLang="zh-CN" dirty="0"/>
              <a:t>Dependent Variable</a:t>
            </a:r>
            <a:r>
              <a:rPr lang="zh-CN" altLang="en-US" dirty="0"/>
              <a:t>（相依变量）选择窗填入</a:t>
            </a:r>
            <a:r>
              <a:rPr lang="en-US" altLang="zh-CN" dirty="0"/>
              <a:t>CP?</a:t>
            </a:r>
            <a:r>
              <a:rPr lang="zh-CN" altLang="en-US" dirty="0" smtClean="0"/>
              <a:t>；</a:t>
            </a:r>
            <a:endParaRPr lang="en-US" altLang="zh-CN" dirty="0" smtClean="0"/>
          </a:p>
          <a:p>
            <a:r>
              <a:rPr lang="zh-CN" altLang="en-US" dirty="0" smtClean="0"/>
              <a:t>在</a:t>
            </a:r>
            <a:r>
              <a:rPr lang="en-US" altLang="zh-CN" dirty="0"/>
              <a:t>Common coefficients</a:t>
            </a:r>
            <a:r>
              <a:rPr lang="zh-CN" altLang="en-US" dirty="0"/>
              <a:t>（系数相同）选择窗填入</a:t>
            </a:r>
            <a:r>
              <a:rPr lang="en-US" altLang="zh-CN" dirty="0"/>
              <a:t>IP? </a:t>
            </a:r>
            <a:r>
              <a:rPr lang="zh-CN" altLang="en-US" dirty="0" smtClean="0"/>
              <a:t>；</a:t>
            </a:r>
            <a:endParaRPr lang="en-US" altLang="zh-CN" dirty="0" smtClean="0"/>
          </a:p>
          <a:p>
            <a:r>
              <a:rPr lang="zh-CN" altLang="en-US" dirty="0" smtClean="0"/>
              <a:t>在</a:t>
            </a:r>
            <a:r>
              <a:rPr lang="en-US" altLang="zh-CN" dirty="0"/>
              <a:t>Cross section specific coefficients</a:t>
            </a:r>
            <a:r>
              <a:rPr lang="zh-CN" altLang="en-US" dirty="0"/>
              <a:t>（截面系数不同）选择窗保持空白</a:t>
            </a:r>
            <a:r>
              <a:rPr lang="zh-CN" altLang="en-US" dirty="0" smtClean="0"/>
              <a:t>；</a:t>
            </a:r>
            <a:endParaRPr lang="en-US" altLang="zh-CN" dirty="0" smtClean="0"/>
          </a:p>
          <a:p>
            <a:r>
              <a:rPr lang="zh-CN" altLang="en-US" dirty="0" smtClean="0"/>
              <a:t>在</a:t>
            </a:r>
            <a:r>
              <a:rPr lang="en-US" altLang="zh-CN" dirty="0"/>
              <a:t>Estimation Method</a:t>
            </a:r>
            <a:r>
              <a:rPr lang="zh-CN" altLang="en-US" dirty="0"/>
              <a:t>下的</a:t>
            </a:r>
            <a:r>
              <a:rPr lang="en-US" altLang="zh-CN" dirty="0"/>
              <a:t>Period</a:t>
            </a:r>
            <a:r>
              <a:rPr lang="zh-CN" altLang="en-US" dirty="0"/>
              <a:t>中选择</a:t>
            </a:r>
            <a:r>
              <a:rPr lang="en-US" altLang="zh-CN" dirty="0"/>
              <a:t>Random</a:t>
            </a:r>
            <a:r>
              <a:rPr lang="zh-CN" altLang="en-US" dirty="0" smtClean="0"/>
              <a:t>；</a:t>
            </a:r>
            <a:endParaRPr lang="en-US" altLang="zh-CN" dirty="0" smtClean="0"/>
          </a:p>
          <a:p>
            <a:r>
              <a:rPr lang="zh-CN" altLang="en-US" dirty="0" smtClean="0"/>
              <a:t>在</a:t>
            </a:r>
            <a:r>
              <a:rPr lang="en-US" altLang="zh-CN" dirty="0"/>
              <a:t>Weighting</a:t>
            </a:r>
            <a:r>
              <a:rPr lang="zh-CN" altLang="en-US" dirty="0"/>
              <a:t>（权数）选择窗点击</a:t>
            </a:r>
            <a:r>
              <a:rPr lang="en-US" altLang="zh-CN" dirty="0"/>
              <a:t>No weighting</a:t>
            </a:r>
            <a:r>
              <a:rPr lang="zh-CN" altLang="en-US" dirty="0" smtClean="0"/>
              <a:t>。</a:t>
            </a:r>
            <a:endParaRPr lang="en-US" altLang="zh-CN" dirty="0" smtClean="0"/>
          </a:p>
          <a:p>
            <a:r>
              <a:rPr lang="zh-CN" altLang="en-US" dirty="0" smtClean="0"/>
              <a:t>点击</a:t>
            </a:r>
            <a:r>
              <a:rPr lang="en-US" altLang="zh-CN" dirty="0"/>
              <a:t>Pooled Estimation</a:t>
            </a:r>
            <a:r>
              <a:rPr lang="zh-CN" altLang="en-US" dirty="0"/>
              <a:t>（混合估计）窗口中的</a:t>
            </a:r>
            <a:r>
              <a:rPr lang="en-US" altLang="zh-CN" dirty="0"/>
              <a:t>OK</a:t>
            </a:r>
            <a:r>
              <a:rPr lang="zh-CN" altLang="en-US" dirty="0"/>
              <a:t>键。</a:t>
            </a:r>
          </a:p>
          <a:p>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45</a:t>
            </a:fld>
            <a:endParaRPr lang="zh-CN" altLang="en-US" dirty="0"/>
          </a:p>
        </p:txBody>
      </p:sp>
    </p:spTree>
    <p:extLst>
      <p:ext uri="{BB962C8B-B14F-4D97-AF65-F5344CB8AC3E}">
        <p14:creationId xmlns:p14="http://schemas.microsoft.com/office/powerpoint/2010/main" val="12911844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smtClean="0">
                <a:effectLst>
                  <a:outerShdw blurRad="38100" dist="38100" dir="2700000" algn="tl">
                    <a:srgbClr val="000000">
                      <a:alpha val="43137"/>
                    </a:srgbClr>
                  </a:outerShdw>
                </a:effectLst>
              </a:rPr>
              <a:t>4 </a:t>
            </a:r>
            <a:r>
              <a:rPr lang="zh-CN" altLang="en-US" b="1" dirty="0" smtClean="0">
                <a:effectLst>
                  <a:outerShdw blurRad="38100" dist="38100" dir="2700000" algn="tl">
                    <a:srgbClr val="000000">
                      <a:alpha val="43137"/>
                    </a:srgbClr>
                  </a:outerShdw>
                </a:effectLst>
              </a:rPr>
              <a:t>变系数模型</a:t>
            </a:r>
            <a:endParaRPr lang="zh-CN" altLang="en-US" b="1" dirty="0">
              <a:effectLst>
                <a:outerShdw blurRad="38100" dist="38100" dir="2700000" algn="tl">
                  <a:srgbClr val="000000">
                    <a:alpha val="43137"/>
                  </a:srgbClr>
                </a:outerShdw>
              </a:effectLst>
            </a:endParaRPr>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46</a:t>
            </a:fld>
            <a:endParaRPr lang="zh-CN" altLang="en-US" dirty="0"/>
          </a:p>
        </p:txBody>
      </p:sp>
    </p:spTree>
    <p:extLst>
      <p:ext uri="{BB962C8B-B14F-4D97-AF65-F5344CB8AC3E}">
        <p14:creationId xmlns:p14="http://schemas.microsoft.com/office/powerpoint/2010/main" val="30603591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变</a:t>
            </a:r>
            <a:r>
              <a:rPr lang="zh-CN" altLang="en-US" b="1" dirty="0"/>
              <a:t>系数模型</a:t>
            </a:r>
          </a:p>
        </p:txBody>
      </p:sp>
      <p:sp>
        <p:nvSpPr>
          <p:cNvPr id="3" name="内容占位符 2"/>
          <p:cNvSpPr>
            <a:spLocks noGrp="1"/>
          </p:cNvSpPr>
          <p:nvPr>
            <p:ph sz="quarter" idx="1"/>
          </p:nvPr>
        </p:nvSpPr>
        <p:spPr/>
        <p:txBody>
          <a:bodyPr>
            <a:normAutofit/>
          </a:bodyPr>
          <a:lstStyle/>
          <a:p>
            <a:r>
              <a:rPr lang="zh-CN" altLang="en-US" dirty="0"/>
              <a:t>当认为对于不同个体，解释变量的回归系数存在显著性差异时，就可以建立回归系数不同的面板数据模型，即变系数模型</a:t>
            </a:r>
            <a:r>
              <a:rPr lang="zh-CN" altLang="en-US" dirty="0" smtClean="0"/>
              <a:t>。</a:t>
            </a:r>
            <a:endParaRPr lang="zh-CN" altLang="en-US" dirty="0"/>
          </a:p>
          <a:p>
            <a:r>
              <a:rPr lang="zh-CN" altLang="en-US" dirty="0" smtClean="0"/>
              <a:t>线性模型</a:t>
            </a:r>
            <a:r>
              <a:rPr lang="zh-CN" altLang="en-US" dirty="0"/>
              <a:t>中，系数表示边际倾向（对于直接线性模型）或者弹性（对于对数线性模型），而它们相对于不同的截面个体经常是不同的。例如：</a:t>
            </a:r>
          </a:p>
          <a:p>
            <a:pPr lvl="1"/>
            <a:r>
              <a:rPr lang="zh-CN" altLang="en-US" dirty="0"/>
              <a:t>不同地区收入的边际消费倾向不同。</a:t>
            </a:r>
          </a:p>
          <a:p>
            <a:pPr lvl="1"/>
            <a:r>
              <a:rPr lang="zh-CN" altLang="en-US" dirty="0"/>
              <a:t>不同地区</a:t>
            </a:r>
            <a:r>
              <a:rPr lang="en-US" altLang="zh-CN" dirty="0"/>
              <a:t>FDI</a:t>
            </a:r>
            <a:r>
              <a:rPr lang="zh-CN" altLang="en-US" dirty="0"/>
              <a:t>的边际效益不同。</a:t>
            </a:r>
          </a:p>
          <a:p>
            <a:pPr lvl="1"/>
            <a:r>
              <a:rPr lang="zh-CN" altLang="en-US" dirty="0"/>
              <a:t>不同家庭的边际储蓄倾向不同。</a:t>
            </a:r>
          </a:p>
          <a:p>
            <a:r>
              <a:rPr lang="zh-CN" altLang="en-US" dirty="0"/>
              <a:t>而它们在各自的时间序列中一般是相同的，提出变系数面板数据模型问题</a:t>
            </a:r>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47</a:t>
            </a:fld>
            <a:endParaRPr lang="zh-CN" altLang="en-US" dirty="0"/>
          </a:p>
        </p:txBody>
      </p:sp>
    </p:spTree>
    <p:extLst>
      <p:ext uri="{BB962C8B-B14F-4D97-AF65-F5344CB8AC3E}">
        <p14:creationId xmlns:p14="http://schemas.microsoft.com/office/powerpoint/2010/main" val="27608596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1" dirty="0"/>
              <a:t>变系数模型</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48</a:t>
            </a:fld>
            <a:endParaRPr lang="zh-CN" alt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r="34648"/>
          <a:stretch>
            <a:fillRect/>
          </a:stretch>
        </p:blipFill>
        <p:spPr bwMode="auto">
          <a:xfrm>
            <a:off x="1919536" y="1535284"/>
            <a:ext cx="5976664" cy="5109210"/>
          </a:xfrm>
          <a:prstGeom prst="rect">
            <a:avLst/>
          </a:prstGeom>
          <a:noFill/>
          <a:ln>
            <a:noFill/>
          </a:ln>
          <a:effectLst/>
          <a:extLst>
            <a:ext uri="{909E8E84-426E-40dd-AFC4-6F175D3DCCD1}">
              <a14:hiddenFill xmlns:a14="http://schemas.microsoft.com/office/drawing/2010/main" xmlns="" xmlns:lc="http://schemas.openxmlformats.org/drawingml/2006/lockedCanvas">
                <a:solidFill>
                  <a:schemeClr val="accent1"/>
                </a:solidFill>
              </a14:hiddenFill>
            </a:ext>
            <a:ext uri="{91240B29-F687-4f45-9708-019B960494DF}">
              <a14:hiddenLine xmlns:a14="http://schemas.microsoft.com/office/drawing/2010/main" xmlns="" xmlns:lc="http://schemas.openxmlformats.org/drawingml/2006/lockedCanvas" w="9525">
                <a:solidFill>
                  <a:schemeClr val="tx1"/>
                </a:solidFill>
                <a:miter lim="800000"/>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15257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1" dirty="0"/>
              <a:t>变系数</a:t>
            </a:r>
            <a:r>
              <a:rPr lang="zh-CN" altLang="en-US" b="1" dirty="0" smtClean="0"/>
              <a:t>模型的几种形式</a:t>
            </a:r>
            <a:endParaRPr lang="zh-CN" altLang="en-US" dirty="0"/>
          </a:p>
        </p:txBody>
      </p:sp>
      <p:sp>
        <p:nvSpPr>
          <p:cNvPr id="5" name="内容占位符 4"/>
          <p:cNvSpPr>
            <a:spLocks noGrp="1"/>
          </p:cNvSpPr>
          <p:nvPr>
            <p:ph sz="quarter" idx="1"/>
          </p:nvPr>
        </p:nvSpPr>
        <p:spPr/>
        <p:txBody>
          <a:bodyPr/>
          <a:lstStyle/>
          <a:p>
            <a:r>
              <a:rPr lang="zh-CN" altLang="en-US" dirty="0" smtClean="0"/>
              <a:t>固定效应模型：随机干扰</a:t>
            </a:r>
            <a:r>
              <a:rPr lang="zh-CN" altLang="en-US" dirty="0"/>
              <a:t>项在不同横截面个体之间</a:t>
            </a:r>
            <a:r>
              <a:rPr lang="zh-CN" altLang="en-US" dirty="0" smtClean="0"/>
              <a:t>不相关，采用</a:t>
            </a:r>
            <a:r>
              <a:rPr lang="en-US" altLang="zh-CN" dirty="0" smtClean="0"/>
              <a:t>OLS</a:t>
            </a:r>
            <a:r>
              <a:rPr lang="zh-CN" altLang="en-US" dirty="0"/>
              <a:t>估计</a:t>
            </a:r>
          </a:p>
          <a:p>
            <a:r>
              <a:rPr lang="zh-CN" altLang="en-US" dirty="0" smtClean="0"/>
              <a:t>固定效应模型：随机干扰</a:t>
            </a:r>
            <a:r>
              <a:rPr lang="zh-CN" altLang="en-US" dirty="0"/>
              <a:t>项在不同横截面个体之间</a:t>
            </a:r>
            <a:r>
              <a:rPr lang="zh-CN" altLang="en-US" dirty="0" smtClean="0"/>
              <a:t>相关，采用</a:t>
            </a:r>
            <a:r>
              <a:rPr lang="en-US" altLang="zh-CN" dirty="0" smtClean="0"/>
              <a:t>GLS</a:t>
            </a:r>
            <a:r>
              <a:rPr lang="zh-CN" altLang="en-US" dirty="0"/>
              <a:t>估计</a:t>
            </a:r>
          </a:p>
          <a:p>
            <a:r>
              <a:rPr lang="zh-CN" altLang="en-US" dirty="0" smtClean="0"/>
              <a:t>随机效应模型，采用</a:t>
            </a:r>
            <a:r>
              <a:rPr lang="en-US" altLang="zh-CN" dirty="0" smtClean="0"/>
              <a:t>GLS</a:t>
            </a:r>
            <a:r>
              <a:rPr lang="zh-CN" altLang="en-US" dirty="0"/>
              <a:t>估计</a:t>
            </a:r>
          </a:p>
          <a:p>
            <a:endParaRPr lang="zh-CN" altLang="en-US" dirty="0"/>
          </a:p>
        </p:txBody>
      </p:sp>
      <p:sp>
        <p:nvSpPr>
          <p:cNvPr id="3" name="灯片编号占位符 2"/>
          <p:cNvSpPr>
            <a:spLocks noGrp="1"/>
          </p:cNvSpPr>
          <p:nvPr>
            <p:ph type="sldNum" sz="quarter" idx="4"/>
          </p:nvPr>
        </p:nvSpPr>
        <p:spPr/>
        <p:txBody>
          <a:bodyPr/>
          <a:lstStyle/>
          <a:p>
            <a:pPr>
              <a:defRPr/>
            </a:pPr>
            <a:fld id="{8D2CA936-ACD6-4DE4-BB7A-E6C7FCBA5B42}" type="slidenum">
              <a:rPr lang="zh-CN" altLang="en-US" smtClean="0"/>
              <a:pPr>
                <a:defRPr/>
              </a:pPr>
              <a:t>49</a:t>
            </a:fld>
            <a:endParaRPr lang="zh-CN" altLang="en-US" dirty="0"/>
          </a:p>
        </p:txBody>
      </p:sp>
    </p:spTree>
    <p:extLst>
      <p:ext uri="{BB962C8B-B14F-4D97-AF65-F5344CB8AC3E}">
        <p14:creationId xmlns:p14="http://schemas.microsoft.com/office/powerpoint/2010/main" val="2974392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面板数据的定义</a:t>
            </a:r>
            <a:endParaRPr lang="zh-CN" altLang="en-US" dirty="0"/>
          </a:p>
        </p:txBody>
      </p:sp>
      <mc:AlternateContent xmlns:mc="http://schemas.openxmlformats.org/markup-compatibility/2006" xmlns:a14="http://schemas.microsoft.com/office/drawing/2010/main">
        <mc:Choice Requires="a14">
          <p:sp>
            <p:nvSpPr>
              <p:cNvPr id="6" name="内容占位符 5"/>
              <p:cNvSpPr>
                <a:spLocks noGrp="1"/>
              </p:cNvSpPr>
              <p:nvPr>
                <p:ph sz="quarter" idx="1"/>
              </p:nvPr>
            </p:nvSpPr>
            <p:spPr/>
            <p:txBody>
              <a:bodyPr>
                <a:normAutofit/>
              </a:bodyPr>
              <a:lstStyle/>
              <a:p>
                <a:r>
                  <a:rPr lang="zh-CN" altLang="en-US" dirty="0" smtClean="0"/>
                  <a:t>面板数据用双下标变量表示，例如：</a:t>
                </a:r>
                <a14:m>
                  <m:oMath xmlns:m="http://schemas.openxmlformats.org/officeDocument/2006/math">
                    <m:sSub>
                      <m:sSubPr>
                        <m:ctrlPr>
                          <a:rPr lang="en-US" altLang="zh-CN" i="1" dirty="0" smtClean="0">
                            <a:latin typeface="Cambria Math" charset="0"/>
                          </a:rPr>
                        </m:ctrlPr>
                      </m:sSubPr>
                      <m:e>
                        <m:r>
                          <a:rPr lang="en-US" altLang="zh-CN" b="0" i="1" dirty="0" smtClean="0">
                            <a:latin typeface="Cambria Math" panose="02040503050406030204" pitchFamily="18" charset="0"/>
                          </a:rPr>
                          <m:t>𝑦</m:t>
                        </m:r>
                      </m:e>
                      <m:sub>
                        <m:r>
                          <a:rPr lang="en-US" altLang="zh-CN" b="0" i="1" dirty="0" smtClean="0">
                            <a:latin typeface="Cambria Math" panose="02040503050406030204" pitchFamily="18" charset="0"/>
                          </a:rPr>
                          <m:t>𝑖𝑡</m:t>
                        </m:r>
                      </m:sub>
                    </m:sSub>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 2,</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=1, 2,⋯, </m:t>
                    </m:r>
                    <m:r>
                      <a:rPr lang="en-US" altLang="zh-CN" i="1" dirty="0" smtClean="0">
                        <a:latin typeface="Cambria Math" panose="02040503050406030204" pitchFamily="18" charset="0"/>
                      </a:rPr>
                      <m:t>𝑇</m:t>
                    </m:r>
                  </m:oMath>
                </a14:m>
                <a:endParaRPr lang="en-US" altLang="zh-CN" dirty="0"/>
              </a:p>
              <a:p>
                <a:pPr lvl="1"/>
                <a14:m>
                  <m:oMath xmlns:m="http://schemas.openxmlformats.org/officeDocument/2006/math">
                    <m:r>
                      <a:rPr lang="en-US" altLang="zh-CN" i="1" dirty="0" smtClean="0">
                        <a:latin typeface="Cambria Math" panose="02040503050406030204" pitchFamily="18" charset="0"/>
                      </a:rPr>
                      <m:t>𝑁</m:t>
                    </m:r>
                  </m:oMath>
                </a14:m>
                <a:r>
                  <a:rPr lang="zh-CN" altLang="en-US" dirty="0"/>
                  <a:t>表示面板数据中含有</a:t>
                </a:r>
                <a14:m>
                  <m:oMath xmlns:m="http://schemas.openxmlformats.org/officeDocument/2006/math">
                    <m:r>
                      <a:rPr lang="en-US" altLang="zh-CN" i="1" dirty="0" smtClean="0">
                        <a:latin typeface="Cambria Math" panose="02040503050406030204" pitchFamily="18" charset="0"/>
                      </a:rPr>
                      <m:t>𝑁</m:t>
                    </m:r>
                  </m:oMath>
                </a14:m>
                <a:r>
                  <a:rPr lang="zh-CN" altLang="en-US" dirty="0"/>
                  <a:t>个个体，</a:t>
                </a:r>
                <a14:m>
                  <m:oMath xmlns:m="http://schemas.openxmlformats.org/officeDocument/2006/math">
                    <m:r>
                      <a:rPr lang="en-US" altLang="zh-CN" i="1" dirty="0" smtClean="0">
                        <a:latin typeface="Cambria Math" panose="02040503050406030204" pitchFamily="18" charset="0"/>
                      </a:rPr>
                      <m:t>𝑇</m:t>
                    </m:r>
                  </m:oMath>
                </a14:m>
                <a:r>
                  <a:rPr lang="zh-CN" altLang="en-US" dirty="0"/>
                  <a:t>表示时间序列的最大长度</a:t>
                </a:r>
                <a:r>
                  <a:rPr lang="zh-CN" altLang="en-US" dirty="0" smtClean="0"/>
                  <a:t>。</a:t>
                </a:r>
                <a:endParaRPr lang="zh-CN" altLang="en-US" dirty="0"/>
              </a:p>
              <a:p>
                <a:pPr lvl="1"/>
                <a:r>
                  <a:rPr lang="zh-CN" altLang="en-US" dirty="0"/>
                  <a:t>若固定</a:t>
                </a:r>
                <a14:m>
                  <m:oMath xmlns:m="http://schemas.openxmlformats.org/officeDocument/2006/math">
                    <m:r>
                      <a:rPr lang="en-US" altLang="zh-CN" i="1" dirty="0">
                        <a:latin typeface="Cambria Math" panose="02040503050406030204" pitchFamily="18" charset="0"/>
                      </a:rPr>
                      <m:t>𝑡</m:t>
                    </m:r>
                  </m:oMath>
                </a14:m>
                <a:r>
                  <a:rPr lang="zh-CN" altLang="en-US" dirty="0"/>
                  <a:t>不变，</a:t>
                </a:r>
                <a14:m>
                  <m:oMath xmlns:m="http://schemas.openxmlformats.org/officeDocument/2006/math">
                    <m:sSub>
                      <m:sSubPr>
                        <m:ctrlPr>
                          <a:rPr lang="en-US" altLang="zh-CN" i="1" dirty="0">
                            <a:latin typeface="Cambria Math"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m:t>
                        </m:r>
                        <m:r>
                          <a:rPr lang="en-US" altLang="zh-CN" b="0" i="1" dirty="0" smtClean="0">
                            <a:latin typeface="Cambria Math" panose="02040503050406030204" pitchFamily="18" charset="0"/>
                          </a:rPr>
                          <m:t>.</m:t>
                        </m:r>
                      </m:sub>
                    </m:sSub>
                    <m:r>
                      <a:rPr lang="en-US" altLang="zh-CN" b="0" i="1" dirty="0" smtClean="0">
                        <a:latin typeface="Cambria Math" panose="02040503050406030204" pitchFamily="18" charset="0"/>
                      </a:rPr>
                      <m:t> </m:t>
                    </m:r>
                    <m:d>
                      <m:dPr>
                        <m:ctrlPr>
                          <a:rPr lang="en-US" altLang="zh-CN" b="0" i="1" dirty="0" smtClean="0">
                            <a:latin typeface="Cambria Math" charset="0"/>
                          </a:rPr>
                        </m:ctrlPr>
                      </m:dPr>
                      <m:e>
                        <m:r>
                          <a:rPr lang="en-US" altLang="zh-CN" i="1" dirty="0">
                            <a:latin typeface="Cambria Math" panose="02040503050406030204" pitchFamily="18" charset="0"/>
                          </a:rPr>
                          <m:t>𝑖</m:t>
                        </m:r>
                        <m:r>
                          <a:rPr lang="en-US" altLang="zh-CN" i="1" dirty="0">
                            <a:latin typeface="Cambria Math" panose="02040503050406030204" pitchFamily="18" charset="0"/>
                          </a:rPr>
                          <m:t>=1, 2,⋯, </m:t>
                        </m:r>
                        <m:r>
                          <a:rPr lang="en-US" altLang="zh-CN" i="1" dirty="0">
                            <a:latin typeface="Cambria Math" panose="02040503050406030204" pitchFamily="18" charset="0"/>
                          </a:rPr>
                          <m:t>𝑁</m:t>
                        </m:r>
                      </m:e>
                    </m:d>
                  </m:oMath>
                </a14:m>
                <a:r>
                  <a:rPr lang="zh-CN" altLang="en-US" dirty="0"/>
                  <a:t>是横截面上的</a:t>
                </a:r>
                <a14:m>
                  <m:oMath xmlns:m="http://schemas.openxmlformats.org/officeDocument/2006/math">
                    <m:r>
                      <a:rPr lang="en-US" altLang="zh-CN" i="1" dirty="0">
                        <a:latin typeface="Cambria Math" panose="02040503050406030204" pitchFamily="18" charset="0"/>
                      </a:rPr>
                      <m:t>𝑁</m:t>
                    </m:r>
                  </m:oMath>
                </a14:m>
                <a:r>
                  <a:rPr lang="zh-CN" altLang="en-US" dirty="0"/>
                  <a:t>个随机变量；</a:t>
                </a:r>
              </a:p>
              <a:p>
                <a:pPr lvl="1"/>
                <a:r>
                  <a:rPr lang="zh-CN" altLang="en-US" dirty="0"/>
                  <a:t>若固定</a:t>
                </a:r>
                <a14:m>
                  <m:oMath xmlns:m="http://schemas.openxmlformats.org/officeDocument/2006/math">
                    <m:r>
                      <a:rPr lang="en-US" altLang="zh-CN" i="1" dirty="0">
                        <a:latin typeface="Cambria Math" panose="02040503050406030204" pitchFamily="18" charset="0"/>
                      </a:rPr>
                      <m:t>𝑖</m:t>
                    </m:r>
                  </m:oMath>
                </a14:m>
                <a:r>
                  <a:rPr lang="zh-CN" altLang="en-US" dirty="0"/>
                  <a:t>不变，</a:t>
                </a:r>
                <a14:m>
                  <m:oMath xmlns:m="http://schemas.openxmlformats.org/officeDocument/2006/math">
                    <m:sSub>
                      <m:sSubPr>
                        <m:ctrlPr>
                          <a:rPr lang="en-US" altLang="zh-CN" i="1" dirty="0">
                            <a:latin typeface="Cambria Math"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m:t>
                        </m:r>
                        <m:r>
                          <a:rPr lang="en-US" altLang="zh-CN" i="1" dirty="0">
                            <a:latin typeface="Cambria Math" panose="02040503050406030204" pitchFamily="18" charset="0"/>
                          </a:rPr>
                          <m:t>𝑡</m:t>
                        </m:r>
                      </m:sub>
                    </m:sSub>
                    <m:d>
                      <m:dPr>
                        <m:ctrlPr>
                          <a:rPr lang="en-US" altLang="zh-CN" i="1" dirty="0">
                            <a:latin typeface="Cambria Math" charset="0"/>
                          </a:rPr>
                        </m:ctrlPr>
                      </m:dPr>
                      <m:e>
                        <m:r>
                          <a:rPr lang="en-US" altLang="zh-CN" i="1" dirty="0">
                            <a:latin typeface="Cambria Math" panose="02040503050406030204" pitchFamily="18" charset="0"/>
                          </a:rPr>
                          <m:t>𝑡</m:t>
                        </m:r>
                        <m:r>
                          <a:rPr lang="en-US" altLang="zh-CN" i="1" dirty="0">
                            <a:latin typeface="Cambria Math" panose="02040503050406030204" pitchFamily="18" charset="0"/>
                          </a:rPr>
                          <m:t>=1, 2,⋯, </m:t>
                        </m:r>
                        <m:r>
                          <a:rPr lang="en-US" altLang="zh-CN" i="1" dirty="0">
                            <a:latin typeface="Cambria Math" panose="02040503050406030204" pitchFamily="18" charset="0"/>
                          </a:rPr>
                          <m:t>𝑇</m:t>
                        </m:r>
                        <m:r>
                          <m:rPr>
                            <m:nor/>
                          </m:rPr>
                          <a:rPr lang="en-US" altLang="zh-CN" dirty="0"/>
                          <m:t> </m:t>
                        </m:r>
                      </m:e>
                    </m:d>
                  </m:oMath>
                </a14:m>
                <a:r>
                  <a:rPr lang="zh-CN" altLang="en-US" dirty="0" smtClean="0"/>
                  <a:t>是</a:t>
                </a:r>
                <a:r>
                  <a:rPr lang="zh-CN" altLang="en-US" dirty="0"/>
                  <a:t>纵剖面上的一个时间序列（个体</a:t>
                </a:r>
                <a:r>
                  <a:rPr lang="zh-CN" altLang="en-US" dirty="0" smtClean="0"/>
                  <a:t>）</a:t>
                </a:r>
                <a:endParaRPr lang="zh-CN" altLang="en-US" dirty="0"/>
              </a:p>
              <a:p>
                <a:r>
                  <a:rPr lang="zh-CN" altLang="en-US" dirty="0"/>
                  <a:t>对于面板数据</a:t>
                </a:r>
                <a14:m>
                  <m:oMath xmlns:m="http://schemas.openxmlformats.org/officeDocument/2006/math">
                    <m:sSub>
                      <m:sSubPr>
                        <m:ctrlPr>
                          <a:rPr lang="en-US" altLang="zh-CN" i="1" dirty="0">
                            <a:latin typeface="Cambria Math"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𝑖𝑡</m:t>
                        </m:r>
                      </m:sub>
                    </m:sSub>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 2,</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=1, 2,⋯, </m:t>
                    </m:r>
                    <m:r>
                      <a:rPr lang="en-US" altLang="zh-CN" i="1" dirty="0">
                        <a:latin typeface="Cambria Math" panose="02040503050406030204" pitchFamily="18" charset="0"/>
                      </a:rPr>
                      <m:t>𝑇</m:t>
                    </m:r>
                  </m:oMath>
                </a14:m>
                <a:r>
                  <a:rPr lang="zh-CN" altLang="en-US" dirty="0"/>
                  <a:t>来说</a:t>
                </a:r>
                <a:r>
                  <a:rPr lang="zh-CN" altLang="en-US" dirty="0" smtClean="0"/>
                  <a:t>：</a:t>
                </a:r>
                <a:endParaRPr lang="zh-CN" altLang="en-US" dirty="0"/>
              </a:p>
              <a:p>
                <a:pPr lvl="1"/>
                <a:r>
                  <a:rPr lang="zh-CN" altLang="en-US" dirty="0"/>
                  <a:t>如果从横截面上看，每个变量都有观测值，从纵剖面上看，每一期都有观测值，则称此面板数据为平衡面板数据（</a:t>
                </a:r>
                <a:r>
                  <a:rPr lang="en-US" altLang="zh-CN" dirty="0"/>
                  <a:t>balanced panel data</a:t>
                </a:r>
                <a:r>
                  <a:rPr lang="zh-CN" altLang="en-US" dirty="0" smtClean="0"/>
                  <a:t>）</a:t>
                </a:r>
                <a:endParaRPr lang="zh-CN" altLang="en-US" dirty="0"/>
              </a:p>
              <a:p>
                <a:pPr lvl="1"/>
                <a:r>
                  <a:rPr lang="zh-CN" altLang="en-US" dirty="0"/>
                  <a:t>若在面板数据中丢失若干个观测值，则称此面板数据为非平衡面板数据（</a:t>
                </a:r>
                <a:r>
                  <a:rPr lang="en-US" altLang="zh-CN" dirty="0"/>
                  <a:t>unbalanced panel data</a:t>
                </a:r>
                <a:r>
                  <a:rPr lang="zh-CN" altLang="en-US" dirty="0" smtClean="0"/>
                  <a:t>）</a:t>
                </a:r>
                <a:endParaRPr lang="zh-CN" altLang="en-US" dirty="0"/>
              </a:p>
              <a:p>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sz="quarter" idx="1"/>
              </p:nvPr>
            </p:nvSpPr>
            <p:spPr>
              <a:blipFill rotWithShape="0">
                <a:blip r:embed="rId2"/>
                <a:stretch>
                  <a:fillRect l="-559" t="-2133"/>
                </a:stretch>
              </a:blipFill>
            </p:spPr>
            <p:txBody>
              <a:bodyPr/>
              <a:lstStyle/>
              <a:p>
                <a:r>
                  <a:rPr lang="zh-CN" altLang="en-US">
                    <a:noFill/>
                  </a:rPr>
                  <a:t> </a:t>
                </a:r>
              </a:p>
            </p:txBody>
          </p:sp>
        </mc:Fallback>
      </mc:AlternateContent>
      <p:sp>
        <p:nvSpPr>
          <p:cNvPr id="5" name="灯片编号占位符 4"/>
          <p:cNvSpPr>
            <a:spLocks noGrp="1"/>
          </p:cNvSpPr>
          <p:nvPr>
            <p:ph type="sldNum" sz="quarter" idx="4"/>
          </p:nvPr>
        </p:nvSpPr>
        <p:spPr/>
        <p:txBody>
          <a:bodyPr/>
          <a:lstStyle/>
          <a:p>
            <a:pPr>
              <a:defRPr/>
            </a:pPr>
            <a:fld id="{8D2CA936-ACD6-4DE4-BB7A-E6C7FCBA5B42}" type="slidenum">
              <a:rPr lang="zh-CN" altLang="en-US" smtClean="0"/>
              <a:pPr>
                <a:defRPr/>
              </a:pPr>
              <a:t>5</a:t>
            </a:fld>
            <a:endParaRPr lang="zh-CN" altLang="en-US" dirty="0"/>
          </a:p>
        </p:txBody>
      </p:sp>
    </p:spTree>
    <p:extLst>
      <p:ext uri="{BB962C8B-B14F-4D97-AF65-F5344CB8AC3E}">
        <p14:creationId xmlns:p14="http://schemas.microsoft.com/office/powerpoint/2010/main" val="1065575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变系数模型的</a:t>
            </a:r>
            <a:r>
              <a:rPr lang="en-US" altLang="zh-CN" b="1" dirty="0" err="1"/>
              <a:t>Eviews</a:t>
            </a:r>
            <a:r>
              <a:rPr lang="zh-CN" altLang="en-US" b="1" dirty="0"/>
              <a:t>实现</a:t>
            </a:r>
          </a:p>
        </p:txBody>
      </p:sp>
      <p:sp>
        <p:nvSpPr>
          <p:cNvPr id="3" name="内容占位符 2"/>
          <p:cNvSpPr>
            <a:spLocks noGrp="1"/>
          </p:cNvSpPr>
          <p:nvPr>
            <p:ph sz="quarter" idx="1"/>
          </p:nvPr>
        </p:nvSpPr>
        <p:spPr/>
        <p:txBody>
          <a:bodyPr/>
          <a:lstStyle/>
          <a:p>
            <a:r>
              <a:rPr lang="zh-CN" altLang="en-US" dirty="0"/>
              <a:t>在</a:t>
            </a:r>
            <a:r>
              <a:rPr lang="en-US" altLang="zh-CN" dirty="0"/>
              <a:t>Pooled Estimation</a:t>
            </a:r>
            <a:r>
              <a:rPr lang="zh-CN" altLang="en-US" dirty="0"/>
              <a:t>（混合估计）窗口中的</a:t>
            </a:r>
            <a:r>
              <a:rPr lang="en-US" altLang="zh-CN" dirty="0"/>
              <a:t>Dependent Variable</a:t>
            </a:r>
            <a:r>
              <a:rPr lang="zh-CN" altLang="en-US" dirty="0"/>
              <a:t>（相依变量）选择窗填入</a:t>
            </a:r>
            <a:r>
              <a:rPr lang="en-US" altLang="zh-CN" dirty="0"/>
              <a:t>CP?</a:t>
            </a:r>
            <a:r>
              <a:rPr lang="zh-CN" altLang="en-US" dirty="0" smtClean="0"/>
              <a:t>；</a:t>
            </a:r>
            <a:endParaRPr lang="en-US" altLang="zh-CN" dirty="0" smtClean="0"/>
          </a:p>
          <a:p>
            <a:r>
              <a:rPr lang="zh-CN" altLang="en-US" dirty="0" smtClean="0"/>
              <a:t>在</a:t>
            </a:r>
            <a:r>
              <a:rPr lang="en-US" altLang="zh-CN" dirty="0"/>
              <a:t>Common coefficients</a:t>
            </a:r>
            <a:r>
              <a:rPr lang="zh-CN" altLang="en-US" dirty="0"/>
              <a:t>（系数相同）选择窗保持空白</a:t>
            </a:r>
            <a:r>
              <a:rPr lang="zh-CN" altLang="en-US" dirty="0" smtClean="0"/>
              <a:t>；</a:t>
            </a:r>
            <a:endParaRPr lang="en-US" altLang="zh-CN" dirty="0" smtClean="0"/>
          </a:p>
          <a:p>
            <a:r>
              <a:rPr lang="zh-CN" altLang="en-US" dirty="0" smtClean="0"/>
              <a:t>在</a:t>
            </a:r>
            <a:r>
              <a:rPr lang="en-US" altLang="zh-CN" dirty="0"/>
              <a:t>Cross section specific coefficients</a:t>
            </a:r>
            <a:r>
              <a:rPr lang="zh-CN" altLang="en-US" dirty="0"/>
              <a:t>（截面系数不同）选择窗填入</a:t>
            </a:r>
            <a:r>
              <a:rPr lang="en-US" altLang="zh-CN" dirty="0"/>
              <a:t>IP?</a:t>
            </a:r>
            <a:r>
              <a:rPr lang="zh-CN" altLang="en-US" dirty="0" smtClean="0"/>
              <a:t>；</a:t>
            </a:r>
            <a:endParaRPr lang="en-US" altLang="zh-CN" dirty="0" smtClean="0"/>
          </a:p>
          <a:p>
            <a:r>
              <a:rPr lang="en-US" altLang="zh-CN" dirty="0" smtClean="0"/>
              <a:t>Estimation </a:t>
            </a:r>
            <a:r>
              <a:rPr lang="en-US" altLang="zh-CN" dirty="0"/>
              <a:t>Method</a:t>
            </a:r>
            <a:r>
              <a:rPr lang="zh-CN" altLang="en-US" dirty="0"/>
              <a:t>项下根据需要选择固定效应或</a:t>
            </a:r>
            <a:r>
              <a:rPr lang="zh-CN" altLang="en-US" dirty="0" smtClean="0"/>
              <a:t>随机效应</a:t>
            </a:r>
            <a:endParaRPr lang="en-US" altLang="zh-CN" dirty="0" smtClean="0"/>
          </a:p>
          <a:p>
            <a:r>
              <a:rPr lang="zh-CN" altLang="en-US" dirty="0" smtClean="0"/>
              <a:t>然后</a:t>
            </a:r>
            <a:r>
              <a:rPr lang="zh-CN" altLang="en-US" dirty="0"/>
              <a:t>点击</a:t>
            </a:r>
            <a:r>
              <a:rPr lang="en-US" altLang="zh-CN" dirty="0"/>
              <a:t>Pooled Estimation</a:t>
            </a:r>
            <a:r>
              <a:rPr lang="zh-CN" altLang="en-US" dirty="0"/>
              <a:t>（混合估计）窗口中的</a:t>
            </a:r>
            <a:r>
              <a:rPr lang="en-US" altLang="zh-CN" dirty="0"/>
              <a:t>OK</a:t>
            </a:r>
            <a:r>
              <a:rPr lang="zh-CN" altLang="en-US" dirty="0"/>
              <a:t>键</a:t>
            </a:r>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50</a:t>
            </a:fld>
            <a:endParaRPr lang="zh-CN" altLang="en-US" dirty="0"/>
          </a:p>
        </p:txBody>
      </p:sp>
    </p:spTree>
    <p:extLst>
      <p:ext uri="{BB962C8B-B14F-4D97-AF65-F5344CB8AC3E}">
        <p14:creationId xmlns:p14="http://schemas.microsoft.com/office/powerpoint/2010/main" val="3653165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1" dirty="0"/>
              <a:t>变系数模型的</a:t>
            </a:r>
            <a:r>
              <a:rPr lang="en-US" altLang="zh-CN" b="1" dirty="0" err="1"/>
              <a:t>Eviews</a:t>
            </a:r>
            <a:r>
              <a:rPr lang="zh-CN" altLang="en-US" b="1" dirty="0"/>
              <a:t>实现</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51</a:t>
            </a:fld>
            <a:endParaRPr lang="zh-CN" altLang="en-US" dirty="0"/>
          </a:p>
        </p:txBody>
      </p:sp>
      <p:pic>
        <p:nvPicPr>
          <p:cNvPr id="6" name="图片 5"/>
          <p:cNvPicPr>
            <a:picLocks noChangeAspect="1"/>
          </p:cNvPicPr>
          <p:nvPr/>
        </p:nvPicPr>
        <p:blipFill>
          <a:blip r:embed="rId2"/>
          <a:stretch>
            <a:fillRect/>
          </a:stretch>
        </p:blipFill>
        <p:spPr>
          <a:xfrm>
            <a:off x="6960096" y="476672"/>
            <a:ext cx="4893171" cy="6188762"/>
          </a:xfrm>
          <a:prstGeom prst="rect">
            <a:avLst/>
          </a:prstGeom>
        </p:spPr>
      </p:pic>
      <p:pic>
        <p:nvPicPr>
          <p:cNvPr id="7" name="图片 6"/>
          <p:cNvPicPr>
            <a:picLocks noChangeAspect="1"/>
          </p:cNvPicPr>
          <p:nvPr/>
        </p:nvPicPr>
        <p:blipFill>
          <a:blip r:embed="rId3"/>
          <a:stretch>
            <a:fillRect/>
          </a:stretch>
        </p:blipFill>
        <p:spPr>
          <a:xfrm>
            <a:off x="1141587" y="1526936"/>
            <a:ext cx="5362575" cy="5029200"/>
          </a:xfrm>
          <a:prstGeom prst="rect">
            <a:avLst/>
          </a:prstGeom>
        </p:spPr>
      </p:pic>
    </p:spTree>
    <p:extLst>
      <p:ext uri="{BB962C8B-B14F-4D97-AF65-F5344CB8AC3E}">
        <p14:creationId xmlns:p14="http://schemas.microsoft.com/office/powerpoint/2010/main" val="40542711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a:p>
        </p:txBody>
      </p:sp>
      <p:sp>
        <p:nvSpPr>
          <p:cNvPr id="4" name="标题 3"/>
          <p:cNvSpPr>
            <a:spLocks noGrp="1"/>
          </p:cNvSpPr>
          <p:nvPr>
            <p:ph type="ctrTitle"/>
          </p:nvPr>
        </p:nvSpPr>
        <p:spPr/>
        <p:txBody>
          <a:bodyPr/>
          <a:lstStyle/>
          <a:p>
            <a:r>
              <a:rPr altLang="zh-CN" dirty="0" smtClean="0"/>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面板数据的定义</a:t>
            </a:r>
            <a:endParaRPr lang="zh-CN" altLang="en-US" dirty="0"/>
          </a:p>
        </p:txBody>
      </p:sp>
      <p:sp>
        <p:nvSpPr>
          <p:cNvPr id="3" name="内容占位符 2"/>
          <p:cNvSpPr>
            <a:spLocks noGrp="1"/>
          </p:cNvSpPr>
          <p:nvPr>
            <p:ph sz="quarter" idx="1"/>
          </p:nvPr>
        </p:nvSpPr>
        <p:spPr/>
        <p:txBody>
          <a:bodyPr>
            <a:normAutofit/>
          </a:bodyPr>
          <a:lstStyle/>
          <a:p>
            <a:r>
              <a:rPr lang="zh-CN" altLang="en-US" sz="2000" dirty="0"/>
              <a:t>例如：</a:t>
            </a:r>
            <a:r>
              <a:rPr lang="en-US" altLang="zh-CN" sz="2000" dirty="0"/>
              <a:t>1996-2002</a:t>
            </a:r>
            <a:r>
              <a:rPr lang="zh-CN" altLang="en-US" sz="2000" dirty="0"/>
              <a:t>年中国东北、华北、华东</a:t>
            </a:r>
            <a:r>
              <a:rPr lang="en-US" altLang="zh-CN" sz="2000" dirty="0"/>
              <a:t>15</a:t>
            </a:r>
            <a:r>
              <a:rPr lang="zh-CN" altLang="en-US" sz="2000" dirty="0"/>
              <a:t>个省级地区的居民家庭人均消费（不变价格）数据，固定在某一年份上，它是由</a:t>
            </a:r>
            <a:r>
              <a:rPr lang="en-US" altLang="zh-CN" sz="2000" dirty="0"/>
              <a:t>15</a:t>
            </a:r>
            <a:r>
              <a:rPr lang="zh-CN" altLang="en-US" sz="2000" dirty="0"/>
              <a:t>个人均消费数据组成的截面数据；固定在某一省份上，它是由</a:t>
            </a:r>
            <a:r>
              <a:rPr lang="en-US" altLang="zh-CN" sz="2000" dirty="0"/>
              <a:t>7</a:t>
            </a:r>
            <a:r>
              <a:rPr lang="zh-CN" altLang="en-US" sz="2000" dirty="0"/>
              <a:t>年人均消费数据组成的一个时间序列；面板数据由</a:t>
            </a:r>
            <a:r>
              <a:rPr lang="en-US" altLang="zh-CN" sz="2000" dirty="0"/>
              <a:t>15</a:t>
            </a:r>
            <a:r>
              <a:rPr lang="zh-CN" altLang="en-US" sz="2000" dirty="0"/>
              <a:t>个个体组成，共有</a:t>
            </a:r>
            <a:r>
              <a:rPr lang="en-US" altLang="zh-CN" sz="2000" dirty="0"/>
              <a:t>105</a:t>
            </a:r>
            <a:r>
              <a:rPr lang="zh-CN" altLang="en-US" sz="2000" dirty="0"/>
              <a:t>个观测值</a:t>
            </a:r>
            <a:r>
              <a:rPr lang="zh-CN" altLang="en-US" sz="2000" dirty="0" smtClean="0"/>
              <a:t>。</a:t>
            </a:r>
            <a:endParaRPr lang="zh-CN" altLang="en-US" sz="2000"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6</a:t>
            </a:fld>
            <a:endParaRPr lang="zh-CN" alt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3335796082"/>
              </p:ext>
            </p:extLst>
          </p:nvPr>
        </p:nvGraphicFramePr>
        <p:xfrm>
          <a:off x="1559496" y="2420887"/>
          <a:ext cx="9566047" cy="4255931"/>
        </p:xfrm>
        <a:graphic>
          <a:graphicData uri="http://schemas.openxmlformats.org/presentationml/2006/ole">
            <mc:AlternateContent xmlns:mc="http://schemas.openxmlformats.org/markup-compatibility/2006">
              <mc:Choice xmlns:v="urn:schemas-microsoft-com:vml" Requires="v">
                <p:oleObj spid="_x0000_s2084" name="Document" r:id="rId3" imgW="5626082" imgH="2677812" progId="Word.Document.8">
                  <p:embed/>
                </p:oleObj>
              </mc:Choice>
              <mc:Fallback>
                <p:oleObj name="Document" r:id="rId3" imgW="5626082" imgH="2677812" progId="Word.Document.8">
                  <p:embed/>
                  <p:pic>
                    <p:nvPicPr>
                      <p:cNvPr id="0" name=""/>
                      <p:cNvPicPr>
                        <a:picLocks noChangeAspect="1" noChangeArrowheads="1"/>
                      </p:cNvPicPr>
                      <p:nvPr/>
                    </p:nvPicPr>
                    <p:blipFill>
                      <a:blip r:embed="rId4"/>
                      <a:srcRect l="2574" r="2757" b="7137"/>
                      <a:stretch>
                        <a:fillRect/>
                      </a:stretch>
                    </p:blipFill>
                    <p:spPr bwMode="auto">
                      <a:xfrm>
                        <a:off x="1559496" y="2420887"/>
                        <a:ext cx="9566047" cy="425593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7298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Eviews</a:t>
            </a:r>
            <a:r>
              <a:rPr lang="zh-CN" altLang="en-US" b="1" dirty="0"/>
              <a:t>中输入面板</a:t>
            </a:r>
            <a:r>
              <a:rPr lang="zh-CN" altLang="en-US" b="1" dirty="0" smtClean="0"/>
              <a:t>数据</a:t>
            </a:r>
            <a:endParaRPr lang="zh-CN" altLang="en-US" b="1"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fontScale="92500" lnSpcReduction="10000"/>
              </a:bodyPr>
              <a:lstStyle/>
              <a:p>
                <a:r>
                  <a:rPr lang="zh-CN" altLang="en-US" dirty="0" smtClean="0"/>
                  <a:t>数据：</a:t>
                </a:r>
                <a:r>
                  <a:rPr lang="en-US" altLang="zh-CN" dirty="0" smtClean="0"/>
                  <a:t>PanelData.wf1</a:t>
                </a:r>
                <a:endParaRPr lang="zh-CN" altLang="en-US" dirty="0"/>
              </a:p>
              <a:p>
                <a14:m>
                  <m:oMath xmlns:m="http://schemas.openxmlformats.org/officeDocument/2006/math">
                    <m:r>
                      <a:rPr lang="en-US" altLang="zh-CN" i="1" dirty="0" smtClean="0">
                        <a:latin typeface="Cambria Math" panose="02040503050406030204" pitchFamily="18" charset="0"/>
                      </a:rPr>
                      <m:t>𝑐𝑜𝑛𝑠𝑢𝑚𝑒</m:t>
                    </m:r>
                    <m:r>
                      <a:rPr lang="zh-CN" altLang="en-US" i="1" dirty="0" smtClean="0">
                        <a:latin typeface="Cambria Math" panose="02040503050406030204" pitchFamily="18" charset="0"/>
                      </a:rPr>
                      <m:t>？、</m:t>
                    </m:r>
                    <m:r>
                      <a:rPr lang="en-US" altLang="zh-CN" i="1" dirty="0" smtClean="0">
                        <a:latin typeface="Cambria Math" panose="02040503050406030204" pitchFamily="18" charset="0"/>
                      </a:rPr>
                      <m:t>𝑖𝑛𝑐𝑜𝑚𝑒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oMath>
                </a14:m>
                <a:r>
                  <a:rPr lang="zh-CN" altLang="en-US" dirty="0" smtClean="0"/>
                  <a:t>为十五个</a:t>
                </a:r>
                <a:r>
                  <a:rPr lang="zh-CN" altLang="en-US" dirty="0"/>
                  <a:t>省市</a:t>
                </a:r>
                <a:r>
                  <a:rPr lang="zh-CN" altLang="en-US" dirty="0" smtClean="0"/>
                  <a:t>的居民家庭人均消费、居民家庭人均收入和</a:t>
                </a:r>
                <a14:m>
                  <m:oMath xmlns:m="http://schemas.openxmlformats.org/officeDocument/2006/math">
                    <m:r>
                      <a:rPr lang="en-US" altLang="zh-CN" i="1" dirty="0" smtClean="0">
                        <a:latin typeface="Cambria Math" panose="02040503050406030204" pitchFamily="18" charset="0"/>
                      </a:rPr>
                      <m:t>𝐶𝑃𝐼</m:t>
                    </m:r>
                    <m:r>
                      <a:rPr lang="zh-CN" altLang="en-US" i="1" dirty="0">
                        <a:latin typeface="Cambria Math" panose="02040503050406030204" pitchFamily="18" charset="0"/>
                      </a:rPr>
                      <m:t>；</m:t>
                    </m:r>
                    <m:r>
                      <a:rPr lang="en-US" altLang="zh-CN" i="1" dirty="0" err="1" smtClean="0">
                        <a:latin typeface="Cambria Math" panose="02040503050406030204" pitchFamily="18" charset="0"/>
                      </a:rPr>
                      <m:t>𝑐𝑝</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=100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𝑐𝑜𝑛𝑠𝑢𝑚𝑒</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𝑝</m:t>
                    </m:r>
                  </m:oMath>
                </a14:m>
                <a:r>
                  <a:rPr lang="en-US" altLang="zh-CN" dirty="0" smtClean="0"/>
                  <a:t>?</a:t>
                </a:r>
                <a:r>
                  <a:rPr lang="zh-CN" altLang="en-US" dirty="0" smtClean="0"/>
                  <a:t>；</a:t>
                </a:r>
                <a14:m>
                  <m:oMath xmlns:m="http://schemas.openxmlformats.org/officeDocument/2006/math">
                    <m:r>
                      <a:rPr lang="en-US" altLang="zh-CN" i="1" dirty="0" smtClean="0">
                        <a:latin typeface="Cambria Math" panose="02040503050406030204" pitchFamily="18" charset="0"/>
                      </a:rPr>
                      <m:t>𝑖𝑝</m:t>
                    </m:r>
                    <m:r>
                      <a:rPr lang="en-US" altLang="zh-CN" i="1" dirty="0">
                        <a:latin typeface="Cambria Math" panose="02040503050406030204" pitchFamily="18" charset="0"/>
                      </a:rPr>
                      <m:t>=</m:t>
                    </m:r>
                    <m:r>
                      <a:rPr lang="en-US" altLang="zh-CN" b="0" i="1" dirty="0" smtClean="0">
                        <a:latin typeface="Cambria Math" panose="02040503050406030204" pitchFamily="18" charset="0"/>
                      </a:rPr>
                      <m:t>100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𝑖𝑛𝑐𝑜𝑚𝑒</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𝑝</m:t>
                    </m:r>
                  </m:oMath>
                </a14:m>
                <a:r>
                  <a:rPr lang="en-US" altLang="zh-CN" dirty="0" smtClean="0"/>
                  <a:t>?</a:t>
                </a:r>
                <a:r>
                  <a:rPr lang="zh-CN" altLang="en-US" dirty="0" smtClean="0"/>
                  <a:t>（</a:t>
                </a:r>
                <a:r>
                  <a:rPr lang="en-US" altLang="zh-CN" dirty="0" smtClean="0"/>
                  <a:t>?</a:t>
                </a:r>
                <a:r>
                  <a:rPr lang="zh-CN" altLang="en-US" dirty="0" smtClean="0"/>
                  <a:t> 代表某个省份）</a:t>
                </a:r>
                <a:endParaRPr lang="en-US" altLang="zh-CN" dirty="0" smtClean="0"/>
              </a:p>
              <a:p>
                <a:r>
                  <a:rPr lang="zh-CN" altLang="en-US" dirty="0" smtClean="0"/>
                  <a:t>在</a:t>
                </a:r>
                <a:r>
                  <a:rPr lang="zh-CN" altLang="en-US" dirty="0"/>
                  <a:t>打开工作文件窗口的基础上，点击主功能菜单中的</a:t>
                </a:r>
                <a:r>
                  <a:rPr lang="en-US" altLang="zh-CN" dirty="0"/>
                  <a:t>Objects</a:t>
                </a:r>
                <a:r>
                  <a:rPr lang="zh-CN" altLang="en-US" dirty="0"/>
                  <a:t>键，选</a:t>
                </a:r>
                <a:r>
                  <a:rPr lang="en-US" altLang="zh-CN" dirty="0"/>
                  <a:t>New Object</a:t>
                </a:r>
                <a:r>
                  <a:rPr lang="zh-CN" altLang="en-US" dirty="0"/>
                  <a:t>功能，从而打开</a:t>
                </a:r>
                <a:r>
                  <a:rPr lang="en-US" altLang="zh-CN" dirty="0"/>
                  <a:t>New Object</a:t>
                </a:r>
                <a:r>
                  <a:rPr lang="zh-CN" altLang="en-US" dirty="0"/>
                  <a:t>（新对象）选择</a:t>
                </a:r>
                <a:r>
                  <a:rPr lang="zh-CN" altLang="en-US" dirty="0" smtClean="0"/>
                  <a:t>窗</a:t>
                </a:r>
                <a:endParaRPr lang="en-US" altLang="zh-CN" dirty="0" smtClean="0"/>
              </a:p>
              <a:p>
                <a:r>
                  <a:rPr lang="zh-CN" altLang="en-US" dirty="0" smtClean="0"/>
                  <a:t>在</a:t>
                </a:r>
                <a:r>
                  <a:rPr lang="en-US" altLang="zh-CN" dirty="0"/>
                  <a:t>Type of Object</a:t>
                </a:r>
                <a:r>
                  <a:rPr lang="zh-CN" altLang="en-US" dirty="0"/>
                  <a:t>选择区选择</a:t>
                </a:r>
                <a:r>
                  <a:rPr lang="en-US" altLang="zh-CN" dirty="0"/>
                  <a:t>Pool</a:t>
                </a:r>
                <a:r>
                  <a:rPr lang="zh-CN" altLang="en-US" dirty="0"/>
                  <a:t>（混合数据库），点击</a:t>
                </a:r>
                <a:r>
                  <a:rPr lang="en-US" altLang="zh-CN" dirty="0"/>
                  <a:t>OK</a:t>
                </a:r>
                <a:r>
                  <a:rPr lang="zh-CN" altLang="en-US" dirty="0"/>
                  <a:t>键，从而打开</a:t>
                </a:r>
                <a:r>
                  <a:rPr lang="en-US" altLang="zh-CN" dirty="0"/>
                  <a:t>Pool</a:t>
                </a:r>
                <a:r>
                  <a:rPr lang="zh-CN" altLang="en-US" dirty="0"/>
                  <a:t>（混合数据）</a:t>
                </a:r>
                <a:r>
                  <a:rPr lang="zh-CN" altLang="en-US" dirty="0" smtClean="0"/>
                  <a:t>窗口</a:t>
                </a:r>
                <a:endParaRPr lang="en-US" altLang="zh-CN" dirty="0" smtClean="0"/>
              </a:p>
              <a:p>
                <a:r>
                  <a:rPr lang="zh-CN" altLang="en-US" dirty="0" smtClean="0"/>
                  <a:t>在</a:t>
                </a:r>
                <a:r>
                  <a:rPr lang="zh-CN" altLang="en-US" dirty="0"/>
                  <a:t>窗口中输入</a:t>
                </a:r>
                <a:r>
                  <a:rPr lang="en-US" altLang="zh-CN" dirty="0"/>
                  <a:t>15</a:t>
                </a:r>
                <a:r>
                  <a:rPr lang="zh-CN" altLang="en-US" dirty="0"/>
                  <a:t>个地区标识</a:t>
                </a:r>
                <a:r>
                  <a:rPr lang="en-US" altLang="zh-CN" dirty="0"/>
                  <a:t>AH</a:t>
                </a:r>
                <a:r>
                  <a:rPr lang="zh-CN" altLang="en-US" dirty="0"/>
                  <a:t>（安徽）、</a:t>
                </a:r>
                <a:r>
                  <a:rPr lang="en-US" altLang="zh-CN" dirty="0"/>
                  <a:t>BJ</a:t>
                </a:r>
                <a:r>
                  <a:rPr lang="zh-CN" altLang="en-US" dirty="0"/>
                  <a:t>（北京）、</a:t>
                </a:r>
                <a:r>
                  <a:rPr lang="en-US" altLang="zh-CN" dirty="0"/>
                  <a:t>…</a:t>
                </a:r>
                <a:r>
                  <a:rPr lang="zh-CN" altLang="en-US" dirty="0"/>
                  <a:t>、</a:t>
                </a:r>
                <a:r>
                  <a:rPr lang="en-US" altLang="zh-CN" dirty="0"/>
                  <a:t>ZJ</a:t>
                </a:r>
                <a:r>
                  <a:rPr lang="zh-CN" altLang="en-US" dirty="0"/>
                  <a:t>（浙江</a:t>
                </a:r>
                <a:r>
                  <a:rPr lang="zh-CN" altLang="en-US" dirty="0" smtClean="0"/>
                  <a:t>）</a:t>
                </a:r>
                <a:endParaRPr lang="en-US" altLang="zh-CN" dirty="0" smtClean="0"/>
              </a:p>
              <a:p>
                <a:r>
                  <a:rPr lang="zh-CN" altLang="en-US" dirty="0" smtClean="0"/>
                  <a:t>工具栏</a:t>
                </a:r>
                <a:r>
                  <a:rPr lang="zh-CN" altLang="en-US" dirty="0"/>
                  <a:t>中点击</a:t>
                </a:r>
                <a:r>
                  <a:rPr lang="en-US" altLang="zh-CN" dirty="0"/>
                  <a:t>Sheet</a:t>
                </a:r>
                <a:r>
                  <a:rPr lang="zh-CN" altLang="en-US" dirty="0"/>
                  <a:t>键，从而打开</a:t>
                </a:r>
                <a:r>
                  <a:rPr lang="en-US" altLang="zh-CN" dirty="0"/>
                  <a:t>Series List</a:t>
                </a:r>
                <a:r>
                  <a:rPr lang="zh-CN" altLang="en-US" dirty="0"/>
                  <a:t>（列写序列名）窗口，定义</a:t>
                </a:r>
                <a:r>
                  <a:rPr lang="zh-CN" altLang="en-US" dirty="0" smtClean="0"/>
                  <a:t>变量</a:t>
                </a:r>
                <a14:m>
                  <m:oMath xmlns:m="http://schemas.openxmlformats.org/officeDocument/2006/math">
                    <m:r>
                      <a:rPr lang="en-US" altLang="zh-CN" i="1" dirty="0">
                        <a:latin typeface="Cambria Math" panose="02040503050406030204" pitchFamily="18" charset="0"/>
                      </a:rPr>
                      <m:t>𝑐𝑜𝑛𝑠𝑢𝑚𝑒</m:t>
                    </m:r>
                    <m:r>
                      <a:rPr lang="zh-CN" altLang="en-US" i="1" dirty="0">
                        <a:latin typeface="Cambria Math" panose="02040503050406030204" pitchFamily="18" charset="0"/>
                      </a:rPr>
                      <m:t>？、</m:t>
                    </m:r>
                    <m:r>
                      <a:rPr lang="en-US" altLang="zh-CN" i="1" dirty="0">
                        <a:latin typeface="Cambria Math" panose="02040503050406030204" pitchFamily="18" charset="0"/>
                      </a:rPr>
                      <m:t>𝑖𝑛𝑐𝑜𝑚𝑒</m:t>
                    </m:r>
                    <m:r>
                      <a:rPr lang="en-US" altLang="zh-CN" i="1" dirty="0">
                        <a:latin typeface="Cambria Math" panose="02040503050406030204" pitchFamily="18" charset="0"/>
                      </a:rPr>
                      <m:t>?、</m:t>
                    </m:r>
                    <m:r>
                      <a:rPr lang="en-US" altLang="zh-CN" i="1" dirty="0">
                        <a:latin typeface="Cambria Math" panose="02040503050406030204" pitchFamily="18" charset="0"/>
                      </a:rPr>
                      <m:t>𝑝</m:t>
                    </m:r>
                    <m:r>
                      <a:rPr lang="en-US" altLang="zh-CN" i="1" dirty="0">
                        <a:latin typeface="Cambria Math" panose="02040503050406030204" pitchFamily="18" charset="0"/>
                      </a:rPr>
                      <m:t>? 、</m:t>
                    </m:r>
                    <m:r>
                      <a:rPr lang="en-US" altLang="zh-CN" i="1" dirty="0" smtClean="0">
                        <a:latin typeface="Cambria Math" panose="02040503050406030204" pitchFamily="18" charset="0"/>
                      </a:rPr>
                      <m:t>𝐶𝑃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𝐼𝑃</m:t>
                    </m:r>
                    <m:r>
                      <a:rPr lang="en-US" altLang="zh-CN" i="1" dirty="0">
                        <a:latin typeface="Cambria Math" panose="02040503050406030204" pitchFamily="18" charset="0"/>
                      </a:rPr>
                      <m:t>?</m:t>
                    </m:r>
                  </m:oMath>
                </a14:m>
                <a:r>
                  <a:rPr lang="zh-CN" altLang="en-US" dirty="0"/>
                  <a:t>，点击</a:t>
                </a:r>
                <a:r>
                  <a:rPr lang="en-US" altLang="zh-CN" dirty="0"/>
                  <a:t>OK</a:t>
                </a:r>
                <a:r>
                  <a:rPr lang="zh-CN" altLang="en-US" dirty="0"/>
                  <a:t>键，</a:t>
                </a:r>
                <a:r>
                  <a:rPr lang="en-US" altLang="zh-CN" dirty="0"/>
                  <a:t>Pool</a:t>
                </a:r>
                <a:r>
                  <a:rPr lang="zh-CN" altLang="en-US" dirty="0"/>
                  <a:t>（混合或合并数据库）窗口显示面板</a:t>
                </a:r>
                <a:r>
                  <a:rPr lang="zh-CN" altLang="en-US" dirty="0" smtClean="0"/>
                  <a:t>数据</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2"/>
                <a:stretch>
                  <a:fillRect l="-391" t="-2533" r="-783" b="-2667"/>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7</a:t>
            </a:fld>
            <a:endParaRPr lang="zh-CN" altLang="en-US" dirty="0"/>
          </a:p>
        </p:txBody>
      </p:sp>
    </p:spTree>
    <p:extLst>
      <p:ext uri="{BB962C8B-B14F-4D97-AF65-F5344CB8AC3E}">
        <p14:creationId xmlns:p14="http://schemas.microsoft.com/office/powerpoint/2010/main" val="3170224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Eviews</a:t>
            </a:r>
            <a:r>
              <a:rPr lang="zh-CN" altLang="en-US" b="1" dirty="0"/>
              <a:t>中输入面板数据</a:t>
            </a:r>
            <a:endParaRPr lang="zh-CN" altLang="en-US" dirty="0"/>
          </a:p>
        </p:txBody>
      </p:sp>
      <p:pic>
        <p:nvPicPr>
          <p:cNvPr id="7" name="内容占位符 6"/>
          <p:cNvPicPr>
            <a:picLocks noGrp="1" noChangeAspect="1"/>
          </p:cNvPicPr>
          <p:nvPr>
            <p:ph sz="quarter" idx="1"/>
          </p:nvPr>
        </p:nvPicPr>
        <p:blipFill>
          <a:blip r:embed="rId2"/>
          <a:stretch>
            <a:fillRect/>
          </a:stretch>
        </p:blipFill>
        <p:spPr>
          <a:xfrm>
            <a:off x="8126016" y="1653789"/>
            <a:ext cx="3456384" cy="4535701"/>
          </a:xfrm>
          <a:prstGeom prst="rect">
            <a:avLst/>
          </a:prstGeom>
        </p:spPr>
      </p:pic>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8</a:t>
            </a:fld>
            <a:endParaRPr lang="zh-CN" altLang="en-US" dirty="0"/>
          </a:p>
        </p:txBody>
      </p:sp>
      <p:pic>
        <p:nvPicPr>
          <p:cNvPr id="5" name="图片 4"/>
          <p:cNvPicPr>
            <a:picLocks noChangeAspect="1"/>
          </p:cNvPicPr>
          <p:nvPr/>
        </p:nvPicPr>
        <p:blipFill>
          <a:blip r:embed="rId3"/>
          <a:stretch>
            <a:fillRect/>
          </a:stretch>
        </p:blipFill>
        <p:spPr>
          <a:xfrm>
            <a:off x="4187508" y="1673424"/>
            <a:ext cx="3394710" cy="4526280"/>
          </a:xfrm>
          <a:prstGeom prst="rect">
            <a:avLst/>
          </a:prstGeom>
        </p:spPr>
      </p:pic>
      <p:pic>
        <p:nvPicPr>
          <p:cNvPr id="6" name="图片 5"/>
          <p:cNvPicPr>
            <a:picLocks noChangeAspect="1"/>
          </p:cNvPicPr>
          <p:nvPr/>
        </p:nvPicPr>
        <p:blipFill>
          <a:blip r:embed="rId4"/>
          <a:stretch>
            <a:fillRect/>
          </a:stretch>
        </p:blipFill>
        <p:spPr>
          <a:xfrm>
            <a:off x="671910" y="1685521"/>
            <a:ext cx="2971800" cy="4526280"/>
          </a:xfrm>
          <a:prstGeom prst="rect">
            <a:avLst/>
          </a:prstGeom>
        </p:spPr>
      </p:pic>
    </p:spTree>
    <p:extLst>
      <p:ext uri="{BB962C8B-B14F-4D97-AF65-F5344CB8AC3E}">
        <p14:creationId xmlns:p14="http://schemas.microsoft.com/office/powerpoint/2010/main" val="3153048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b="1" dirty="0" err="1"/>
              <a:t>Eviews</a:t>
            </a:r>
            <a:r>
              <a:rPr lang="zh-CN" altLang="en-US" b="1" dirty="0"/>
              <a:t>中输入面板数据</a:t>
            </a:r>
            <a:endParaRPr lang="zh-CN" altLang="en-US" dirty="0"/>
          </a:p>
        </p:txBody>
      </p:sp>
      <p:sp>
        <p:nvSpPr>
          <p:cNvPr id="4" name="灯片编号占位符 3"/>
          <p:cNvSpPr>
            <a:spLocks noGrp="1"/>
          </p:cNvSpPr>
          <p:nvPr>
            <p:ph type="sldNum" sz="quarter" idx="4"/>
          </p:nvPr>
        </p:nvSpPr>
        <p:spPr/>
        <p:txBody>
          <a:bodyPr/>
          <a:lstStyle/>
          <a:p>
            <a:pPr>
              <a:defRPr/>
            </a:pPr>
            <a:fld id="{8D2CA936-ACD6-4DE4-BB7A-E6C7FCBA5B42}" type="slidenum">
              <a:rPr lang="zh-CN" altLang="en-US" smtClean="0"/>
              <a:pPr>
                <a:defRPr/>
              </a:pPr>
              <a:t>9</a:t>
            </a:fld>
            <a:endParaRPr lang="zh-CN" altLang="en-US" dirty="0"/>
          </a:p>
        </p:txBody>
      </p:sp>
      <p:pic>
        <p:nvPicPr>
          <p:cNvPr id="5" name="图片 4"/>
          <p:cNvPicPr>
            <a:picLocks noChangeAspect="1"/>
          </p:cNvPicPr>
          <p:nvPr/>
        </p:nvPicPr>
        <p:blipFill>
          <a:blip r:embed="rId2"/>
          <a:stretch>
            <a:fillRect/>
          </a:stretch>
        </p:blipFill>
        <p:spPr>
          <a:xfrm>
            <a:off x="459376" y="2622516"/>
            <a:ext cx="3672408" cy="2252410"/>
          </a:xfrm>
          <a:prstGeom prst="rect">
            <a:avLst/>
          </a:prstGeom>
        </p:spPr>
      </p:pic>
      <p:pic>
        <p:nvPicPr>
          <p:cNvPr id="6" name="图片 5"/>
          <p:cNvPicPr>
            <a:picLocks noChangeAspect="1"/>
          </p:cNvPicPr>
          <p:nvPr/>
        </p:nvPicPr>
        <p:blipFill>
          <a:blip r:embed="rId3"/>
          <a:stretch>
            <a:fillRect/>
          </a:stretch>
        </p:blipFill>
        <p:spPr>
          <a:xfrm>
            <a:off x="5159896" y="1575243"/>
            <a:ext cx="6422504" cy="5022109"/>
          </a:xfrm>
          <a:prstGeom prst="rect">
            <a:avLst/>
          </a:prstGeom>
        </p:spPr>
      </p:pic>
    </p:spTree>
    <p:extLst>
      <p:ext uri="{BB962C8B-B14F-4D97-AF65-F5344CB8AC3E}">
        <p14:creationId xmlns:p14="http://schemas.microsoft.com/office/powerpoint/2010/main" val="1178342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25406</TotalTime>
  <Words>4677</Words>
  <Application>Microsoft Macintosh PowerPoint</Application>
  <PresentationFormat>宽屏</PresentationFormat>
  <Paragraphs>306</Paragraphs>
  <Slides>52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5" baseType="lpstr">
      <vt:lpstr>Calibri</vt:lpstr>
      <vt:lpstr>Cambria Math</vt:lpstr>
      <vt:lpstr>Franklin Gothic Book</vt:lpstr>
      <vt:lpstr>Perpetua</vt:lpstr>
      <vt:lpstr>Symbol</vt:lpstr>
      <vt:lpstr>Times New Roman</vt:lpstr>
      <vt:lpstr>Wingdings 2</vt:lpstr>
      <vt:lpstr>宋体</vt:lpstr>
      <vt:lpstr>幼圆</vt:lpstr>
      <vt:lpstr>Arial</vt:lpstr>
      <vt:lpstr>平衡</vt:lpstr>
      <vt:lpstr>Document</vt:lpstr>
      <vt:lpstr>Equation</vt:lpstr>
      <vt:lpstr>面板数据模型</vt:lpstr>
      <vt:lpstr>面板数据</vt:lpstr>
      <vt:lpstr>1 面板数据的定义及基本原理</vt:lpstr>
      <vt:lpstr>面板数据的定义</vt:lpstr>
      <vt:lpstr>面板数据的定义</vt:lpstr>
      <vt:lpstr>面板数据的定义</vt:lpstr>
      <vt:lpstr>Eviews中输入面板数据</vt:lpstr>
      <vt:lpstr>Eviews中输入面板数据</vt:lpstr>
      <vt:lpstr>Eviews中输入面板数据</vt:lpstr>
      <vt:lpstr>面板数据模型的基本形式</vt:lpstr>
      <vt:lpstr>面板数据模型的基本形式</vt:lpstr>
      <vt:lpstr>面板数据模型的基本形式</vt:lpstr>
      <vt:lpstr>面板数据模型的基本形式</vt:lpstr>
      <vt:lpstr>面板数据模型的基本形式</vt:lpstr>
      <vt:lpstr>2 混合模型</vt:lpstr>
      <vt:lpstr>混合模型的Eviews实现</vt:lpstr>
      <vt:lpstr>混合模型的Eviews实现</vt:lpstr>
      <vt:lpstr>3 变截距模型：固定效应模型</vt:lpstr>
      <vt:lpstr>变截距模型</vt:lpstr>
      <vt:lpstr>个体固定效应模型</vt:lpstr>
      <vt:lpstr>个体固定效应模型</vt:lpstr>
      <vt:lpstr>个体固定效应模型的检验</vt:lpstr>
      <vt:lpstr>个体固定效应模型的Eviews实现</vt:lpstr>
      <vt:lpstr>个体固定效应模型的Eviews实现</vt:lpstr>
      <vt:lpstr>个体固定效应模型的Eviews实现</vt:lpstr>
      <vt:lpstr>个体固定效应模型的Eviews实现</vt:lpstr>
      <vt:lpstr>时刻固定效应模型</vt:lpstr>
      <vt:lpstr>时刻固定效应模型的检验</vt:lpstr>
      <vt:lpstr>时刻固定效应模型的Eviews实现</vt:lpstr>
      <vt:lpstr>时刻固定效应模型的Eviews实现</vt:lpstr>
      <vt:lpstr>时刻个体固定效应模型</vt:lpstr>
      <vt:lpstr>时刻个体固定效应模型的检验</vt:lpstr>
      <vt:lpstr>时刻个体固定效应模型的Eviews实现</vt:lpstr>
      <vt:lpstr>时刻个体固定效应模型的Eviews实现</vt:lpstr>
      <vt:lpstr>3 变截距模型：随机效应模型</vt:lpstr>
      <vt:lpstr>随机效应模型</vt:lpstr>
      <vt:lpstr>随机效应模型</vt:lpstr>
      <vt:lpstr>随机效应模型</vt:lpstr>
      <vt:lpstr>随机效应模型</vt:lpstr>
      <vt:lpstr>个体随机效应的检验</vt:lpstr>
      <vt:lpstr>个体随机效应的检验</vt:lpstr>
      <vt:lpstr>随机效应模型（个体）的Eviews实现</vt:lpstr>
      <vt:lpstr>随机效应模型（个体）的Eviews实现</vt:lpstr>
      <vt:lpstr>随机效应模型（个体）的Eviews实现</vt:lpstr>
      <vt:lpstr>随机效应模型（时刻）的Eviews实现</vt:lpstr>
      <vt:lpstr>4 变系数模型</vt:lpstr>
      <vt:lpstr>变系数模型</vt:lpstr>
      <vt:lpstr>变系数模型</vt:lpstr>
      <vt:lpstr>变系数模型的几种形式</vt:lpstr>
      <vt:lpstr>变系数模型的Eviews实现</vt:lpstr>
      <vt:lpstr>变系数模型的Eviews实现</vt:lpstr>
      <vt:lpstr>Thanks！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时间序列分析</dc:title>
  <dc:creator>REN Tao</dc:creator>
  <cp:lastModifiedBy>任韬</cp:lastModifiedBy>
  <cp:revision>430</cp:revision>
  <cp:lastPrinted>2016-05-19T12:38:16Z</cp:lastPrinted>
  <dcterms:created xsi:type="dcterms:W3CDTF">2008-03-31T13:35:57Z</dcterms:created>
  <dcterms:modified xsi:type="dcterms:W3CDTF">2017-05-22T14:23:34Z</dcterms:modified>
</cp:coreProperties>
</file>