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76" autoAdjust="0"/>
  </p:normalViewPr>
  <p:slideViewPr>
    <p:cSldViewPr snapToGrid="0">
      <p:cViewPr>
        <p:scale>
          <a:sx n="100" d="100"/>
          <a:sy n="100" d="100"/>
        </p:scale>
        <p:origin x="7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3398-8A54-435E-92EE-D7A119CBDC98}" type="datetimeFigureOut">
              <a:rPr lang="de-DE" smtClean="0"/>
              <a:t>12.10.2016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90C8-62E3-422A-80E2-553B1A7C83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5150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3398-8A54-435E-92EE-D7A119CBDC98}" type="datetimeFigureOut">
              <a:rPr lang="de-DE" smtClean="0"/>
              <a:t>12.10.2016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90C8-62E3-422A-80E2-553B1A7C83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163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3398-8A54-435E-92EE-D7A119CBDC98}" type="datetimeFigureOut">
              <a:rPr lang="de-DE" smtClean="0"/>
              <a:t>12.10.2016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90C8-62E3-422A-80E2-553B1A7C83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56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3398-8A54-435E-92EE-D7A119CBDC98}" type="datetimeFigureOut">
              <a:rPr lang="de-DE" smtClean="0"/>
              <a:t>12.10.2016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90C8-62E3-422A-80E2-553B1A7C83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4047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3398-8A54-435E-92EE-D7A119CBDC98}" type="datetimeFigureOut">
              <a:rPr lang="de-DE" smtClean="0"/>
              <a:t>12.10.2016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90C8-62E3-422A-80E2-553B1A7C83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87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3398-8A54-435E-92EE-D7A119CBDC98}" type="datetimeFigureOut">
              <a:rPr lang="de-DE" smtClean="0"/>
              <a:t>12.10.2016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90C8-62E3-422A-80E2-553B1A7C83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448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3398-8A54-435E-92EE-D7A119CBDC98}" type="datetimeFigureOut">
              <a:rPr lang="de-DE" smtClean="0"/>
              <a:t>12.10.2016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90C8-62E3-422A-80E2-553B1A7C83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29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3398-8A54-435E-92EE-D7A119CBDC98}" type="datetimeFigureOut">
              <a:rPr lang="de-DE" smtClean="0"/>
              <a:t>12.10.2016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90C8-62E3-422A-80E2-553B1A7C83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3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3398-8A54-435E-92EE-D7A119CBDC98}" type="datetimeFigureOut">
              <a:rPr lang="de-DE" smtClean="0"/>
              <a:t>12.10.2016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90C8-62E3-422A-80E2-553B1A7C83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051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3398-8A54-435E-92EE-D7A119CBDC98}" type="datetimeFigureOut">
              <a:rPr lang="de-DE" smtClean="0"/>
              <a:t>12.10.2016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90C8-62E3-422A-80E2-553B1A7C83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659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3398-8A54-435E-92EE-D7A119CBDC98}" type="datetimeFigureOut">
              <a:rPr lang="de-DE" smtClean="0"/>
              <a:t>12.10.2016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90C8-62E3-422A-80E2-553B1A7C83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706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F3398-8A54-435E-92EE-D7A119CBDC98}" type="datetimeFigureOut">
              <a:rPr lang="de-DE" smtClean="0"/>
              <a:t>12.10.2016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E90C8-62E3-422A-80E2-553B1A7C83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418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3"/>
              <p:cNvSpPr/>
              <p:nvPr/>
            </p:nvSpPr>
            <p:spPr>
              <a:xfrm>
                <a:off x="0" y="0"/>
                <a:ext cx="1563877" cy="242556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dirty="0" smtClean="0">
                    <a:solidFill>
                      <a:srgbClr val="002060"/>
                    </a:solidFill>
                  </a:rPr>
                  <a:t>Sensorik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̈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̈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̈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̈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htec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563877" cy="242556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/>
              <p:cNvSpPr/>
              <p:nvPr/>
            </p:nvSpPr>
            <p:spPr>
              <a:xfrm>
                <a:off x="2714324" y="346509"/>
                <a:ext cx="1563877" cy="173254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b="1" dirty="0" smtClean="0">
                    <a:solidFill>
                      <a:srgbClr val="002060"/>
                    </a:solidFill>
                  </a:rPr>
                  <a:t>Auswertung</a:t>
                </a:r>
              </a:p>
              <a:p>
                <a:pPr algn="ctr"/>
                <a:endParaRPr lang="de-DE" sz="1050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𝑒𝑣𝑎𝑙</m:t>
                          </m:r>
                        </m:sub>
                      </m:sSub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𝑒𝑣𝑎𝑙</m:t>
                          </m:r>
                        </m:sub>
                      </m:sSub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𝑒𝑣𝑎𝑙</m:t>
                          </m:r>
                        </m:sub>
                      </m:sSub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324" y="346509"/>
                <a:ext cx="1563877" cy="1732548"/>
              </a:xfrm>
              <a:prstGeom prst="rect">
                <a:avLst/>
              </a:prstGeom>
              <a:blipFill rotWithShape="0">
                <a:blip r:embed="rId3"/>
                <a:stretch>
                  <a:fillRect t="-174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/>
              <p:cNvSpPr/>
              <p:nvPr/>
            </p:nvSpPr>
            <p:spPr>
              <a:xfrm>
                <a:off x="5216891" y="2425566"/>
                <a:ext cx="1563877" cy="173254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de-DE" b="1" dirty="0" smtClean="0">
                    <a:solidFill>
                      <a:srgbClr val="002060"/>
                    </a:solidFill>
                  </a:rPr>
                  <a:t>-Filter</a:t>
                </a:r>
              </a:p>
              <a:p>
                <a:pPr algn="ctr"/>
                <a:endParaRPr lang="de-DE" sz="1050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𝑒𝑣𝑎𝑙</m:t>
                          </m:r>
                        </m:sub>
                      </m:sSub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𝑐𝑜𝑚𝑝</m:t>
                          </m:r>
                        </m:sub>
                      </m:sSub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𝑘𝑎𝑙𝑚𝑎𝑛</m:t>
                          </m:r>
                        </m:sub>
                      </m:sSub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htec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891" y="2425566"/>
                <a:ext cx="1563877" cy="1732548"/>
              </a:xfrm>
              <a:prstGeom prst="rect">
                <a:avLst/>
              </a:prstGeom>
              <a:blipFill rotWithShape="0">
                <a:blip r:embed="rId4"/>
                <a:stretch>
                  <a:fillRect t="-174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/>
              <p:cNvSpPr/>
              <p:nvPr/>
            </p:nvSpPr>
            <p:spPr>
              <a:xfrm>
                <a:off x="7575080" y="2425566"/>
                <a:ext cx="1563877" cy="173254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𝝋</m:t>
                        </m:r>
                      </m:e>
                    </m:acc>
                  </m:oMath>
                </a14:m>
                <a:r>
                  <a:rPr lang="de-DE" b="1" dirty="0" smtClean="0">
                    <a:solidFill>
                      <a:srgbClr val="002060"/>
                    </a:solidFill>
                  </a:rPr>
                  <a:t>-Filter</a:t>
                </a:r>
              </a:p>
              <a:p>
                <a:pPr algn="ctr"/>
                <a:endParaRPr lang="de-DE" sz="1050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𝑒𝑣𝑎𝑙</m:t>
                          </m:r>
                        </m:sub>
                      </m:sSub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𝑘𝑎𝑙𝑚𝑎𝑛</m:t>
                          </m:r>
                        </m:sub>
                      </m:sSub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htec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080" y="2425566"/>
                <a:ext cx="1563877" cy="1732548"/>
              </a:xfrm>
              <a:prstGeom prst="rect">
                <a:avLst/>
              </a:prstGeom>
              <a:blipFill rotWithShape="0">
                <a:blip r:embed="rId5"/>
                <a:stretch>
                  <a:fillRect t="-174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/>
              <p:cNvSpPr/>
              <p:nvPr/>
            </p:nvSpPr>
            <p:spPr>
              <a:xfrm>
                <a:off x="9933268" y="2425566"/>
                <a:ext cx="1563877" cy="173254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𝝍</m:t>
                        </m:r>
                      </m:e>
                    </m:acc>
                  </m:oMath>
                </a14:m>
                <a:r>
                  <a:rPr lang="de-DE" b="1" dirty="0" smtClean="0">
                    <a:solidFill>
                      <a:srgbClr val="002060"/>
                    </a:solidFill>
                  </a:rPr>
                  <a:t>-Filter</a:t>
                </a:r>
                <a:endParaRPr lang="de-DE" sz="1400" b="1" dirty="0" smtClean="0">
                  <a:solidFill>
                    <a:srgbClr val="002060"/>
                  </a:solidFill>
                </a:endParaRPr>
              </a:p>
              <a:p>
                <a:pPr algn="ctr"/>
                <a:endParaRPr lang="de-DE" sz="1050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𝑒𝑣𝑎𝑙</m:t>
                          </m:r>
                        </m:sub>
                      </m:sSub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𝑚𝑒𝑎𝑛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𝑚𝑒𝑎𝑛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𝑚𝑒𝑎𝑛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3268" y="2425566"/>
                <a:ext cx="1563877" cy="1732548"/>
              </a:xfrm>
              <a:prstGeom prst="rect">
                <a:avLst/>
              </a:prstGeom>
              <a:blipFill rotWithShape="0">
                <a:blip r:embed="rId6"/>
                <a:stretch>
                  <a:fillRect t="-6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mit Pfeil 9"/>
          <p:cNvCxnSpPr>
            <a:stCxn id="4" idx="3"/>
            <a:endCxn id="5" idx="1"/>
          </p:cNvCxnSpPr>
          <p:nvPr/>
        </p:nvCxnSpPr>
        <p:spPr>
          <a:xfrm>
            <a:off x="1563877" y="1212783"/>
            <a:ext cx="1150447" cy="0"/>
          </a:xfrm>
          <a:prstGeom prst="straightConnector1">
            <a:avLst/>
          </a:prstGeom>
          <a:ln w="508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5" idx="3"/>
            <a:endCxn id="6" idx="0"/>
          </p:cNvCxnSpPr>
          <p:nvPr/>
        </p:nvCxnSpPr>
        <p:spPr>
          <a:xfrm>
            <a:off x="4278201" y="1212783"/>
            <a:ext cx="1720629" cy="1212783"/>
          </a:xfrm>
          <a:prstGeom prst="bentConnector2">
            <a:avLst/>
          </a:prstGeom>
          <a:ln w="508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0"/>
          <p:cNvCxnSpPr>
            <a:endCxn id="7" idx="0"/>
          </p:cNvCxnSpPr>
          <p:nvPr/>
        </p:nvCxnSpPr>
        <p:spPr>
          <a:xfrm>
            <a:off x="5998829" y="1212783"/>
            <a:ext cx="2358190" cy="1212783"/>
          </a:xfrm>
          <a:prstGeom prst="bentConnector2">
            <a:avLst/>
          </a:prstGeom>
          <a:ln w="508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10"/>
          <p:cNvCxnSpPr>
            <a:endCxn id="8" idx="0"/>
          </p:cNvCxnSpPr>
          <p:nvPr/>
        </p:nvCxnSpPr>
        <p:spPr>
          <a:xfrm>
            <a:off x="8357018" y="1212783"/>
            <a:ext cx="2358189" cy="1212783"/>
          </a:xfrm>
          <a:prstGeom prst="bentConnector2">
            <a:avLst/>
          </a:prstGeom>
          <a:ln w="508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 24"/>
              <p:cNvSpPr/>
              <p:nvPr/>
            </p:nvSpPr>
            <p:spPr>
              <a:xfrm>
                <a:off x="7575079" y="5003532"/>
                <a:ext cx="1563877" cy="89675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b="1" dirty="0" smtClean="0">
                    <a:solidFill>
                      <a:srgbClr val="002060"/>
                    </a:solidFill>
                  </a:rPr>
                  <a:t>LQR-Regler</a:t>
                </a:r>
              </a:p>
              <a:p>
                <a:pPr algn="ctr"/>
                <a:endParaRPr lang="de-DE" sz="1050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de-DE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hteck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079" y="5003532"/>
                <a:ext cx="1563877" cy="896755"/>
              </a:xfrm>
              <a:prstGeom prst="rect">
                <a:avLst/>
              </a:prstGeom>
              <a:blipFill rotWithShape="0">
                <a:blip r:embed="rId7"/>
                <a:stretch>
                  <a:fillRect t="-333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 Verbindung mit Pfeil 10"/>
          <p:cNvCxnSpPr>
            <a:stCxn id="7" idx="2"/>
            <a:endCxn id="25" idx="0"/>
          </p:cNvCxnSpPr>
          <p:nvPr/>
        </p:nvCxnSpPr>
        <p:spPr>
          <a:xfrm rot="5400000">
            <a:off x="7934310" y="4580823"/>
            <a:ext cx="845418" cy="1"/>
          </a:xfrm>
          <a:prstGeom prst="bentConnector3">
            <a:avLst>
              <a:gd name="adj1" fmla="val 50000"/>
            </a:avLst>
          </a:prstGeom>
          <a:ln w="508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10"/>
          <p:cNvCxnSpPr>
            <a:stCxn id="8" idx="2"/>
          </p:cNvCxnSpPr>
          <p:nvPr/>
        </p:nvCxnSpPr>
        <p:spPr>
          <a:xfrm rot="5400000">
            <a:off x="9324757" y="3190374"/>
            <a:ext cx="422711" cy="2358190"/>
          </a:xfrm>
          <a:prstGeom prst="bentConnector2">
            <a:avLst/>
          </a:prstGeom>
          <a:ln w="50800">
            <a:solidFill>
              <a:srgbClr val="002060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10"/>
          <p:cNvCxnSpPr>
            <a:stCxn id="6" idx="2"/>
          </p:cNvCxnSpPr>
          <p:nvPr/>
        </p:nvCxnSpPr>
        <p:spPr>
          <a:xfrm rot="16200000" flipH="1">
            <a:off x="6963476" y="3193468"/>
            <a:ext cx="422709" cy="2352000"/>
          </a:xfrm>
          <a:prstGeom prst="bentConnector2">
            <a:avLst/>
          </a:prstGeom>
          <a:ln w="50800">
            <a:solidFill>
              <a:srgbClr val="002060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0" y="5003531"/>
            <a:ext cx="1563877" cy="8967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 err="1" smtClean="0">
                <a:solidFill>
                  <a:srgbClr val="002060"/>
                </a:solidFill>
              </a:rPr>
              <a:t>Aktorik</a:t>
            </a:r>
            <a:endParaRPr lang="de-DE" b="1" dirty="0" smtClean="0">
              <a:solidFill>
                <a:srgbClr val="002060"/>
              </a:solidFill>
            </a:endParaRPr>
          </a:p>
          <a:p>
            <a:pPr algn="ctr"/>
            <a:endParaRPr lang="de-DE" sz="1050" b="0" dirty="0" smtClean="0">
              <a:solidFill>
                <a:schemeClr val="tx1"/>
              </a:solidFill>
            </a:endParaRPr>
          </a:p>
          <a:p>
            <a:pPr algn="ctr"/>
            <a:endParaRPr lang="de-DE" b="0" dirty="0" smtClean="0">
              <a:solidFill>
                <a:schemeClr val="tx1"/>
              </a:solidFill>
            </a:endParaRPr>
          </a:p>
        </p:txBody>
      </p:sp>
      <p:cxnSp>
        <p:nvCxnSpPr>
          <p:cNvPr id="39" name="Gerade Verbindung mit Pfeil 10"/>
          <p:cNvCxnSpPr>
            <a:stCxn id="25" idx="1"/>
            <a:endCxn id="38" idx="3"/>
          </p:cNvCxnSpPr>
          <p:nvPr/>
        </p:nvCxnSpPr>
        <p:spPr>
          <a:xfrm rot="10800000">
            <a:off x="1563877" y="5451910"/>
            <a:ext cx="6011202" cy="1"/>
          </a:xfrm>
          <a:prstGeom prst="bentConnector3">
            <a:avLst>
              <a:gd name="adj1" fmla="val 50000"/>
            </a:avLst>
          </a:prstGeom>
          <a:ln w="508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>
            <a:off x="2139100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>
            <a:off x="2190665" y="3107174"/>
            <a:ext cx="211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002060"/>
                </a:solidFill>
              </a:rPr>
              <a:t>HW-Schnittstelle</a:t>
            </a:r>
            <a:endParaRPr lang="de-DE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522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-1" y="3546909"/>
            <a:ext cx="7468215" cy="33110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solidFill>
                <a:srgbClr val="002060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621861" y="4892035"/>
            <a:ext cx="1563877" cy="540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rgbClr val="002060"/>
                </a:solidFill>
              </a:rPr>
              <a:t>Proxy</a:t>
            </a:r>
          </a:p>
        </p:txBody>
      </p:sp>
      <p:sp>
        <p:nvSpPr>
          <p:cNvPr id="5" name="Rechteck 4"/>
          <p:cNvSpPr/>
          <p:nvPr/>
        </p:nvSpPr>
        <p:spPr>
          <a:xfrm>
            <a:off x="398421" y="3739107"/>
            <a:ext cx="1563877" cy="540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rgbClr val="002060"/>
                </a:solidFill>
              </a:rPr>
              <a:t>Timer</a:t>
            </a:r>
            <a:r>
              <a:rPr lang="de-DE" b="1" dirty="0" smtClean="0">
                <a:solidFill>
                  <a:srgbClr val="002060"/>
                </a:solidFill>
              </a:rPr>
              <a:t>-Task</a:t>
            </a:r>
          </a:p>
        </p:txBody>
      </p:sp>
      <p:sp>
        <p:nvSpPr>
          <p:cNvPr id="6" name="Rechteck 5"/>
          <p:cNvSpPr/>
          <p:nvPr/>
        </p:nvSpPr>
        <p:spPr>
          <a:xfrm>
            <a:off x="193770" y="5924146"/>
            <a:ext cx="1973180" cy="7331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rgbClr val="002060"/>
                </a:solidFill>
              </a:rPr>
              <a:t>Regelungs-Komponente</a:t>
            </a:r>
          </a:p>
        </p:txBody>
      </p:sp>
      <p:sp>
        <p:nvSpPr>
          <p:cNvPr id="7" name="Rechteck 6"/>
          <p:cNvSpPr/>
          <p:nvPr/>
        </p:nvSpPr>
        <p:spPr>
          <a:xfrm>
            <a:off x="5334915" y="4795782"/>
            <a:ext cx="1973180" cy="7331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rgbClr val="002060"/>
                </a:solidFill>
              </a:rPr>
              <a:t>Kommunikations-Komponente</a:t>
            </a:r>
          </a:p>
        </p:txBody>
      </p:sp>
      <p:cxnSp>
        <p:nvCxnSpPr>
          <p:cNvPr id="10" name="Gerade Verbindung mit Pfeil 9"/>
          <p:cNvCxnSpPr>
            <a:endCxn id="5" idx="2"/>
          </p:cNvCxnSpPr>
          <p:nvPr/>
        </p:nvCxnSpPr>
        <p:spPr>
          <a:xfrm flipV="1">
            <a:off x="1180360" y="4279728"/>
            <a:ext cx="0" cy="1644418"/>
          </a:xfrm>
          <a:prstGeom prst="straightConnector1">
            <a:avLst/>
          </a:prstGeom>
          <a:ln w="508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endCxn id="4" idx="0"/>
          </p:cNvCxnSpPr>
          <p:nvPr/>
        </p:nvCxnSpPr>
        <p:spPr>
          <a:xfrm>
            <a:off x="1962298" y="4009417"/>
            <a:ext cx="1441502" cy="882618"/>
          </a:xfrm>
          <a:prstGeom prst="bentConnector2">
            <a:avLst/>
          </a:prstGeom>
          <a:ln w="508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3"/>
          <p:cNvCxnSpPr/>
          <p:nvPr/>
        </p:nvCxnSpPr>
        <p:spPr>
          <a:xfrm flipV="1">
            <a:off x="4185738" y="5339348"/>
            <a:ext cx="1149176" cy="6279"/>
          </a:xfrm>
          <a:prstGeom prst="straightConnector1">
            <a:avLst/>
          </a:prstGeom>
          <a:ln w="508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13"/>
          <p:cNvCxnSpPr/>
          <p:nvPr/>
        </p:nvCxnSpPr>
        <p:spPr>
          <a:xfrm>
            <a:off x="4185738" y="4999118"/>
            <a:ext cx="1149176" cy="0"/>
          </a:xfrm>
          <a:prstGeom prst="straightConnector1">
            <a:avLst/>
          </a:prstGeom>
          <a:ln w="50800">
            <a:solidFill>
              <a:srgbClr val="002060"/>
            </a:solidFill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13"/>
          <p:cNvCxnSpPr/>
          <p:nvPr/>
        </p:nvCxnSpPr>
        <p:spPr>
          <a:xfrm flipV="1">
            <a:off x="2166950" y="5431124"/>
            <a:ext cx="915665" cy="648682"/>
          </a:xfrm>
          <a:prstGeom prst="bentConnector3">
            <a:avLst>
              <a:gd name="adj1" fmla="val 100456"/>
            </a:avLst>
          </a:prstGeom>
          <a:ln w="508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13"/>
          <p:cNvCxnSpPr/>
          <p:nvPr/>
        </p:nvCxnSpPr>
        <p:spPr>
          <a:xfrm rot="10800000" flipV="1">
            <a:off x="2166954" y="5462337"/>
            <a:ext cx="1560554" cy="954860"/>
          </a:xfrm>
          <a:prstGeom prst="bentConnector3">
            <a:avLst>
              <a:gd name="adj1" fmla="val 1274"/>
            </a:avLst>
          </a:prstGeom>
          <a:ln w="508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169709" y="4999118"/>
            <a:ext cx="1167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Start/Stopp</a:t>
            </a:r>
            <a:endParaRPr lang="de-DE" sz="1400" b="1" dirty="0"/>
          </a:p>
        </p:txBody>
      </p:sp>
      <p:sp>
        <p:nvSpPr>
          <p:cNvPr id="42" name="Textfeld 41"/>
          <p:cNvSpPr txBox="1"/>
          <p:nvPr/>
        </p:nvSpPr>
        <p:spPr>
          <a:xfrm>
            <a:off x="2295107" y="3716811"/>
            <a:ext cx="1016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 smtClean="0"/>
              <a:t>Timer</a:t>
            </a:r>
            <a:r>
              <a:rPr lang="de-DE" sz="1400" b="1" dirty="0" smtClean="0"/>
              <a:t>-Tick</a:t>
            </a:r>
            <a:endParaRPr lang="de-DE" sz="1400" b="1" dirty="0"/>
          </a:p>
        </p:txBody>
      </p:sp>
      <p:sp>
        <p:nvSpPr>
          <p:cNvPr id="43" name="Textfeld 42"/>
          <p:cNvSpPr txBox="1"/>
          <p:nvPr/>
        </p:nvSpPr>
        <p:spPr>
          <a:xfrm>
            <a:off x="2416246" y="5813773"/>
            <a:ext cx="1079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Daten</a:t>
            </a:r>
            <a:endParaRPr lang="de-DE" sz="1400" b="1" dirty="0"/>
          </a:p>
        </p:txBody>
      </p:sp>
      <p:sp>
        <p:nvSpPr>
          <p:cNvPr id="44" name="Textfeld 43"/>
          <p:cNvSpPr txBox="1"/>
          <p:nvPr/>
        </p:nvSpPr>
        <p:spPr>
          <a:xfrm>
            <a:off x="2589313" y="6417197"/>
            <a:ext cx="1260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Steuerbefehle</a:t>
            </a:r>
            <a:endParaRPr lang="de-DE" sz="1400" b="1" dirty="0"/>
          </a:p>
        </p:txBody>
      </p:sp>
      <p:sp>
        <p:nvSpPr>
          <p:cNvPr id="45" name="Textfeld 44"/>
          <p:cNvSpPr txBox="1"/>
          <p:nvPr/>
        </p:nvSpPr>
        <p:spPr>
          <a:xfrm>
            <a:off x="4389754" y="5306924"/>
            <a:ext cx="644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smtClean="0"/>
              <a:t>Daten</a:t>
            </a:r>
            <a:endParaRPr lang="de-DE" sz="1400" b="1" dirty="0"/>
          </a:p>
        </p:txBody>
      </p:sp>
      <p:sp>
        <p:nvSpPr>
          <p:cNvPr id="46" name="Textfeld 45"/>
          <p:cNvSpPr txBox="1"/>
          <p:nvPr/>
        </p:nvSpPr>
        <p:spPr>
          <a:xfrm>
            <a:off x="4145914" y="4695906"/>
            <a:ext cx="1231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Steuerbefehle</a:t>
            </a:r>
            <a:endParaRPr lang="de-DE" sz="1400" b="1" dirty="0"/>
          </a:p>
        </p:txBody>
      </p:sp>
      <p:sp>
        <p:nvSpPr>
          <p:cNvPr id="51" name="Rechteck 50"/>
          <p:cNvSpPr/>
          <p:nvPr/>
        </p:nvSpPr>
        <p:spPr>
          <a:xfrm>
            <a:off x="8721123" y="4795781"/>
            <a:ext cx="1563877" cy="7331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rgbClr val="002060"/>
                </a:solidFill>
              </a:rPr>
              <a:t>MATLAB</a:t>
            </a:r>
          </a:p>
        </p:txBody>
      </p:sp>
      <p:cxnSp>
        <p:nvCxnSpPr>
          <p:cNvPr id="52" name="Gerade Verbindung mit Pfeil 13"/>
          <p:cNvCxnSpPr/>
          <p:nvPr/>
        </p:nvCxnSpPr>
        <p:spPr>
          <a:xfrm>
            <a:off x="7308095" y="4999118"/>
            <a:ext cx="1413028" cy="0"/>
          </a:xfrm>
          <a:prstGeom prst="straightConnector1">
            <a:avLst/>
          </a:prstGeom>
          <a:ln w="50800">
            <a:solidFill>
              <a:srgbClr val="002060"/>
            </a:solidFill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13"/>
          <p:cNvCxnSpPr/>
          <p:nvPr/>
        </p:nvCxnSpPr>
        <p:spPr>
          <a:xfrm flipV="1">
            <a:off x="7308095" y="5348766"/>
            <a:ext cx="1413028" cy="4799"/>
          </a:xfrm>
          <a:prstGeom prst="straightConnector1">
            <a:avLst/>
          </a:prstGeom>
          <a:ln w="508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7468215" y="4695906"/>
            <a:ext cx="132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Steuerbefehle</a:t>
            </a:r>
            <a:endParaRPr lang="de-DE" sz="1400" b="1" dirty="0"/>
          </a:p>
        </p:txBody>
      </p:sp>
      <p:sp>
        <p:nvSpPr>
          <p:cNvPr id="57" name="Textfeld 56"/>
          <p:cNvSpPr txBox="1"/>
          <p:nvPr/>
        </p:nvSpPr>
        <p:spPr>
          <a:xfrm>
            <a:off x="7730669" y="5353565"/>
            <a:ext cx="666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smtClean="0"/>
              <a:t>Daten</a:t>
            </a:r>
            <a:endParaRPr lang="de-DE" sz="1400" b="1" dirty="0"/>
          </a:p>
        </p:txBody>
      </p:sp>
      <p:sp>
        <p:nvSpPr>
          <p:cNvPr id="58" name="Textfeld 57"/>
          <p:cNvSpPr txBox="1"/>
          <p:nvPr/>
        </p:nvSpPr>
        <p:spPr>
          <a:xfrm>
            <a:off x="5267539" y="3640347"/>
            <a:ext cx="197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 smtClean="0">
                <a:solidFill>
                  <a:srgbClr val="002060"/>
                </a:solidFill>
              </a:rPr>
              <a:t>BeagleBone</a:t>
            </a:r>
            <a:r>
              <a:rPr lang="de-DE" b="1" dirty="0" smtClean="0">
                <a:solidFill>
                  <a:srgbClr val="002060"/>
                </a:solidFill>
              </a:rPr>
              <a:t> Black</a:t>
            </a:r>
            <a:endParaRPr lang="de-DE" b="1" dirty="0">
              <a:solidFill>
                <a:srgbClr val="002060"/>
              </a:solidFill>
            </a:endParaRPr>
          </a:p>
        </p:txBody>
      </p:sp>
      <p:cxnSp>
        <p:nvCxnSpPr>
          <p:cNvPr id="59" name="Gerade Verbindung mit Pfeil 13"/>
          <p:cNvCxnSpPr>
            <a:stCxn id="4" idx="1"/>
          </p:cNvCxnSpPr>
          <p:nvPr/>
        </p:nvCxnSpPr>
        <p:spPr>
          <a:xfrm rot="10800000" flipV="1">
            <a:off x="1657129" y="5162346"/>
            <a:ext cx="964732" cy="761800"/>
          </a:xfrm>
          <a:prstGeom prst="bentConnector3">
            <a:avLst>
              <a:gd name="adj1" fmla="val 99886"/>
            </a:avLst>
          </a:prstGeom>
          <a:ln w="50800">
            <a:solidFill>
              <a:srgbClr val="00206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/>
          <p:cNvSpPr txBox="1"/>
          <p:nvPr/>
        </p:nvSpPr>
        <p:spPr>
          <a:xfrm>
            <a:off x="1688267" y="4892035"/>
            <a:ext cx="1016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 smtClean="0"/>
              <a:t>Timer</a:t>
            </a:r>
            <a:r>
              <a:rPr lang="de-DE" sz="1400" b="1" dirty="0" smtClean="0"/>
              <a:t>-Tick</a:t>
            </a:r>
            <a:endParaRPr lang="de-DE" sz="1400" b="1" dirty="0"/>
          </a:p>
        </p:txBody>
      </p:sp>
    </p:spTree>
    <p:extLst>
      <p:ext uri="{BB962C8B-B14F-4D97-AF65-F5344CB8AC3E}">
        <p14:creationId xmlns:p14="http://schemas.microsoft.com/office/powerpoint/2010/main" val="1215414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bgerundetes Rechteck 11"/>
          <p:cNvSpPr/>
          <p:nvPr/>
        </p:nvSpPr>
        <p:spPr>
          <a:xfrm>
            <a:off x="2512328" y="3764914"/>
            <a:ext cx="1448144" cy="24223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097749" y="3732143"/>
            <a:ext cx="227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smtClean="0">
                <a:solidFill>
                  <a:srgbClr val="002060"/>
                </a:solidFill>
              </a:rPr>
              <a:t>Standby</a:t>
            </a:r>
            <a:endParaRPr lang="de-DE" sz="1400" b="1" dirty="0">
              <a:solidFill>
                <a:srgbClr val="002060"/>
              </a:solidFill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48313" y="2105474"/>
            <a:ext cx="1706542" cy="24223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-197131" y="2068808"/>
            <a:ext cx="2197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err="1" smtClean="0">
                <a:solidFill>
                  <a:srgbClr val="002060"/>
                </a:solidFill>
              </a:rPr>
              <a:t>SensorMeasurement</a:t>
            </a:r>
            <a:endParaRPr lang="de-DE" sz="1400" b="1" dirty="0">
              <a:solidFill>
                <a:srgbClr val="002060"/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2343193" y="2105474"/>
            <a:ext cx="1706542" cy="24223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2097749" y="2068808"/>
            <a:ext cx="2197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err="1" smtClean="0">
                <a:solidFill>
                  <a:srgbClr val="002060"/>
                </a:solidFill>
              </a:rPr>
              <a:t>ADCMeasurement</a:t>
            </a:r>
            <a:endParaRPr lang="de-DE" sz="1400" b="1" dirty="0">
              <a:solidFill>
                <a:srgbClr val="002060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4540623" y="2105474"/>
            <a:ext cx="1706542" cy="24223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4295179" y="2068808"/>
            <a:ext cx="2197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err="1" smtClean="0">
                <a:solidFill>
                  <a:srgbClr val="002060"/>
                </a:solidFill>
              </a:rPr>
              <a:t>CPsiIdentification</a:t>
            </a:r>
            <a:endParaRPr lang="de-DE" sz="1400" b="1" dirty="0">
              <a:solidFill>
                <a:srgbClr val="002060"/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6738053" y="2105473"/>
            <a:ext cx="1706542" cy="24223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6431649" y="2068808"/>
            <a:ext cx="2197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err="1" smtClean="0">
                <a:solidFill>
                  <a:srgbClr val="002060"/>
                </a:solidFill>
              </a:rPr>
              <a:t>CPhiIdentification</a:t>
            </a:r>
            <a:endParaRPr lang="de-DE" sz="1400" b="1" dirty="0">
              <a:solidFill>
                <a:srgbClr val="002060"/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4851502" y="5104090"/>
            <a:ext cx="2820779" cy="114953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r Verbinder 23"/>
          <p:cNvCxnSpPr/>
          <p:nvPr/>
        </p:nvCxnSpPr>
        <p:spPr>
          <a:xfrm>
            <a:off x="4851502" y="5338080"/>
            <a:ext cx="28267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4540623" y="5059178"/>
            <a:ext cx="3472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err="1" smtClean="0">
                <a:solidFill>
                  <a:srgbClr val="002060"/>
                </a:solidFill>
              </a:rPr>
              <a:t>ControlTest</a:t>
            </a:r>
            <a:endParaRPr lang="de-DE" sz="1400" b="1" dirty="0">
              <a:solidFill>
                <a:srgbClr val="002060"/>
              </a:solidFill>
            </a:endParaRPr>
          </a:p>
        </p:txBody>
      </p:sp>
      <p:grpSp>
        <p:nvGrpSpPr>
          <p:cNvPr id="33" name="Gruppieren 32"/>
          <p:cNvGrpSpPr/>
          <p:nvPr/>
        </p:nvGrpSpPr>
        <p:grpSpPr>
          <a:xfrm>
            <a:off x="4955202" y="5652556"/>
            <a:ext cx="615340" cy="307777"/>
            <a:chOff x="3604542" y="3842251"/>
            <a:chExt cx="615340" cy="307777"/>
          </a:xfrm>
        </p:grpSpPr>
        <p:sp>
          <p:nvSpPr>
            <p:cNvPr id="27" name="Abgerundetes Rechteck 26"/>
            <p:cNvSpPr/>
            <p:nvPr/>
          </p:nvSpPr>
          <p:spPr>
            <a:xfrm>
              <a:off x="3604542" y="3868551"/>
              <a:ext cx="615340" cy="24223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642987" y="3842251"/>
              <a:ext cx="5384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 err="1" smtClean="0">
                  <a:solidFill>
                    <a:srgbClr val="002060"/>
                  </a:solidFill>
                </a:rPr>
                <a:t>Idle</a:t>
              </a:r>
              <a:endParaRPr lang="de-DE" sz="14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30" name="Abgerundetes Rechteck 29"/>
          <p:cNvSpPr/>
          <p:nvPr/>
        </p:nvSpPr>
        <p:spPr>
          <a:xfrm>
            <a:off x="6659271" y="5684459"/>
            <a:ext cx="897920" cy="24223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6536110" y="5651688"/>
            <a:ext cx="1180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err="1" smtClean="0">
                <a:solidFill>
                  <a:srgbClr val="002060"/>
                </a:solidFill>
              </a:rPr>
              <a:t>Balancing</a:t>
            </a:r>
            <a:endParaRPr lang="de-DE" sz="1400" b="1" dirty="0">
              <a:solidFill>
                <a:srgbClr val="002060"/>
              </a:solidFill>
            </a:endParaRPr>
          </a:p>
        </p:txBody>
      </p:sp>
      <p:cxnSp>
        <p:nvCxnSpPr>
          <p:cNvPr id="35" name="Gewinkelte Verbindung 34"/>
          <p:cNvCxnSpPr>
            <a:stCxn id="28" idx="0"/>
            <a:endCxn id="31" idx="0"/>
          </p:cNvCxnSpPr>
          <p:nvPr/>
        </p:nvCxnSpPr>
        <p:spPr>
          <a:xfrm rot="5400000" flipH="1" flipV="1">
            <a:off x="6194200" y="4720360"/>
            <a:ext cx="868" cy="1863525"/>
          </a:xfrm>
          <a:prstGeom prst="bentConnector3">
            <a:avLst>
              <a:gd name="adj1" fmla="val 26436406"/>
            </a:avLst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5478756" y="5384476"/>
            <a:ext cx="13195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IN_BALANCE_AREA</a:t>
            </a:r>
            <a:endParaRPr lang="de-DE" sz="1200" b="1" dirty="0"/>
          </a:p>
        </p:txBody>
      </p:sp>
      <p:cxnSp>
        <p:nvCxnSpPr>
          <p:cNvPr id="42" name="Gewinkelte Verbindung 41"/>
          <p:cNvCxnSpPr>
            <a:stCxn id="31" idx="2"/>
            <a:endCxn id="28" idx="2"/>
          </p:cNvCxnSpPr>
          <p:nvPr/>
        </p:nvCxnSpPr>
        <p:spPr>
          <a:xfrm rot="5400000">
            <a:off x="6194201" y="5028137"/>
            <a:ext cx="868" cy="1863525"/>
          </a:xfrm>
          <a:prstGeom prst="bentConnector3">
            <a:avLst>
              <a:gd name="adj1" fmla="val 26436406"/>
            </a:avLst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5624629" y="5960230"/>
            <a:ext cx="10278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IN_IDLE_AREA</a:t>
            </a:r>
            <a:endParaRPr lang="de-DE" sz="1200" b="1" dirty="0"/>
          </a:p>
        </p:txBody>
      </p:sp>
      <p:cxnSp>
        <p:nvCxnSpPr>
          <p:cNvPr id="48" name="Gewinkelte Verbindung 47"/>
          <p:cNvCxnSpPr/>
          <p:nvPr/>
        </p:nvCxnSpPr>
        <p:spPr>
          <a:xfrm rot="10800000">
            <a:off x="887310" y="2376585"/>
            <a:ext cx="1611159" cy="1563939"/>
          </a:xfrm>
          <a:prstGeom prst="bentConnector3">
            <a:avLst>
              <a:gd name="adj1" fmla="val 100133"/>
            </a:avLst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670632" y="3934570"/>
            <a:ext cx="19351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RUN_SENSOR_MEASURMENT</a:t>
            </a:r>
            <a:endParaRPr lang="de-DE" sz="1200" b="1" dirty="0"/>
          </a:p>
        </p:txBody>
      </p:sp>
      <p:cxnSp>
        <p:nvCxnSpPr>
          <p:cNvPr id="52" name="Gewinkelte Verbindung 51"/>
          <p:cNvCxnSpPr/>
          <p:nvPr/>
        </p:nvCxnSpPr>
        <p:spPr>
          <a:xfrm rot="16200000" flipH="1">
            <a:off x="1174974" y="2459947"/>
            <a:ext cx="1431735" cy="1235645"/>
          </a:xfrm>
          <a:prstGeom prst="bentConnector3">
            <a:avLst>
              <a:gd name="adj1" fmla="val 99896"/>
            </a:avLst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1269351" y="3536250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CLIENT_DC</a:t>
            </a:r>
            <a:endParaRPr lang="de-DE" sz="1200" b="1" dirty="0"/>
          </a:p>
        </p:txBody>
      </p:sp>
      <p:cxnSp>
        <p:nvCxnSpPr>
          <p:cNvPr id="57" name="Gewinkelte Verbindung 56"/>
          <p:cNvCxnSpPr/>
          <p:nvPr/>
        </p:nvCxnSpPr>
        <p:spPr>
          <a:xfrm>
            <a:off x="2767409" y="2361903"/>
            <a:ext cx="0" cy="14030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2007590" y="2827720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CLIENT_DC</a:t>
            </a:r>
            <a:endParaRPr lang="de-DE" sz="1200" b="1" dirty="0"/>
          </a:p>
        </p:txBody>
      </p:sp>
      <p:cxnSp>
        <p:nvCxnSpPr>
          <p:cNvPr id="61" name="Gewinkelte Verbindung 60"/>
          <p:cNvCxnSpPr/>
          <p:nvPr/>
        </p:nvCxnSpPr>
        <p:spPr>
          <a:xfrm flipV="1">
            <a:off x="2971032" y="2356034"/>
            <a:ext cx="0" cy="140888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2971032" y="2827720"/>
            <a:ext cx="17796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RUN_ADC_MEASUREMENT</a:t>
            </a:r>
            <a:endParaRPr lang="de-DE" sz="1200" b="1" dirty="0"/>
          </a:p>
        </p:txBody>
      </p:sp>
      <p:cxnSp>
        <p:nvCxnSpPr>
          <p:cNvPr id="67" name="Gewinkelte Verbindung 66"/>
          <p:cNvCxnSpPr/>
          <p:nvPr/>
        </p:nvCxnSpPr>
        <p:spPr>
          <a:xfrm flipV="1">
            <a:off x="3960472" y="2356034"/>
            <a:ext cx="3375422" cy="1441827"/>
          </a:xfrm>
          <a:prstGeom prst="bentConnector3">
            <a:avLst>
              <a:gd name="adj1" fmla="val 100022"/>
            </a:avLst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/>
          <p:cNvSpPr txBox="1"/>
          <p:nvPr/>
        </p:nvSpPr>
        <p:spPr>
          <a:xfrm>
            <a:off x="5529798" y="3544575"/>
            <a:ext cx="18197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RUN_CPHI_IDENTIFICATION</a:t>
            </a:r>
            <a:endParaRPr lang="de-DE" sz="1200" b="1" dirty="0"/>
          </a:p>
        </p:txBody>
      </p:sp>
      <p:cxnSp>
        <p:nvCxnSpPr>
          <p:cNvPr id="87" name="Gewinkelte Verbindung 86"/>
          <p:cNvCxnSpPr/>
          <p:nvPr/>
        </p:nvCxnSpPr>
        <p:spPr>
          <a:xfrm rot="10800000" flipV="1">
            <a:off x="3946614" y="2347709"/>
            <a:ext cx="3919767" cy="1596224"/>
          </a:xfrm>
          <a:prstGeom prst="bentConnector3">
            <a:avLst>
              <a:gd name="adj1" fmla="val 6843"/>
            </a:avLst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7539016" y="3567469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CLIENT_DC</a:t>
            </a:r>
            <a:endParaRPr lang="de-DE" sz="1200" b="1" dirty="0"/>
          </a:p>
        </p:txBody>
      </p:sp>
      <p:cxnSp>
        <p:nvCxnSpPr>
          <p:cNvPr id="94" name="Gewinkelte Verbindung 93"/>
          <p:cNvCxnSpPr/>
          <p:nvPr/>
        </p:nvCxnSpPr>
        <p:spPr>
          <a:xfrm rot="5400000" flipH="1" flipV="1">
            <a:off x="3519580" y="2389914"/>
            <a:ext cx="1408880" cy="1341120"/>
          </a:xfrm>
          <a:prstGeom prst="bentConnector3">
            <a:avLst>
              <a:gd name="adj1" fmla="val 22416"/>
            </a:avLst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/>
          <p:cNvSpPr txBox="1"/>
          <p:nvPr/>
        </p:nvSpPr>
        <p:spPr>
          <a:xfrm>
            <a:off x="3074851" y="3200759"/>
            <a:ext cx="17972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RUN_CPSI_IDENTIFICATION</a:t>
            </a:r>
            <a:endParaRPr lang="de-DE" sz="1200" b="1" dirty="0"/>
          </a:p>
        </p:txBody>
      </p:sp>
      <p:cxnSp>
        <p:nvCxnSpPr>
          <p:cNvPr id="98" name="Gewinkelte Verbindung 97"/>
          <p:cNvCxnSpPr/>
          <p:nvPr/>
        </p:nvCxnSpPr>
        <p:spPr>
          <a:xfrm rot="5400000">
            <a:off x="3755675" y="2407250"/>
            <a:ext cx="1396655" cy="1318677"/>
          </a:xfrm>
          <a:prstGeom prst="bentConnector3">
            <a:avLst>
              <a:gd name="adj1" fmla="val 87100"/>
            </a:avLst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/>
          <p:cNvSpPr txBox="1"/>
          <p:nvPr/>
        </p:nvSpPr>
        <p:spPr>
          <a:xfrm>
            <a:off x="5070360" y="3219748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CLIENT_DC</a:t>
            </a:r>
            <a:endParaRPr lang="de-DE" sz="1200" b="1" dirty="0"/>
          </a:p>
        </p:txBody>
      </p:sp>
      <p:cxnSp>
        <p:nvCxnSpPr>
          <p:cNvPr id="107" name="Gewinkelte Verbindung 106"/>
          <p:cNvCxnSpPr/>
          <p:nvPr/>
        </p:nvCxnSpPr>
        <p:spPr>
          <a:xfrm rot="16200000" flipH="1">
            <a:off x="3630702" y="4216571"/>
            <a:ext cx="1418832" cy="999988"/>
          </a:xfrm>
          <a:prstGeom prst="bentConnector3">
            <a:avLst>
              <a:gd name="adj1" fmla="val 99947"/>
            </a:avLst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winkelte Verbindung 110"/>
          <p:cNvCxnSpPr>
            <a:stCxn id="23" idx="1"/>
          </p:cNvCxnSpPr>
          <p:nvPr/>
        </p:nvCxnSpPr>
        <p:spPr>
          <a:xfrm rot="10800000">
            <a:off x="3585198" y="4007150"/>
            <a:ext cx="1266305" cy="1671707"/>
          </a:xfrm>
          <a:prstGeom prst="bentConnector2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/>
          <p:cNvSpPr txBox="1"/>
          <p:nvPr/>
        </p:nvSpPr>
        <p:spPr>
          <a:xfrm>
            <a:off x="3828454" y="4635155"/>
            <a:ext cx="1438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RUN_CONTROL_TEST</a:t>
            </a:r>
            <a:endParaRPr lang="de-DE" sz="1200" b="1" dirty="0"/>
          </a:p>
        </p:txBody>
      </p:sp>
      <p:sp>
        <p:nvSpPr>
          <p:cNvPr id="115" name="Textfeld 114"/>
          <p:cNvSpPr txBox="1"/>
          <p:nvPr/>
        </p:nvSpPr>
        <p:spPr>
          <a:xfrm>
            <a:off x="3945697" y="5704815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CLIENT_DC</a:t>
            </a:r>
            <a:endParaRPr lang="de-DE" sz="1200" b="1" dirty="0"/>
          </a:p>
        </p:txBody>
      </p:sp>
      <p:sp>
        <p:nvSpPr>
          <p:cNvPr id="116" name="Abgerundetes Rechteck 115"/>
          <p:cNvSpPr/>
          <p:nvPr/>
        </p:nvSpPr>
        <p:spPr>
          <a:xfrm>
            <a:off x="510733" y="5059178"/>
            <a:ext cx="2820779" cy="172538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7" name="Gerader Verbinder 116"/>
          <p:cNvCxnSpPr/>
          <p:nvPr/>
        </p:nvCxnSpPr>
        <p:spPr>
          <a:xfrm>
            <a:off x="504776" y="5366603"/>
            <a:ext cx="28267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feld 117"/>
          <p:cNvSpPr txBox="1"/>
          <p:nvPr/>
        </p:nvSpPr>
        <p:spPr>
          <a:xfrm>
            <a:off x="193897" y="5087701"/>
            <a:ext cx="3472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err="1" smtClean="0">
                <a:solidFill>
                  <a:srgbClr val="002060"/>
                </a:solidFill>
              </a:rPr>
              <a:t>JumpTest</a:t>
            </a:r>
            <a:endParaRPr lang="de-DE" sz="1400" b="1" dirty="0">
              <a:solidFill>
                <a:srgbClr val="002060"/>
              </a:solidFill>
            </a:endParaRPr>
          </a:p>
        </p:txBody>
      </p:sp>
      <p:grpSp>
        <p:nvGrpSpPr>
          <p:cNvPr id="119" name="Gruppieren 118"/>
          <p:cNvGrpSpPr/>
          <p:nvPr/>
        </p:nvGrpSpPr>
        <p:grpSpPr>
          <a:xfrm>
            <a:off x="608474" y="5681079"/>
            <a:ext cx="869489" cy="523220"/>
            <a:chOff x="3604542" y="3842251"/>
            <a:chExt cx="615340" cy="523220"/>
          </a:xfrm>
        </p:grpSpPr>
        <p:sp>
          <p:nvSpPr>
            <p:cNvPr id="120" name="Abgerundetes Rechteck 119"/>
            <p:cNvSpPr/>
            <p:nvPr/>
          </p:nvSpPr>
          <p:spPr>
            <a:xfrm>
              <a:off x="3604542" y="3868551"/>
              <a:ext cx="615340" cy="24223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Textfeld 120"/>
            <p:cNvSpPr txBox="1"/>
            <p:nvPr/>
          </p:nvSpPr>
          <p:spPr>
            <a:xfrm>
              <a:off x="3642987" y="3842251"/>
              <a:ext cx="5384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 smtClean="0">
                  <a:solidFill>
                    <a:srgbClr val="002060"/>
                  </a:solidFill>
                </a:rPr>
                <a:t>Waiting</a:t>
              </a:r>
              <a:endParaRPr lang="de-DE" sz="14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33" name="Gruppieren 132"/>
          <p:cNvGrpSpPr/>
          <p:nvPr/>
        </p:nvGrpSpPr>
        <p:grpSpPr>
          <a:xfrm>
            <a:off x="1256141" y="6334779"/>
            <a:ext cx="1269400" cy="523220"/>
            <a:chOff x="3604542" y="3842251"/>
            <a:chExt cx="615340" cy="523220"/>
          </a:xfrm>
        </p:grpSpPr>
        <p:sp>
          <p:nvSpPr>
            <p:cNvPr id="134" name="Abgerundetes Rechteck 133"/>
            <p:cNvSpPr/>
            <p:nvPr/>
          </p:nvSpPr>
          <p:spPr>
            <a:xfrm>
              <a:off x="3604542" y="3868551"/>
              <a:ext cx="615340" cy="24223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5" name="Textfeld 134"/>
            <p:cNvSpPr txBox="1"/>
            <p:nvPr/>
          </p:nvSpPr>
          <p:spPr>
            <a:xfrm>
              <a:off x="3642987" y="3842251"/>
              <a:ext cx="5384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 err="1" smtClean="0">
                  <a:solidFill>
                    <a:srgbClr val="002060"/>
                  </a:solidFill>
                </a:rPr>
                <a:t>Accelerating</a:t>
              </a:r>
              <a:endParaRPr lang="de-DE" sz="1400" b="1" dirty="0">
                <a:solidFill>
                  <a:srgbClr val="002060"/>
                </a:solidFill>
              </a:endParaRPr>
            </a:p>
          </p:txBody>
        </p:sp>
      </p:grpSp>
      <p:cxnSp>
        <p:nvCxnSpPr>
          <p:cNvPr id="136" name="Gewinkelte Verbindung 135"/>
          <p:cNvCxnSpPr>
            <a:stCxn id="120" idx="3"/>
          </p:cNvCxnSpPr>
          <p:nvPr/>
        </p:nvCxnSpPr>
        <p:spPr>
          <a:xfrm>
            <a:off x="1477963" y="5828497"/>
            <a:ext cx="148393" cy="532582"/>
          </a:xfrm>
          <a:prstGeom prst="bentConnector2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feld 139"/>
          <p:cNvSpPr txBox="1"/>
          <p:nvPr/>
        </p:nvSpPr>
        <p:spPr>
          <a:xfrm>
            <a:off x="1017346" y="5933490"/>
            <a:ext cx="691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RESTING</a:t>
            </a:r>
            <a:endParaRPr lang="de-DE" sz="1200" b="1" dirty="0"/>
          </a:p>
        </p:txBody>
      </p:sp>
      <p:cxnSp>
        <p:nvCxnSpPr>
          <p:cNvPr id="144" name="Gewinkelte Verbindung 143"/>
          <p:cNvCxnSpPr>
            <a:stCxn id="134" idx="1"/>
          </p:cNvCxnSpPr>
          <p:nvPr/>
        </p:nvCxnSpPr>
        <p:spPr>
          <a:xfrm rot="10800000">
            <a:off x="966433" y="5949619"/>
            <a:ext cx="289708" cy="532579"/>
          </a:xfrm>
          <a:prstGeom prst="bentConnector2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feld 146"/>
          <p:cNvSpPr txBox="1"/>
          <p:nvPr/>
        </p:nvSpPr>
        <p:spPr>
          <a:xfrm>
            <a:off x="620825" y="6446353"/>
            <a:ext cx="7072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MOVING</a:t>
            </a:r>
            <a:endParaRPr lang="de-DE" sz="1200" b="1" dirty="0"/>
          </a:p>
        </p:txBody>
      </p:sp>
      <p:cxnSp>
        <p:nvCxnSpPr>
          <p:cNvPr id="148" name="Gewinkelte Verbindung 147"/>
          <p:cNvCxnSpPr>
            <a:stCxn id="134" idx="3"/>
          </p:cNvCxnSpPr>
          <p:nvPr/>
        </p:nvCxnSpPr>
        <p:spPr>
          <a:xfrm flipV="1">
            <a:off x="2525541" y="5966425"/>
            <a:ext cx="505475" cy="515772"/>
          </a:xfrm>
          <a:prstGeom prst="bentConnector2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uppieren 151"/>
          <p:cNvGrpSpPr/>
          <p:nvPr/>
        </p:nvGrpSpPr>
        <p:grpSpPr>
          <a:xfrm>
            <a:off x="2340905" y="5685891"/>
            <a:ext cx="869489" cy="307777"/>
            <a:chOff x="3604542" y="3842251"/>
            <a:chExt cx="615340" cy="307777"/>
          </a:xfrm>
        </p:grpSpPr>
        <p:sp>
          <p:nvSpPr>
            <p:cNvPr id="153" name="Abgerundetes Rechteck 152"/>
            <p:cNvSpPr/>
            <p:nvPr/>
          </p:nvSpPr>
          <p:spPr>
            <a:xfrm>
              <a:off x="3604542" y="3868551"/>
              <a:ext cx="615340" cy="24223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4" name="Textfeld 153"/>
            <p:cNvSpPr txBox="1"/>
            <p:nvPr/>
          </p:nvSpPr>
          <p:spPr>
            <a:xfrm>
              <a:off x="3642987" y="3842251"/>
              <a:ext cx="5384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 err="1" smtClean="0">
                  <a:solidFill>
                    <a:srgbClr val="002060"/>
                  </a:solidFill>
                </a:rPr>
                <a:t>Braking</a:t>
              </a:r>
              <a:endParaRPr lang="de-DE" sz="14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165" name="Textfeld 164"/>
          <p:cNvSpPr txBox="1"/>
          <p:nvPr/>
        </p:nvSpPr>
        <p:spPr>
          <a:xfrm>
            <a:off x="1680681" y="6118001"/>
            <a:ext cx="14302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JUMP_VEL_REACHED</a:t>
            </a:r>
            <a:endParaRPr lang="de-DE" sz="1200" b="1" dirty="0"/>
          </a:p>
        </p:txBody>
      </p:sp>
      <p:cxnSp>
        <p:nvCxnSpPr>
          <p:cNvPr id="168" name="Gewinkelte Verbindung 167"/>
          <p:cNvCxnSpPr>
            <a:stCxn id="154" idx="0"/>
            <a:endCxn id="121" idx="0"/>
          </p:cNvCxnSpPr>
          <p:nvPr/>
        </p:nvCxnSpPr>
        <p:spPr>
          <a:xfrm rot="16200000" flipV="1">
            <a:off x="1907028" y="4817269"/>
            <a:ext cx="4812" cy="1732431"/>
          </a:xfrm>
          <a:prstGeom prst="bentConnector3">
            <a:avLst>
              <a:gd name="adj1" fmla="val 4850623"/>
            </a:avLst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feld 170"/>
          <p:cNvSpPr txBox="1"/>
          <p:nvPr/>
        </p:nvSpPr>
        <p:spPr>
          <a:xfrm>
            <a:off x="1267158" y="5408324"/>
            <a:ext cx="1340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BRAKING_FINISHED</a:t>
            </a:r>
            <a:endParaRPr lang="de-DE" sz="1200" b="1" dirty="0"/>
          </a:p>
        </p:txBody>
      </p:sp>
      <p:cxnSp>
        <p:nvCxnSpPr>
          <p:cNvPr id="172" name="Gewinkelte Verbindung 171"/>
          <p:cNvCxnSpPr/>
          <p:nvPr/>
        </p:nvCxnSpPr>
        <p:spPr>
          <a:xfrm rot="5400000" flipH="1" flipV="1">
            <a:off x="2376931" y="4328075"/>
            <a:ext cx="1048603" cy="40675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feld 174"/>
          <p:cNvSpPr txBox="1"/>
          <p:nvPr/>
        </p:nvSpPr>
        <p:spPr>
          <a:xfrm>
            <a:off x="2682746" y="4520512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CLIENT_DC</a:t>
            </a:r>
            <a:endParaRPr lang="de-DE" sz="1200" b="1" dirty="0"/>
          </a:p>
        </p:txBody>
      </p:sp>
      <p:cxnSp>
        <p:nvCxnSpPr>
          <p:cNvPr id="176" name="Gewinkelte Verbindung 175"/>
          <p:cNvCxnSpPr>
            <a:endCxn id="116" idx="0"/>
          </p:cNvCxnSpPr>
          <p:nvPr/>
        </p:nvCxnSpPr>
        <p:spPr>
          <a:xfrm rot="5400000">
            <a:off x="1890037" y="4034815"/>
            <a:ext cx="1055449" cy="993276"/>
          </a:xfrm>
          <a:prstGeom prst="bentConnector3">
            <a:avLst>
              <a:gd name="adj1" fmla="val 32552"/>
            </a:avLst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feld 183"/>
          <p:cNvSpPr txBox="1"/>
          <p:nvPr/>
        </p:nvSpPr>
        <p:spPr>
          <a:xfrm>
            <a:off x="796123" y="4385705"/>
            <a:ext cx="1204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/>
              <a:t>RUN_JUMP_TEST</a:t>
            </a:r>
            <a:endParaRPr lang="de-DE" sz="1200" b="1" dirty="0"/>
          </a:p>
        </p:txBody>
      </p:sp>
    </p:spTree>
    <p:extLst>
      <p:ext uri="{BB962C8B-B14F-4D97-AF65-F5344CB8AC3E}">
        <p14:creationId xmlns:p14="http://schemas.microsoft.com/office/powerpoint/2010/main" val="252393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343780" y="5398523"/>
            <a:ext cx="2204186" cy="13571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dirty="0" err="1">
                <a:solidFill>
                  <a:schemeClr val="tx1"/>
                </a:solidFill>
              </a:rPr>
              <a:t>v</a:t>
            </a:r>
            <a:r>
              <a:rPr lang="de-DE" sz="1200" dirty="0" err="1" smtClean="0">
                <a:solidFill>
                  <a:schemeClr val="tx1"/>
                </a:solidFill>
              </a:rPr>
              <a:t>oid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fetchValues</a:t>
            </a:r>
            <a:r>
              <a:rPr lang="de-DE" sz="12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de-DE" sz="1200" dirty="0" err="1" smtClean="0">
                <a:solidFill>
                  <a:schemeClr val="tx1"/>
                </a:solidFill>
              </a:rPr>
              <a:t>CSensorData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getData</a:t>
            </a:r>
            <a:r>
              <a:rPr lang="de-DE" sz="12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de-DE" sz="1200" dirty="0" err="1">
                <a:solidFill>
                  <a:schemeClr val="tx1"/>
                </a:solidFill>
              </a:rPr>
              <a:t>v</a:t>
            </a:r>
            <a:r>
              <a:rPr lang="de-DE" sz="1200" dirty="0" err="1" smtClean="0">
                <a:solidFill>
                  <a:schemeClr val="tx1"/>
                </a:solidFill>
              </a:rPr>
              <a:t>oid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enableMotor</a:t>
            </a:r>
            <a:r>
              <a:rPr lang="de-DE" sz="12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de-DE" sz="1200" dirty="0" err="1">
                <a:solidFill>
                  <a:schemeClr val="tx1"/>
                </a:solidFill>
              </a:rPr>
              <a:t>v</a:t>
            </a:r>
            <a:r>
              <a:rPr lang="de-DE" sz="1200" dirty="0" err="1" smtClean="0">
                <a:solidFill>
                  <a:schemeClr val="tx1"/>
                </a:solidFill>
              </a:rPr>
              <a:t>oid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disableMotor</a:t>
            </a:r>
            <a:r>
              <a:rPr lang="de-DE" sz="12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de-DE" sz="1200" dirty="0" err="1">
                <a:solidFill>
                  <a:schemeClr val="tx1"/>
                </a:solidFill>
              </a:rPr>
              <a:t>v</a:t>
            </a:r>
            <a:r>
              <a:rPr lang="de-DE" sz="1200" dirty="0" err="1" smtClean="0">
                <a:solidFill>
                  <a:schemeClr val="tx1"/>
                </a:solidFill>
              </a:rPr>
              <a:t>oid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setTorque</a:t>
            </a:r>
            <a:r>
              <a:rPr lang="de-DE" sz="1200" dirty="0" smtClean="0">
                <a:solidFill>
                  <a:schemeClr val="tx1"/>
                </a:solidFill>
              </a:rPr>
              <a:t>(Float32 </a:t>
            </a:r>
            <a:r>
              <a:rPr lang="de-DE" sz="1200" dirty="0" err="1" smtClean="0">
                <a:solidFill>
                  <a:schemeClr val="tx1"/>
                </a:solidFill>
              </a:rPr>
              <a:t>torque</a:t>
            </a:r>
            <a:r>
              <a:rPr lang="de-DE" sz="1200" dirty="0" smtClean="0">
                <a:solidFill>
                  <a:schemeClr val="tx1"/>
                </a:solidFill>
              </a:rPr>
              <a:t>)</a:t>
            </a:r>
          </a:p>
          <a:p>
            <a:r>
              <a:rPr lang="de-DE" sz="1200" dirty="0" err="1">
                <a:solidFill>
                  <a:schemeClr val="tx1"/>
                </a:solidFill>
              </a:rPr>
              <a:t>v</a:t>
            </a:r>
            <a:r>
              <a:rPr lang="de-DE" sz="1200" dirty="0" err="1" smtClean="0">
                <a:solidFill>
                  <a:schemeClr val="tx1"/>
                </a:solidFill>
              </a:rPr>
              <a:t>oid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closeBrake</a:t>
            </a:r>
            <a:r>
              <a:rPr lang="de-DE" sz="12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de-DE" sz="1200" dirty="0" err="1" smtClean="0">
                <a:solidFill>
                  <a:schemeClr val="tx1"/>
                </a:solidFill>
              </a:rPr>
              <a:t>void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openBrake</a:t>
            </a:r>
            <a:r>
              <a:rPr lang="de-DE" sz="1200" dirty="0" smtClean="0">
                <a:solidFill>
                  <a:schemeClr val="tx1"/>
                </a:solidFill>
              </a:rPr>
              <a:t>()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343780" y="4876467"/>
            <a:ext cx="2204186" cy="52205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 smtClean="0">
                <a:solidFill>
                  <a:schemeClr val="tx1"/>
                </a:solidFill>
              </a:rPr>
              <a:t>&lt;</a:t>
            </a:r>
            <a:r>
              <a:rPr lang="de-DE" sz="1400" i="1" dirty="0" err="1" smtClean="0">
                <a:solidFill>
                  <a:schemeClr val="tx1"/>
                </a:solidFill>
              </a:rPr>
              <a:t>class</a:t>
            </a:r>
            <a:r>
              <a:rPr lang="de-DE" sz="1400" i="1" dirty="0" smtClean="0">
                <a:solidFill>
                  <a:schemeClr val="tx1"/>
                </a:solidFill>
              </a:rPr>
              <a:t>&gt;</a:t>
            </a:r>
            <a:endParaRPr lang="de-DE" sz="1400" dirty="0" smtClean="0">
              <a:solidFill>
                <a:srgbClr val="002060"/>
              </a:solidFill>
            </a:endParaRPr>
          </a:p>
          <a:p>
            <a:pPr algn="ctr"/>
            <a:r>
              <a:rPr lang="de-DE" sz="1400" b="1" dirty="0" err="1" smtClean="0">
                <a:solidFill>
                  <a:srgbClr val="002060"/>
                </a:solidFill>
              </a:rPr>
              <a:t>CHardware</a:t>
            </a:r>
            <a:endParaRPr lang="de-DE" sz="1400" b="1" dirty="0">
              <a:solidFill>
                <a:srgbClr val="002060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641824" y="3770708"/>
            <a:ext cx="1665171" cy="8351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dirty="0" err="1">
                <a:solidFill>
                  <a:schemeClr val="tx1"/>
                </a:solidFill>
              </a:rPr>
              <a:t>v</a:t>
            </a:r>
            <a:r>
              <a:rPr lang="de-DE" sz="1200" dirty="0" err="1" smtClean="0">
                <a:solidFill>
                  <a:schemeClr val="tx1"/>
                </a:solidFill>
              </a:rPr>
              <a:t>oid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calculateValues</a:t>
            </a:r>
            <a:r>
              <a:rPr lang="de-DE" sz="12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de-DE" sz="1200" dirty="0" smtClean="0">
                <a:solidFill>
                  <a:schemeClr val="tx1"/>
                </a:solidFill>
              </a:rPr>
              <a:t>Float32 </a:t>
            </a:r>
            <a:r>
              <a:rPr lang="de-DE" sz="1200" dirty="0" err="1" smtClean="0">
                <a:solidFill>
                  <a:schemeClr val="tx1"/>
                </a:solidFill>
              </a:rPr>
              <a:t>getPhi</a:t>
            </a:r>
            <a:r>
              <a:rPr lang="de-DE" sz="12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de-DE" sz="1200" dirty="0" smtClean="0">
                <a:solidFill>
                  <a:schemeClr val="tx1"/>
                </a:solidFill>
              </a:rPr>
              <a:t>Float32 </a:t>
            </a:r>
            <a:r>
              <a:rPr lang="de-DE" sz="1200" dirty="0" err="1" smtClean="0">
                <a:solidFill>
                  <a:schemeClr val="tx1"/>
                </a:solidFill>
              </a:rPr>
              <a:t>getPhi</a:t>
            </a:r>
            <a:r>
              <a:rPr lang="de-DE" sz="1200" dirty="0" smtClean="0">
                <a:solidFill>
                  <a:schemeClr val="tx1"/>
                </a:solidFill>
              </a:rPr>
              <a:t>__d()</a:t>
            </a:r>
          </a:p>
          <a:p>
            <a:r>
              <a:rPr lang="de-DE" sz="1200" dirty="0" smtClean="0">
                <a:solidFill>
                  <a:schemeClr val="tx1"/>
                </a:solidFill>
              </a:rPr>
              <a:t>Float32 </a:t>
            </a:r>
            <a:r>
              <a:rPr lang="de-DE" sz="1200" dirty="0" err="1" smtClean="0">
                <a:solidFill>
                  <a:schemeClr val="tx1"/>
                </a:solidFill>
              </a:rPr>
              <a:t>getPsi</a:t>
            </a:r>
            <a:r>
              <a:rPr lang="de-DE" sz="1200" dirty="0" smtClean="0">
                <a:solidFill>
                  <a:schemeClr val="tx1"/>
                </a:solidFill>
              </a:rPr>
              <a:t>__d()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641824" y="3248652"/>
            <a:ext cx="1665171" cy="52205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 smtClean="0">
                <a:solidFill>
                  <a:schemeClr val="tx1"/>
                </a:solidFill>
              </a:rPr>
              <a:t>&lt;</a:t>
            </a:r>
            <a:r>
              <a:rPr lang="de-DE" sz="1400" i="1" dirty="0" err="1" smtClean="0">
                <a:solidFill>
                  <a:schemeClr val="tx1"/>
                </a:solidFill>
              </a:rPr>
              <a:t>class</a:t>
            </a:r>
            <a:r>
              <a:rPr lang="de-DE" sz="1400" i="1" dirty="0" smtClean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de-DE" sz="1400" b="1" dirty="0" err="1" smtClean="0">
                <a:solidFill>
                  <a:srgbClr val="002060"/>
                </a:solidFill>
              </a:rPr>
              <a:t>CSensorEvaluation</a:t>
            </a:r>
            <a:endParaRPr lang="de-DE" sz="1400" b="1" dirty="0">
              <a:solidFill>
                <a:srgbClr val="002060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6976208" y="2401018"/>
            <a:ext cx="2487903" cy="12102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dirty="0" smtClean="0">
                <a:solidFill>
                  <a:schemeClr val="tx1"/>
                </a:solidFill>
              </a:rPr>
              <a:t>Float32 </a:t>
            </a:r>
            <a:r>
              <a:rPr lang="de-DE" sz="1200" dirty="0" err="1" smtClean="0">
                <a:solidFill>
                  <a:schemeClr val="tx1"/>
                </a:solidFill>
              </a:rPr>
              <a:t>calcTorque</a:t>
            </a:r>
            <a:r>
              <a:rPr lang="de-DE" sz="1200" dirty="0" smtClean="0">
                <a:solidFill>
                  <a:schemeClr val="tx1"/>
                </a:solidFill>
              </a:rPr>
              <a:t>(Float32 </a:t>
            </a:r>
            <a:r>
              <a:rPr lang="de-DE" sz="1200" dirty="0" err="1" smtClean="0">
                <a:solidFill>
                  <a:schemeClr val="tx1"/>
                </a:solidFill>
              </a:rPr>
              <a:t>phi</a:t>
            </a:r>
            <a:r>
              <a:rPr lang="de-DE" sz="1200" dirty="0" smtClean="0">
                <a:solidFill>
                  <a:schemeClr val="tx1"/>
                </a:solidFill>
              </a:rPr>
              <a:t>, 	        Float32 </a:t>
            </a:r>
            <a:r>
              <a:rPr lang="de-DE" sz="1200" dirty="0" err="1" smtClean="0">
                <a:solidFill>
                  <a:schemeClr val="tx1"/>
                </a:solidFill>
              </a:rPr>
              <a:t>phi</a:t>
            </a:r>
            <a:r>
              <a:rPr lang="de-DE" sz="1200" dirty="0" smtClean="0">
                <a:solidFill>
                  <a:schemeClr val="tx1"/>
                </a:solidFill>
              </a:rPr>
              <a:t>__d, 	        Float32 </a:t>
            </a:r>
            <a:r>
              <a:rPr lang="de-DE" sz="1200" dirty="0" err="1" smtClean="0">
                <a:solidFill>
                  <a:schemeClr val="tx1"/>
                </a:solidFill>
              </a:rPr>
              <a:t>psi</a:t>
            </a:r>
            <a:r>
              <a:rPr lang="de-DE" sz="1200" dirty="0" smtClean="0">
                <a:solidFill>
                  <a:schemeClr val="tx1"/>
                </a:solidFill>
              </a:rPr>
              <a:t>__d)</a:t>
            </a:r>
          </a:p>
          <a:p>
            <a:r>
              <a:rPr lang="de-DE" sz="1200" dirty="0" err="1">
                <a:solidFill>
                  <a:schemeClr val="tx1"/>
                </a:solidFill>
              </a:rPr>
              <a:t>v</a:t>
            </a:r>
            <a:r>
              <a:rPr lang="de-DE" sz="1200" dirty="0" err="1" smtClean="0">
                <a:solidFill>
                  <a:schemeClr val="tx1"/>
                </a:solidFill>
              </a:rPr>
              <a:t>oid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setPhiOffset</a:t>
            </a:r>
            <a:r>
              <a:rPr lang="de-DE" sz="1200" dirty="0" smtClean="0">
                <a:solidFill>
                  <a:schemeClr val="tx1"/>
                </a:solidFill>
              </a:rPr>
              <a:t>(Float32 </a:t>
            </a:r>
            <a:r>
              <a:rPr lang="de-DE" sz="1200" dirty="0" err="1" smtClean="0">
                <a:solidFill>
                  <a:schemeClr val="tx1"/>
                </a:solidFill>
              </a:rPr>
              <a:t>offset</a:t>
            </a:r>
            <a:r>
              <a:rPr lang="de-DE" sz="1200" dirty="0" smtClean="0">
                <a:solidFill>
                  <a:schemeClr val="tx1"/>
                </a:solidFill>
              </a:rPr>
              <a:t>)</a:t>
            </a:r>
          </a:p>
          <a:p>
            <a:r>
              <a:rPr lang="de-DE" sz="1200" dirty="0" err="1">
                <a:solidFill>
                  <a:schemeClr val="tx1"/>
                </a:solidFill>
              </a:rPr>
              <a:t>v</a:t>
            </a:r>
            <a:r>
              <a:rPr lang="de-DE" sz="1200" dirty="0" err="1" smtClean="0">
                <a:solidFill>
                  <a:schemeClr val="tx1"/>
                </a:solidFill>
              </a:rPr>
              <a:t>oid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setPhi</a:t>
            </a:r>
            <a:r>
              <a:rPr lang="de-DE" sz="1200" dirty="0" smtClean="0">
                <a:solidFill>
                  <a:schemeClr val="tx1"/>
                </a:solidFill>
              </a:rPr>
              <a:t>__</a:t>
            </a:r>
            <a:r>
              <a:rPr lang="de-DE" sz="1200" dirty="0" err="1" smtClean="0">
                <a:solidFill>
                  <a:schemeClr val="tx1"/>
                </a:solidFill>
              </a:rPr>
              <a:t>dOffset</a:t>
            </a:r>
            <a:r>
              <a:rPr lang="de-DE" sz="1200" dirty="0" smtClean="0">
                <a:solidFill>
                  <a:schemeClr val="tx1"/>
                </a:solidFill>
              </a:rPr>
              <a:t>(Float32 </a:t>
            </a:r>
            <a:r>
              <a:rPr lang="de-DE" sz="1200" dirty="0" err="1" smtClean="0">
                <a:solidFill>
                  <a:schemeClr val="tx1"/>
                </a:solidFill>
              </a:rPr>
              <a:t>offset</a:t>
            </a:r>
            <a:r>
              <a:rPr lang="de-DE" sz="1200" dirty="0" smtClean="0">
                <a:solidFill>
                  <a:schemeClr val="tx1"/>
                </a:solidFill>
              </a:rPr>
              <a:t>)</a:t>
            </a:r>
          </a:p>
          <a:p>
            <a:r>
              <a:rPr lang="de-DE" sz="1200" dirty="0" err="1">
                <a:solidFill>
                  <a:schemeClr val="tx1"/>
                </a:solidFill>
              </a:rPr>
              <a:t>v</a:t>
            </a:r>
            <a:r>
              <a:rPr lang="de-DE" sz="1200" dirty="0" err="1" smtClean="0">
                <a:solidFill>
                  <a:schemeClr val="tx1"/>
                </a:solidFill>
              </a:rPr>
              <a:t>oid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setPsi</a:t>
            </a:r>
            <a:r>
              <a:rPr lang="de-DE" sz="1200" dirty="0" smtClean="0">
                <a:solidFill>
                  <a:schemeClr val="tx1"/>
                </a:solidFill>
              </a:rPr>
              <a:t>__</a:t>
            </a:r>
            <a:r>
              <a:rPr lang="de-DE" sz="1200" dirty="0" err="1" smtClean="0">
                <a:solidFill>
                  <a:schemeClr val="tx1"/>
                </a:solidFill>
              </a:rPr>
              <a:t>dOffset</a:t>
            </a:r>
            <a:r>
              <a:rPr lang="de-DE" sz="1200" dirty="0" smtClean="0">
                <a:solidFill>
                  <a:schemeClr val="tx1"/>
                </a:solidFill>
              </a:rPr>
              <a:t>(Float32 </a:t>
            </a:r>
            <a:r>
              <a:rPr lang="de-DE" sz="1200" dirty="0" err="1" smtClean="0">
                <a:solidFill>
                  <a:schemeClr val="tx1"/>
                </a:solidFill>
              </a:rPr>
              <a:t>offset</a:t>
            </a:r>
            <a:r>
              <a:rPr lang="de-DE" sz="1200" dirty="0" smtClean="0">
                <a:solidFill>
                  <a:schemeClr val="tx1"/>
                </a:solidFill>
              </a:rPr>
              <a:t>)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976208" y="1878962"/>
            <a:ext cx="2487903" cy="52205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 smtClean="0">
                <a:solidFill>
                  <a:schemeClr val="tx1"/>
                </a:solidFill>
              </a:rPr>
              <a:t>&lt;</a:t>
            </a:r>
            <a:r>
              <a:rPr lang="de-DE" sz="1400" i="1" dirty="0" err="1" smtClean="0">
                <a:solidFill>
                  <a:schemeClr val="tx1"/>
                </a:solidFill>
              </a:rPr>
              <a:t>class</a:t>
            </a:r>
            <a:r>
              <a:rPr lang="de-DE" sz="1400" i="1" dirty="0" smtClean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de-DE" sz="1400" b="1" dirty="0" smtClean="0">
                <a:solidFill>
                  <a:srgbClr val="002060"/>
                </a:solidFill>
              </a:rPr>
              <a:t>CLQR</a:t>
            </a:r>
            <a:endParaRPr lang="de-DE" sz="1400" b="1" dirty="0">
              <a:solidFill>
                <a:srgbClr val="002060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69224" y="2741834"/>
            <a:ext cx="2808746" cy="3238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dirty="0" smtClean="0">
                <a:solidFill>
                  <a:schemeClr val="tx1"/>
                </a:solidFill>
              </a:rPr>
              <a:t>Float32 </a:t>
            </a:r>
            <a:r>
              <a:rPr lang="de-DE" sz="1200" dirty="0" err="1" smtClean="0">
                <a:solidFill>
                  <a:schemeClr val="tx1"/>
                </a:solidFill>
              </a:rPr>
              <a:t>calcValue</a:t>
            </a:r>
            <a:r>
              <a:rPr lang="de-DE" sz="1200" dirty="0" smtClean="0">
                <a:solidFill>
                  <a:schemeClr val="tx1"/>
                </a:solidFill>
              </a:rPr>
              <a:t>(Float32 x, Float32 </a:t>
            </a:r>
            <a:r>
              <a:rPr lang="de-DE" sz="1200" dirty="0" err="1" smtClean="0">
                <a:solidFill>
                  <a:schemeClr val="tx1"/>
                </a:solidFill>
              </a:rPr>
              <a:t>x__d</a:t>
            </a:r>
            <a:r>
              <a:rPr lang="de-DE" sz="1200" dirty="0" smtClean="0">
                <a:solidFill>
                  <a:schemeClr val="tx1"/>
                </a:solidFill>
              </a:rPr>
              <a:t>)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69224" y="2219778"/>
            <a:ext cx="2808746" cy="52205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 smtClean="0">
                <a:solidFill>
                  <a:schemeClr val="tx1"/>
                </a:solidFill>
              </a:rPr>
              <a:t>&lt;</a:t>
            </a:r>
            <a:r>
              <a:rPr lang="de-DE" sz="1400" i="1" dirty="0" err="1" smtClean="0">
                <a:solidFill>
                  <a:schemeClr val="tx1"/>
                </a:solidFill>
              </a:rPr>
              <a:t>class</a:t>
            </a:r>
            <a:r>
              <a:rPr lang="de-DE" sz="1400" i="1" dirty="0" smtClean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de-DE" sz="1400" b="1" dirty="0" err="1" smtClean="0">
                <a:solidFill>
                  <a:srgbClr val="002060"/>
                </a:solidFill>
              </a:rPr>
              <a:t>TKalmanFilter</a:t>
            </a:r>
            <a:endParaRPr lang="de-DE" sz="1400" b="1" dirty="0">
              <a:solidFill>
                <a:srgbClr val="002060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3685741" y="2744931"/>
            <a:ext cx="2487903" cy="16177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dirty="0" err="1">
                <a:solidFill>
                  <a:schemeClr val="tx1"/>
                </a:solidFill>
              </a:rPr>
              <a:t>v</a:t>
            </a:r>
            <a:r>
              <a:rPr lang="de-DE" sz="1200" dirty="0" err="1" smtClean="0">
                <a:solidFill>
                  <a:schemeClr val="tx1"/>
                </a:solidFill>
              </a:rPr>
              <a:t>oid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sampleSensors</a:t>
            </a:r>
            <a:r>
              <a:rPr lang="de-DE" sz="12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de-DE" sz="1200" dirty="0" err="1">
                <a:solidFill>
                  <a:schemeClr val="tx1"/>
                </a:solidFill>
              </a:rPr>
              <a:t>v</a:t>
            </a:r>
            <a:r>
              <a:rPr lang="de-DE" sz="1200" dirty="0" err="1" smtClean="0">
                <a:solidFill>
                  <a:schemeClr val="tx1"/>
                </a:solidFill>
              </a:rPr>
              <a:t>oid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sampleADC</a:t>
            </a:r>
            <a:r>
              <a:rPr lang="de-DE" sz="12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de-DE" sz="1200" dirty="0" err="1">
                <a:solidFill>
                  <a:schemeClr val="tx1"/>
                </a:solidFill>
              </a:rPr>
              <a:t>v</a:t>
            </a:r>
            <a:r>
              <a:rPr lang="de-DE" sz="1200" dirty="0" err="1" smtClean="0">
                <a:solidFill>
                  <a:schemeClr val="tx1"/>
                </a:solidFill>
              </a:rPr>
              <a:t>oid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sampleCPsiIdentification</a:t>
            </a:r>
            <a:r>
              <a:rPr lang="de-DE" sz="12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de-DE" sz="1200" dirty="0" err="1">
                <a:solidFill>
                  <a:schemeClr val="tx1"/>
                </a:solidFill>
              </a:rPr>
              <a:t>v</a:t>
            </a:r>
            <a:r>
              <a:rPr lang="de-DE" sz="1200" dirty="0" err="1" smtClean="0">
                <a:solidFill>
                  <a:schemeClr val="tx1"/>
                </a:solidFill>
              </a:rPr>
              <a:t>oid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sampleCPhiIdentification</a:t>
            </a:r>
            <a:r>
              <a:rPr lang="de-DE" sz="12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de-DE" sz="1200" dirty="0" err="1">
                <a:solidFill>
                  <a:schemeClr val="tx1"/>
                </a:solidFill>
              </a:rPr>
              <a:t>v</a:t>
            </a:r>
            <a:r>
              <a:rPr lang="de-DE" sz="1200" dirty="0" err="1" smtClean="0">
                <a:solidFill>
                  <a:schemeClr val="tx1"/>
                </a:solidFill>
              </a:rPr>
              <a:t>oid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sampleControlTest</a:t>
            </a:r>
            <a:r>
              <a:rPr lang="de-DE" sz="12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de-DE" sz="1200" dirty="0" err="1">
                <a:solidFill>
                  <a:schemeClr val="tx1"/>
                </a:solidFill>
              </a:rPr>
              <a:t>v</a:t>
            </a:r>
            <a:r>
              <a:rPr lang="de-DE" sz="1200" dirty="0" err="1" smtClean="0">
                <a:solidFill>
                  <a:schemeClr val="tx1"/>
                </a:solidFill>
              </a:rPr>
              <a:t>oid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sampleJumpTest</a:t>
            </a:r>
            <a:r>
              <a:rPr lang="de-DE" sz="1200" dirty="0" smtClean="0">
                <a:solidFill>
                  <a:schemeClr val="tx1"/>
                </a:solidFill>
              </a:rPr>
              <a:t>()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3685741" y="2222875"/>
            <a:ext cx="2487903" cy="52205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 smtClean="0">
                <a:solidFill>
                  <a:schemeClr val="tx1"/>
                </a:solidFill>
              </a:rPr>
              <a:t>&lt;</a:t>
            </a:r>
            <a:r>
              <a:rPr lang="de-DE" sz="1400" i="1" dirty="0" err="1" smtClean="0">
                <a:solidFill>
                  <a:schemeClr val="tx1"/>
                </a:solidFill>
              </a:rPr>
              <a:t>class</a:t>
            </a:r>
            <a:r>
              <a:rPr lang="de-DE" sz="1400" i="1" dirty="0" smtClean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de-DE" sz="1400" b="1" dirty="0" err="1" smtClean="0">
                <a:solidFill>
                  <a:srgbClr val="002060"/>
                </a:solidFill>
              </a:rPr>
              <a:t>CControlAction</a:t>
            </a:r>
            <a:endParaRPr lang="de-DE" sz="1400" b="1" dirty="0">
              <a:solidFill>
                <a:srgbClr val="002060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7051660" y="5415988"/>
            <a:ext cx="2487903" cy="13571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dirty="0" smtClean="0">
                <a:solidFill>
                  <a:schemeClr val="tx1"/>
                </a:solidFill>
              </a:rPr>
              <a:t>Float32 </a:t>
            </a:r>
            <a:r>
              <a:rPr lang="de-DE" sz="1200" dirty="0" err="1" smtClean="0">
                <a:solidFill>
                  <a:schemeClr val="tx1"/>
                </a:solidFill>
              </a:rPr>
              <a:t>calcTorque</a:t>
            </a:r>
            <a:r>
              <a:rPr lang="de-DE" sz="1200" dirty="0" smtClean="0">
                <a:solidFill>
                  <a:schemeClr val="tx1"/>
                </a:solidFill>
              </a:rPr>
              <a:t>(Float32 </a:t>
            </a:r>
            <a:r>
              <a:rPr lang="de-DE" sz="1200" dirty="0" err="1" smtClean="0">
                <a:solidFill>
                  <a:schemeClr val="tx1"/>
                </a:solidFill>
              </a:rPr>
              <a:t>phi</a:t>
            </a:r>
            <a:r>
              <a:rPr lang="de-DE" sz="1200" dirty="0" smtClean="0">
                <a:solidFill>
                  <a:schemeClr val="tx1"/>
                </a:solidFill>
              </a:rPr>
              <a:t>, 	        Float32 </a:t>
            </a:r>
            <a:r>
              <a:rPr lang="de-DE" sz="1200" dirty="0" err="1" smtClean="0">
                <a:solidFill>
                  <a:schemeClr val="tx1"/>
                </a:solidFill>
              </a:rPr>
              <a:t>phi</a:t>
            </a:r>
            <a:r>
              <a:rPr lang="de-DE" sz="1200" dirty="0" smtClean="0">
                <a:solidFill>
                  <a:schemeClr val="tx1"/>
                </a:solidFill>
              </a:rPr>
              <a:t>__d, 	        Float32 </a:t>
            </a:r>
            <a:r>
              <a:rPr lang="de-DE" sz="1200" dirty="0" err="1" smtClean="0">
                <a:solidFill>
                  <a:schemeClr val="tx1"/>
                </a:solidFill>
              </a:rPr>
              <a:t>psi</a:t>
            </a:r>
            <a:r>
              <a:rPr lang="de-DE" sz="1200" dirty="0" smtClean="0">
                <a:solidFill>
                  <a:schemeClr val="tx1"/>
                </a:solidFill>
              </a:rPr>
              <a:t>__d)</a:t>
            </a:r>
          </a:p>
          <a:p>
            <a:r>
              <a:rPr lang="de-DE" sz="1200" dirty="0" err="1">
                <a:solidFill>
                  <a:schemeClr val="tx1"/>
                </a:solidFill>
              </a:rPr>
              <a:t>v</a:t>
            </a:r>
            <a:r>
              <a:rPr lang="de-DE" sz="1200" dirty="0" err="1" smtClean="0">
                <a:solidFill>
                  <a:schemeClr val="tx1"/>
                </a:solidFill>
              </a:rPr>
              <a:t>oid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setPhiOffset</a:t>
            </a:r>
            <a:r>
              <a:rPr lang="de-DE" sz="1200" dirty="0" smtClean="0">
                <a:solidFill>
                  <a:schemeClr val="tx1"/>
                </a:solidFill>
              </a:rPr>
              <a:t>(Float32 </a:t>
            </a:r>
            <a:r>
              <a:rPr lang="de-DE" sz="1200" dirty="0" err="1" smtClean="0">
                <a:solidFill>
                  <a:schemeClr val="tx1"/>
                </a:solidFill>
              </a:rPr>
              <a:t>offset</a:t>
            </a:r>
            <a:r>
              <a:rPr lang="de-DE" sz="1200" dirty="0" smtClean="0">
                <a:solidFill>
                  <a:schemeClr val="tx1"/>
                </a:solidFill>
              </a:rPr>
              <a:t>)</a:t>
            </a:r>
          </a:p>
          <a:p>
            <a:r>
              <a:rPr lang="de-DE" sz="1200" dirty="0" err="1">
                <a:solidFill>
                  <a:schemeClr val="tx1"/>
                </a:solidFill>
              </a:rPr>
              <a:t>v</a:t>
            </a:r>
            <a:r>
              <a:rPr lang="de-DE" sz="1200" dirty="0" err="1" smtClean="0">
                <a:solidFill>
                  <a:schemeClr val="tx1"/>
                </a:solidFill>
              </a:rPr>
              <a:t>oid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setPhi</a:t>
            </a:r>
            <a:r>
              <a:rPr lang="de-DE" sz="1200" dirty="0" smtClean="0">
                <a:solidFill>
                  <a:schemeClr val="tx1"/>
                </a:solidFill>
              </a:rPr>
              <a:t>__</a:t>
            </a:r>
            <a:r>
              <a:rPr lang="de-DE" sz="1200" dirty="0" err="1" smtClean="0">
                <a:solidFill>
                  <a:schemeClr val="tx1"/>
                </a:solidFill>
              </a:rPr>
              <a:t>dOffset</a:t>
            </a:r>
            <a:r>
              <a:rPr lang="de-DE" sz="1200" dirty="0" smtClean="0">
                <a:solidFill>
                  <a:schemeClr val="tx1"/>
                </a:solidFill>
              </a:rPr>
              <a:t>(Float32 </a:t>
            </a:r>
            <a:r>
              <a:rPr lang="de-DE" sz="1200" dirty="0" err="1" smtClean="0">
                <a:solidFill>
                  <a:schemeClr val="tx1"/>
                </a:solidFill>
              </a:rPr>
              <a:t>offset</a:t>
            </a:r>
            <a:r>
              <a:rPr lang="de-DE" sz="1200" dirty="0" smtClean="0">
                <a:solidFill>
                  <a:schemeClr val="tx1"/>
                </a:solidFill>
              </a:rPr>
              <a:t>)</a:t>
            </a:r>
          </a:p>
          <a:p>
            <a:r>
              <a:rPr lang="de-DE" sz="1200" dirty="0" err="1">
                <a:solidFill>
                  <a:schemeClr val="tx1"/>
                </a:solidFill>
              </a:rPr>
              <a:t>v</a:t>
            </a:r>
            <a:r>
              <a:rPr lang="de-DE" sz="1200" dirty="0" err="1" smtClean="0">
                <a:solidFill>
                  <a:schemeClr val="tx1"/>
                </a:solidFill>
              </a:rPr>
              <a:t>oid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setPsi</a:t>
            </a:r>
            <a:r>
              <a:rPr lang="de-DE" sz="1200" dirty="0" smtClean="0">
                <a:solidFill>
                  <a:schemeClr val="tx1"/>
                </a:solidFill>
              </a:rPr>
              <a:t>__</a:t>
            </a:r>
            <a:r>
              <a:rPr lang="de-DE" sz="1200" dirty="0" err="1" smtClean="0">
                <a:solidFill>
                  <a:schemeClr val="tx1"/>
                </a:solidFill>
              </a:rPr>
              <a:t>dOffset</a:t>
            </a:r>
            <a:r>
              <a:rPr lang="de-DE" sz="1200" dirty="0" smtClean="0">
                <a:solidFill>
                  <a:schemeClr val="tx1"/>
                </a:solidFill>
              </a:rPr>
              <a:t>(Float32 </a:t>
            </a:r>
            <a:r>
              <a:rPr lang="de-DE" sz="1200" dirty="0" err="1" smtClean="0">
                <a:solidFill>
                  <a:schemeClr val="tx1"/>
                </a:solidFill>
              </a:rPr>
              <a:t>offset</a:t>
            </a:r>
            <a:r>
              <a:rPr lang="de-DE" sz="1200" dirty="0" smtClean="0">
                <a:solidFill>
                  <a:schemeClr val="tx1"/>
                </a:solidFill>
              </a:rPr>
              <a:t>)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7051660" y="4893932"/>
            <a:ext cx="2487903" cy="52205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 smtClean="0">
                <a:solidFill>
                  <a:schemeClr val="tx1"/>
                </a:solidFill>
              </a:rPr>
              <a:t>&lt;</a:t>
            </a:r>
            <a:r>
              <a:rPr lang="de-DE" sz="1400" i="1" dirty="0" err="1" smtClean="0">
                <a:solidFill>
                  <a:schemeClr val="tx1"/>
                </a:solidFill>
              </a:rPr>
              <a:t>class</a:t>
            </a:r>
            <a:r>
              <a:rPr lang="de-DE" sz="1400" i="1" dirty="0" smtClean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de-DE" sz="1400" b="1" dirty="0" err="1" smtClean="0">
                <a:solidFill>
                  <a:srgbClr val="002060"/>
                </a:solidFill>
              </a:rPr>
              <a:t>CComplementaryFilter</a:t>
            </a:r>
            <a:endParaRPr lang="de-DE" sz="1400" b="1" dirty="0">
              <a:solidFill>
                <a:srgbClr val="002060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7051660" y="4369125"/>
            <a:ext cx="2487903" cy="2699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dirty="0" smtClean="0">
                <a:solidFill>
                  <a:schemeClr val="tx1"/>
                </a:solidFill>
              </a:rPr>
              <a:t>Float32 </a:t>
            </a:r>
            <a:r>
              <a:rPr lang="de-DE" sz="1200" dirty="0" err="1" smtClean="0">
                <a:solidFill>
                  <a:schemeClr val="tx1"/>
                </a:solidFill>
              </a:rPr>
              <a:t>calcValue</a:t>
            </a:r>
            <a:r>
              <a:rPr lang="de-DE" sz="1200" dirty="0" smtClean="0">
                <a:solidFill>
                  <a:schemeClr val="tx1"/>
                </a:solidFill>
              </a:rPr>
              <a:t>(Float32 x)</a:t>
            </a:r>
          </a:p>
        </p:txBody>
      </p:sp>
      <p:sp>
        <p:nvSpPr>
          <p:cNvPr id="25" name="Rechteck 24"/>
          <p:cNvSpPr/>
          <p:nvPr/>
        </p:nvSpPr>
        <p:spPr>
          <a:xfrm>
            <a:off x="7051660" y="3847069"/>
            <a:ext cx="2487903" cy="52205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 smtClean="0">
                <a:solidFill>
                  <a:schemeClr val="tx1"/>
                </a:solidFill>
              </a:rPr>
              <a:t>&lt;</a:t>
            </a:r>
            <a:r>
              <a:rPr lang="de-DE" sz="1400" i="1" dirty="0" err="1" smtClean="0">
                <a:solidFill>
                  <a:schemeClr val="tx1"/>
                </a:solidFill>
              </a:rPr>
              <a:t>class</a:t>
            </a:r>
            <a:r>
              <a:rPr lang="de-DE" sz="1400" i="1" dirty="0" smtClean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de-DE" sz="1400" b="1" dirty="0" err="1" smtClean="0">
                <a:solidFill>
                  <a:srgbClr val="002060"/>
                </a:solidFill>
              </a:rPr>
              <a:t>TFloatingMean</a:t>
            </a:r>
            <a:endParaRPr lang="de-DE" sz="1400" b="1" dirty="0">
              <a:solidFill>
                <a:srgbClr val="002060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3685740" y="4362663"/>
            <a:ext cx="2487903" cy="21396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dirty="0" err="1" smtClean="0">
                <a:solidFill>
                  <a:schemeClr val="tx1"/>
                </a:solidFill>
              </a:rPr>
              <a:t>TKalmanFilter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mPhiKalman</a:t>
            </a:r>
            <a:endParaRPr lang="de-DE" sz="1200" dirty="0">
              <a:solidFill>
                <a:schemeClr val="tx1"/>
              </a:solidFill>
            </a:endParaRPr>
          </a:p>
          <a:p>
            <a:r>
              <a:rPr lang="de-DE" sz="1200" dirty="0" err="1" smtClean="0">
                <a:solidFill>
                  <a:schemeClr val="tx1"/>
                </a:solidFill>
              </a:rPr>
              <a:t>TKalmanFilter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mPhi</a:t>
            </a:r>
            <a:r>
              <a:rPr lang="de-DE" sz="1200" dirty="0" smtClean="0">
                <a:solidFill>
                  <a:schemeClr val="tx1"/>
                </a:solidFill>
              </a:rPr>
              <a:t>__</a:t>
            </a:r>
            <a:r>
              <a:rPr lang="de-DE" sz="1200" dirty="0" err="1" smtClean="0">
                <a:solidFill>
                  <a:schemeClr val="tx1"/>
                </a:solidFill>
              </a:rPr>
              <a:t>dKalman</a:t>
            </a:r>
            <a:endParaRPr lang="de-DE" sz="1200" dirty="0" smtClean="0">
              <a:solidFill>
                <a:schemeClr val="tx1"/>
              </a:solidFill>
            </a:endParaRPr>
          </a:p>
          <a:p>
            <a:r>
              <a:rPr lang="de-DE" sz="1200" dirty="0" err="1" smtClean="0">
                <a:solidFill>
                  <a:schemeClr val="tx1"/>
                </a:solidFill>
              </a:rPr>
              <a:t>CComplementaryFilter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mPhiComp</a:t>
            </a:r>
            <a:endParaRPr lang="de-DE" sz="1200" dirty="0" smtClean="0">
              <a:solidFill>
                <a:schemeClr val="tx1"/>
              </a:solidFill>
            </a:endParaRPr>
          </a:p>
          <a:p>
            <a:r>
              <a:rPr lang="de-DE" sz="1200" dirty="0" err="1" smtClean="0">
                <a:solidFill>
                  <a:schemeClr val="tx1"/>
                </a:solidFill>
              </a:rPr>
              <a:t>CSensorEvaluation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mSensorEval</a:t>
            </a:r>
            <a:endParaRPr lang="de-DE" sz="1200" dirty="0" smtClean="0">
              <a:solidFill>
                <a:schemeClr val="tx1"/>
              </a:solidFill>
            </a:endParaRPr>
          </a:p>
          <a:p>
            <a:r>
              <a:rPr lang="de-DE" sz="1200" dirty="0" err="1" smtClean="0">
                <a:solidFill>
                  <a:schemeClr val="tx1"/>
                </a:solidFill>
              </a:rPr>
              <a:t>TFloatingMean</a:t>
            </a:r>
            <a:r>
              <a:rPr lang="de-DE" sz="1200" dirty="0" smtClean="0">
                <a:solidFill>
                  <a:schemeClr val="tx1"/>
                </a:solidFill>
              </a:rPr>
              <a:t> mPsi__dMean4</a:t>
            </a:r>
          </a:p>
          <a:p>
            <a:r>
              <a:rPr lang="de-DE" sz="1200" dirty="0" err="1" smtClean="0">
                <a:solidFill>
                  <a:schemeClr val="tx1"/>
                </a:solidFill>
              </a:rPr>
              <a:t>TFloatingMean</a:t>
            </a:r>
            <a:r>
              <a:rPr lang="de-DE" sz="1200" dirty="0" smtClean="0">
                <a:solidFill>
                  <a:schemeClr val="tx1"/>
                </a:solidFill>
              </a:rPr>
              <a:t> mPsi__dMean8</a:t>
            </a:r>
          </a:p>
          <a:p>
            <a:r>
              <a:rPr lang="de-DE" sz="1200" dirty="0" err="1" smtClean="0">
                <a:solidFill>
                  <a:schemeClr val="tx1"/>
                </a:solidFill>
              </a:rPr>
              <a:t>TFloatingMean</a:t>
            </a:r>
            <a:r>
              <a:rPr lang="de-DE" sz="1200" dirty="0" smtClean="0">
                <a:solidFill>
                  <a:schemeClr val="tx1"/>
                </a:solidFill>
              </a:rPr>
              <a:t> mPsi__dMean16</a:t>
            </a:r>
          </a:p>
          <a:p>
            <a:r>
              <a:rPr lang="de-DE" sz="1200" dirty="0" smtClean="0">
                <a:solidFill>
                  <a:schemeClr val="tx1"/>
                </a:solidFill>
              </a:rPr>
              <a:t>CLQR </a:t>
            </a:r>
            <a:r>
              <a:rPr lang="de-DE" sz="1200" dirty="0" err="1" smtClean="0">
                <a:solidFill>
                  <a:schemeClr val="tx1"/>
                </a:solidFill>
              </a:rPr>
              <a:t>mLQR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28" name="Gerader Verbinder 27"/>
          <p:cNvCxnSpPr/>
          <p:nvPr/>
        </p:nvCxnSpPr>
        <p:spPr>
          <a:xfrm flipV="1">
            <a:off x="2883177" y="2741835"/>
            <a:ext cx="738000" cy="0"/>
          </a:xfrm>
          <a:prstGeom prst="straightConnector1">
            <a:avLst/>
          </a:prstGeom>
          <a:ln w="25400" cap="sq">
            <a:solidFill>
              <a:srgbClr val="002060"/>
            </a:solidFill>
            <a:miter lim="800000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27"/>
          <p:cNvCxnSpPr/>
          <p:nvPr/>
        </p:nvCxnSpPr>
        <p:spPr>
          <a:xfrm>
            <a:off x="2547965" y="5401333"/>
            <a:ext cx="1058400" cy="0"/>
          </a:xfrm>
          <a:prstGeom prst="straightConnector1">
            <a:avLst/>
          </a:prstGeom>
          <a:ln w="25400" cap="sq">
            <a:solidFill>
              <a:srgbClr val="002060"/>
            </a:solidFill>
            <a:miter lim="800000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27"/>
          <p:cNvCxnSpPr/>
          <p:nvPr/>
        </p:nvCxnSpPr>
        <p:spPr>
          <a:xfrm flipV="1">
            <a:off x="2306995" y="4363642"/>
            <a:ext cx="1314000" cy="0"/>
          </a:xfrm>
          <a:prstGeom prst="straightConnector1">
            <a:avLst/>
          </a:prstGeom>
          <a:ln w="25400" cap="sq">
            <a:solidFill>
              <a:srgbClr val="002060"/>
            </a:solidFill>
            <a:miter lim="800000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27"/>
          <p:cNvCxnSpPr/>
          <p:nvPr/>
        </p:nvCxnSpPr>
        <p:spPr>
          <a:xfrm flipH="1" flipV="1">
            <a:off x="6233514" y="2741835"/>
            <a:ext cx="720000" cy="0"/>
          </a:xfrm>
          <a:prstGeom prst="straightConnector1">
            <a:avLst/>
          </a:prstGeom>
          <a:ln w="25400" cap="sq">
            <a:solidFill>
              <a:srgbClr val="002060"/>
            </a:solidFill>
            <a:miter lim="800000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27"/>
          <p:cNvCxnSpPr/>
          <p:nvPr/>
        </p:nvCxnSpPr>
        <p:spPr>
          <a:xfrm flipH="1">
            <a:off x="6238274" y="4360908"/>
            <a:ext cx="792000" cy="0"/>
          </a:xfrm>
          <a:prstGeom prst="straightConnector1">
            <a:avLst/>
          </a:prstGeom>
          <a:ln w="25400" cap="sq">
            <a:solidFill>
              <a:srgbClr val="002060"/>
            </a:solidFill>
            <a:miter lim="800000"/>
            <a:headEnd w="sm" len="sm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27"/>
          <p:cNvCxnSpPr/>
          <p:nvPr/>
        </p:nvCxnSpPr>
        <p:spPr>
          <a:xfrm flipH="1">
            <a:off x="6239186" y="5416573"/>
            <a:ext cx="792000" cy="0"/>
          </a:xfrm>
          <a:prstGeom prst="straightConnector1">
            <a:avLst/>
          </a:prstGeom>
          <a:ln w="25400" cap="sq">
            <a:solidFill>
              <a:srgbClr val="002060"/>
            </a:solidFill>
            <a:miter lim="800000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45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522056"/>
            <a:ext cx="1429123" cy="10684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dirty="0" smtClean="0">
                <a:solidFill>
                  <a:schemeClr val="tx1"/>
                </a:solidFill>
              </a:rPr>
              <a:t>Float32 </a:t>
            </a:r>
            <a:r>
              <a:rPr lang="de-DE" sz="1200" dirty="0" err="1" smtClean="0">
                <a:solidFill>
                  <a:schemeClr val="tx1"/>
                </a:solidFill>
              </a:rPr>
              <a:t>mTime</a:t>
            </a:r>
            <a:endParaRPr lang="de-DE" sz="1200" dirty="0" smtClean="0">
              <a:solidFill>
                <a:schemeClr val="tx1"/>
              </a:solidFill>
            </a:endParaRPr>
          </a:p>
          <a:p>
            <a:r>
              <a:rPr lang="de-DE" sz="1200" dirty="0" smtClean="0">
                <a:solidFill>
                  <a:schemeClr val="tx1"/>
                </a:solidFill>
              </a:rPr>
              <a:t>Float32 </a:t>
            </a:r>
            <a:r>
              <a:rPr lang="de-DE" sz="1200" dirty="0" err="1" smtClean="0">
                <a:solidFill>
                  <a:schemeClr val="tx1"/>
                </a:solidFill>
              </a:rPr>
              <a:t>mEstimate</a:t>
            </a:r>
            <a:endParaRPr lang="de-DE" sz="1200" dirty="0" smtClean="0">
              <a:solidFill>
                <a:schemeClr val="tx1"/>
              </a:solidFill>
            </a:endParaRPr>
          </a:p>
          <a:p>
            <a:r>
              <a:rPr lang="de-DE" sz="1200" dirty="0" smtClean="0">
                <a:solidFill>
                  <a:schemeClr val="tx1"/>
                </a:solidFill>
              </a:rPr>
              <a:t>Float32 </a:t>
            </a:r>
            <a:r>
              <a:rPr lang="de-DE" sz="1200" dirty="0" err="1" smtClean="0">
                <a:solidFill>
                  <a:schemeClr val="tx1"/>
                </a:solidFill>
              </a:rPr>
              <a:t>mComp</a:t>
            </a:r>
            <a:endParaRPr lang="de-DE" sz="1200" dirty="0" smtClean="0">
              <a:solidFill>
                <a:schemeClr val="tx1"/>
              </a:solidFill>
            </a:endParaRPr>
          </a:p>
          <a:p>
            <a:r>
              <a:rPr lang="de-DE" sz="1200" dirty="0" smtClean="0">
                <a:solidFill>
                  <a:schemeClr val="tx1"/>
                </a:solidFill>
              </a:rPr>
              <a:t>Float32 </a:t>
            </a:r>
            <a:r>
              <a:rPr lang="de-DE" sz="1200" dirty="0" err="1" smtClean="0">
                <a:solidFill>
                  <a:schemeClr val="tx1"/>
                </a:solidFill>
              </a:rPr>
              <a:t>mKalman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0"/>
            <a:ext cx="1429123" cy="52205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i="1" dirty="0" smtClean="0">
                <a:solidFill>
                  <a:schemeClr val="tx1"/>
                </a:solidFill>
              </a:rPr>
              <a:t>&lt;</a:t>
            </a:r>
            <a:r>
              <a:rPr lang="de-DE" sz="1200" i="1" dirty="0" err="1" smtClean="0">
                <a:solidFill>
                  <a:schemeClr val="tx1"/>
                </a:solidFill>
              </a:rPr>
              <a:t>struct</a:t>
            </a:r>
            <a:r>
              <a:rPr lang="de-DE" sz="1200" i="1" dirty="0" smtClean="0">
                <a:solidFill>
                  <a:schemeClr val="tx1"/>
                </a:solidFill>
              </a:rPr>
              <a:t>&gt;</a:t>
            </a:r>
            <a:endParaRPr lang="de-DE" sz="1200" dirty="0" smtClean="0">
              <a:solidFill>
                <a:srgbClr val="002060"/>
              </a:solidFill>
            </a:endParaRPr>
          </a:p>
          <a:p>
            <a:pPr algn="ctr"/>
            <a:r>
              <a:rPr lang="de-DE" sz="1400" b="1" dirty="0" err="1" smtClean="0">
                <a:solidFill>
                  <a:srgbClr val="002060"/>
                </a:solidFill>
              </a:rPr>
              <a:t>CPhi</a:t>
            </a:r>
            <a:endParaRPr lang="de-DE" sz="1400" b="1" dirty="0">
              <a:solidFill>
                <a:srgbClr val="002060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833842" y="522056"/>
            <a:ext cx="1429123" cy="10684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dirty="0" smtClean="0">
                <a:solidFill>
                  <a:schemeClr val="tx1"/>
                </a:solidFill>
              </a:rPr>
              <a:t>Float32 </a:t>
            </a:r>
            <a:r>
              <a:rPr lang="de-DE" sz="1200" dirty="0" err="1" smtClean="0">
                <a:solidFill>
                  <a:schemeClr val="tx1"/>
                </a:solidFill>
              </a:rPr>
              <a:t>mTime</a:t>
            </a:r>
            <a:endParaRPr lang="de-DE" sz="1200" dirty="0" smtClean="0">
              <a:solidFill>
                <a:schemeClr val="tx1"/>
              </a:solidFill>
            </a:endParaRPr>
          </a:p>
          <a:p>
            <a:r>
              <a:rPr lang="de-DE" sz="1200" dirty="0" smtClean="0">
                <a:solidFill>
                  <a:schemeClr val="tx1"/>
                </a:solidFill>
              </a:rPr>
              <a:t>Float32 </a:t>
            </a:r>
            <a:r>
              <a:rPr lang="de-DE" sz="1200" dirty="0" err="1" smtClean="0">
                <a:solidFill>
                  <a:schemeClr val="tx1"/>
                </a:solidFill>
              </a:rPr>
              <a:t>mEstimate</a:t>
            </a:r>
            <a:endParaRPr lang="de-DE" sz="1200" dirty="0" smtClean="0">
              <a:solidFill>
                <a:schemeClr val="tx1"/>
              </a:solidFill>
            </a:endParaRPr>
          </a:p>
          <a:p>
            <a:r>
              <a:rPr lang="de-DE" sz="1200" dirty="0" smtClean="0">
                <a:solidFill>
                  <a:schemeClr val="tx1"/>
                </a:solidFill>
              </a:rPr>
              <a:t>Float32 </a:t>
            </a:r>
            <a:r>
              <a:rPr lang="de-DE" sz="1200" dirty="0" err="1" smtClean="0">
                <a:solidFill>
                  <a:schemeClr val="tx1"/>
                </a:solidFill>
              </a:rPr>
              <a:t>mKalman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833842" y="0"/>
            <a:ext cx="1429123" cy="52205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i="1" dirty="0" smtClean="0">
                <a:solidFill>
                  <a:schemeClr val="tx1"/>
                </a:solidFill>
              </a:rPr>
              <a:t>&lt;</a:t>
            </a:r>
            <a:r>
              <a:rPr lang="de-DE" sz="1200" i="1" dirty="0" err="1" smtClean="0">
                <a:solidFill>
                  <a:schemeClr val="tx1"/>
                </a:solidFill>
              </a:rPr>
              <a:t>struct</a:t>
            </a:r>
            <a:r>
              <a:rPr lang="de-DE" sz="1200" i="1" dirty="0" smtClean="0">
                <a:solidFill>
                  <a:schemeClr val="tx1"/>
                </a:solidFill>
              </a:rPr>
              <a:t>&gt;</a:t>
            </a:r>
            <a:endParaRPr lang="de-DE" sz="1200" dirty="0" smtClean="0">
              <a:solidFill>
                <a:srgbClr val="002060"/>
              </a:solidFill>
            </a:endParaRPr>
          </a:p>
          <a:p>
            <a:pPr algn="ctr"/>
            <a:r>
              <a:rPr lang="de-DE" sz="1400" b="1" dirty="0" err="1" smtClean="0">
                <a:solidFill>
                  <a:srgbClr val="002060"/>
                </a:solidFill>
              </a:rPr>
              <a:t>CPhi</a:t>
            </a:r>
            <a:r>
              <a:rPr lang="de-DE" sz="1400" b="1" dirty="0" smtClean="0">
                <a:solidFill>
                  <a:srgbClr val="002060"/>
                </a:solidFill>
              </a:rPr>
              <a:t>__d</a:t>
            </a:r>
            <a:endParaRPr lang="de-DE" sz="1400" b="1" dirty="0">
              <a:solidFill>
                <a:srgbClr val="002060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39643" y="522056"/>
            <a:ext cx="1390622" cy="13571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dirty="0" smtClean="0">
                <a:solidFill>
                  <a:schemeClr val="tx1"/>
                </a:solidFill>
              </a:rPr>
              <a:t>Float32 </a:t>
            </a:r>
            <a:r>
              <a:rPr lang="de-DE" sz="1200" dirty="0" err="1" smtClean="0">
                <a:solidFill>
                  <a:schemeClr val="tx1"/>
                </a:solidFill>
              </a:rPr>
              <a:t>mTime</a:t>
            </a:r>
            <a:endParaRPr lang="de-DE" sz="1200" dirty="0" smtClean="0">
              <a:solidFill>
                <a:schemeClr val="tx1"/>
              </a:solidFill>
            </a:endParaRPr>
          </a:p>
          <a:p>
            <a:r>
              <a:rPr lang="de-DE" sz="1200" dirty="0" smtClean="0">
                <a:solidFill>
                  <a:schemeClr val="tx1"/>
                </a:solidFill>
              </a:rPr>
              <a:t>Float32 </a:t>
            </a:r>
            <a:r>
              <a:rPr lang="de-DE" sz="1200" dirty="0" err="1" smtClean="0">
                <a:solidFill>
                  <a:schemeClr val="tx1"/>
                </a:solidFill>
              </a:rPr>
              <a:t>mEstimate</a:t>
            </a:r>
            <a:endParaRPr lang="de-DE" sz="1200" dirty="0" smtClean="0">
              <a:solidFill>
                <a:schemeClr val="tx1"/>
              </a:solidFill>
            </a:endParaRPr>
          </a:p>
          <a:p>
            <a:r>
              <a:rPr lang="de-DE" sz="1200" dirty="0" smtClean="0">
                <a:solidFill>
                  <a:schemeClr val="tx1"/>
                </a:solidFill>
              </a:rPr>
              <a:t>Float32 mMean4</a:t>
            </a:r>
          </a:p>
          <a:p>
            <a:r>
              <a:rPr lang="de-DE" sz="1200" dirty="0" smtClean="0">
                <a:solidFill>
                  <a:schemeClr val="tx1"/>
                </a:solidFill>
              </a:rPr>
              <a:t>Float32 mMean8</a:t>
            </a:r>
          </a:p>
          <a:p>
            <a:r>
              <a:rPr lang="de-DE" sz="1200" dirty="0" smtClean="0">
                <a:solidFill>
                  <a:schemeClr val="tx1"/>
                </a:solidFill>
              </a:rPr>
              <a:t>Float32 mMean16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3739643" y="0"/>
            <a:ext cx="1390622" cy="52205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i="1" dirty="0" smtClean="0">
                <a:solidFill>
                  <a:schemeClr val="tx1"/>
                </a:solidFill>
              </a:rPr>
              <a:t>&lt;</a:t>
            </a:r>
            <a:r>
              <a:rPr lang="de-DE" sz="1200" i="1" dirty="0" err="1" smtClean="0">
                <a:solidFill>
                  <a:schemeClr val="tx1"/>
                </a:solidFill>
              </a:rPr>
              <a:t>struct</a:t>
            </a:r>
            <a:r>
              <a:rPr lang="de-DE" sz="1200" i="1" dirty="0" smtClean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de-DE" sz="1400" b="1" dirty="0" err="1" smtClean="0">
                <a:solidFill>
                  <a:srgbClr val="002060"/>
                </a:solidFill>
              </a:rPr>
              <a:t>CPsi</a:t>
            </a:r>
            <a:r>
              <a:rPr lang="de-DE" sz="1400" b="1" dirty="0" smtClean="0">
                <a:solidFill>
                  <a:srgbClr val="002060"/>
                </a:solidFill>
              </a:rPr>
              <a:t>__d</a:t>
            </a:r>
            <a:endParaRPr lang="de-DE" sz="1400" b="1" dirty="0">
              <a:solidFill>
                <a:srgbClr val="002060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573485" y="522056"/>
            <a:ext cx="1631254" cy="157854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dirty="0" smtClean="0">
                <a:solidFill>
                  <a:schemeClr val="tx1"/>
                </a:solidFill>
              </a:rPr>
              <a:t>Float32 </a:t>
            </a:r>
            <a:r>
              <a:rPr lang="de-DE" sz="1200" dirty="0" err="1" smtClean="0">
                <a:solidFill>
                  <a:schemeClr val="tx1"/>
                </a:solidFill>
              </a:rPr>
              <a:t>mTime</a:t>
            </a:r>
            <a:endParaRPr lang="de-DE" sz="1200" dirty="0" smtClean="0">
              <a:solidFill>
                <a:schemeClr val="tx1"/>
              </a:solidFill>
            </a:endParaRPr>
          </a:p>
          <a:p>
            <a:r>
              <a:rPr lang="de-DE" sz="1200" dirty="0" smtClean="0">
                <a:solidFill>
                  <a:schemeClr val="tx1"/>
                </a:solidFill>
              </a:rPr>
              <a:t>Int16 mX1_raw__dd</a:t>
            </a:r>
          </a:p>
          <a:p>
            <a:r>
              <a:rPr lang="de-DE" sz="1200" dirty="0" smtClean="0">
                <a:solidFill>
                  <a:schemeClr val="tx1"/>
                </a:solidFill>
              </a:rPr>
              <a:t>Int16 mX2_raw__dd</a:t>
            </a:r>
          </a:p>
          <a:p>
            <a:r>
              <a:rPr lang="de-DE" sz="1200" dirty="0" smtClean="0">
                <a:solidFill>
                  <a:schemeClr val="tx1"/>
                </a:solidFill>
              </a:rPr>
              <a:t>Int16 mY1_raw__dd</a:t>
            </a:r>
          </a:p>
          <a:p>
            <a:r>
              <a:rPr lang="de-DE" sz="1200" dirty="0" smtClean="0">
                <a:solidFill>
                  <a:schemeClr val="tx1"/>
                </a:solidFill>
              </a:rPr>
              <a:t>Int16 mY2_raw__dd</a:t>
            </a:r>
          </a:p>
          <a:p>
            <a:r>
              <a:rPr lang="de-DE" sz="1200" dirty="0" smtClean="0">
                <a:solidFill>
                  <a:schemeClr val="tx1"/>
                </a:solidFill>
              </a:rPr>
              <a:t>Int16 mPhi1_raw__d</a:t>
            </a:r>
          </a:p>
          <a:p>
            <a:r>
              <a:rPr lang="de-DE" sz="1200" dirty="0" smtClean="0">
                <a:solidFill>
                  <a:schemeClr val="tx1"/>
                </a:solidFill>
              </a:rPr>
              <a:t>Int16 mPhi2_raw__d</a:t>
            </a:r>
          </a:p>
          <a:p>
            <a:r>
              <a:rPr lang="de-DE" sz="1200" dirty="0" smtClean="0">
                <a:solidFill>
                  <a:schemeClr val="tx1"/>
                </a:solidFill>
              </a:rPr>
              <a:t>UInt16 mPsi_</a:t>
            </a:r>
            <a:r>
              <a:rPr lang="de-DE" sz="1200" dirty="0" err="1" smtClean="0">
                <a:solidFill>
                  <a:schemeClr val="tx1"/>
                </a:solidFill>
              </a:rPr>
              <a:t>raw</a:t>
            </a:r>
            <a:r>
              <a:rPr lang="de-DE" sz="1200" dirty="0" smtClean="0">
                <a:solidFill>
                  <a:schemeClr val="tx1"/>
                </a:solidFill>
              </a:rPr>
              <a:t>__d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5573485" y="0"/>
            <a:ext cx="1631254" cy="52205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i="1" dirty="0" smtClean="0">
                <a:solidFill>
                  <a:schemeClr val="tx1"/>
                </a:solidFill>
              </a:rPr>
              <a:t>&lt;</a:t>
            </a:r>
            <a:r>
              <a:rPr lang="de-DE" sz="1200" i="1" dirty="0" err="1" smtClean="0">
                <a:solidFill>
                  <a:schemeClr val="tx1"/>
                </a:solidFill>
              </a:rPr>
              <a:t>struct</a:t>
            </a:r>
            <a:r>
              <a:rPr lang="de-DE" sz="1200" i="1" dirty="0" smtClean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de-DE" sz="1400" b="1" dirty="0" err="1" smtClean="0">
                <a:solidFill>
                  <a:srgbClr val="002060"/>
                </a:solidFill>
              </a:rPr>
              <a:t>CSensorData</a:t>
            </a:r>
            <a:endParaRPr lang="de-DE" sz="1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709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Microsoft Office PowerPoint</Application>
  <PresentationFormat>Breitbild</PresentationFormat>
  <Paragraphs>155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ich</dc:creator>
  <cp:lastModifiedBy>ich</cp:lastModifiedBy>
  <cp:revision>20</cp:revision>
  <dcterms:created xsi:type="dcterms:W3CDTF">2016-09-26T14:39:22Z</dcterms:created>
  <dcterms:modified xsi:type="dcterms:W3CDTF">2016-10-12T05:14:09Z</dcterms:modified>
</cp:coreProperties>
</file>