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9" r:id="rId4"/>
    <p:sldId id="271" r:id="rId5"/>
    <p:sldId id="283" r:id="rId6"/>
    <p:sldId id="278" r:id="rId7"/>
    <p:sldId id="284" r:id="rId8"/>
    <p:sldId id="285" r:id="rId9"/>
    <p:sldId id="286" r:id="rId10"/>
    <p:sldId id="287" r:id="rId11"/>
    <p:sldId id="290" r:id="rId12"/>
    <p:sldId id="288" r:id="rId13"/>
    <p:sldId id="306" r:id="rId14"/>
    <p:sldId id="300" r:id="rId15"/>
    <p:sldId id="296" r:id="rId16"/>
    <p:sldId id="309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49" autoAdjust="0"/>
  </p:normalViewPr>
  <p:slideViewPr>
    <p:cSldViewPr snapToGrid="0">
      <p:cViewPr>
        <p:scale>
          <a:sx n="66" d="100"/>
          <a:sy n="66" d="100"/>
        </p:scale>
        <p:origin x="264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A0E67-6C35-4824-AEEA-443B63650F35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04FE-D7DC-4C47-8D3F-DD4E53DE6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ED245-F015-A843-8735-B4BF734E04A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194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ED245-F015-A843-8735-B4BF734E04A4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837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EDAE7-0B30-4024-ADC9-796940C429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36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9ED245-F015-A843-8735-B4BF734E04A4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95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9ED245-F015-A843-8735-B4BF734E04A4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34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EDAE7-0B30-4024-ADC9-796940C429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ED245-F015-A843-8735-B4BF734E04A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830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060"/>
              </a:spcAft>
              <a:buNone/>
            </a:pPr>
            <a:endParaRPr lang="en-US" sz="1200" dirty="0">
              <a:solidFill>
                <a:schemeClr val="bg2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ED245-F015-A843-8735-B4BF734E04A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7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ED245-F015-A843-8735-B4BF734E04A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5976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9ED245-F015-A843-8735-B4BF734E04A4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23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sz="1000" b="0" dirty="0">
              <a:effectLst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88309C-12FD-FF46-9A19-FEDBA795FDA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tr-T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25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5DC4-B4C3-417D-B5F0-9F9ED3BA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88C7B-5FE7-44D3-BCD2-D78EC6591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A52C4-68CF-407A-83AB-B7F41DA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7DE71-BB0D-405B-BA83-264703D7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8EE8-5E7B-460F-AD04-60FA588D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7D95-84AA-4B45-ADFC-EE501A8A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1363E-7AF9-4378-8F2A-3EAD2C0A4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6AC4-CEBC-456A-A834-2547F612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367C-DF05-46D9-8EBD-FB5C858E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BD988-0F4F-4E1A-AEAD-0E4556AA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B03BB-BAA7-4629-A813-BDA84552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E97F0-3C02-4150-9B72-96A11B117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5333-ADCD-43F0-A71D-C5A7784CE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0124-2213-4D8C-BF7D-E71213C0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09235-7B41-4AFC-8E8D-FEB36756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07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28907"/>
            <a:ext cx="10515600" cy="866260"/>
          </a:xfrm>
        </p:spPr>
        <p:txBody>
          <a:bodyPr anchor="ctr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214973"/>
            <a:ext cx="10515600" cy="560387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0AB0-E00A-A24C-BA1C-1EE4575F5673}" type="datetime1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3BF9-5145-4417-B95D-FA8627973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07BC-FE59-42F1-9A49-64143D32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D990-7AD1-4909-BC4E-A7279FAC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13DF1-D831-48F4-A55B-CB50C536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61F1-1E62-4766-BAB9-A7F6FF92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027DB-AE59-457E-BF68-956372CD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7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F0EB-C5D4-4642-B73E-C0711013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91916-28E8-4E90-8811-2BE1320F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29DF8-3964-46DD-8E2E-6B0D2C5A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B808-7F5F-41E2-A554-82155A08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55E0-A86F-4996-B210-A19CBE80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3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761D-A89E-4DFE-902D-88B39A02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C6B3-AAC6-4B0C-A042-F813AEABA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7221C-D680-4CFA-A8BA-35E95347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E634-0487-4EDB-B8DF-2D61229B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50D74-B4D3-4488-A7F1-A810E1E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C42D-D408-42DA-AFEA-02560405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8540-D05B-4378-8B4A-148A8EC6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55791-DC6A-45A3-9CF5-6AFC2D6B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823A8-F4EB-4449-BA45-CD7155ED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303D58-08F5-40BD-ADF9-EC52365CB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2726A8-EB10-4283-936C-47C22F36E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DB159-47AE-4B78-88E4-42E96ED1E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D93C-E7E2-4F06-9A36-11E39002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2B505-34BD-4F98-926E-D3D86B25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9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BB03-34D2-4FEC-9978-145D1A4A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1FD93-065B-41A3-8E9F-7D2F4574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DAFA8-E812-406E-B2AA-1F533251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21F6C-C061-4F01-A8A7-9C41A688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5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FF91B-8131-40F7-A879-0F62B88B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D2A47-2B2E-4FF4-8E0F-28D57DC2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5209-57AC-453F-A343-CC46887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F119-A291-4AC1-B95D-95B42BDE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1030-44C0-4024-90D4-703BD3312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DCF06-F3BE-48B2-9409-90021AA18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CFD34-498E-41D1-A361-91C3FA3C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5C30F-025F-4962-81DE-C4A3467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6A10-BF29-497F-AD9B-BF1F4B37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5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BC23-1381-4F73-BFB5-CBBC6B37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299A3-C2B1-4590-97AF-425D7427E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C2D51-62F1-4935-9394-F5D9A933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AA73-F860-41F5-9AAD-CB3DB0602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4789A-FDD5-4767-A033-3AE32CE7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3180-835A-4257-BA7E-DB7E2158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0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840A5-3573-4E67-AF0B-63A9F899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D130-2592-44B5-9169-2796F260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2CF-DCDE-4D4F-A64F-F96D416F2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4B14D-D2D4-4EA9-BEC8-D7424D339E7B}" type="datetimeFigureOut">
              <a:rPr lang="en-US" smtClean="0"/>
              <a:t>8/17/2021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6F1E7-D523-47FA-B444-EE2225534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2BA-94D3-449E-85B6-C73CFB625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1B3D7-373B-4220-96CD-636AA7837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3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Resim 3" descr="devre içeren bir resim&#10;&#10;Açıklama otomatik olarak oluşturuldu">
            <a:extLst>
              <a:ext uri="{FF2B5EF4-FFF2-40B4-BE49-F238E27FC236}">
                <a16:creationId xmlns:a16="http://schemas.microsoft.com/office/drawing/2014/main" id="{A502B83B-7DDD-E949-8C4B-5B2820B820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7" y="0"/>
            <a:ext cx="6095993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99CA6E40-A623-6148-8DBE-C21D565C510A}"/>
              </a:ext>
            </a:extLst>
          </p:cNvPr>
          <p:cNvSpPr/>
          <p:nvPr/>
        </p:nvSpPr>
        <p:spPr>
          <a:xfrm>
            <a:off x="194317" y="3371691"/>
            <a:ext cx="5356251" cy="1043706"/>
          </a:xfrm>
          <a:prstGeom prst="rect">
            <a:avLst/>
          </a:prstGeom>
          <a:solidFill>
            <a:srgbClr val="14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A65BBC5-3162-A248-8CC6-53817D910955}"/>
              </a:ext>
            </a:extLst>
          </p:cNvPr>
          <p:cNvSpPr txBox="1"/>
          <p:nvPr/>
        </p:nvSpPr>
        <p:spPr>
          <a:xfrm>
            <a:off x="0" y="3293379"/>
            <a:ext cx="5356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Connect &amp; Detection Of Anomaly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6B78E-FC54-314D-AD02-4843F2F12FAA}"/>
              </a:ext>
            </a:extLst>
          </p:cNvPr>
          <p:cNvSpPr/>
          <p:nvPr/>
        </p:nvSpPr>
        <p:spPr>
          <a:xfrm>
            <a:off x="443914" y="5494923"/>
            <a:ext cx="6096000" cy="498598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28978">
              <a:spcBef>
                <a:spcPct val="20000"/>
              </a:spcBef>
            </a:pPr>
            <a:r>
              <a:rPr lang="en-GB" sz="1200" spc="300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What are the Features of Single Connect?</a:t>
            </a:r>
            <a:endParaRPr lang="tr-TR" sz="1200" spc="300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  <a:p>
            <a:pPr defTabSz="1828978">
              <a:spcBef>
                <a:spcPct val="20000"/>
              </a:spcBef>
            </a:pPr>
            <a:r>
              <a:rPr lang="en-GB" sz="1200" spc="300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How to detect Anomaly and to use on Security?</a:t>
            </a:r>
            <a:endParaRPr lang="en-US" sz="1200" spc="300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" y="692429"/>
            <a:ext cx="2872086" cy="9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8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838200" y="516542"/>
            <a:ext cx="1082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Unified Access </a:t>
            </a:r>
            <a:r>
              <a:rPr lang="en-US" sz="3600" b="1" dirty="0">
                <a:solidFill>
                  <a:schemeClr val="bg1"/>
                </a:solidFill>
                <a:highlight>
                  <a:srgbClr val="00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Management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8909B-7F6B-4734-B8FC-4FCF98C256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868E2F-0E21-46DB-A793-B9873693192B}"/>
              </a:ext>
            </a:extLst>
          </p:cNvPr>
          <p:cNvSpPr txBox="1"/>
          <p:nvPr/>
        </p:nvSpPr>
        <p:spPr>
          <a:xfrm>
            <a:off x="783040" y="1956922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800" dirty="0">
                <a:latin typeface="OpenSans-Bold"/>
              </a:rPr>
              <a:t>Unified Access Manager provides AAA services for network infrastructure and extends authentication and policy configurations of AD to network.</a:t>
            </a:r>
            <a:endParaRPr lang="en-US" sz="1800" dirty="0">
              <a:latin typeface="OpenSans-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C42AAE-48AF-46AA-814D-8E2EA287A3D6}"/>
              </a:ext>
            </a:extLst>
          </p:cNvPr>
          <p:cNvSpPr/>
          <p:nvPr/>
        </p:nvSpPr>
        <p:spPr>
          <a:xfrm>
            <a:off x="832006" y="3529215"/>
            <a:ext cx="6145122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OpenSans-Bold"/>
              </a:rPr>
              <a:t>Effective Control &amp; Security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Simplified Administration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801414E-C491-4AFE-AF3F-DA82F3D2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712" y="2977236"/>
            <a:ext cx="6827352" cy="35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9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838200" y="516542"/>
            <a:ext cx="1082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Two-Factor </a:t>
            </a:r>
            <a:r>
              <a:rPr lang="en-US" sz="3600" b="1" dirty="0">
                <a:solidFill>
                  <a:schemeClr val="bg1"/>
                </a:solidFill>
                <a:highlight>
                  <a:srgbClr val="00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Authentication</a:t>
            </a:r>
          </a:p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(2FA)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381665-CA4E-4C4D-B0C8-D3EF2AC01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35EEA1-71F5-4ED0-BD86-CF03A127E2AF}"/>
              </a:ext>
            </a:extLst>
          </p:cNvPr>
          <p:cNvSpPr txBox="1"/>
          <p:nvPr/>
        </p:nvSpPr>
        <p:spPr>
          <a:xfrm>
            <a:off x="832006" y="2481753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800" dirty="0">
                <a:latin typeface="OpenSans-Bold"/>
              </a:rPr>
              <a:t>Two-factor Authentication adds additional layers of authentication integrating mobile device, geo-location and time.</a:t>
            </a:r>
            <a:endParaRPr lang="en-US" sz="1800" dirty="0">
              <a:latin typeface="OpenSans-Bold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DE3B52-FF82-4223-AD59-8DC2BC37FC16}"/>
              </a:ext>
            </a:extLst>
          </p:cNvPr>
          <p:cNvSpPr/>
          <p:nvPr/>
        </p:nvSpPr>
        <p:spPr>
          <a:xfrm>
            <a:off x="832006" y="3529215"/>
            <a:ext cx="6145122" cy="1124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Second-Layer Security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OpenSans-Bold"/>
              </a:rPr>
              <a:t>One-time passwords</a:t>
            </a:r>
            <a:endParaRPr lang="en-US" sz="1800" i="0" u="none" strike="noStrike" baseline="0" dirty="0">
              <a:latin typeface="OpenSans-Bold"/>
            </a:endParaRPr>
          </a:p>
        </p:txBody>
      </p:sp>
      <p:pic>
        <p:nvPicPr>
          <p:cNvPr id="3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21A25495-E26B-4707-8B88-D6FB9146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495" y="3318016"/>
            <a:ext cx="6214471" cy="32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838200" y="516542"/>
            <a:ext cx="1082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Privileged Access </a:t>
            </a:r>
            <a:r>
              <a:rPr lang="en-US" sz="3600" b="1" dirty="0">
                <a:solidFill>
                  <a:schemeClr val="bg1"/>
                </a:solidFill>
                <a:highlight>
                  <a:srgbClr val="00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Management</a:t>
            </a:r>
          </a:p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(PAM)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CE990A-F128-445D-9DB8-EB8840221A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AD257A-9D93-4380-8C4F-C5B803962AD3}"/>
              </a:ext>
            </a:extLst>
          </p:cNvPr>
          <p:cNvSpPr txBox="1"/>
          <p:nvPr/>
        </p:nvSpPr>
        <p:spPr>
          <a:xfrm>
            <a:off x="832006" y="2239117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1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Privileged Access Management (PAM) is a cyber security domain within Identity and Access Management (IAM) that focuses on monitoring and controlling privileged users and privileged accounts within an organization. Single Connect™ product family strengthens, simplifies and secures the management of privileged accounts, for enterprises and network operators who serve them. Single Connect™ unifies multivendor environments with pre-integrated modules managing dozens of vendors and hundreds of network elements and servers with a single, universal system.</a:t>
            </a:r>
            <a:endParaRPr lang="en-US" sz="1050" dirty="0">
              <a:latin typeface="OpenSans-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4BEBC-2E3F-4496-A84D-ECD3153539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704" y="3518074"/>
            <a:ext cx="1513091" cy="1513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A66325D-729C-4AB8-9E36-78FB8582E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59" y="2474636"/>
            <a:ext cx="3176022" cy="31790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7C25147-3034-40E5-A65B-72621274CEA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927" y="3902656"/>
            <a:ext cx="2347796" cy="2350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AA4053-E398-413D-A11C-60316411C88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07" y="4850276"/>
            <a:ext cx="1982092" cy="19820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8CBE10-1E9B-40A6-AC62-6295489AC12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509" y="4677968"/>
            <a:ext cx="2237291" cy="223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5">
            <a:extLst>
              <a:ext uri="{FF2B5EF4-FFF2-40B4-BE49-F238E27FC236}">
                <a16:creationId xmlns:a16="http://schemas.microsoft.com/office/drawing/2014/main" id="{253A6888-5660-4B5E-8E56-A0C8B2413335}"/>
              </a:ext>
            </a:extLst>
          </p:cNvPr>
          <p:cNvGrpSpPr/>
          <p:nvPr/>
        </p:nvGrpSpPr>
        <p:grpSpPr>
          <a:xfrm>
            <a:off x="419100" y="2063750"/>
            <a:ext cx="3658542" cy="861774"/>
            <a:chOff x="419100" y="2063750"/>
            <a:chExt cx="3082469" cy="861774"/>
          </a:xfrm>
        </p:grpSpPr>
        <p:sp>
          <p:nvSpPr>
            <p:cNvPr id="42" name="Metin kutusu 1">
              <a:extLst>
                <a:ext uri="{FF2B5EF4-FFF2-40B4-BE49-F238E27FC236}">
                  <a16:creationId xmlns:a16="http://schemas.microsoft.com/office/drawing/2014/main" id="{F8E55DC0-C9A2-4496-BB49-F969BB4999E0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</a:p>
          </p:txBody>
        </p:sp>
        <p:cxnSp>
          <p:nvCxnSpPr>
            <p:cNvPr id="43" name="Düz Bağlayıcı 6">
              <a:extLst>
                <a:ext uri="{FF2B5EF4-FFF2-40B4-BE49-F238E27FC236}">
                  <a16:creationId xmlns:a16="http://schemas.microsoft.com/office/drawing/2014/main" id="{546545F1-34A3-47FF-8721-F66E9849D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etin kutusu 4">
              <a:extLst>
                <a:ext uri="{FF2B5EF4-FFF2-40B4-BE49-F238E27FC236}">
                  <a16:creationId xmlns:a16="http://schemas.microsoft.com/office/drawing/2014/main" id="{FE817E1D-7C09-41E3-AA18-05370C4EA7D0}"/>
                </a:ext>
              </a:extLst>
            </p:cNvPr>
            <p:cNvSpPr txBox="1"/>
            <p:nvPr/>
          </p:nvSpPr>
          <p:spPr>
            <a:xfrm>
              <a:off x="1272515" y="2293025"/>
              <a:ext cx="2229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5" name="Grup 14">
            <a:extLst>
              <a:ext uri="{FF2B5EF4-FFF2-40B4-BE49-F238E27FC236}">
                <a16:creationId xmlns:a16="http://schemas.microsoft.com/office/drawing/2014/main" id="{3DD40EC9-98FE-449C-98C1-652E371AA4BE}"/>
              </a:ext>
            </a:extLst>
          </p:cNvPr>
          <p:cNvGrpSpPr/>
          <p:nvPr/>
        </p:nvGrpSpPr>
        <p:grpSpPr>
          <a:xfrm>
            <a:off x="419100" y="2458428"/>
            <a:ext cx="4174974" cy="1121146"/>
            <a:chOff x="419100" y="1804378"/>
            <a:chExt cx="3517583" cy="1121146"/>
          </a:xfrm>
        </p:grpSpPr>
        <p:sp>
          <p:nvSpPr>
            <p:cNvPr id="46" name="Metin kutusu 15">
              <a:extLst>
                <a:ext uri="{FF2B5EF4-FFF2-40B4-BE49-F238E27FC236}">
                  <a16:creationId xmlns:a16="http://schemas.microsoft.com/office/drawing/2014/main" id="{F74FD86C-8C65-4790-9680-66E4E872C22D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 dirty="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</a:p>
          </p:txBody>
        </p:sp>
        <p:cxnSp>
          <p:nvCxnSpPr>
            <p:cNvPr id="49" name="Düz Bağlayıcı 16">
              <a:extLst>
                <a:ext uri="{FF2B5EF4-FFF2-40B4-BE49-F238E27FC236}">
                  <a16:creationId xmlns:a16="http://schemas.microsoft.com/office/drawing/2014/main" id="{E8E68425-0D4B-4C8B-A0C3-272ADB801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Metin kutusu 17">
              <a:extLst>
                <a:ext uri="{FF2B5EF4-FFF2-40B4-BE49-F238E27FC236}">
                  <a16:creationId xmlns:a16="http://schemas.microsoft.com/office/drawing/2014/main" id="{684936BD-C09C-446F-84F4-E9FA6DEF12F2}"/>
                </a:ext>
              </a:extLst>
            </p:cNvPr>
            <p:cNvSpPr txBox="1"/>
            <p:nvPr/>
          </p:nvSpPr>
          <p:spPr>
            <a:xfrm>
              <a:off x="973726" y="1804378"/>
              <a:ext cx="2962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General Information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</a:p>
          </p:txBody>
        </p:sp>
      </p:grpSp>
      <p:grpSp>
        <p:nvGrpSpPr>
          <p:cNvPr id="51" name="Grup 18">
            <a:extLst>
              <a:ext uri="{FF2B5EF4-FFF2-40B4-BE49-F238E27FC236}">
                <a16:creationId xmlns:a16="http://schemas.microsoft.com/office/drawing/2014/main" id="{7222671F-6852-47EB-BFA2-EFCA1365D46A}"/>
              </a:ext>
            </a:extLst>
          </p:cNvPr>
          <p:cNvGrpSpPr/>
          <p:nvPr/>
        </p:nvGrpSpPr>
        <p:grpSpPr>
          <a:xfrm>
            <a:off x="419100" y="3371850"/>
            <a:ext cx="3414140" cy="861774"/>
            <a:chOff x="419100" y="2063750"/>
            <a:chExt cx="2876550" cy="861774"/>
          </a:xfrm>
        </p:grpSpPr>
        <p:sp>
          <p:nvSpPr>
            <p:cNvPr id="52" name="Metin kutusu 19">
              <a:extLst>
                <a:ext uri="{FF2B5EF4-FFF2-40B4-BE49-F238E27FC236}">
                  <a16:creationId xmlns:a16="http://schemas.microsoft.com/office/drawing/2014/main" id="{207E8EAA-2907-4780-9EFC-B1B69FF6691F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</a:p>
          </p:txBody>
        </p:sp>
        <p:cxnSp>
          <p:nvCxnSpPr>
            <p:cNvPr id="53" name="Düz Bağlayıcı 20">
              <a:extLst>
                <a:ext uri="{FF2B5EF4-FFF2-40B4-BE49-F238E27FC236}">
                  <a16:creationId xmlns:a16="http://schemas.microsoft.com/office/drawing/2014/main" id="{53E20267-3DA0-48B4-9751-F22B9EF28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Dikdörtgen 46">
            <a:extLst>
              <a:ext uri="{FF2B5EF4-FFF2-40B4-BE49-F238E27FC236}">
                <a16:creationId xmlns:a16="http://schemas.microsoft.com/office/drawing/2014/main" id="{3108EAE0-7AF5-42BB-AD03-EC5F413E7727}"/>
              </a:ext>
            </a:extLst>
          </p:cNvPr>
          <p:cNvSpPr/>
          <p:nvPr/>
        </p:nvSpPr>
        <p:spPr>
          <a:xfrm>
            <a:off x="514530" y="1304740"/>
            <a:ext cx="1977975" cy="490514"/>
          </a:xfrm>
          <a:prstGeom prst="rect">
            <a:avLst/>
          </a:prstGeom>
          <a:solidFill>
            <a:srgbClr val="14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Metin kutusu 47">
            <a:extLst>
              <a:ext uri="{FF2B5EF4-FFF2-40B4-BE49-F238E27FC236}">
                <a16:creationId xmlns:a16="http://schemas.microsoft.com/office/drawing/2014/main" id="{88A622A7-FA14-43FF-8469-CB376B456637}"/>
              </a:ext>
            </a:extLst>
          </p:cNvPr>
          <p:cNvSpPr txBox="1"/>
          <p:nvPr/>
        </p:nvSpPr>
        <p:spPr>
          <a:xfrm>
            <a:off x="573557" y="1413185"/>
            <a:ext cx="3516695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Sections</a:t>
            </a:r>
            <a:endParaRPr lang="tr-TR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17EA37E-05AA-4F4B-9B3B-FEC35058E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274536"/>
            <a:ext cx="3188836" cy="1097501"/>
          </a:xfrm>
          <a:prstGeom prst="rect">
            <a:avLst/>
          </a:prstGeom>
        </p:spPr>
      </p:pic>
      <p:sp>
        <p:nvSpPr>
          <p:cNvPr id="57" name="Metin kutusu 17">
            <a:extLst>
              <a:ext uri="{FF2B5EF4-FFF2-40B4-BE49-F238E27FC236}">
                <a16:creationId xmlns:a16="http://schemas.microsoft.com/office/drawing/2014/main" id="{208A8890-2712-403B-A047-C039E101D1C3}"/>
              </a:ext>
            </a:extLst>
          </p:cNvPr>
          <p:cNvSpPr txBox="1"/>
          <p:nvPr/>
        </p:nvSpPr>
        <p:spPr>
          <a:xfrm>
            <a:off x="1216322" y="3687346"/>
            <a:ext cx="3869922" cy="338554"/>
          </a:xfrm>
          <a:prstGeom prst="rect">
            <a:avLst/>
          </a:prstGeom>
          <a:solidFill>
            <a:srgbClr val="1563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Anomaly Detection Through Keystroke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FE0764AA-F089-4DEB-A273-567618D4456B}"/>
              </a:ext>
            </a:extLst>
          </p:cNvPr>
          <p:cNvSpPr txBox="1"/>
          <p:nvPr/>
        </p:nvSpPr>
        <p:spPr>
          <a:xfrm>
            <a:off x="1128656" y="3114049"/>
            <a:ext cx="3516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</a:rPr>
              <a:t>Benefits and Features Of Single Connect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097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20047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47" y="0"/>
            <a:ext cx="5971953" cy="6858000"/>
          </a:xfrm>
          <a:prstGeom prst="rect">
            <a:avLst/>
          </a:prstGeom>
        </p:spPr>
      </p:pic>
      <p:sp>
        <p:nvSpPr>
          <p:cNvPr id="4" name="Metin kutusu 2">
            <a:extLst>
              <a:ext uri="{FF2B5EF4-FFF2-40B4-BE49-F238E27FC236}">
                <a16:creationId xmlns:a16="http://schemas.microsoft.com/office/drawing/2014/main" id="{23A29CFD-84C8-9D45-A9C3-3356F216D063}"/>
              </a:ext>
            </a:extLst>
          </p:cNvPr>
          <p:cNvSpPr txBox="1"/>
          <p:nvPr/>
        </p:nvSpPr>
        <p:spPr>
          <a:xfrm>
            <a:off x="3273056" y="734107"/>
            <a:ext cx="5645888" cy="923330"/>
          </a:xfrm>
          <a:prstGeom prst="rect">
            <a:avLst/>
          </a:prstGeom>
          <a:solidFill>
            <a:srgbClr val="1563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800" b="1" i="0" u="none" strike="noStrike" baseline="0" dirty="0">
                <a:solidFill>
                  <a:schemeClr val="bg1"/>
                </a:solidFill>
                <a:latin typeface="LMRoman12-Bold-Identity-H"/>
              </a:rPr>
              <a:t>Anomaly detection through keystroke and tap dynamics implemented via</a:t>
            </a:r>
          </a:p>
          <a:p>
            <a:pPr algn="ctr"/>
            <a:r>
              <a:rPr lang="en-US" sz="1800" b="1" i="0" u="none" strike="noStrike" baseline="0" dirty="0">
                <a:solidFill>
                  <a:schemeClr val="bg1"/>
                </a:solidFill>
                <a:latin typeface="LMRoman12-Bold-Identity-H"/>
              </a:rPr>
              <a:t>machine learning algorithms</a:t>
            </a:r>
            <a:endParaRPr kumimoji="0" lang="en-US" sz="285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E8314A3-FA3B-43C2-9F7D-2363C1901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95" y="1773978"/>
            <a:ext cx="5169834" cy="464838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AD4D28E-9C79-4C4D-AEBF-ED2F9DE98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3079" y="2815196"/>
            <a:ext cx="5645888" cy="152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04"/>
            <a:ext cx="12192000" cy="68580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23A29CFD-84C8-9D45-A9C3-3356F216D063}"/>
              </a:ext>
            </a:extLst>
          </p:cNvPr>
          <p:cNvSpPr txBox="1"/>
          <p:nvPr/>
        </p:nvSpPr>
        <p:spPr>
          <a:xfrm>
            <a:off x="3273056" y="261502"/>
            <a:ext cx="5645888" cy="646331"/>
          </a:xfrm>
          <a:prstGeom prst="rect">
            <a:avLst/>
          </a:prstGeom>
          <a:solidFill>
            <a:srgbClr val="1563FF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1800" b="1" i="0" u="none" strike="noStrike" baseline="0" dirty="0">
                <a:solidFill>
                  <a:schemeClr val="bg1"/>
                </a:solidFill>
                <a:latin typeface="Times-Bold"/>
              </a:rPr>
              <a:t>Comparing Anomaly-Detection Algorithms for Keystroke Dynamics</a:t>
            </a:r>
            <a:endParaRPr kumimoji="0" lang="en-US" sz="285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4D15A-60AB-4CA3-BB6D-AFA527A44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32" y="1019735"/>
            <a:ext cx="11029914" cy="481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81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404"/>
            <a:ext cx="12192000" cy="6858000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233091FF-0101-412E-A65A-8D740C29D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26" y="777494"/>
            <a:ext cx="9159747" cy="53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49">
            <a:extLst>
              <a:ext uri="{FF2B5EF4-FFF2-40B4-BE49-F238E27FC236}">
                <a16:creationId xmlns:a16="http://schemas.microsoft.com/office/drawing/2014/main" id="{3909997F-99AC-AF44-B524-CE3B2698D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518"/>
          <a:stretch/>
        </p:blipFill>
        <p:spPr>
          <a:xfrm>
            <a:off x="2078348" y="2734986"/>
            <a:ext cx="2156901" cy="1388028"/>
          </a:xfrm>
          <a:prstGeom prst="rect">
            <a:avLst/>
          </a:prstGeom>
        </p:spPr>
      </p:pic>
      <p:pic>
        <p:nvPicPr>
          <p:cNvPr id="5" name="Resim 3" descr="devre içeren bir resim&#10;&#10;Açıklama otomatik olarak oluşturuldu">
            <a:extLst>
              <a:ext uri="{FF2B5EF4-FFF2-40B4-BE49-F238E27FC236}">
                <a16:creationId xmlns:a16="http://schemas.microsoft.com/office/drawing/2014/main" id="{A502B83B-7DDD-E949-8C4B-5B2820B820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98781" y="0"/>
            <a:ext cx="5993219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19" y="429328"/>
            <a:ext cx="2461161" cy="24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2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 5">
            <a:extLst>
              <a:ext uri="{FF2B5EF4-FFF2-40B4-BE49-F238E27FC236}">
                <a16:creationId xmlns:a16="http://schemas.microsoft.com/office/drawing/2014/main" id="{5392ED36-51EC-5A46-B9ED-238BCC58BC76}"/>
              </a:ext>
            </a:extLst>
          </p:cNvPr>
          <p:cNvGrpSpPr/>
          <p:nvPr/>
        </p:nvGrpSpPr>
        <p:grpSpPr>
          <a:xfrm>
            <a:off x="419100" y="2063750"/>
            <a:ext cx="3658542" cy="861774"/>
            <a:chOff x="419100" y="2063750"/>
            <a:chExt cx="3082469" cy="861774"/>
          </a:xfrm>
        </p:grpSpPr>
        <p:sp>
          <p:nvSpPr>
            <p:cNvPr id="2" name="Metin kutusu 1">
              <a:extLst>
                <a:ext uri="{FF2B5EF4-FFF2-40B4-BE49-F238E27FC236}">
                  <a16:creationId xmlns:a16="http://schemas.microsoft.com/office/drawing/2014/main" id="{DF3DF38C-E363-6347-98E8-CC3543B4EAD5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</a:p>
          </p:txBody>
        </p:sp>
        <p:cxnSp>
          <p:nvCxnSpPr>
            <p:cNvPr id="7" name="Düz Bağlayıcı 6">
              <a:extLst>
                <a:ext uri="{FF2B5EF4-FFF2-40B4-BE49-F238E27FC236}">
                  <a16:creationId xmlns:a16="http://schemas.microsoft.com/office/drawing/2014/main" id="{02AD5ED1-C219-D845-8FEE-D2D8BF1C4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etin kutusu 4">
              <a:extLst>
                <a:ext uri="{FF2B5EF4-FFF2-40B4-BE49-F238E27FC236}">
                  <a16:creationId xmlns:a16="http://schemas.microsoft.com/office/drawing/2014/main" id="{EDAB2756-021F-A04F-A6E2-CA6C4C5C83FB}"/>
                </a:ext>
              </a:extLst>
            </p:cNvPr>
            <p:cNvSpPr txBox="1"/>
            <p:nvPr/>
          </p:nvSpPr>
          <p:spPr>
            <a:xfrm>
              <a:off x="1272515" y="2293025"/>
              <a:ext cx="2229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5" name="Grup 14">
            <a:extLst>
              <a:ext uri="{FF2B5EF4-FFF2-40B4-BE49-F238E27FC236}">
                <a16:creationId xmlns:a16="http://schemas.microsoft.com/office/drawing/2014/main" id="{2AC0D16A-C1AD-3447-83A2-CED2C2B834C7}"/>
              </a:ext>
            </a:extLst>
          </p:cNvPr>
          <p:cNvGrpSpPr/>
          <p:nvPr/>
        </p:nvGrpSpPr>
        <p:grpSpPr>
          <a:xfrm>
            <a:off x="419100" y="2717800"/>
            <a:ext cx="4226251" cy="861774"/>
            <a:chOff x="419100" y="2063750"/>
            <a:chExt cx="3560786" cy="861774"/>
          </a:xfrm>
        </p:grpSpPr>
        <p:sp>
          <p:nvSpPr>
            <p:cNvPr id="16" name="Metin kutusu 15">
              <a:extLst>
                <a:ext uri="{FF2B5EF4-FFF2-40B4-BE49-F238E27FC236}">
                  <a16:creationId xmlns:a16="http://schemas.microsoft.com/office/drawing/2014/main" id="{C720415D-1769-9249-A94A-04EDAE9CAAB6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 dirty="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</a:p>
          </p:txBody>
        </p:sp>
        <p:cxnSp>
          <p:nvCxnSpPr>
            <p:cNvPr id="17" name="Düz Bağlayıcı 16">
              <a:extLst>
                <a:ext uri="{FF2B5EF4-FFF2-40B4-BE49-F238E27FC236}">
                  <a16:creationId xmlns:a16="http://schemas.microsoft.com/office/drawing/2014/main" id="{6EC462CF-E521-7649-A4C5-0D91CE48AB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etin kutusu 17">
              <a:extLst>
                <a:ext uri="{FF2B5EF4-FFF2-40B4-BE49-F238E27FC236}">
                  <a16:creationId xmlns:a16="http://schemas.microsoft.com/office/drawing/2014/main" id="{7D1B247F-A5C3-464F-9892-27E5AAC6A569}"/>
                </a:ext>
              </a:extLst>
            </p:cNvPr>
            <p:cNvSpPr txBox="1"/>
            <p:nvPr/>
          </p:nvSpPr>
          <p:spPr>
            <a:xfrm>
              <a:off x="1016929" y="2459999"/>
              <a:ext cx="2962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Benefits and Features Of Single Connect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</a:p>
          </p:txBody>
        </p:sp>
      </p:grpSp>
      <p:grpSp>
        <p:nvGrpSpPr>
          <p:cNvPr id="19" name="Grup 18">
            <a:extLst>
              <a:ext uri="{FF2B5EF4-FFF2-40B4-BE49-F238E27FC236}">
                <a16:creationId xmlns:a16="http://schemas.microsoft.com/office/drawing/2014/main" id="{B88B601D-5BA2-A344-80D7-68F1A8F9D21F}"/>
              </a:ext>
            </a:extLst>
          </p:cNvPr>
          <p:cNvGrpSpPr/>
          <p:nvPr/>
        </p:nvGrpSpPr>
        <p:grpSpPr>
          <a:xfrm>
            <a:off x="419100" y="3371850"/>
            <a:ext cx="3414140" cy="861774"/>
            <a:chOff x="419100" y="2063750"/>
            <a:chExt cx="2876550" cy="861774"/>
          </a:xfrm>
        </p:grpSpPr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DC262B4E-0820-2847-9DC3-97571DC705F9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</a:p>
          </p:txBody>
        </p:sp>
        <p:cxnSp>
          <p:nvCxnSpPr>
            <p:cNvPr id="21" name="Düz Bağlayıcı 20">
              <a:extLst>
                <a:ext uri="{FF2B5EF4-FFF2-40B4-BE49-F238E27FC236}">
                  <a16:creationId xmlns:a16="http://schemas.microsoft.com/office/drawing/2014/main" id="{0E005E9D-82B3-7044-B582-6C774BD61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Dikdörtgen 46">
            <a:extLst>
              <a:ext uri="{FF2B5EF4-FFF2-40B4-BE49-F238E27FC236}">
                <a16:creationId xmlns:a16="http://schemas.microsoft.com/office/drawing/2014/main" id="{8E206D2E-93B5-E34B-9476-1244672298D2}"/>
              </a:ext>
            </a:extLst>
          </p:cNvPr>
          <p:cNvSpPr/>
          <p:nvPr/>
        </p:nvSpPr>
        <p:spPr>
          <a:xfrm>
            <a:off x="514530" y="1304740"/>
            <a:ext cx="1977975" cy="490514"/>
          </a:xfrm>
          <a:prstGeom prst="rect">
            <a:avLst/>
          </a:prstGeom>
          <a:solidFill>
            <a:srgbClr val="14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FA8808C9-989A-4245-9C8B-8D32325037C5}"/>
              </a:ext>
            </a:extLst>
          </p:cNvPr>
          <p:cNvSpPr txBox="1"/>
          <p:nvPr/>
        </p:nvSpPr>
        <p:spPr>
          <a:xfrm>
            <a:off x="573557" y="1413185"/>
            <a:ext cx="3516695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Sections</a:t>
            </a:r>
            <a:endParaRPr lang="tr-TR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274536"/>
            <a:ext cx="3188836" cy="1097501"/>
          </a:xfrm>
          <a:prstGeom prst="rect">
            <a:avLst/>
          </a:prstGeom>
        </p:spPr>
      </p:pic>
      <p:sp>
        <p:nvSpPr>
          <p:cNvPr id="28" name="Metin kutusu 17">
            <a:extLst>
              <a:ext uri="{FF2B5EF4-FFF2-40B4-BE49-F238E27FC236}">
                <a16:creationId xmlns:a16="http://schemas.microsoft.com/office/drawing/2014/main" id="{7D1B247F-A5C3-464F-9892-27E5AAC6A569}"/>
              </a:ext>
            </a:extLst>
          </p:cNvPr>
          <p:cNvSpPr txBox="1"/>
          <p:nvPr/>
        </p:nvSpPr>
        <p:spPr>
          <a:xfrm>
            <a:off x="1155136" y="2367895"/>
            <a:ext cx="2049301" cy="338554"/>
          </a:xfrm>
          <a:prstGeom prst="rect">
            <a:avLst/>
          </a:prstGeom>
          <a:solidFill>
            <a:srgbClr val="1563FF"/>
          </a:solidFill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highlight>
                  <a:srgbClr val="1463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General Information</a:t>
            </a:r>
            <a:endParaRPr lang="en-US" sz="1600" b="1" dirty="0">
              <a:solidFill>
                <a:schemeClr val="bg1"/>
              </a:solidFill>
              <a:highlight>
                <a:srgbClr val="1463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1" name="Metin kutusu 25">
            <a:extLst>
              <a:ext uri="{FF2B5EF4-FFF2-40B4-BE49-F238E27FC236}">
                <a16:creationId xmlns:a16="http://schemas.microsoft.com/office/drawing/2014/main" id="{9205792D-DAF8-4BEF-9EF1-65A4D4F7512B}"/>
              </a:ext>
            </a:extLst>
          </p:cNvPr>
          <p:cNvSpPr txBox="1"/>
          <p:nvPr/>
        </p:nvSpPr>
        <p:spPr>
          <a:xfrm>
            <a:off x="1218541" y="3802737"/>
            <a:ext cx="307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Anomaly Detection Through Keystroke</a:t>
            </a:r>
          </a:p>
        </p:txBody>
      </p:sp>
    </p:spTree>
    <p:extLst>
      <p:ext uri="{BB962C8B-B14F-4D97-AF65-F5344CB8AC3E}">
        <p14:creationId xmlns:p14="http://schemas.microsoft.com/office/powerpoint/2010/main" val="198293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2">
            <a:extLst>
              <a:ext uri="{FF2B5EF4-FFF2-40B4-BE49-F238E27FC236}">
                <a16:creationId xmlns:a16="http://schemas.microsoft.com/office/drawing/2014/main" id="{4F36ABAC-63D8-6148-BD86-0726269E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554" y="0"/>
            <a:ext cx="6858000" cy="68580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9C5DD2-30AE-2A40-9F4B-A309F827E70F}"/>
              </a:ext>
            </a:extLst>
          </p:cNvPr>
          <p:cNvSpPr>
            <a:spLocks noGrp="1"/>
          </p:cNvSpPr>
          <p:nvPr/>
        </p:nvSpPr>
        <p:spPr>
          <a:xfrm>
            <a:off x="302282" y="1006792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400" b="1" dirty="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Gene</a:t>
            </a:r>
            <a:r>
              <a:rPr lang="en-GB" sz="2400" b="1" dirty="0" err="1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ral</a:t>
            </a:r>
            <a:r>
              <a:rPr lang="tr-TR" sz="2400" b="1" dirty="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 </a:t>
            </a:r>
            <a:r>
              <a:rPr lang="en-GB" sz="2400" b="1" dirty="0">
                <a:latin typeface="Roboto" panose="02000000000000000000" pitchFamily="2" charset="0"/>
                <a:ea typeface="Roboto" panose="02000000000000000000" pitchFamily="2" charset="0"/>
                <a:cs typeface="Calibri"/>
              </a:rPr>
              <a:t>Information About Single Connect</a:t>
            </a:r>
            <a:endParaRPr lang="en-US" sz="2400" b="1" dirty="0">
              <a:latin typeface="Roboto" panose="02000000000000000000" pitchFamily="2" charset="0"/>
              <a:ea typeface="Roboto" panose="02000000000000000000" pitchFamily="2" charset="0"/>
              <a:cs typeface="Calibri"/>
            </a:endParaRPr>
          </a:p>
        </p:txBody>
      </p:sp>
      <p:sp>
        <p:nvSpPr>
          <p:cNvPr id="14" name="Metin kutusu 4">
            <a:extLst>
              <a:ext uri="{FF2B5EF4-FFF2-40B4-BE49-F238E27FC236}">
                <a16:creationId xmlns:a16="http://schemas.microsoft.com/office/drawing/2014/main" id="{E5B3F141-9D66-BD47-9540-107D10E8F95C}"/>
              </a:ext>
            </a:extLst>
          </p:cNvPr>
          <p:cNvSpPr txBox="1"/>
          <p:nvPr/>
        </p:nvSpPr>
        <p:spPr>
          <a:xfrm>
            <a:off x="401933" y="1873052"/>
            <a:ext cx="6214621" cy="4870648"/>
          </a:xfrm>
          <a:prstGeom prst="rect">
            <a:avLst/>
          </a:prstGeom>
          <a:noFill/>
        </p:spPr>
        <p:txBody>
          <a:bodyPr wrap="square" lIns="108000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Krontech's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Single Connect™ as a Privileged Access Management (PAM) solution, supports wide range of features in one box and helps carriers/enterprises to establish a flexible, centrally managed and layered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defense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security architecture against insider threats.</a:t>
            </a:r>
            <a:endParaRPr lang="en-GB" sz="20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endParaRPr lang="en-AU" sz="2000" dirty="0"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0"/>
          <a:stretch/>
        </p:blipFill>
        <p:spPr>
          <a:xfrm>
            <a:off x="401933" y="127125"/>
            <a:ext cx="2196097" cy="8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 5">
            <a:extLst>
              <a:ext uri="{FF2B5EF4-FFF2-40B4-BE49-F238E27FC236}">
                <a16:creationId xmlns:a16="http://schemas.microsoft.com/office/drawing/2014/main" id="{253A6888-5660-4B5E-8E56-A0C8B2413335}"/>
              </a:ext>
            </a:extLst>
          </p:cNvPr>
          <p:cNvGrpSpPr/>
          <p:nvPr/>
        </p:nvGrpSpPr>
        <p:grpSpPr>
          <a:xfrm>
            <a:off x="419100" y="2063750"/>
            <a:ext cx="3658542" cy="861774"/>
            <a:chOff x="419100" y="2063750"/>
            <a:chExt cx="3082469" cy="861774"/>
          </a:xfrm>
        </p:grpSpPr>
        <p:sp>
          <p:nvSpPr>
            <p:cNvPr id="42" name="Metin kutusu 1">
              <a:extLst>
                <a:ext uri="{FF2B5EF4-FFF2-40B4-BE49-F238E27FC236}">
                  <a16:creationId xmlns:a16="http://schemas.microsoft.com/office/drawing/2014/main" id="{F8E55DC0-C9A2-4496-BB49-F969BB4999E0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</a:p>
          </p:txBody>
        </p:sp>
        <p:cxnSp>
          <p:nvCxnSpPr>
            <p:cNvPr id="43" name="Düz Bağlayıcı 6">
              <a:extLst>
                <a:ext uri="{FF2B5EF4-FFF2-40B4-BE49-F238E27FC236}">
                  <a16:creationId xmlns:a16="http://schemas.microsoft.com/office/drawing/2014/main" id="{546545F1-34A3-47FF-8721-F66E9849D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Metin kutusu 4">
              <a:extLst>
                <a:ext uri="{FF2B5EF4-FFF2-40B4-BE49-F238E27FC236}">
                  <a16:creationId xmlns:a16="http://schemas.microsoft.com/office/drawing/2014/main" id="{FE817E1D-7C09-41E3-AA18-05370C4EA7D0}"/>
                </a:ext>
              </a:extLst>
            </p:cNvPr>
            <p:cNvSpPr txBox="1"/>
            <p:nvPr/>
          </p:nvSpPr>
          <p:spPr>
            <a:xfrm>
              <a:off x="1272515" y="2293025"/>
              <a:ext cx="2229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12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45" name="Grup 14">
            <a:extLst>
              <a:ext uri="{FF2B5EF4-FFF2-40B4-BE49-F238E27FC236}">
                <a16:creationId xmlns:a16="http://schemas.microsoft.com/office/drawing/2014/main" id="{3DD40EC9-98FE-449C-98C1-652E371AA4BE}"/>
              </a:ext>
            </a:extLst>
          </p:cNvPr>
          <p:cNvGrpSpPr/>
          <p:nvPr/>
        </p:nvGrpSpPr>
        <p:grpSpPr>
          <a:xfrm>
            <a:off x="419100" y="2458428"/>
            <a:ext cx="4174974" cy="1121146"/>
            <a:chOff x="419100" y="1804378"/>
            <a:chExt cx="3517583" cy="1121146"/>
          </a:xfrm>
        </p:grpSpPr>
        <p:sp>
          <p:nvSpPr>
            <p:cNvPr id="46" name="Metin kutusu 15">
              <a:extLst>
                <a:ext uri="{FF2B5EF4-FFF2-40B4-BE49-F238E27FC236}">
                  <a16:creationId xmlns:a16="http://schemas.microsoft.com/office/drawing/2014/main" id="{F74FD86C-8C65-4790-9680-66E4E872C22D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 dirty="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</a:p>
          </p:txBody>
        </p:sp>
        <p:cxnSp>
          <p:nvCxnSpPr>
            <p:cNvPr id="49" name="Düz Bağlayıcı 16">
              <a:extLst>
                <a:ext uri="{FF2B5EF4-FFF2-40B4-BE49-F238E27FC236}">
                  <a16:creationId xmlns:a16="http://schemas.microsoft.com/office/drawing/2014/main" id="{E8E68425-0D4B-4C8B-A0C3-272ADB801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Metin kutusu 17">
              <a:extLst>
                <a:ext uri="{FF2B5EF4-FFF2-40B4-BE49-F238E27FC236}">
                  <a16:creationId xmlns:a16="http://schemas.microsoft.com/office/drawing/2014/main" id="{684936BD-C09C-446F-84F4-E9FA6DEF12F2}"/>
                </a:ext>
              </a:extLst>
            </p:cNvPr>
            <p:cNvSpPr txBox="1"/>
            <p:nvPr/>
          </p:nvSpPr>
          <p:spPr>
            <a:xfrm>
              <a:off x="973726" y="1804378"/>
              <a:ext cx="29629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Roboto" panose="02000000000000000000" pitchFamily="2" charset="0"/>
                  <a:ea typeface="Roboto" panose="02000000000000000000" pitchFamily="2" charset="0"/>
                </a:rPr>
                <a:t>General Information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</a:rPr>
                <a:t>	</a:t>
              </a:r>
            </a:p>
          </p:txBody>
        </p:sp>
      </p:grpSp>
      <p:grpSp>
        <p:nvGrpSpPr>
          <p:cNvPr id="51" name="Grup 18">
            <a:extLst>
              <a:ext uri="{FF2B5EF4-FFF2-40B4-BE49-F238E27FC236}">
                <a16:creationId xmlns:a16="http://schemas.microsoft.com/office/drawing/2014/main" id="{7222671F-6852-47EB-BFA2-EFCA1365D46A}"/>
              </a:ext>
            </a:extLst>
          </p:cNvPr>
          <p:cNvGrpSpPr/>
          <p:nvPr/>
        </p:nvGrpSpPr>
        <p:grpSpPr>
          <a:xfrm>
            <a:off x="419100" y="3371850"/>
            <a:ext cx="3414140" cy="861774"/>
            <a:chOff x="419100" y="2063750"/>
            <a:chExt cx="2876550" cy="861774"/>
          </a:xfrm>
        </p:grpSpPr>
        <p:sp>
          <p:nvSpPr>
            <p:cNvPr id="52" name="Metin kutusu 19">
              <a:extLst>
                <a:ext uri="{FF2B5EF4-FFF2-40B4-BE49-F238E27FC236}">
                  <a16:creationId xmlns:a16="http://schemas.microsoft.com/office/drawing/2014/main" id="{207E8EAA-2907-4780-9EFC-B1B69FF6691F}"/>
                </a:ext>
              </a:extLst>
            </p:cNvPr>
            <p:cNvSpPr txBox="1"/>
            <p:nvPr/>
          </p:nvSpPr>
          <p:spPr>
            <a:xfrm>
              <a:off x="419100" y="2063750"/>
              <a:ext cx="119566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5000">
                  <a:solidFill>
                    <a:srgbClr val="1463FF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</a:p>
          </p:txBody>
        </p:sp>
        <p:cxnSp>
          <p:nvCxnSpPr>
            <p:cNvPr id="53" name="Düz Bağlayıcı 20">
              <a:extLst>
                <a:ext uri="{FF2B5EF4-FFF2-40B4-BE49-F238E27FC236}">
                  <a16:creationId xmlns:a16="http://schemas.microsoft.com/office/drawing/2014/main" id="{53E20267-3DA0-48B4-9751-F22B9EF28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6890" y="2706449"/>
              <a:ext cx="2588760" cy="0"/>
            </a:xfrm>
            <a:prstGeom prst="line">
              <a:avLst/>
            </a:prstGeom>
            <a:ln>
              <a:solidFill>
                <a:srgbClr val="146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Dikdörtgen 46">
            <a:extLst>
              <a:ext uri="{FF2B5EF4-FFF2-40B4-BE49-F238E27FC236}">
                <a16:creationId xmlns:a16="http://schemas.microsoft.com/office/drawing/2014/main" id="{3108EAE0-7AF5-42BB-AD03-EC5F413E7727}"/>
              </a:ext>
            </a:extLst>
          </p:cNvPr>
          <p:cNvSpPr/>
          <p:nvPr/>
        </p:nvSpPr>
        <p:spPr>
          <a:xfrm>
            <a:off x="514530" y="1304740"/>
            <a:ext cx="1977975" cy="490514"/>
          </a:xfrm>
          <a:prstGeom prst="rect">
            <a:avLst/>
          </a:prstGeom>
          <a:solidFill>
            <a:srgbClr val="146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Metin kutusu 47">
            <a:extLst>
              <a:ext uri="{FF2B5EF4-FFF2-40B4-BE49-F238E27FC236}">
                <a16:creationId xmlns:a16="http://schemas.microsoft.com/office/drawing/2014/main" id="{88A622A7-FA14-43FF-8469-CB376B456637}"/>
              </a:ext>
            </a:extLst>
          </p:cNvPr>
          <p:cNvSpPr txBox="1"/>
          <p:nvPr/>
        </p:nvSpPr>
        <p:spPr>
          <a:xfrm>
            <a:off x="573557" y="1413185"/>
            <a:ext cx="3516695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GB" sz="3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Sections</a:t>
            </a:r>
            <a:endParaRPr lang="tr-TR" sz="3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17EA37E-05AA-4F4B-9B3B-FEC35058E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95" y="274536"/>
            <a:ext cx="3188836" cy="1097501"/>
          </a:xfrm>
          <a:prstGeom prst="rect">
            <a:avLst/>
          </a:prstGeom>
        </p:spPr>
      </p:pic>
      <p:sp>
        <p:nvSpPr>
          <p:cNvPr id="57" name="Metin kutusu 17">
            <a:extLst>
              <a:ext uri="{FF2B5EF4-FFF2-40B4-BE49-F238E27FC236}">
                <a16:creationId xmlns:a16="http://schemas.microsoft.com/office/drawing/2014/main" id="{208A8890-2712-403B-A047-C039E101D1C3}"/>
              </a:ext>
            </a:extLst>
          </p:cNvPr>
          <p:cNvSpPr txBox="1"/>
          <p:nvPr/>
        </p:nvSpPr>
        <p:spPr>
          <a:xfrm>
            <a:off x="1240922" y="3032315"/>
            <a:ext cx="3869922" cy="338554"/>
          </a:xfrm>
          <a:prstGeom prst="rect">
            <a:avLst/>
          </a:prstGeom>
          <a:solidFill>
            <a:srgbClr val="1563FF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Benefits and Features Of Single Connect</a:t>
            </a:r>
            <a:r>
              <a:rPr lang="en-US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</a:p>
        </p:txBody>
      </p:sp>
      <p:sp>
        <p:nvSpPr>
          <p:cNvPr id="58" name="Metin kutusu 25">
            <a:extLst>
              <a:ext uri="{FF2B5EF4-FFF2-40B4-BE49-F238E27FC236}">
                <a16:creationId xmlns:a16="http://schemas.microsoft.com/office/drawing/2014/main" id="{9D322072-5229-4367-A988-977BEFC1BDD1}"/>
              </a:ext>
            </a:extLst>
          </p:cNvPr>
          <p:cNvSpPr txBox="1"/>
          <p:nvPr/>
        </p:nvSpPr>
        <p:spPr>
          <a:xfrm>
            <a:off x="1218541" y="3802737"/>
            <a:ext cx="307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Anomaly Detection Through Keystroke</a:t>
            </a:r>
          </a:p>
        </p:txBody>
      </p:sp>
    </p:spTree>
    <p:extLst>
      <p:ext uri="{BB962C8B-B14F-4D97-AF65-F5344CB8AC3E}">
        <p14:creationId xmlns:p14="http://schemas.microsoft.com/office/powerpoint/2010/main" val="31968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Metin kutusu 41">
            <a:extLst>
              <a:ext uri="{FF2B5EF4-FFF2-40B4-BE49-F238E27FC236}">
                <a16:creationId xmlns:a16="http://schemas.microsoft.com/office/drawing/2014/main" id="{EE01CD01-B101-054D-8D5A-45E756025752}"/>
              </a:ext>
            </a:extLst>
          </p:cNvPr>
          <p:cNvSpPr txBox="1"/>
          <p:nvPr/>
        </p:nvSpPr>
        <p:spPr>
          <a:xfrm>
            <a:off x="8409515" y="3269344"/>
            <a:ext cx="27703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1" i="0" u="none" strike="noStrike" cap="none" spc="0" normalizeH="0" baseline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Dynamic Data Masking (DDM)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1268E755-16C9-9F40-A54F-2F52BBB6F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52" y="3858494"/>
            <a:ext cx="645010" cy="1062486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09BDC9E3-802C-844A-B5EC-6A0671C8F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028" y="1747372"/>
            <a:ext cx="897954" cy="211864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DF36688-DF4C-154D-A33C-9770534B3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630" y="2367600"/>
            <a:ext cx="2915192" cy="1486216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C66AC40A-3254-C242-9BED-D594A7CB4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704" y="3404662"/>
            <a:ext cx="2655922" cy="4680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CDFE2CCB-5278-1C4B-AC96-094E1BDA2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4416" y="3877455"/>
            <a:ext cx="2655921" cy="594486"/>
          </a:xfrm>
          <a:prstGeom prst="rect">
            <a:avLst/>
          </a:prstGeom>
        </p:spPr>
      </p:pic>
      <p:pic>
        <p:nvPicPr>
          <p:cNvPr id="49" name="Resim 48">
            <a:extLst>
              <a:ext uri="{FF2B5EF4-FFF2-40B4-BE49-F238E27FC236}">
                <a16:creationId xmlns:a16="http://schemas.microsoft.com/office/drawing/2014/main" id="{61B9CD49-F233-B54A-BC9A-9F7CC506B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952" y="3835156"/>
            <a:ext cx="1277372" cy="50595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E49BC00-7B96-FA44-B8FA-CA5D0AAE16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0850" y="3268752"/>
            <a:ext cx="2991892" cy="1288619"/>
          </a:xfrm>
          <a:prstGeom prst="rect">
            <a:avLst/>
          </a:prstGeom>
        </p:spPr>
      </p:pic>
      <p:sp>
        <p:nvSpPr>
          <p:cNvPr id="26" name="Metin kutusu 25">
            <a:extLst>
              <a:ext uri="{FF2B5EF4-FFF2-40B4-BE49-F238E27FC236}">
                <a16:creationId xmlns:a16="http://schemas.microsoft.com/office/drawing/2014/main" id="{60BB2272-F9F2-9B41-A431-F17F88C08BF5}"/>
              </a:ext>
            </a:extLst>
          </p:cNvPr>
          <p:cNvSpPr txBox="1"/>
          <p:nvPr/>
        </p:nvSpPr>
        <p:spPr>
          <a:xfrm>
            <a:off x="2473527" y="3638662"/>
            <a:ext cx="1438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Products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CEEC8732-07F7-F94E-9E3D-06546595D39B}"/>
              </a:ext>
            </a:extLst>
          </p:cNvPr>
          <p:cNvSpPr txBox="1"/>
          <p:nvPr/>
        </p:nvSpPr>
        <p:spPr>
          <a:xfrm>
            <a:off x="6249460" y="1596624"/>
            <a:ext cx="32031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dirty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Privileged Session Manager (PSM)</a:t>
            </a:r>
            <a:endParaRPr kumimoji="0" lang="en-US" sz="1500" b="1" i="0" u="none" strike="noStrike" kern="1200" cap="none" spc="0" normalizeH="0" baseline="0" dirty="0">
              <a:ln>
                <a:noFill/>
              </a:ln>
              <a:effectLst/>
              <a:highlight>
                <a:srgbClr val="E2E735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A4B2ABE-D37D-BE4E-9A25-59BF68E4EB27}"/>
              </a:ext>
            </a:extLst>
          </p:cNvPr>
          <p:cNvSpPr txBox="1"/>
          <p:nvPr/>
        </p:nvSpPr>
        <p:spPr>
          <a:xfrm>
            <a:off x="6242035" y="5543912"/>
            <a:ext cx="30364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1" i="0" u="none" strike="noStrike" cap="none" spc="0" normalizeH="0" baseline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Two-Factor Authentication (2FA)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3BFAEEE-6040-0447-A194-72DCE2C5020B}"/>
              </a:ext>
            </a:extLst>
          </p:cNvPr>
          <p:cNvSpPr txBox="1"/>
          <p:nvPr/>
        </p:nvSpPr>
        <p:spPr>
          <a:xfrm>
            <a:off x="6242035" y="3740505"/>
            <a:ext cx="3147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1" i="0" u="none" strike="noStrike" cap="none" spc="0" normalizeH="0" baseline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Privileged Task Automation (PTA)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999B66D0-08BF-D543-AA0C-587398E1D572}"/>
              </a:ext>
            </a:extLst>
          </p:cNvPr>
          <p:cNvSpPr txBox="1"/>
          <p:nvPr/>
        </p:nvSpPr>
        <p:spPr>
          <a:xfrm>
            <a:off x="6249460" y="4741499"/>
            <a:ext cx="31598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1" i="0" u="none" strike="noStrike" cap="none" spc="0" normalizeH="0" baseline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Privileged Access Manager (PAM)</a:t>
            </a:r>
          </a:p>
        </p:txBody>
      </p: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1EB221DD-1B15-A844-9ACF-C13F75DF2793}"/>
              </a:ext>
            </a:extLst>
          </p:cNvPr>
          <p:cNvSpPr txBox="1"/>
          <p:nvPr/>
        </p:nvSpPr>
        <p:spPr>
          <a:xfrm>
            <a:off x="8373504" y="2235660"/>
            <a:ext cx="27510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1" i="0" u="none" strike="noStrike" cap="none" spc="0" normalizeH="0" baseline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GB" dirty="0"/>
              <a:t>Dynamic Password Controller</a:t>
            </a:r>
            <a:endParaRPr lang="en-US" dirty="0"/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9FF954C9-071F-2C47-BFB6-5FF744557BF8}"/>
              </a:ext>
            </a:extLst>
          </p:cNvPr>
          <p:cNvSpPr txBox="1"/>
          <p:nvPr/>
        </p:nvSpPr>
        <p:spPr>
          <a:xfrm>
            <a:off x="8395729" y="4301627"/>
            <a:ext cx="23006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tr-T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0" b="1" i="0" u="none" strike="noStrike" cap="none" spc="0" normalizeH="0" baseline="0">
                <a:ln>
                  <a:noFill/>
                </a:ln>
                <a:effectLst/>
                <a:highlight>
                  <a:srgbClr val="E2E735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Unified Access Manager</a:t>
            </a:r>
          </a:p>
        </p:txBody>
      </p:sp>
      <p:pic>
        <p:nvPicPr>
          <p:cNvPr id="25" name="Resim 24">
            <a:extLst>
              <a:ext uri="{FF2B5EF4-FFF2-40B4-BE49-F238E27FC236}">
                <a16:creationId xmlns:a16="http://schemas.microsoft.com/office/drawing/2014/main" id="{CFAA5B05-5614-894A-9310-FD7CFF7783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55524" y="3853815"/>
            <a:ext cx="842780" cy="192317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CE357B6-FC83-4456-829B-D7644A8850C3}"/>
              </a:ext>
            </a:extLst>
          </p:cNvPr>
          <p:cNvSpPr/>
          <p:nvPr/>
        </p:nvSpPr>
        <p:spPr>
          <a:xfrm>
            <a:off x="-5670" y="0"/>
            <a:ext cx="273490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81B637-942F-4B33-8FA7-6C3F4A2D0D6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7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921024" y="557884"/>
            <a:ext cx="1082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Privileged Session </a:t>
            </a:r>
            <a:r>
              <a:rPr kumimoji="0" lang="en-GB" sz="36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FF"/>
                </a:highlight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Management</a:t>
            </a:r>
            <a:r>
              <a:rPr kumimoji="0" lang="en-GB" sz="36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(PSM)</a:t>
            </a:r>
            <a:endParaRPr kumimoji="0" lang="en-US" sz="3600" b="1" i="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4BFB57-DFF4-420F-BDC9-9618FF160D2C}"/>
              </a:ext>
            </a:extLst>
          </p:cNvPr>
          <p:cNvSpPr txBox="1"/>
          <p:nvPr/>
        </p:nvSpPr>
        <p:spPr>
          <a:xfrm>
            <a:off x="832006" y="2481753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Privileged Session Manager logs and records of all sessions for network and servers, including command and context-aware filtering.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6BF202-E196-4A33-94FE-016F09696D25}"/>
              </a:ext>
            </a:extLst>
          </p:cNvPr>
          <p:cNvSpPr/>
          <p:nvPr/>
        </p:nvSpPr>
        <p:spPr>
          <a:xfrm>
            <a:off x="832006" y="3529215"/>
            <a:ext cx="6145122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Real-Time Access Security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Full Visibility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Auto-login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18B3EF-FDB5-4DC9-BDC9-7775EE4B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1DED5711-CC69-457F-AD10-1CF658FE6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673" y="3704504"/>
            <a:ext cx="6858000" cy="285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3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838200" y="516542"/>
            <a:ext cx="10822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Roboto" panose="02000000000000000000" pitchFamily="2" charset="0"/>
                <a:ea typeface="Roboto" panose="02000000000000000000" pitchFamily="2" charset="0"/>
              </a:rPr>
              <a:t>Dynamic Password </a:t>
            </a:r>
            <a:r>
              <a:rPr lang="en-GB" sz="3600" b="1" dirty="0">
                <a:solidFill>
                  <a:schemeClr val="bg1"/>
                </a:solidFill>
                <a:highlight>
                  <a:srgbClr val="00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Controller</a:t>
            </a:r>
            <a:r>
              <a:rPr lang="en-GB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3600" b="1" dirty="0">
              <a:solidFill>
                <a:schemeClr val="bg1"/>
              </a:solidFill>
              <a:highlight>
                <a:srgbClr val="0000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06517B-E8F3-40C2-906E-CE9E6305BA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64234E-65FA-4AA4-BD30-0F5328524E92}"/>
              </a:ext>
            </a:extLst>
          </p:cNvPr>
          <p:cNvSpPr txBox="1"/>
          <p:nvPr/>
        </p:nvSpPr>
        <p:spPr>
          <a:xfrm>
            <a:off x="832006" y="2481753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</a:rPr>
              <a:t>Dynamic Password Controller takes control of device and database passwords, providing security while sustaining efficiency.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F78AAC-9D44-4080-AF13-7A600F7DBC44}"/>
              </a:ext>
            </a:extLst>
          </p:cNvPr>
          <p:cNvSpPr/>
          <p:nvPr/>
        </p:nvSpPr>
        <p:spPr>
          <a:xfrm>
            <a:off x="832006" y="3529215"/>
            <a:ext cx="6145122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One-Time Passwords (OTP)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Centralized Password Vault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Always Strong Password</a:t>
            </a:r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0C0CE90-32E9-4375-8190-7A53A79C6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004" y="3573785"/>
            <a:ext cx="7173847" cy="294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838200" y="516542"/>
            <a:ext cx="1082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Dynamic Data </a:t>
            </a:r>
            <a:r>
              <a:rPr lang="en-US" sz="3600" b="1" dirty="0">
                <a:solidFill>
                  <a:schemeClr val="bg1"/>
                </a:solidFill>
                <a:highlight>
                  <a:srgbClr val="00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Masking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(DDM)</a:t>
            </a:r>
            <a:endParaRPr lang="en-US" sz="3600" b="1" dirty="0">
              <a:solidFill>
                <a:schemeClr val="bg1"/>
              </a:solidFill>
              <a:highlight>
                <a:srgbClr val="0000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D42355-E123-493C-907E-17EAE4DBC4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1C0F278-20C7-48A6-8E62-80D59392D36C}"/>
              </a:ext>
            </a:extLst>
          </p:cNvPr>
          <p:cNvSpPr txBox="1"/>
          <p:nvPr/>
        </p:nvSpPr>
        <p:spPr>
          <a:xfrm>
            <a:off x="832006" y="2481753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sz="1800" dirty="0">
                <a:latin typeface="Roboto" panose="02000000000000000000" pitchFamily="2" charset="0"/>
                <a:ea typeface="Roboto" panose="02000000000000000000" pitchFamily="2" charset="0"/>
              </a:rPr>
              <a:t>Database Access Manager is a single point of access control management for database layer, secures data access with logging, policy enforcement, and masking.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B7340-7204-4FD4-85D8-C50DC043130D}"/>
              </a:ext>
            </a:extLst>
          </p:cNvPr>
          <p:cNvSpPr/>
          <p:nvPr/>
        </p:nvSpPr>
        <p:spPr>
          <a:xfrm>
            <a:off x="832006" y="3529215"/>
            <a:ext cx="614512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Security for Database Access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Verizon NHG DS"/>
              </a:rPr>
              <a:t>Visibility with Data Access Logging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  <a:defRPr/>
            </a:pPr>
            <a:r>
              <a:rPr lang="en-US" sz="1800" i="0" u="none" strike="noStrike" baseline="0" dirty="0">
                <a:latin typeface="OpenSans-Bold"/>
              </a:rPr>
              <a:t>Enhanced Masking Capability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i="0" u="none" strike="noStrike" baseline="0" dirty="0">
              <a:latin typeface="OpenSans-Bold"/>
            </a:endParaRPr>
          </a:p>
        </p:txBody>
      </p:sp>
      <p:pic>
        <p:nvPicPr>
          <p:cNvPr id="3" name="Picture 2" descr="Chart, funnel chart&#10;&#10;Description automatically generated">
            <a:extLst>
              <a:ext uri="{FF2B5EF4-FFF2-40B4-BE49-F238E27FC236}">
                <a16:creationId xmlns:a16="http://schemas.microsoft.com/office/drawing/2014/main" id="{8FFE3747-F784-4149-A948-5CCB91C52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827" y="4698175"/>
            <a:ext cx="8070597" cy="16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C1A5CAC-780F-4A87-A5E6-7976E5144916}"/>
              </a:ext>
            </a:extLst>
          </p:cNvPr>
          <p:cNvSpPr>
            <a:spLocks noGrp="1"/>
          </p:cNvSpPr>
          <p:nvPr/>
        </p:nvSpPr>
        <p:spPr>
          <a:xfrm>
            <a:off x="838200" y="1062459"/>
            <a:ext cx="10174754" cy="866260"/>
          </a:xfrm>
          <a:prstGeom prst="rect">
            <a:avLst/>
          </a:prstGeom>
        </p:spPr>
        <p:txBody>
          <a:bodyPr vert="horz" lIns="208568" tIns="104285" rIns="208568" bIns="104285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94" name="Metin kutusu 27">
            <a:extLst>
              <a:ext uri="{FF2B5EF4-FFF2-40B4-BE49-F238E27FC236}">
                <a16:creationId xmlns:a16="http://schemas.microsoft.com/office/drawing/2014/main" id="{88C753BC-51A3-4DDB-8505-FCF02488BF5C}"/>
              </a:ext>
            </a:extLst>
          </p:cNvPr>
          <p:cNvSpPr txBox="1"/>
          <p:nvPr/>
        </p:nvSpPr>
        <p:spPr>
          <a:xfrm>
            <a:off x="838200" y="516542"/>
            <a:ext cx="1082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Privileged Task </a:t>
            </a:r>
            <a:r>
              <a:rPr lang="en-US" sz="3600" b="1" dirty="0">
                <a:solidFill>
                  <a:schemeClr val="bg1"/>
                </a:solidFill>
                <a:highlight>
                  <a:srgbClr val="0000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Automation</a:t>
            </a:r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</a:rPr>
              <a:t>(PTA)</a:t>
            </a:r>
            <a:endParaRPr lang="en-US" sz="3600" b="1" dirty="0">
              <a:solidFill>
                <a:schemeClr val="bg1"/>
              </a:solidFill>
              <a:highlight>
                <a:srgbClr val="0000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FEFC24-D56D-4551-94CD-8CFE6BFEF6D4}"/>
              </a:ext>
            </a:extLst>
          </p:cNvPr>
          <p:cNvSpPr/>
          <p:nvPr/>
        </p:nvSpPr>
        <p:spPr>
          <a:xfrm>
            <a:off x="1" y="0"/>
            <a:ext cx="261936" cy="6858000"/>
          </a:xfrm>
          <a:prstGeom prst="rect">
            <a:avLst/>
          </a:prstGeom>
          <a:solidFill>
            <a:srgbClr val="1463FF"/>
          </a:solidFill>
          <a:ln>
            <a:noFill/>
          </a:ln>
          <a:effectLst>
            <a:outerShdw blurRad="508000" dist="508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highlight>
                <a:srgbClr val="0000FF"/>
              </a:highlight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DC52C2-4249-4373-8625-591FC492CD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1" t="3048"/>
          <a:stretch/>
        </p:blipFill>
        <p:spPr>
          <a:xfrm>
            <a:off x="10555704" y="22508"/>
            <a:ext cx="1636295" cy="6463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9DE48A-A467-4EAB-A361-21EBFB9F84B6}"/>
              </a:ext>
            </a:extLst>
          </p:cNvPr>
          <p:cNvSpPr txBox="1"/>
          <p:nvPr/>
        </p:nvSpPr>
        <p:spPr>
          <a:xfrm>
            <a:off x="832006" y="2481753"/>
            <a:ext cx="9251561" cy="109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None/>
              <a:defRPr sz="1600">
                <a:latin typeface="Corbel" panose="020B05030202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472C4">
                  <a:lumMod val="50000"/>
                </a:srgbClr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Explain</a:t>
            </a:r>
            <a:endParaRPr kumimoji="0" lang="tr-T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tabLst/>
              <a:defRPr/>
            </a:pPr>
            <a:r>
              <a:rPr lang="en-GB" sz="1600" i="0" u="none" strike="noStrike" baseline="0" dirty="0">
                <a:latin typeface="Roboto" panose="02000000000000000000" pitchFamily="2" charset="0"/>
                <a:ea typeface="Roboto" panose="02000000000000000000" pitchFamily="2" charset="0"/>
              </a:rPr>
              <a:t>Privileged Task Automation provides single interface to configure the ability of network business flows with dynamic and extendable command sets.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FF8E78-3186-44C1-AF8D-D060FB00A1A4}"/>
              </a:ext>
            </a:extLst>
          </p:cNvPr>
          <p:cNvSpPr/>
          <p:nvPr/>
        </p:nvSpPr>
        <p:spPr>
          <a:xfrm>
            <a:off x="832006" y="3529215"/>
            <a:ext cx="6145122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i="0" u="none" strike="noStrike" baseline="0" dirty="0">
                <a:latin typeface="OpenSans-Bold"/>
              </a:rPr>
              <a:t>Granular Access Control 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latin typeface="OpenSans-Bold"/>
              </a:rPr>
              <a:t>Adapter based Protocol Support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i="0" u="none" strike="noStrike" baseline="0" dirty="0">
              <a:latin typeface="OpenSans-Bold"/>
            </a:endParaRPr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7CE47F-15BF-4F9B-9CB4-E49871A2B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212" y="3529214"/>
            <a:ext cx="5490637" cy="32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499</Words>
  <Application>Microsoft Office PowerPoint</Application>
  <PresentationFormat>Widescreen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Calibri Light</vt:lpstr>
      <vt:lpstr>Corbel</vt:lpstr>
      <vt:lpstr>LMRoman12-Bold-Identity-H</vt:lpstr>
      <vt:lpstr>OpenSans-Bold</vt:lpstr>
      <vt:lpstr>Roboto</vt:lpstr>
      <vt:lpstr>Roboto</vt:lpstr>
      <vt:lpstr>Times-Bold</vt:lpstr>
      <vt:lpstr>Verizon NHG DS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Hasan Suca Kayman</dc:creator>
  <cp:lastModifiedBy>Hasan Suca Kayman</cp:lastModifiedBy>
  <cp:revision>13</cp:revision>
  <dcterms:created xsi:type="dcterms:W3CDTF">2021-08-05T13:29:54Z</dcterms:created>
  <dcterms:modified xsi:type="dcterms:W3CDTF">2021-08-17T11:13:38Z</dcterms:modified>
</cp:coreProperties>
</file>