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6781800" cy="9918700"/>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22" d="100"/>
          <a:sy n="122" d="100"/>
        </p:scale>
        <p:origin x="-18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8195"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8196" name="Rectangle 4"/>
          <p:cNvSpPr>
            <a:spLocks noGrp="1" noChangeArrowheads="1"/>
          </p:cNvSpPr>
          <p:nvPr>
            <p:ph type="ftr" sz="quarter" idx="2"/>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8197" name="Rectangle 5"/>
          <p:cNvSpPr>
            <a:spLocks noGrp="1" noChangeArrowheads="1"/>
          </p:cNvSpPr>
          <p:nvPr>
            <p:ph type="sldNum" sz="quarter" idx="3"/>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BD2072BB-C67F-4593-86F8-D1C119A3E31E}" type="slidenum">
              <a:rPr lang="de-CH"/>
              <a:pPr>
                <a:defRPr/>
              </a:pPr>
              <a:t>‹Nr.›</a:t>
            </a:fld>
            <a:endParaRPr lang="de-CH"/>
          </a:p>
        </p:txBody>
      </p:sp>
    </p:spTree>
    <p:extLst>
      <p:ext uri="{BB962C8B-B14F-4D97-AF65-F5344CB8AC3E}">
        <p14:creationId xmlns:p14="http://schemas.microsoft.com/office/powerpoint/2010/main" val="80728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6147"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13316" name="Rectangle 4"/>
          <p:cNvSpPr>
            <a:spLocks noGrp="1" noRot="1" noChangeAspect="1" noChangeArrowheads="1" noTextEdit="1"/>
          </p:cNvSpPr>
          <p:nvPr>
            <p:ph type="sldImg" idx="2"/>
          </p:nvPr>
        </p:nvSpPr>
        <p:spPr bwMode="auto">
          <a:xfrm>
            <a:off x="911225" y="742950"/>
            <a:ext cx="4960938" cy="37211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7863" y="4711700"/>
            <a:ext cx="5426075" cy="4464050"/>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p>
            <a:pPr lvl="0"/>
            <a:r>
              <a:rPr lang="de-CH" noProof="0"/>
              <a:t>Textmasterformate durch Klicken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6150" name="Rectangle 6"/>
          <p:cNvSpPr>
            <a:spLocks noGrp="1" noChangeArrowheads="1"/>
          </p:cNvSpPr>
          <p:nvPr>
            <p:ph type="ftr" sz="quarter" idx="4"/>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6151" name="Rectangle 7"/>
          <p:cNvSpPr>
            <a:spLocks noGrp="1" noChangeArrowheads="1"/>
          </p:cNvSpPr>
          <p:nvPr>
            <p:ph type="sldNum" sz="quarter" idx="5"/>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CB63350C-2B04-4158-902A-22534C791924}" type="slidenum">
              <a:rPr lang="de-CH"/>
              <a:pPr>
                <a:defRPr/>
              </a:pPr>
              <a:t>‹Nr.›</a:t>
            </a:fld>
            <a:endParaRPr lang="de-CH"/>
          </a:p>
        </p:txBody>
      </p:sp>
    </p:spTree>
    <p:extLst>
      <p:ext uri="{BB962C8B-B14F-4D97-AF65-F5344CB8AC3E}">
        <p14:creationId xmlns:p14="http://schemas.microsoft.com/office/powerpoint/2010/main" val="414037183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p:spPr>
        <p:txBody>
          <a:bodyPr/>
          <a:lstStyle/>
          <a:p>
            <a:r>
              <a:rPr lang="de-CH"/>
              <a:t>Dezember 2005</a:t>
            </a:r>
          </a:p>
        </p:txBody>
      </p:sp>
      <p:sp>
        <p:nvSpPr>
          <p:cNvPr id="16386" name="Rectangle 7"/>
          <p:cNvSpPr>
            <a:spLocks noGrp="1" noChangeArrowheads="1"/>
          </p:cNvSpPr>
          <p:nvPr>
            <p:ph type="sldNum" sz="quarter" idx="5"/>
          </p:nvPr>
        </p:nvSpPr>
        <p:spPr>
          <a:noFill/>
        </p:spPr>
        <p:txBody>
          <a:bodyPr/>
          <a:lstStyle/>
          <a:p>
            <a:fld id="{0D5888ED-5A5D-47FF-B069-F07084F55404}" type="slidenum">
              <a:rPr lang="de-CH" smtClean="0"/>
              <a:pPr/>
              <a:t>1</a:t>
            </a:fld>
            <a:endParaRPr lang="de-CH"/>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38472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2B88C66A-AEB2-426E-9382-380E853260F3}" type="slidenum">
              <a:rPr lang="de-CH"/>
              <a:pPr>
                <a:defRPr/>
              </a:pPr>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CE161DAC-B73F-4D9C-ADBA-EE97206F05B1}" type="slidenum">
              <a:rPr lang="de-CH"/>
              <a:pPr>
                <a:defRPr/>
              </a:pPr>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B67090D-DEAE-41E5-8C59-055CD8179BE4}" type="slidenum">
              <a:rPr lang="de-CH"/>
              <a:pPr>
                <a:defRPr/>
              </a:pPr>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053BE08-1475-49C9-90BA-B74F2CC4AB9E}" type="slidenum">
              <a:rPr lang="de-CH"/>
              <a:pPr>
                <a:defRPr/>
              </a:pPr>
              <a:t>‹Nr.›</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39F27CF-7DA0-43B7-BC1D-BE8AFA19CBEE}" type="slidenum">
              <a:rPr lang="de-CH"/>
              <a:pPr>
                <a:defRPr/>
              </a:pPr>
              <a:t>‹Nr.›</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8D8499D7-6995-497C-BE64-A18210227849}" type="slidenum">
              <a:rPr lang="de-CH"/>
              <a:pPr>
                <a:defRPr/>
              </a:pPr>
              <a:t>‹Nr.›</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95669DCD-E9D0-45DC-BA40-FA0507017DBB}" type="slidenum">
              <a:rPr lang="de-CH"/>
              <a:pPr>
                <a:defRPr/>
              </a:pPr>
              <a:t>‹Nr.›</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16B1A2A1-F298-453E-BF9A-BF2EEBA5535E}" type="slidenum">
              <a:rPr lang="de-CH"/>
              <a:pPr>
                <a:defRPr/>
              </a:pPr>
              <a:t>‹Nr.›</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627D4675-F180-41F2-BB84-CEFD26C48283}" type="slidenum">
              <a:rPr lang="de-CH"/>
              <a:pPr>
                <a:defRPr/>
              </a:pPr>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E6DEBAD-7E09-42DA-9FC7-312D724E30D2}" type="slidenum">
              <a:rPr lang="de-CH"/>
              <a:pPr>
                <a:defRPr/>
              </a:pPr>
              <a:t>‹Nr.›</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46056C-E17C-4F64-B5E8-C3CBAB1D74A3}" type="slidenum">
              <a:rPr lang="de-CH"/>
              <a:pPr>
                <a:defRPr/>
              </a:pPr>
              <a:t>‹Nr.›</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21" tIns="45710" rIns="91421" bIns="45710" numCol="1" anchor="ctr" anchorCtr="0" compatLnSpc="1">
            <a:prstTxWarp prst="textNoShape">
              <a:avLst/>
            </a:prstTxWarp>
          </a:bodyPr>
          <a:lstStyle/>
          <a:p>
            <a:pPr lvl="0"/>
            <a:r>
              <a:rPr lang="de-CH"/>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21" tIns="45710" rIns="91421" bIns="4571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sz="1400"/>
            </a:lvl1pPr>
          </a:lstStyle>
          <a:p>
            <a:pPr>
              <a:defRPr/>
            </a:pPr>
            <a:endParaRPr lang="de-CH"/>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ctr">
              <a:defRPr sz="1400"/>
            </a:lvl1pPr>
          </a:lstStyle>
          <a:p>
            <a:pPr>
              <a:defRPr/>
            </a:pPr>
            <a:endParaRPr lang="de-CH"/>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sz="1400"/>
            </a:lvl1pPr>
          </a:lstStyle>
          <a:p>
            <a:pPr>
              <a:defRPr/>
            </a:pPr>
            <a:fld id="{887BA6BF-72F3-428B-B6DE-6592E7D3621D}"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07950" y="188913"/>
            <a:ext cx="1908175" cy="288925"/>
          </a:xfrm>
          <a:prstGeom prst="rect">
            <a:avLst/>
          </a:prstGeom>
          <a:noFill/>
          <a:ln w="9525">
            <a:noFill/>
            <a:miter lim="800000"/>
            <a:headEnd/>
            <a:tailEnd/>
          </a:ln>
        </p:spPr>
        <p:txBody>
          <a:bodyPr lIns="91421" tIns="45710" rIns="91421" bIns="45710" anchor="ctr"/>
          <a:lstStyle/>
          <a:p>
            <a:pPr algn="ctr"/>
            <a:endParaRPr lang="de-DE" sz="2000">
              <a:solidFill>
                <a:schemeClr val="tx2"/>
              </a:solidFill>
            </a:endParaRPr>
          </a:p>
        </p:txBody>
      </p:sp>
      <p:sp>
        <p:nvSpPr>
          <p:cNvPr id="15362" name="Text Box 10"/>
          <p:cNvSpPr txBox="1">
            <a:spLocks noChangeArrowheads="1"/>
          </p:cNvSpPr>
          <p:nvPr/>
        </p:nvSpPr>
        <p:spPr bwMode="auto">
          <a:xfrm>
            <a:off x="2339752" y="116632"/>
            <a:ext cx="5904656" cy="433432"/>
          </a:xfrm>
          <a:prstGeom prst="rect">
            <a:avLst/>
          </a:prstGeom>
          <a:noFill/>
          <a:ln w="9525">
            <a:noFill/>
            <a:miter lim="800000"/>
            <a:headEnd/>
            <a:tailEnd/>
          </a:ln>
        </p:spPr>
        <p:txBody>
          <a:bodyPr wrap="square" lIns="91421" tIns="45710" rIns="91421" bIns="45710">
            <a:spAutoFit/>
          </a:bodyPr>
          <a:lstStyle/>
          <a:p>
            <a:pPr algn="ctr">
              <a:lnSpc>
                <a:spcPct val="50000"/>
              </a:lnSpc>
              <a:spcBef>
                <a:spcPct val="50000"/>
              </a:spcBef>
            </a:pPr>
            <a:r>
              <a:rPr lang="de-CH" sz="1400" b="1" dirty="0" smtClean="0"/>
              <a:t>Virtual </a:t>
            </a:r>
            <a:r>
              <a:rPr lang="de-CH" sz="1400" b="1" dirty="0" smtClean="0"/>
              <a:t>Buzz</a:t>
            </a:r>
          </a:p>
          <a:p>
            <a:pPr algn="ctr">
              <a:lnSpc>
                <a:spcPct val="50000"/>
              </a:lnSpc>
              <a:spcBef>
                <a:spcPct val="50000"/>
              </a:spcBef>
            </a:pPr>
            <a:r>
              <a:rPr lang="de-CH" sz="1400" b="1" dirty="0" err="1" smtClean="0"/>
              <a:t>Simulating</a:t>
            </a:r>
            <a:r>
              <a:rPr lang="de-CH" sz="1400" b="1" dirty="0" smtClean="0"/>
              <a:t> </a:t>
            </a:r>
            <a:r>
              <a:rPr lang="de-CH" sz="1400" b="1" dirty="0" err="1"/>
              <a:t>the</a:t>
            </a:r>
            <a:r>
              <a:rPr lang="de-CH" sz="1400" b="1" dirty="0"/>
              <a:t> </a:t>
            </a:r>
            <a:r>
              <a:rPr lang="de-CH" sz="1400" b="1" dirty="0" err="1"/>
              <a:t>visual</a:t>
            </a:r>
            <a:r>
              <a:rPr lang="de-CH" sz="1400" b="1" dirty="0"/>
              <a:t> </a:t>
            </a:r>
            <a:r>
              <a:rPr lang="de-CH" sz="1400" b="1" dirty="0" err="1"/>
              <a:t>influences</a:t>
            </a:r>
            <a:r>
              <a:rPr lang="de-CH" sz="1400" b="1" dirty="0"/>
              <a:t> of </a:t>
            </a:r>
            <a:r>
              <a:rPr lang="de-CH" sz="1400" b="1" dirty="0" err="1"/>
              <a:t>alcohol</a:t>
            </a:r>
            <a:r>
              <a:rPr lang="de-CH" sz="1400" b="1" dirty="0"/>
              <a:t> in </a:t>
            </a:r>
            <a:r>
              <a:rPr lang="de-CH" sz="1400" b="1" dirty="0" err="1" smtClean="0"/>
              <a:t>Augmented</a:t>
            </a:r>
            <a:r>
              <a:rPr lang="de-CH" sz="1400" b="1" dirty="0" smtClean="0"/>
              <a:t> Reality</a:t>
            </a:r>
            <a:endParaRPr lang="de-CH" sz="1400" b="1" dirty="0"/>
          </a:p>
        </p:txBody>
      </p:sp>
      <p:sp>
        <p:nvSpPr>
          <p:cNvPr id="15363" name="Text Box 14"/>
          <p:cNvSpPr txBox="1">
            <a:spLocks noChangeArrowheads="1"/>
          </p:cNvSpPr>
          <p:nvPr/>
        </p:nvSpPr>
        <p:spPr bwMode="auto">
          <a:xfrm>
            <a:off x="6072188" y="500063"/>
            <a:ext cx="2928937" cy="553978"/>
          </a:xfrm>
          <a:prstGeom prst="rect">
            <a:avLst/>
          </a:prstGeom>
          <a:noFill/>
          <a:ln w="9525">
            <a:noFill/>
            <a:miter lim="800000"/>
            <a:headEnd/>
            <a:tailEnd/>
          </a:ln>
        </p:spPr>
        <p:txBody>
          <a:bodyPr lIns="91421" tIns="45710" rIns="91421" bIns="45710">
            <a:spAutoFit/>
          </a:bodyPr>
          <a:lstStyle/>
          <a:p>
            <a:pPr>
              <a:spcBef>
                <a:spcPct val="50000"/>
              </a:spcBef>
              <a:tabLst>
                <a:tab pos="1165225" algn="l"/>
              </a:tabLst>
            </a:pPr>
            <a:r>
              <a:rPr lang="de-CH" sz="1200" dirty="0" err="1"/>
              <a:t>Advisor</a:t>
            </a:r>
            <a:r>
              <a:rPr lang="de-CH" sz="1200" dirty="0"/>
              <a:t>:  	Prof. Oliver </a:t>
            </a:r>
            <a:r>
              <a:rPr lang="de-CH" sz="1200" dirty="0" smtClean="0"/>
              <a:t>Augenstein</a:t>
            </a:r>
            <a:endParaRPr lang="de-CH" sz="1200" dirty="0"/>
          </a:p>
          <a:p>
            <a:pPr>
              <a:spcBef>
                <a:spcPct val="50000"/>
              </a:spcBef>
              <a:tabLst>
                <a:tab pos="1165225" algn="l"/>
              </a:tabLst>
            </a:pPr>
            <a:r>
              <a:rPr lang="de-CH" sz="1200" dirty="0"/>
              <a:t>Project Partner: 	Fachstelle ASN, Zürich</a:t>
            </a:r>
          </a:p>
        </p:txBody>
      </p:sp>
      <p:sp>
        <p:nvSpPr>
          <p:cNvPr id="15364" name="Text Box 18"/>
          <p:cNvSpPr txBox="1">
            <a:spLocks noChangeArrowheads="1"/>
          </p:cNvSpPr>
          <p:nvPr/>
        </p:nvSpPr>
        <p:spPr bwMode="auto">
          <a:xfrm>
            <a:off x="179388" y="765175"/>
            <a:ext cx="2160364" cy="553998"/>
          </a:xfrm>
          <a:prstGeom prst="rect">
            <a:avLst/>
          </a:prstGeom>
          <a:noFill/>
          <a:ln w="9525">
            <a:noFill/>
            <a:miter lim="800000"/>
            <a:headEnd/>
            <a:tailEnd/>
          </a:ln>
        </p:spPr>
        <p:txBody>
          <a:bodyPr wrap="square">
            <a:spAutoFit/>
          </a:bodyPr>
          <a:lstStyle/>
          <a:p>
            <a:pPr>
              <a:spcBef>
                <a:spcPct val="50000"/>
              </a:spcBef>
            </a:pPr>
            <a:r>
              <a:rPr lang="de-CH" sz="1200" dirty="0"/>
              <a:t>Term Project Fall Term 2016</a:t>
            </a:r>
          </a:p>
          <a:p>
            <a:pPr>
              <a:spcBef>
                <a:spcPct val="50000"/>
              </a:spcBef>
            </a:pPr>
            <a:r>
              <a:rPr lang="de-CH" sz="1200" dirty="0" err="1"/>
              <a:t>Subject</a:t>
            </a:r>
            <a:r>
              <a:rPr lang="de-CH" sz="1200" dirty="0"/>
              <a:t> </a:t>
            </a:r>
            <a:r>
              <a:rPr lang="de-CH" sz="1200" dirty="0" smtClean="0"/>
              <a:t>Area: </a:t>
            </a:r>
            <a:r>
              <a:rPr lang="de-CH" sz="1200" dirty="0"/>
              <a:t>Software</a:t>
            </a:r>
          </a:p>
        </p:txBody>
      </p:sp>
      <p:sp>
        <p:nvSpPr>
          <p:cNvPr id="15370" name="Text Box 25"/>
          <p:cNvSpPr txBox="1">
            <a:spLocks noChangeArrowheads="1"/>
          </p:cNvSpPr>
          <p:nvPr/>
        </p:nvSpPr>
        <p:spPr bwMode="auto">
          <a:xfrm>
            <a:off x="3635896" y="693068"/>
            <a:ext cx="720725" cy="647700"/>
          </a:xfrm>
          <a:prstGeom prst="rect">
            <a:avLst/>
          </a:prstGeom>
          <a:noFill/>
          <a:ln w="9525">
            <a:solidFill>
              <a:schemeClr val="tx1"/>
            </a:solidFill>
            <a:miter lim="800000"/>
            <a:headEnd/>
            <a:tailEnd/>
          </a:ln>
        </p:spPr>
        <p:txBody>
          <a:bodyPr>
            <a:spAutoFit/>
          </a:bodyPr>
          <a:lstStyle/>
          <a:p>
            <a:endParaRPr lang="de-CH" sz="900" dirty="0"/>
          </a:p>
          <a:p>
            <a:endParaRPr lang="de-CH" sz="900" dirty="0"/>
          </a:p>
          <a:p>
            <a:endParaRPr lang="de-CH" sz="900" dirty="0"/>
          </a:p>
          <a:p>
            <a:pPr algn="ctr"/>
            <a:r>
              <a:rPr lang="de-CH" sz="900" dirty="0"/>
              <a:t>Foto</a:t>
            </a:r>
          </a:p>
        </p:txBody>
      </p:sp>
      <p:sp>
        <p:nvSpPr>
          <p:cNvPr id="15372" name="Text Box 28"/>
          <p:cNvSpPr txBox="1">
            <a:spLocks noChangeArrowheads="1"/>
          </p:cNvSpPr>
          <p:nvPr/>
        </p:nvSpPr>
        <p:spPr bwMode="auto">
          <a:xfrm>
            <a:off x="3266951" y="1325960"/>
            <a:ext cx="2673201" cy="230832"/>
          </a:xfrm>
          <a:prstGeom prst="rect">
            <a:avLst/>
          </a:prstGeom>
          <a:noFill/>
          <a:ln w="9525">
            <a:noFill/>
            <a:miter lim="800000"/>
            <a:headEnd/>
            <a:tailEnd/>
          </a:ln>
        </p:spPr>
        <p:txBody>
          <a:bodyPr wrap="square">
            <a:spAutoFit/>
          </a:bodyPr>
          <a:lstStyle/>
          <a:p>
            <a:r>
              <a:rPr lang="de-CH" sz="900" dirty="0"/>
              <a:t>         Konrad Höpli        Roberto </a:t>
            </a:r>
            <a:r>
              <a:rPr lang="de-CH" sz="900" dirty="0" smtClean="0"/>
              <a:t>Cuervo</a:t>
            </a:r>
            <a:r>
              <a:rPr lang="de-CH" sz="900" dirty="0"/>
              <a:t> A</a:t>
            </a:r>
            <a:r>
              <a:rPr lang="de-CH" sz="900" dirty="0" smtClean="0"/>
              <a:t>lvarez</a:t>
            </a:r>
            <a:endParaRPr lang="de-CH" sz="900" dirty="0"/>
          </a:p>
        </p:txBody>
      </p:sp>
      <p:sp>
        <p:nvSpPr>
          <p:cNvPr id="15373" name="Text Box 29"/>
          <p:cNvSpPr txBox="1">
            <a:spLocks noChangeArrowheads="1"/>
          </p:cNvSpPr>
          <p:nvPr/>
        </p:nvSpPr>
        <p:spPr bwMode="auto">
          <a:xfrm>
            <a:off x="1023938" y="2368550"/>
            <a:ext cx="184150" cy="366713"/>
          </a:xfrm>
          <a:prstGeom prst="rect">
            <a:avLst/>
          </a:prstGeom>
          <a:noFill/>
          <a:ln w="9525">
            <a:noFill/>
            <a:miter lim="800000"/>
            <a:headEnd/>
            <a:tailEnd/>
          </a:ln>
        </p:spPr>
        <p:txBody>
          <a:bodyPr wrap="none">
            <a:spAutoFit/>
          </a:bodyPr>
          <a:lstStyle/>
          <a:p>
            <a:endParaRPr lang="de-DE"/>
          </a:p>
        </p:txBody>
      </p:sp>
      <p:pic>
        <p:nvPicPr>
          <p:cNvPr id="15381" name="Picture 42" descr="Informatik"/>
          <p:cNvPicPr>
            <a:picLocks noChangeAspect="1" noChangeArrowheads="1"/>
          </p:cNvPicPr>
          <p:nvPr/>
        </p:nvPicPr>
        <p:blipFill>
          <a:blip r:embed="rId3"/>
          <a:srcRect/>
          <a:stretch>
            <a:fillRect/>
          </a:stretch>
        </p:blipFill>
        <p:spPr bwMode="auto">
          <a:xfrm>
            <a:off x="257175" y="128588"/>
            <a:ext cx="2097088" cy="563562"/>
          </a:xfrm>
          <a:prstGeom prst="rect">
            <a:avLst/>
          </a:prstGeom>
          <a:noFill/>
          <a:ln w="9525">
            <a:noFill/>
            <a:miter lim="800000"/>
            <a:headEnd/>
            <a:tailEnd/>
          </a:ln>
        </p:spPr>
      </p:pic>
      <p:sp>
        <p:nvSpPr>
          <p:cNvPr id="23" name="Rectangle 23"/>
          <p:cNvSpPr>
            <a:spLocks noChangeArrowheads="1"/>
          </p:cNvSpPr>
          <p:nvPr/>
        </p:nvSpPr>
        <p:spPr bwMode="auto">
          <a:xfrm>
            <a:off x="251520" y="1628800"/>
            <a:ext cx="8668072" cy="5040559"/>
          </a:xfrm>
          <a:prstGeom prst="rect">
            <a:avLst/>
          </a:prstGeom>
          <a:solidFill>
            <a:schemeClr val="accent1">
              <a:alpha val="1000"/>
            </a:schemeClr>
          </a:solidFill>
          <a:ln w="9525">
            <a:noFill/>
            <a:miter lim="800000"/>
            <a:headEnd/>
            <a:tailEnd/>
          </a:ln>
        </p:spPr>
        <p:txBody>
          <a:bodyPr wrap="none" anchor="ctr"/>
          <a:lstStyle/>
          <a:p>
            <a:pPr algn="ctr"/>
            <a:endParaRPr lang="de-CH" dirty="0"/>
          </a:p>
        </p:txBody>
      </p:sp>
      <p:pic>
        <p:nvPicPr>
          <p:cNvPr id="2" name="Bild 1" descr="RobertoCuervoAlvarez.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6030" y="548681"/>
            <a:ext cx="528058" cy="792087"/>
          </a:xfrm>
          <a:prstGeom prst="rect">
            <a:avLst/>
          </a:prstGeom>
        </p:spPr>
      </p:pic>
      <p:pic>
        <p:nvPicPr>
          <p:cNvPr id="6" name="Bild 5" descr="VirtualBuzzLogo_Oversize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60" y="620688"/>
            <a:ext cx="821144" cy="936104"/>
          </a:xfrm>
          <a:prstGeom prst="rect">
            <a:avLst/>
          </a:prstGeom>
        </p:spPr>
      </p:pic>
      <p:sp>
        <p:nvSpPr>
          <p:cNvPr id="7" name="Textfeld 6"/>
          <p:cNvSpPr txBox="1"/>
          <p:nvPr/>
        </p:nvSpPr>
        <p:spPr>
          <a:xfrm>
            <a:off x="2555776" y="1628800"/>
            <a:ext cx="6336704" cy="1754327"/>
          </a:xfrm>
          <a:prstGeom prst="rect">
            <a:avLst/>
          </a:prstGeom>
          <a:noFill/>
        </p:spPr>
        <p:txBody>
          <a:bodyPr wrap="square" rtlCol="0">
            <a:spAutoFit/>
          </a:bodyPr>
          <a:lstStyle/>
          <a:p>
            <a:r>
              <a:rPr lang="en-US" sz="1200" dirty="0"/>
              <a:t>The industrial partner ASN (which roughly translates to "never [drink] behind the wheel”) provides information regarding the influence of alcohol and other drugs on humans. To make adolescents aware of the impact of alcohol on the human brain, they use a variety of tools such as (drunk) driving simulators and glasses, which come with impairments, to provide the visual experience of being drunk. Due to the desire to appeal to their young target audience, ASN sees a lot of value in using leading edge technologies to communicate their message. In case of this project, the goal was to experiment with Google Cardboards and to investigate their current capabilities with regards to being able to simulate some of the visual disturbances caused by alcohol</a:t>
            </a:r>
            <a:r>
              <a:rPr lang="en-US" sz="1200" dirty="0" smtClean="0"/>
              <a:t>.</a:t>
            </a:r>
            <a:endParaRPr lang="en-US" sz="1200" dirty="0"/>
          </a:p>
        </p:txBody>
      </p:sp>
      <p:pic>
        <p:nvPicPr>
          <p:cNvPr id="9" name="Bild 8" descr="gafas-de-simulacion-alcoholemia.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1844824"/>
            <a:ext cx="2232248" cy="1244792"/>
          </a:xfrm>
          <a:prstGeom prst="rect">
            <a:avLst/>
          </a:prstGeom>
        </p:spPr>
      </p:pic>
      <p:sp>
        <p:nvSpPr>
          <p:cNvPr id="11" name="Rechteck 10"/>
          <p:cNvSpPr/>
          <p:nvPr/>
        </p:nvSpPr>
        <p:spPr>
          <a:xfrm>
            <a:off x="251520" y="3356992"/>
            <a:ext cx="8640960" cy="1938992"/>
          </a:xfrm>
          <a:prstGeom prst="rect">
            <a:avLst/>
          </a:prstGeom>
        </p:spPr>
        <p:txBody>
          <a:bodyPr wrap="square">
            <a:spAutoFit/>
          </a:bodyPr>
          <a:lstStyle/>
          <a:p>
            <a:r>
              <a:rPr lang="en-US" sz="1200" dirty="0"/>
              <a:t>As a first step, we decided on using the Vuforia SDK for the game engine Unity. Vuforia was initially suggested for the augmented reality development and we chose the one made for Unity because both come with additional features this way. Especially the various image effects and filters provided by Unity looked very promising for our goal.</a:t>
            </a:r>
          </a:p>
          <a:p>
            <a:r>
              <a:rPr lang="en-US" sz="1200" dirty="0"/>
              <a:t>The second step was developing a first prototype of an AR app, which simply used the ‘blur’ component provided by Unity on the running smartphone camera and thereby proofed the plausibility of the project idea. We then went on to attempt implementing the other visual effects described by ASN. Based on the research nature of this project, the whole development process as well as the information gathered on the topic of both Unity and AR capabilities is supposed to be documented well. In a manner to not just give a good insight on the project itself, but the topic and used tools as well. It is aimed at both potential future contributors to this project as well as developers interested in testing the water of augmented reality with the tools used here.</a:t>
            </a:r>
          </a:p>
        </p:txBody>
      </p:sp>
      <p:sp>
        <p:nvSpPr>
          <p:cNvPr id="12" name="Textfeld 11"/>
          <p:cNvSpPr txBox="1"/>
          <p:nvPr/>
        </p:nvSpPr>
        <p:spPr>
          <a:xfrm>
            <a:off x="251520" y="5229200"/>
            <a:ext cx="6408712" cy="1569660"/>
          </a:xfrm>
          <a:prstGeom prst="rect">
            <a:avLst/>
          </a:prstGeom>
          <a:noFill/>
        </p:spPr>
        <p:txBody>
          <a:bodyPr wrap="square" rtlCol="0">
            <a:spAutoFit/>
          </a:bodyPr>
          <a:lstStyle/>
          <a:p>
            <a:r>
              <a:rPr lang="en-US" sz="1200" dirty="0"/>
              <a:t>This project resulted in a functional app which can be used by the attendees of ASN presentations to simulate the visual experience of being drunk. It serves as a proof of concept for the initially uncertain idea to simulate the visual effects caused by alcohol in AR. </a:t>
            </a:r>
          </a:p>
          <a:p>
            <a:r>
              <a:rPr lang="en-US" sz="1200" dirty="0"/>
              <a:t>The app also identified the currently still severe limitations of the processing power of smartphones regarding the used technologies. The documentation serves as introduction to the world of AR and Unity while also giving insight on the project itself, the encountered limitations and possible extensions or future projects this could lead to.</a:t>
            </a:r>
          </a:p>
          <a:p>
            <a:endParaRPr lang="de-DE" sz="1200" dirty="0"/>
          </a:p>
        </p:txBody>
      </p:sp>
      <p:pic>
        <p:nvPicPr>
          <p:cNvPr id="13" name="Bild 12" descr="unity5-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6176" y="980728"/>
            <a:ext cx="532195" cy="658513"/>
          </a:xfrm>
          <a:prstGeom prst="rect">
            <a:avLst/>
          </a:prstGeom>
        </p:spPr>
      </p:pic>
      <p:pic>
        <p:nvPicPr>
          <p:cNvPr id="15" name="Bild 14" descr="VuforiaLogoOLx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4288" y="1129984"/>
            <a:ext cx="1440160" cy="386238"/>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Schwarz .thmx</Template>
  <TotalTime>0</TotalTime>
  <Words>479</Words>
  <Application>Microsoft Macintosh PowerPoint</Application>
  <PresentationFormat>Bildschirmpräsentation (4:3)</PresentationFormat>
  <Paragraphs>18</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VirtualBuzz</dc:title>
  <dc:creator>Konrad Höpli;Roberto  Cuervo Alvarez</dc:creator>
  <cp:lastModifiedBy>Roberto  Cuervo Alvarez</cp:lastModifiedBy>
  <cp:revision>59</cp:revision>
  <dcterms:created xsi:type="dcterms:W3CDTF">2005-11-30T15:17:50Z</dcterms:created>
  <dcterms:modified xsi:type="dcterms:W3CDTF">2016-12-25T15:38:23Z</dcterms:modified>
</cp:coreProperties>
</file>