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21167725" cy="960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FFFF66"/>
    <a:srgbClr val="FF99CC"/>
    <a:srgbClr val="339966"/>
    <a:srgbClr val="CC99FF"/>
    <a:srgbClr val="FFC000"/>
    <a:srgbClr val="66FF33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349" autoAdjust="0"/>
  </p:normalViewPr>
  <p:slideViewPr>
    <p:cSldViewPr snapToGrid="0">
      <p:cViewPr varScale="1">
        <p:scale>
          <a:sx n="60" d="100"/>
          <a:sy n="60" d="100"/>
        </p:scale>
        <p:origin x="96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885CB-9CB8-4A82-BC4E-87A42D5DD731}" type="datetimeFigureOut">
              <a:rPr lang="de-CH" smtClean="0"/>
              <a:t>23.06.2018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" y="1143000"/>
            <a:ext cx="6800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18E4C4-6E05-45B3-A7E6-733299F42B3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64576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8E4C4-6E05-45B3-A7E6-733299F42B3D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86533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5966" y="1571308"/>
            <a:ext cx="15875794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5966" y="5042853"/>
            <a:ext cx="15875794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058C-BD8F-4169-8B9D-02E760071AF3}" type="datetimeFigureOut">
              <a:rPr lang="de-CH" smtClean="0"/>
              <a:t>23.06.2018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FC1C4-3C12-40DC-A42C-A121F3BD443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63731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058C-BD8F-4169-8B9D-02E760071AF3}" type="datetimeFigureOut">
              <a:rPr lang="de-CH" smtClean="0"/>
              <a:t>23.06.2018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FC1C4-3C12-40DC-A42C-A121F3BD443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3116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148153" y="511175"/>
            <a:ext cx="4564291" cy="813657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55281" y="511175"/>
            <a:ext cx="13428276" cy="8136573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058C-BD8F-4169-8B9D-02E760071AF3}" type="datetimeFigureOut">
              <a:rPr lang="de-CH" smtClean="0"/>
              <a:t>23.06.2018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FC1C4-3C12-40DC-A42C-A121F3BD443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3328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058C-BD8F-4169-8B9D-02E760071AF3}" type="datetimeFigureOut">
              <a:rPr lang="de-CH" smtClean="0"/>
              <a:t>23.06.2018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FC1C4-3C12-40DC-A42C-A121F3BD443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3851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256" y="2393634"/>
            <a:ext cx="18257163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256" y="6425249"/>
            <a:ext cx="18257163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058C-BD8F-4169-8B9D-02E760071AF3}" type="datetimeFigureOut">
              <a:rPr lang="de-CH" smtClean="0"/>
              <a:t>23.06.2018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FC1C4-3C12-40DC-A42C-A121F3BD443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3538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55281" y="2555875"/>
            <a:ext cx="8996283" cy="6091873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16161" y="2555875"/>
            <a:ext cx="8996283" cy="6091873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058C-BD8F-4169-8B9D-02E760071AF3}" type="datetimeFigureOut">
              <a:rPr lang="de-CH" smtClean="0"/>
              <a:t>23.06.2018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FC1C4-3C12-40DC-A42C-A121F3BD443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84643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038" y="511176"/>
            <a:ext cx="18257163" cy="185578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039" y="2353628"/>
            <a:ext cx="8954939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39" y="3507105"/>
            <a:ext cx="8954939" cy="5158423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716161" y="2353628"/>
            <a:ext cx="8999040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716161" y="3507105"/>
            <a:ext cx="8999040" cy="5158423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058C-BD8F-4169-8B9D-02E760071AF3}" type="datetimeFigureOut">
              <a:rPr lang="de-CH" smtClean="0"/>
              <a:t>23.06.2018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FC1C4-3C12-40DC-A42C-A121F3BD443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0483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058C-BD8F-4169-8B9D-02E760071AF3}" type="datetimeFigureOut">
              <a:rPr lang="de-CH" smtClean="0"/>
              <a:t>23.06.2018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FC1C4-3C12-40DC-A42C-A121F3BD443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54510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058C-BD8F-4169-8B9D-02E760071AF3}" type="datetimeFigureOut">
              <a:rPr lang="de-CH" smtClean="0"/>
              <a:t>23.06.2018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FC1C4-3C12-40DC-A42C-A121F3BD443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8953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039" y="640080"/>
            <a:ext cx="6827142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9040" y="1382396"/>
            <a:ext cx="10716161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8039" y="2880360"/>
            <a:ext cx="6827142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058C-BD8F-4169-8B9D-02E760071AF3}" type="datetimeFigureOut">
              <a:rPr lang="de-CH" smtClean="0"/>
              <a:t>23.06.2018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FC1C4-3C12-40DC-A42C-A121F3BD443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8821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039" y="640080"/>
            <a:ext cx="6827142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999040" y="1382396"/>
            <a:ext cx="10716161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8039" y="2880360"/>
            <a:ext cx="6827142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058C-BD8F-4169-8B9D-02E760071AF3}" type="datetimeFigureOut">
              <a:rPr lang="de-CH" smtClean="0"/>
              <a:t>23.06.2018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FC1C4-3C12-40DC-A42C-A121F3BD443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98041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5281" y="511176"/>
            <a:ext cx="18257163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5281" y="2555875"/>
            <a:ext cx="18257163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55281" y="8898891"/>
            <a:ext cx="4762738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B058C-BD8F-4169-8B9D-02E760071AF3}" type="datetimeFigureOut">
              <a:rPr lang="de-CH" smtClean="0"/>
              <a:t>23.06.2018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11809" y="8898891"/>
            <a:ext cx="7144107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949706" y="8898891"/>
            <a:ext cx="4762738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FC1C4-3C12-40DC-A42C-A121F3BD443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22795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10.png"/><Relationship Id="rId21" Type="http://schemas.openxmlformats.org/officeDocument/2006/relationships/image" Target="../media/image26.png"/><Relationship Id="rId7" Type="http://schemas.openxmlformats.org/officeDocument/2006/relationships/image" Target="../media/image14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6.png"/><Relationship Id="rId15" Type="http://schemas.openxmlformats.org/officeDocument/2006/relationships/image" Target="../media/image20.png"/><Relationship Id="rId10" Type="http://schemas.openxmlformats.org/officeDocument/2006/relationships/image" Target="../media/image13.png"/><Relationship Id="rId19" Type="http://schemas.openxmlformats.org/officeDocument/2006/relationships/image" Target="../media/image24.png"/><Relationship Id="rId4" Type="http://schemas.openxmlformats.org/officeDocument/2006/relationships/image" Target="../media/image11.png"/><Relationship Id="rId9" Type="http://schemas.openxmlformats.org/officeDocument/2006/relationships/image" Target="../media/image12.png"/><Relationship Id="rId1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5.png"/><Relationship Id="rId5" Type="http://schemas.openxmlformats.org/officeDocument/2006/relationships/image" Target="../media/image30.png"/><Relationship Id="rId10" Type="http://schemas.openxmlformats.org/officeDocument/2006/relationships/image" Target="../media/image34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Rechteck 309"/>
          <p:cNvSpPr/>
          <p:nvPr/>
        </p:nvSpPr>
        <p:spPr>
          <a:xfrm>
            <a:off x="7030858" y="1559045"/>
            <a:ext cx="3350029" cy="33500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2117"/>
          </a:p>
        </p:txBody>
      </p:sp>
      <p:cxnSp>
        <p:nvCxnSpPr>
          <p:cNvPr id="311" name="Gerader Verbinder 310"/>
          <p:cNvCxnSpPr>
            <a:stCxn id="310" idx="2"/>
            <a:endCxn id="310" idx="0"/>
          </p:cNvCxnSpPr>
          <p:nvPr/>
        </p:nvCxnSpPr>
        <p:spPr>
          <a:xfrm flipV="1">
            <a:off x="8705873" y="1559045"/>
            <a:ext cx="0" cy="33500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Gerader Verbinder 311"/>
          <p:cNvCxnSpPr/>
          <p:nvPr/>
        </p:nvCxnSpPr>
        <p:spPr>
          <a:xfrm>
            <a:off x="7030858" y="4767758"/>
            <a:ext cx="33500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Textfeld 312"/>
              <p:cNvSpPr txBox="1"/>
              <p:nvPr/>
            </p:nvSpPr>
            <p:spPr>
              <a:xfrm rot="16200000">
                <a:off x="5580296" y="2902205"/>
                <a:ext cx="1415772" cy="6637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 sz="2117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Gütefunktion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CH" sz="2117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de-CH" sz="2117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</m:acc>
                      <m:r>
                        <a:rPr lang="de-CH" sz="2117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de-CH" sz="2117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r>
                        <a:rPr lang="de-CH" sz="2117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de-CH" sz="2117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3" name="Textfeld 3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580296" y="2902205"/>
                <a:ext cx="1415772" cy="663708"/>
              </a:xfrm>
              <a:prstGeom prst="rect">
                <a:avLst/>
              </a:prstGeom>
              <a:blipFill>
                <a:blip r:embed="rId2"/>
                <a:stretch>
                  <a:fillRect l="-4587" t="-16738" r="-23853" b="-515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4" name="Gerader Verbinder 313"/>
          <p:cNvCxnSpPr/>
          <p:nvPr/>
        </p:nvCxnSpPr>
        <p:spPr>
          <a:xfrm flipH="1">
            <a:off x="6956045" y="4767758"/>
            <a:ext cx="1330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Gerader Verbinder 314"/>
          <p:cNvCxnSpPr/>
          <p:nvPr/>
        </p:nvCxnSpPr>
        <p:spPr>
          <a:xfrm flipH="1">
            <a:off x="6956045" y="4151014"/>
            <a:ext cx="1330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Gerader Verbinder 315"/>
          <p:cNvCxnSpPr/>
          <p:nvPr/>
        </p:nvCxnSpPr>
        <p:spPr>
          <a:xfrm flipH="1">
            <a:off x="6956045" y="3562413"/>
            <a:ext cx="1330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Gerader Verbinder 316"/>
          <p:cNvCxnSpPr/>
          <p:nvPr/>
        </p:nvCxnSpPr>
        <p:spPr>
          <a:xfrm flipH="1">
            <a:off x="6956045" y="2945669"/>
            <a:ext cx="1330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Gerader Verbinder 317"/>
          <p:cNvCxnSpPr/>
          <p:nvPr/>
        </p:nvCxnSpPr>
        <p:spPr>
          <a:xfrm flipH="1">
            <a:off x="6956045" y="2398631"/>
            <a:ext cx="1330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Gerader Verbinder 318"/>
          <p:cNvCxnSpPr/>
          <p:nvPr/>
        </p:nvCxnSpPr>
        <p:spPr>
          <a:xfrm flipH="1">
            <a:off x="6956045" y="1781887"/>
            <a:ext cx="1330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Textfeld 319"/>
          <p:cNvSpPr txBox="1"/>
          <p:nvPr/>
        </p:nvSpPr>
        <p:spPr>
          <a:xfrm>
            <a:off x="6581401" y="3953497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</a:p>
        </p:txBody>
      </p:sp>
      <p:sp>
        <p:nvSpPr>
          <p:cNvPr id="321" name="Textfeld 320"/>
          <p:cNvSpPr txBox="1"/>
          <p:nvPr/>
        </p:nvSpPr>
        <p:spPr>
          <a:xfrm>
            <a:off x="6581401" y="4570520"/>
            <a:ext cx="441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22" name="Textfeld 321"/>
          <p:cNvSpPr txBox="1"/>
          <p:nvPr/>
        </p:nvSpPr>
        <p:spPr>
          <a:xfrm>
            <a:off x="6581401" y="3392955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</a:p>
        </p:txBody>
      </p:sp>
      <p:sp>
        <p:nvSpPr>
          <p:cNvPr id="323" name="Textfeld 322"/>
          <p:cNvSpPr txBox="1"/>
          <p:nvPr/>
        </p:nvSpPr>
        <p:spPr>
          <a:xfrm>
            <a:off x="6581401" y="2767963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</a:p>
        </p:txBody>
      </p:sp>
      <p:sp>
        <p:nvSpPr>
          <p:cNvPr id="324" name="Textfeld 323"/>
          <p:cNvSpPr txBox="1"/>
          <p:nvPr/>
        </p:nvSpPr>
        <p:spPr>
          <a:xfrm>
            <a:off x="6581401" y="2236230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</a:p>
        </p:txBody>
      </p:sp>
      <p:sp>
        <p:nvSpPr>
          <p:cNvPr id="325" name="Textfeld 324"/>
          <p:cNvSpPr txBox="1"/>
          <p:nvPr/>
        </p:nvSpPr>
        <p:spPr>
          <a:xfrm>
            <a:off x="6581401" y="1612610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6" name="Textfeld 325"/>
              <p:cNvSpPr txBox="1"/>
              <p:nvPr/>
            </p:nvSpPr>
            <p:spPr>
              <a:xfrm>
                <a:off x="8526433" y="5199835"/>
                <a:ext cx="340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2117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</m:oMath>
                  </m:oMathPara>
                </a14:m>
                <a:endParaRPr lang="de-CH" sz="2117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6" name="Textfeld 3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6433" y="5199835"/>
                <a:ext cx="340821" cy="369332"/>
              </a:xfrm>
              <a:prstGeom prst="rect">
                <a:avLst/>
              </a:prstGeom>
              <a:blipFill>
                <a:blip r:embed="rId3"/>
                <a:stretch>
                  <a:fillRect l="-1786" b="-819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7" name="Freihandform 326"/>
          <p:cNvSpPr/>
          <p:nvPr/>
        </p:nvSpPr>
        <p:spPr>
          <a:xfrm>
            <a:off x="7030856" y="1787059"/>
            <a:ext cx="1675017" cy="2980699"/>
          </a:xfrm>
          <a:custGeom>
            <a:avLst/>
            <a:gdLst>
              <a:gd name="connsiteX0" fmla="*/ 0 w 1986742"/>
              <a:gd name="connsiteY0" fmla="*/ 0 h 2302626"/>
              <a:gd name="connsiteX1" fmla="*/ 822960 w 1986742"/>
              <a:gd name="connsiteY1" fmla="*/ 415636 h 2302626"/>
              <a:gd name="connsiteX2" fmla="*/ 1230284 w 1986742"/>
              <a:gd name="connsiteY2" fmla="*/ 1945178 h 2302626"/>
              <a:gd name="connsiteX3" fmla="*/ 1986742 w 1986742"/>
              <a:gd name="connsiteY3" fmla="*/ 2302626 h 2302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742" h="2302626">
                <a:moveTo>
                  <a:pt x="0" y="0"/>
                </a:moveTo>
                <a:cubicBezTo>
                  <a:pt x="308956" y="45720"/>
                  <a:pt x="617913" y="91440"/>
                  <a:pt x="822960" y="415636"/>
                </a:cubicBezTo>
                <a:cubicBezTo>
                  <a:pt x="1028007" y="739832"/>
                  <a:pt x="1036320" y="1630680"/>
                  <a:pt x="1230284" y="1945178"/>
                </a:cubicBezTo>
                <a:cubicBezTo>
                  <a:pt x="1424248" y="2259676"/>
                  <a:pt x="1705495" y="2281151"/>
                  <a:pt x="1986742" y="2302626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2117"/>
          </a:p>
        </p:txBody>
      </p:sp>
      <p:sp>
        <p:nvSpPr>
          <p:cNvPr id="328" name="Freihandform 327"/>
          <p:cNvSpPr/>
          <p:nvPr/>
        </p:nvSpPr>
        <p:spPr>
          <a:xfrm flipH="1">
            <a:off x="8714182" y="1787059"/>
            <a:ext cx="1674000" cy="2980699"/>
          </a:xfrm>
          <a:custGeom>
            <a:avLst/>
            <a:gdLst>
              <a:gd name="connsiteX0" fmla="*/ 0 w 1986742"/>
              <a:gd name="connsiteY0" fmla="*/ 0 h 2302626"/>
              <a:gd name="connsiteX1" fmla="*/ 822960 w 1986742"/>
              <a:gd name="connsiteY1" fmla="*/ 415636 h 2302626"/>
              <a:gd name="connsiteX2" fmla="*/ 1230284 w 1986742"/>
              <a:gd name="connsiteY2" fmla="*/ 1945178 h 2302626"/>
              <a:gd name="connsiteX3" fmla="*/ 1986742 w 1986742"/>
              <a:gd name="connsiteY3" fmla="*/ 2302626 h 2302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742" h="2302626">
                <a:moveTo>
                  <a:pt x="0" y="0"/>
                </a:moveTo>
                <a:cubicBezTo>
                  <a:pt x="308956" y="45720"/>
                  <a:pt x="617913" y="91440"/>
                  <a:pt x="822960" y="415636"/>
                </a:cubicBezTo>
                <a:cubicBezTo>
                  <a:pt x="1028007" y="739832"/>
                  <a:pt x="1036320" y="1630680"/>
                  <a:pt x="1230284" y="1945178"/>
                </a:cubicBezTo>
                <a:cubicBezTo>
                  <a:pt x="1424248" y="2259676"/>
                  <a:pt x="1705495" y="2281151"/>
                  <a:pt x="1986742" y="2302626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2117"/>
          </a:p>
        </p:txBody>
      </p:sp>
      <p:grpSp>
        <p:nvGrpSpPr>
          <p:cNvPr id="329" name="Gruppieren 328"/>
          <p:cNvGrpSpPr/>
          <p:nvPr/>
        </p:nvGrpSpPr>
        <p:grpSpPr>
          <a:xfrm rot="5400000">
            <a:off x="8643603" y="3456646"/>
            <a:ext cx="76535" cy="2900598"/>
            <a:chOff x="7531333" y="1968802"/>
            <a:chExt cx="133004" cy="2369127"/>
          </a:xfrm>
        </p:grpSpPr>
        <p:cxnSp>
          <p:nvCxnSpPr>
            <p:cNvPr id="330" name="Gerader Verbinder 329"/>
            <p:cNvCxnSpPr/>
            <p:nvPr/>
          </p:nvCxnSpPr>
          <p:spPr>
            <a:xfrm flipH="1">
              <a:off x="7531333" y="4337929"/>
              <a:ext cx="13300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Gerader Verbinder 330"/>
            <p:cNvCxnSpPr/>
            <p:nvPr/>
          </p:nvCxnSpPr>
          <p:spPr>
            <a:xfrm flipH="1">
              <a:off x="7531333" y="3132584"/>
              <a:ext cx="13300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Gerader Verbinder 331"/>
            <p:cNvCxnSpPr/>
            <p:nvPr/>
          </p:nvCxnSpPr>
          <p:spPr>
            <a:xfrm flipH="1">
              <a:off x="7531333" y="2515840"/>
              <a:ext cx="13300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Gerader Verbinder 332"/>
            <p:cNvCxnSpPr/>
            <p:nvPr/>
          </p:nvCxnSpPr>
          <p:spPr>
            <a:xfrm flipH="1">
              <a:off x="7531333" y="1968802"/>
              <a:ext cx="13300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4" name="Textfeld 333"/>
          <p:cNvSpPr txBox="1"/>
          <p:nvPr/>
        </p:nvSpPr>
        <p:spPr>
          <a:xfrm>
            <a:off x="7798093" y="4861281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</a:p>
        </p:txBody>
      </p:sp>
      <p:sp>
        <p:nvSpPr>
          <p:cNvPr id="335" name="Textfeld 334"/>
          <p:cNvSpPr txBox="1"/>
          <p:nvPr/>
        </p:nvSpPr>
        <p:spPr>
          <a:xfrm>
            <a:off x="7038511" y="4885178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</a:p>
        </p:txBody>
      </p:sp>
      <p:sp>
        <p:nvSpPr>
          <p:cNvPr id="336" name="Textfeld 335"/>
          <p:cNvSpPr txBox="1"/>
          <p:nvPr/>
        </p:nvSpPr>
        <p:spPr>
          <a:xfrm>
            <a:off x="9324155" y="488517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37" name="Textfeld 336"/>
          <p:cNvSpPr txBox="1"/>
          <p:nvPr/>
        </p:nvSpPr>
        <p:spPr>
          <a:xfrm>
            <a:off x="9998988" y="488517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38" name="Textfeld 337"/>
          <p:cNvSpPr txBox="1"/>
          <p:nvPr/>
        </p:nvSpPr>
        <p:spPr>
          <a:xfrm>
            <a:off x="8558391" y="488517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39" name="Rechteck 338"/>
          <p:cNvSpPr/>
          <p:nvPr/>
        </p:nvSpPr>
        <p:spPr>
          <a:xfrm>
            <a:off x="11750609" y="1559045"/>
            <a:ext cx="3350029" cy="33500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2117"/>
          </a:p>
        </p:txBody>
      </p:sp>
      <p:cxnSp>
        <p:nvCxnSpPr>
          <p:cNvPr id="340" name="Gerader Verbinder 339"/>
          <p:cNvCxnSpPr/>
          <p:nvPr/>
        </p:nvCxnSpPr>
        <p:spPr>
          <a:xfrm flipV="1">
            <a:off x="11947344" y="1559045"/>
            <a:ext cx="0" cy="33500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Gerader Verbinder 340"/>
          <p:cNvCxnSpPr/>
          <p:nvPr/>
        </p:nvCxnSpPr>
        <p:spPr>
          <a:xfrm>
            <a:off x="11750609" y="4767758"/>
            <a:ext cx="33500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2" name="Textfeld 341"/>
              <p:cNvSpPr txBox="1"/>
              <p:nvPr/>
            </p:nvSpPr>
            <p:spPr>
              <a:xfrm rot="16200000">
                <a:off x="10191015" y="2973732"/>
                <a:ext cx="1633845" cy="5206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 sz="2117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ARL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CH" sz="2117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de-CH" sz="2117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</m:d>
                    <m:r>
                      <a:rPr lang="de-CH" sz="2117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de-CH" sz="2117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de-CH" sz="2117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acc>
                          <m:accPr>
                            <m:chr m:val="̃"/>
                            <m:ctrlPr>
                              <a:rPr lang="de-CH" sz="2117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de-CH" sz="2117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</m:acc>
                        <m:r>
                          <a:rPr lang="de-CH" sz="2117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de-CH" sz="2117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  <m:r>
                          <a:rPr lang="de-CH" sz="2117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de-CH" sz="2117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2" name="Textfeld 3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191015" y="2973732"/>
                <a:ext cx="1633845" cy="520655"/>
              </a:xfrm>
              <a:prstGeom prst="rect">
                <a:avLst/>
              </a:prstGeom>
              <a:blipFill>
                <a:blip r:embed="rId4"/>
                <a:stretch>
                  <a:fillRect t="-8582" r="-16471" b="-4478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3" name="Gerader Verbinder 342"/>
          <p:cNvCxnSpPr/>
          <p:nvPr/>
        </p:nvCxnSpPr>
        <p:spPr>
          <a:xfrm flipH="1">
            <a:off x="11675796" y="4767758"/>
            <a:ext cx="1330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Gerader Verbinder 343"/>
          <p:cNvCxnSpPr/>
          <p:nvPr/>
        </p:nvCxnSpPr>
        <p:spPr>
          <a:xfrm flipH="1">
            <a:off x="11675796" y="4151014"/>
            <a:ext cx="1330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Gerader Verbinder 344"/>
          <p:cNvCxnSpPr/>
          <p:nvPr/>
        </p:nvCxnSpPr>
        <p:spPr>
          <a:xfrm flipH="1">
            <a:off x="11675796" y="3562413"/>
            <a:ext cx="1330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Gerader Verbinder 345"/>
          <p:cNvCxnSpPr/>
          <p:nvPr/>
        </p:nvCxnSpPr>
        <p:spPr>
          <a:xfrm flipH="1">
            <a:off x="11675796" y="2945669"/>
            <a:ext cx="1330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Gerader Verbinder 346"/>
          <p:cNvCxnSpPr/>
          <p:nvPr/>
        </p:nvCxnSpPr>
        <p:spPr>
          <a:xfrm flipH="1">
            <a:off x="11675796" y="2398631"/>
            <a:ext cx="1330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Gerader Verbinder 347"/>
          <p:cNvCxnSpPr/>
          <p:nvPr/>
        </p:nvCxnSpPr>
        <p:spPr>
          <a:xfrm flipH="1">
            <a:off x="11675796" y="1781887"/>
            <a:ext cx="1330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Textfeld 348"/>
          <p:cNvSpPr txBox="1"/>
          <p:nvPr/>
        </p:nvSpPr>
        <p:spPr>
          <a:xfrm>
            <a:off x="11455039" y="3953497"/>
            <a:ext cx="287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50" name="Textfeld 349"/>
          <p:cNvSpPr txBox="1"/>
          <p:nvPr/>
        </p:nvSpPr>
        <p:spPr>
          <a:xfrm>
            <a:off x="11301152" y="4570520"/>
            <a:ext cx="441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51" name="Textfeld 350"/>
          <p:cNvSpPr txBox="1"/>
          <p:nvPr/>
        </p:nvSpPr>
        <p:spPr>
          <a:xfrm>
            <a:off x="11279659" y="3392955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</p:txBody>
      </p:sp>
      <p:sp>
        <p:nvSpPr>
          <p:cNvPr id="352" name="Textfeld 351"/>
          <p:cNvSpPr txBox="1"/>
          <p:nvPr/>
        </p:nvSpPr>
        <p:spPr>
          <a:xfrm>
            <a:off x="11301152" y="2767963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450</a:t>
            </a:r>
          </a:p>
        </p:txBody>
      </p:sp>
      <p:sp>
        <p:nvSpPr>
          <p:cNvPr id="353" name="Textfeld 352"/>
          <p:cNvSpPr txBox="1"/>
          <p:nvPr/>
        </p:nvSpPr>
        <p:spPr>
          <a:xfrm>
            <a:off x="11301152" y="2236230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600</a:t>
            </a:r>
          </a:p>
        </p:txBody>
      </p:sp>
      <p:sp>
        <p:nvSpPr>
          <p:cNvPr id="354" name="Textfeld 353"/>
          <p:cNvSpPr txBox="1"/>
          <p:nvPr/>
        </p:nvSpPr>
        <p:spPr>
          <a:xfrm>
            <a:off x="11301152" y="1612610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750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5" name="Textfeld 354"/>
              <p:cNvSpPr txBox="1"/>
              <p:nvPr/>
            </p:nvSpPr>
            <p:spPr>
              <a:xfrm>
                <a:off x="13246184" y="5199835"/>
                <a:ext cx="340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2117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</m:oMath>
                  </m:oMathPara>
                </a14:m>
                <a:endParaRPr lang="de-CH" sz="2117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5" name="Textfeld 3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6184" y="5199835"/>
                <a:ext cx="340821" cy="369332"/>
              </a:xfrm>
              <a:prstGeom prst="rect">
                <a:avLst/>
              </a:prstGeom>
              <a:blipFill>
                <a:blip r:embed="rId5"/>
                <a:stretch>
                  <a:fillRect l="-1786" b="-819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6" name="Gruppieren 355"/>
          <p:cNvGrpSpPr/>
          <p:nvPr/>
        </p:nvGrpSpPr>
        <p:grpSpPr>
          <a:xfrm rot="5400000">
            <a:off x="13363354" y="3456646"/>
            <a:ext cx="76535" cy="2900598"/>
            <a:chOff x="7531333" y="1968802"/>
            <a:chExt cx="133004" cy="2369127"/>
          </a:xfrm>
        </p:grpSpPr>
        <p:cxnSp>
          <p:nvCxnSpPr>
            <p:cNvPr id="357" name="Gerader Verbinder 356"/>
            <p:cNvCxnSpPr/>
            <p:nvPr/>
          </p:nvCxnSpPr>
          <p:spPr>
            <a:xfrm flipH="1">
              <a:off x="7531333" y="4337929"/>
              <a:ext cx="13300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Gerader Verbinder 357"/>
            <p:cNvCxnSpPr/>
            <p:nvPr/>
          </p:nvCxnSpPr>
          <p:spPr>
            <a:xfrm flipH="1">
              <a:off x="7531333" y="3132584"/>
              <a:ext cx="13300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Gerader Verbinder 358"/>
            <p:cNvCxnSpPr/>
            <p:nvPr/>
          </p:nvCxnSpPr>
          <p:spPr>
            <a:xfrm flipH="1">
              <a:off x="7531333" y="2515840"/>
              <a:ext cx="13300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Gerader Verbinder 359"/>
            <p:cNvCxnSpPr/>
            <p:nvPr/>
          </p:nvCxnSpPr>
          <p:spPr>
            <a:xfrm flipH="1">
              <a:off x="7531333" y="1968802"/>
              <a:ext cx="13300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1" name="Textfeld 360"/>
          <p:cNvSpPr txBox="1"/>
          <p:nvPr/>
        </p:nvSpPr>
        <p:spPr>
          <a:xfrm>
            <a:off x="12533211" y="486128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de-CH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2" name="Textfeld 361"/>
          <p:cNvSpPr txBox="1"/>
          <p:nvPr/>
        </p:nvSpPr>
        <p:spPr>
          <a:xfrm>
            <a:off x="11827192" y="488517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63" name="Textfeld 362"/>
          <p:cNvSpPr txBox="1"/>
          <p:nvPr/>
        </p:nvSpPr>
        <p:spPr>
          <a:xfrm>
            <a:off x="14043906" y="488517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de-CH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4" name="Textfeld 363"/>
          <p:cNvSpPr txBox="1"/>
          <p:nvPr/>
        </p:nvSpPr>
        <p:spPr>
          <a:xfrm>
            <a:off x="14718739" y="487685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de-CH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5" name="Textfeld 364"/>
          <p:cNvSpPr txBox="1"/>
          <p:nvPr/>
        </p:nvSpPr>
        <p:spPr>
          <a:xfrm>
            <a:off x="13278142" y="488517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de-CH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6" name="Freihandform 365"/>
          <p:cNvSpPr/>
          <p:nvPr/>
        </p:nvSpPr>
        <p:spPr>
          <a:xfrm>
            <a:off x="11955656" y="1781886"/>
            <a:ext cx="2375508" cy="2985871"/>
          </a:xfrm>
          <a:custGeom>
            <a:avLst/>
            <a:gdLst>
              <a:gd name="connsiteX0" fmla="*/ 0 w 1066800"/>
              <a:gd name="connsiteY0" fmla="*/ 0 h 1493520"/>
              <a:gd name="connsiteX1" fmla="*/ 121920 w 1066800"/>
              <a:gd name="connsiteY1" fmla="*/ 243840 h 1493520"/>
              <a:gd name="connsiteX2" fmla="*/ 373380 w 1066800"/>
              <a:gd name="connsiteY2" fmla="*/ 1280160 h 1493520"/>
              <a:gd name="connsiteX3" fmla="*/ 1066800 w 1066800"/>
              <a:gd name="connsiteY3" fmla="*/ 1493520 h 149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6800" h="1493520">
                <a:moveTo>
                  <a:pt x="0" y="0"/>
                </a:moveTo>
                <a:cubicBezTo>
                  <a:pt x="29845" y="15240"/>
                  <a:pt x="59690" y="30480"/>
                  <a:pt x="121920" y="243840"/>
                </a:cubicBezTo>
                <a:cubicBezTo>
                  <a:pt x="184150" y="457200"/>
                  <a:pt x="215900" y="1071880"/>
                  <a:pt x="373380" y="1280160"/>
                </a:cubicBezTo>
                <a:cubicBezTo>
                  <a:pt x="530860" y="1488440"/>
                  <a:pt x="680720" y="1464310"/>
                  <a:pt x="1066800" y="1493520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2117"/>
          </a:p>
        </p:txBody>
      </p:sp>
      <p:cxnSp>
        <p:nvCxnSpPr>
          <p:cNvPr id="367" name="Gerader Verbinder 366"/>
          <p:cNvCxnSpPr>
            <a:stCxn id="366" idx="3"/>
          </p:cNvCxnSpPr>
          <p:nvPr/>
        </p:nvCxnSpPr>
        <p:spPr>
          <a:xfrm>
            <a:off x="14331164" y="4767757"/>
            <a:ext cx="769474" cy="0"/>
          </a:xfrm>
          <a:prstGeom prst="lin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8" name="Gerader Verbinder 367"/>
          <p:cNvCxnSpPr/>
          <p:nvPr/>
        </p:nvCxnSpPr>
        <p:spPr>
          <a:xfrm>
            <a:off x="7094036" y="4148150"/>
            <a:ext cx="9175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Gerader Verbinder 368"/>
          <p:cNvCxnSpPr/>
          <p:nvPr/>
        </p:nvCxnSpPr>
        <p:spPr>
          <a:xfrm>
            <a:off x="8011567" y="4151014"/>
            <a:ext cx="0" cy="7941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Freihandform 369"/>
          <p:cNvSpPr/>
          <p:nvPr/>
        </p:nvSpPr>
        <p:spPr>
          <a:xfrm>
            <a:off x="11965237" y="1781886"/>
            <a:ext cx="1665862" cy="2985871"/>
          </a:xfrm>
          <a:custGeom>
            <a:avLst/>
            <a:gdLst>
              <a:gd name="connsiteX0" fmla="*/ 0 w 1066800"/>
              <a:gd name="connsiteY0" fmla="*/ 0 h 1493520"/>
              <a:gd name="connsiteX1" fmla="*/ 121920 w 1066800"/>
              <a:gd name="connsiteY1" fmla="*/ 243840 h 1493520"/>
              <a:gd name="connsiteX2" fmla="*/ 373380 w 1066800"/>
              <a:gd name="connsiteY2" fmla="*/ 1280160 h 1493520"/>
              <a:gd name="connsiteX3" fmla="*/ 1066800 w 1066800"/>
              <a:gd name="connsiteY3" fmla="*/ 1493520 h 149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6800" h="1493520">
                <a:moveTo>
                  <a:pt x="0" y="0"/>
                </a:moveTo>
                <a:cubicBezTo>
                  <a:pt x="29845" y="15240"/>
                  <a:pt x="59690" y="30480"/>
                  <a:pt x="121920" y="243840"/>
                </a:cubicBezTo>
                <a:cubicBezTo>
                  <a:pt x="184150" y="457200"/>
                  <a:pt x="215900" y="1071880"/>
                  <a:pt x="373380" y="1280160"/>
                </a:cubicBezTo>
                <a:cubicBezTo>
                  <a:pt x="530860" y="1488440"/>
                  <a:pt x="680720" y="1464310"/>
                  <a:pt x="1066800" y="1493520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2117"/>
          </a:p>
        </p:txBody>
      </p:sp>
      <p:sp>
        <p:nvSpPr>
          <p:cNvPr id="371" name="Freihandform 370"/>
          <p:cNvSpPr/>
          <p:nvPr/>
        </p:nvSpPr>
        <p:spPr>
          <a:xfrm>
            <a:off x="11977283" y="1781886"/>
            <a:ext cx="3123356" cy="2985871"/>
          </a:xfrm>
          <a:custGeom>
            <a:avLst/>
            <a:gdLst>
              <a:gd name="connsiteX0" fmla="*/ 0 w 1066800"/>
              <a:gd name="connsiteY0" fmla="*/ 0 h 1493520"/>
              <a:gd name="connsiteX1" fmla="*/ 121920 w 1066800"/>
              <a:gd name="connsiteY1" fmla="*/ 243840 h 1493520"/>
              <a:gd name="connsiteX2" fmla="*/ 373380 w 1066800"/>
              <a:gd name="connsiteY2" fmla="*/ 1280160 h 1493520"/>
              <a:gd name="connsiteX3" fmla="*/ 1066800 w 1066800"/>
              <a:gd name="connsiteY3" fmla="*/ 1493520 h 149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6800" h="1493520">
                <a:moveTo>
                  <a:pt x="0" y="0"/>
                </a:moveTo>
                <a:cubicBezTo>
                  <a:pt x="29845" y="15240"/>
                  <a:pt x="59690" y="30480"/>
                  <a:pt x="121920" y="243840"/>
                </a:cubicBezTo>
                <a:cubicBezTo>
                  <a:pt x="184150" y="457200"/>
                  <a:pt x="215900" y="1071880"/>
                  <a:pt x="373380" y="1280160"/>
                </a:cubicBezTo>
                <a:cubicBezTo>
                  <a:pt x="530860" y="1488440"/>
                  <a:pt x="680720" y="1464310"/>
                  <a:pt x="1066800" y="1493520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2117"/>
          </a:p>
        </p:txBody>
      </p:sp>
      <p:cxnSp>
        <p:nvCxnSpPr>
          <p:cNvPr id="372" name="Gerader Verbinder 371"/>
          <p:cNvCxnSpPr/>
          <p:nvPr/>
        </p:nvCxnSpPr>
        <p:spPr>
          <a:xfrm>
            <a:off x="13561690" y="4767757"/>
            <a:ext cx="769474" cy="0"/>
          </a:xfrm>
          <a:prstGeom prst="lin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3" name="Textfeld 372"/>
          <p:cNvSpPr txBox="1"/>
          <p:nvPr/>
        </p:nvSpPr>
        <p:spPr>
          <a:xfrm>
            <a:off x="12278115" y="1680968"/>
            <a:ext cx="26581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</a:t>
            </a:r>
            <a:r>
              <a:rPr lang="de-CH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össerer Stichprobenumfang</a:t>
            </a:r>
          </a:p>
          <a:p>
            <a:r>
              <a:rPr lang="de-CH" sz="1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Kleinerer Stichprobenumfang</a:t>
            </a:r>
          </a:p>
        </p:txBody>
      </p:sp>
      <p:sp>
        <p:nvSpPr>
          <p:cNvPr id="374" name="Rechteck 373"/>
          <p:cNvSpPr/>
          <p:nvPr/>
        </p:nvSpPr>
        <p:spPr>
          <a:xfrm>
            <a:off x="934878" y="1559045"/>
            <a:ext cx="3350029" cy="33500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2117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5" name="Textfeld 374"/>
              <p:cNvSpPr txBox="1"/>
              <p:nvPr/>
            </p:nvSpPr>
            <p:spPr>
              <a:xfrm>
                <a:off x="2370663" y="5046695"/>
                <a:ext cx="138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     (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=4)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375" name="Textfeld 3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663" y="5046695"/>
                <a:ext cx="1385379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6" name="Textfeld 375"/>
              <p:cNvSpPr txBox="1"/>
              <p:nvPr/>
            </p:nvSpPr>
            <p:spPr>
              <a:xfrm rot="16200000">
                <a:off x="639438" y="1871077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376" name="Textfeld 3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39438" y="1871077"/>
                <a:ext cx="367986" cy="369332"/>
              </a:xfrm>
              <a:prstGeom prst="rect">
                <a:avLst/>
              </a:prstGeom>
              <a:blipFill>
                <a:blip r:embed="rId7"/>
                <a:stretch>
                  <a:fillRect t="-2166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7" name="Gerader Verbinder 376"/>
          <p:cNvCxnSpPr/>
          <p:nvPr/>
        </p:nvCxnSpPr>
        <p:spPr>
          <a:xfrm>
            <a:off x="951541" y="3234058"/>
            <a:ext cx="33500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Textfeld 377"/>
          <p:cNvSpPr txBox="1"/>
          <p:nvPr/>
        </p:nvSpPr>
        <p:spPr>
          <a:xfrm>
            <a:off x="3697162" y="293724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</a:t>
            </a:r>
            <a:endParaRPr lang="de-C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9" name="Gerader Verbinder 378"/>
          <p:cNvCxnSpPr/>
          <p:nvPr/>
        </p:nvCxnSpPr>
        <p:spPr>
          <a:xfrm>
            <a:off x="951541" y="2417137"/>
            <a:ext cx="33500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Gerader Verbinder 379"/>
          <p:cNvCxnSpPr/>
          <p:nvPr/>
        </p:nvCxnSpPr>
        <p:spPr>
          <a:xfrm>
            <a:off x="951541" y="4050982"/>
            <a:ext cx="33500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Textfeld 380"/>
          <p:cNvSpPr txBox="1"/>
          <p:nvPr/>
        </p:nvSpPr>
        <p:spPr>
          <a:xfrm>
            <a:off x="3697162" y="21231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UCL</a:t>
            </a:r>
            <a:endParaRPr lang="de-C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2" name="Textfeld 381"/>
          <p:cNvSpPr txBox="1"/>
          <p:nvPr/>
        </p:nvSpPr>
        <p:spPr>
          <a:xfrm>
            <a:off x="3697162" y="3769609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LCL</a:t>
            </a:r>
            <a:endParaRPr lang="de-C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3" name="Textfeld 382"/>
          <p:cNvSpPr txBox="1"/>
          <p:nvPr/>
        </p:nvSpPr>
        <p:spPr>
          <a:xfrm>
            <a:off x="195002" y="3049392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20.00</a:t>
            </a:r>
          </a:p>
        </p:txBody>
      </p:sp>
      <p:sp>
        <p:nvSpPr>
          <p:cNvPr id="384" name="Textfeld 383"/>
          <p:cNvSpPr txBox="1"/>
          <p:nvPr/>
        </p:nvSpPr>
        <p:spPr>
          <a:xfrm>
            <a:off x="195002" y="3856036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19.95</a:t>
            </a:r>
          </a:p>
        </p:txBody>
      </p:sp>
      <p:sp>
        <p:nvSpPr>
          <p:cNvPr id="385" name="Textfeld 384"/>
          <p:cNvSpPr txBox="1"/>
          <p:nvPr/>
        </p:nvSpPr>
        <p:spPr>
          <a:xfrm>
            <a:off x="195002" y="2230128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20.05</a:t>
            </a:r>
          </a:p>
        </p:txBody>
      </p:sp>
      <p:sp>
        <p:nvSpPr>
          <p:cNvPr id="386" name="Geschweifte Klammer links 385"/>
          <p:cNvSpPr/>
          <p:nvPr/>
        </p:nvSpPr>
        <p:spPr>
          <a:xfrm rot="10800000">
            <a:off x="4337165" y="2417136"/>
            <a:ext cx="153810" cy="816921"/>
          </a:xfrm>
          <a:prstGeom prst="leftBrace">
            <a:avLst>
              <a:gd name="adj1" fmla="val 2845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7" name="Textfeld 386"/>
              <p:cNvSpPr txBox="1"/>
              <p:nvPr/>
            </p:nvSpPr>
            <p:spPr>
              <a:xfrm>
                <a:off x="4386371" y="2006243"/>
                <a:ext cx="1709122" cy="10013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e-CH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UCL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de-CH" sz="1000" b="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de-CH" sz="700" b="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𝜎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0.05 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𝑚𝑚</m:t>
                      </m:r>
                    </m:oMath>
                  </m:oMathPara>
                </a14:m>
                <a:endParaRPr lang="de-CH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7" name="Textfeld 3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371" y="2006243"/>
                <a:ext cx="1709122" cy="10013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8" name="Gerader Verbinder 387"/>
          <p:cNvCxnSpPr/>
          <p:nvPr/>
        </p:nvCxnSpPr>
        <p:spPr>
          <a:xfrm>
            <a:off x="12670868" y="4151014"/>
            <a:ext cx="0" cy="7941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Gerader Verbinder 388"/>
          <p:cNvCxnSpPr/>
          <p:nvPr/>
        </p:nvCxnSpPr>
        <p:spPr>
          <a:xfrm>
            <a:off x="11793595" y="4148150"/>
            <a:ext cx="8772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Gerader Verbinder 389"/>
          <p:cNvCxnSpPr/>
          <p:nvPr/>
        </p:nvCxnSpPr>
        <p:spPr>
          <a:xfrm>
            <a:off x="1142061" y="2697956"/>
            <a:ext cx="0" cy="21872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Gerader Verbinder 390"/>
          <p:cNvCxnSpPr/>
          <p:nvPr/>
        </p:nvCxnSpPr>
        <p:spPr>
          <a:xfrm>
            <a:off x="1427238" y="3062288"/>
            <a:ext cx="0" cy="1822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Gerader Verbinder 391"/>
          <p:cNvCxnSpPr/>
          <p:nvPr/>
        </p:nvCxnSpPr>
        <p:spPr>
          <a:xfrm>
            <a:off x="1709178" y="2874169"/>
            <a:ext cx="0" cy="2011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Gerader Verbinder 392"/>
          <p:cNvCxnSpPr/>
          <p:nvPr/>
        </p:nvCxnSpPr>
        <p:spPr>
          <a:xfrm>
            <a:off x="1987881" y="3571875"/>
            <a:ext cx="0" cy="13133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Gerader Verbinder 393"/>
          <p:cNvCxnSpPr/>
          <p:nvPr/>
        </p:nvCxnSpPr>
        <p:spPr>
          <a:xfrm>
            <a:off x="2273058" y="3105150"/>
            <a:ext cx="0" cy="1780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Gerader Verbinder 394"/>
          <p:cNvCxnSpPr/>
          <p:nvPr/>
        </p:nvCxnSpPr>
        <p:spPr>
          <a:xfrm>
            <a:off x="2554998" y="3538538"/>
            <a:ext cx="0" cy="13466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Gerader Verbinder 395"/>
          <p:cNvCxnSpPr/>
          <p:nvPr/>
        </p:nvCxnSpPr>
        <p:spPr>
          <a:xfrm>
            <a:off x="2848941" y="2641888"/>
            <a:ext cx="0" cy="22432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Gerader Verbinder 396"/>
          <p:cNvCxnSpPr/>
          <p:nvPr/>
        </p:nvCxnSpPr>
        <p:spPr>
          <a:xfrm>
            <a:off x="3134118" y="3152775"/>
            <a:ext cx="0" cy="1732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Gerader Verbinder 397"/>
          <p:cNvCxnSpPr/>
          <p:nvPr/>
        </p:nvCxnSpPr>
        <p:spPr>
          <a:xfrm>
            <a:off x="3418439" y="3650456"/>
            <a:ext cx="0" cy="1234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Gerader Verbinder 398"/>
          <p:cNvCxnSpPr/>
          <p:nvPr/>
        </p:nvCxnSpPr>
        <p:spPr>
          <a:xfrm>
            <a:off x="3710001" y="3466459"/>
            <a:ext cx="0" cy="14187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Textfeld 399"/>
          <p:cNvSpPr txBox="1"/>
          <p:nvPr/>
        </p:nvSpPr>
        <p:spPr>
          <a:xfrm>
            <a:off x="1001644" y="4828053"/>
            <a:ext cx="287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01" name="Textfeld 400"/>
          <p:cNvSpPr txBox="1"/>
          <p:nvPr/>
        </p:nvSpPr>
        <p:spPr>
          <a:xfrm>
            <a:off x="1291204" y="4828053"/>
            <a:ext cx="287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de-CH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2" name="Textfeld 401"/>
          <p:cNvSpPr txBox="1"/>
          <p:nvPr/>
        </p:nvSpPr>
        <p:spPr>
          <a:xfrm>
            <a:off x="1565617" y="4828053"/>
            <a:ext cx="287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de-CH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3" name="Textfeld 402"/>
          <p:cNvSpPr txBox="1"/>
          <p:nvPr/>
        </p:nvSpPr>
        <p:spPr>
          <a:xfrm>
            <a:off x="1855177" y="4828053"/>
            <a:ext cx="287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de-CH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4" name="Textfeld 403"/>
          <p:cNvSpPr txBox="1"/>
          <p:nvPr/>
        </p:nvSpPr>
        <p:spPr>
          <a:xfrm>
            <a:off x="2129967" y="4828053"/>
            <a:ext cx="287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de-CH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5" name="Textfeld 404"/>
          <p:cNvSpPr txBox="1"/>
          <p:nvPr/>
        </p:nvSpPr>
        <p:spPr>
          <a:xfrm>
            <a:off x="2419527" y="4828053"/>
            <a:ext cx="287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de-CH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6" name="Textfeld 405"/>
          <p:cNvSpPr txBox="1"/>
          <p:nvPr/>
        </p:nvSpPr>
        <p:spPr>
          <a:xfrm>
            <a:off x="2698711" y="4828053"/>
            <a:ext cx="287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de-CH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7" name="Textfeld 406"/>
          <p:cNvSpPr txBox="1"/>
          <p:nvPr/>
        </p:nvSpPr>
        <p:spPr>
          <a:xfrm>
            <a:off x="2988271" y="4828053"/>
            <a:ext cx="287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de-CH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8" name="Textfeld 407"/>
          <p:cNvSpPr txBox="1"/>
          <p:nvPr/>
        </p:nvSpPr>
        <p:spPr>
          <a:xfrm>
            <a:off x="3277063" y="4828053"/>
            <a:ext cx="287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de-CH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" name="Textfeld 408"/>
          <p:cNvSpPr txBox="1"/>
          <p:nvPr/>
        </p:nvSpPr>
        <p:spPr>
          <a:xfrm>
            <a:off x="3502131" y="4828053"/>
            <a:ext cx="389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de-CH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" name="Stern mit 5 Zacken 409"/>
          <p:cNvSpPr/>
          <p:nvPr/>
        </p:nvSpPr>
        <p:spPr>
          <a:xfrm>
            <a:off x="2790903" y="2632776"/>
            <a:ext cx="113240" cy="11324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11" name="Stern mit 5 Zacken 410"/>
          <p:cNvSpPr/>
          <p:nvPr/>
        </p:nvSpPr>
        <p:spPr>
          <a:xfrm>
            <a:off x="3078912" y="3089480"/>
            <a:ext cx="113240" cy="11324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12" name="Stern mit 5 Zacken 411"/>
          <p:cNvSpPr/>
          <p:nvPr/>
        </p:nvSpPr>
        <p:spPr>
          <a:xfrm>
            <a:off x="1083537" y="2641888"/>
            <a:ext cx="113240" cy="11324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13" name="Stern mit 5 Zacken 412"/>
          <p:cNvSpPr/>
          <p:nvPr/>
        </p:nvSpPr>
        <p:spPr>
          <a:xfrm>
            <a:off x="1370618" y="3008666"/>
            <a:ext cx="113240" cy="11324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14" name="Stern mit 5 Zacken 413"/>
          <p:cNvSpPr/>
          <p:nvPr/>
        </p:nvSpPr>
        <p:spPr>
          <a:xfrm>
            <a:off x="1651156" y="2817373"/>
            <a:ext cx="113240" cy="11324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15" name="Stern mit 5 Zacken 414"/>
          <p:cNvSpPr/>
          <p:nvPr/>
        </p:nvSpPr>
        <p:spPr>
          <a:xfrm>
            <a:off x="1931109" y="3510571"/>
            <a:ext cx="113240" cy="11324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16" name="Stern mit 5 Zacken 415"/>
          <p:cNvSpPr/>
          <p:nvPr/>
        </p:nvSpPr>
        <p:spPr>
          <a:xfrm>
            <a:off x="2216438" y="3036752"/>
            <a:ext cx="113240" cy="11324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17" name="Stern mit 5 Zacken 416"/>
          <p:cNvSpPr/>
          <p:nvPr/>
        </p:nvSpPr>
        <p:spPr>
          <a:xfrm>
            <a:off x="2499934" y="3466459"/>
            <a:ext cx="113240" cy="11324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18" name="Stern mit 5 Zacken 417"/>
          <p:cNvSpPr/>
          <p:nvPr/>
        </p:nvSpPr>
        <p:spPr>
          <a:xfrm>
            <a:off x="3363937" y="3579699"/>
            <a:ext cx="113240" cy="11324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19" name="Stern mit 5 Zacken 418"/>
          <p:cNvSpPr/>
          <p:nvPr/>
        </p:nvSpPr>
        <p:spPr>
          <a:xfrm>
            <a:off x="3652327" y="3389259"/>
            <a:ext cx="113240" cy="11324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20" name="Rechteck 419"/>
          <p:cNvSpPr/>
          <p:nvPr/>
        </p:nvSpPr>
        <p:spPr>
          <a:xfrm>
            <a:off x="16572527" y="1559045"/>
            <a:ext cx="3350029" cy="33500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2117"/>
          </a:p>
        </p:txBody>
      </p:sp>
      <p:cxnSp>
        <p:nvCxnSpPr>
          <p:cNvPr id="421" name="Gerader Verbinder 420"/>
          <p:cNvCxnSpPr/>
          <p:nvPr/>
        </p:nvCxnSpPr>
        <p:spPr>
          <a:xfrm flipV="1">
            <a:off x="16769262" y="1559045"/>
            <a:ext cx="0" cy="33500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Gerader Verbinder 421"/>
          <p:cNvCxnSpPr/>
          <p:nvPr/>
        </p:nvCxnSpPr>
        <p:spPr>
          <a:xfrm>
            <a:off x="16572527" y="4767758"/>
            <a:ext cx="33500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Gerader Verbinder 422"/>
          <p:cNvCxnSpPr/>
          <p:nvPr/>
        </p:nvCxnSpPr>
        <p:spPr>
          <a:xfrm flipH="1">
            <a:off x="16497714" y="4767758"/>
            <a:ext cx="1330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Gerader Verbinder 423"/>
          <p:cNvCxnSpPr/>
          <p:nvPr/>
        </p:nvCxnSpPr>
        <p:spPr>
          <a:xfrm flipH="1">
            <a:off x="16497714" y="4151014"/>
            <a:ext cx="1330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Gerader Verbinder 424"/>
          <p:cNvCxnSpPr/>
          <p:nvPr/>
        </p:nvCxnSpPr>
        <p:spPr>
          <a:xfrm flipH="1">
            <a:off x="16497714" y="3562413"/>
            <a:ext cx="1330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Gerader Verbinder 425"/>
          <p:cNvCxnSpPr/>
          <p:nvPr/>
        </p:nvCxnSpPr>
        <p:spPr>
          <a:xfrm flipH="1">
            <a:off x="16497714" y="2945669"/>
            <a:ext cx="1330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Gerader Verbinder 426"/>
          <p:cNvCxnSpPr/>
          <p:nvPr/>
        </p:nvCxnSpPr>
        <p:spPr>
          <a:xfrm flipH="1">
            <a:off x="16497714" y="2398631"/>
            <a:ext cx="1330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Gerader Verbinder 427"/>
          <p:cNvCxnSpPr/>
          <p:nvPr/>
        </p:nvCxnSpPr>
        <p:spPr>
          <a:xfrm flipH="1">
            <a:off x="16497714" y="1781887"/>
            <a:ext cx="1330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Textfeld 428"/>
          <p:cNvSpPr txBox="1"/>
          <p:nvPr/>
        </p:nvSpPr>
        <p:spPr>
          <a:xfrm>
            <a:off x="16123070" y="3953497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de-CH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0" name="Textfeld 429"/>
          <p:cNvSpPr txBox="1"/>
          <p:nvPr/>
        </p:nvSpPr>
        <p:spPr>
          <a:xfrm>
            <a:off x="16123070" y="4570520"/>
            <a:ext cx="441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31" name="Textfeld 430"/>
          <p:cNvSpPr txBox="1"/>
          <p:nvPr/>
        </p:nvSpPr>
        <p:spPr>
          <a:xfrm>
            <a:off x="16101577" y="3392955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de-CH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2" name="Textfeld 431"/>
          <p:cNvSpPr txBox="1"/>
          <p:nvPr/>
        </p:nvSpPr>
        <p:spPr>
          <a:xfrm>
            <a:off x="16123070" y="2767963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de-CH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3" name="Textfeld 432"/>
          <p:cNvSpPr txBox="1"/>
          <p:nvPr/>
        </p:nvSpPr>
        <p:spPr>
          <a:xfrm>
            <a:off x="16123070" y="2236230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lang="de-CH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4" name="Textfeld 433"/>
          <p:cNvSpPr txBox="1"/>
          <p:nvPr/>
        </p:nvSpPr>
        <p:spPr>
          <a:xfrm>
            <a:off x="16217898" y="161261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de-CH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5" name="Textfeld 434"/>
              <p:cNvSpPr txBox="1"/>
              <p:nvPr/>
            </p:nvSpPr>
            <p:spPr>
              <a:xfrm>
                <a:off x="18068102" y="5199835"/>
                <a:ext cx="340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2117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</m:oMath>
                  </m:oMathPara>
                </a14:m>
                <a:endParaRPr lang="de-CH" sz="2117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5" name="Textfeld 4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68102" y="5199835"/>
                <a:ext cx="340821" cy="369332"/>
              </a:xfrm>
              <a:prstGeom prst="rect">
                <a:avLst/>
              </a:prstGeom>
              <a:blipFill>
                <a:blip r:embed="rId9"/>
                <a:stretch>
                  <a:fillRect l="-1786" b="-819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6" name="Gruppieren 435"/>
          <p:cNvGrpSpPr/>
          <p:nvPr/>
        </p:nvGrpSpPr>
        <p:grpSpPr>
          <a:xfrm rot="5400000">
            <a:off x="18185272" y="3456646"/>
            <a:ext cx="76535" cy="2900598"/>
            <a:chOff x="7531333" y="1968802"/>
            <a:chExt cx="133004" cy="2369127"/>
          </a:xfrm>
        </p:grpSpPr>
        <p:cxnSp>
          <p:nvCxnSpPr>
            <p:cNvPr id="437" name="Gerader Verbinder 436"/>
            <p:cNvCxnSpPr/>
            <p:nvPr/>
          </p:nvCxnSpPr>
          <p:spPr>
            <a:xfrm flipH="1">
              <a:off x="7531333" y="4337929"/>
              <a:ext cx="13300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Gerader Verbinder 437"/>
            <p:cNvCxnSpPr/>
            <p:nvPr/>
          </p:nvCxnSpPr>
          <p:spPr>
            <a:xfrm flipH="1">
              <a:off x="7531333" y="3132584"/>
              <a:ext cx="13300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Gerader Verbinder 438"/>
            <p:cNvCxnSpPr/>
            <p:nvPr/>
          </p:nvCxnSpPr>
          <p:spPr>
            <a:xfrm flipH="1">
              <a:off x="7531333" y="2515840"/>
              <a:ext cx="13300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Gerader Verbinder 439"/>
            <p:cNvCxnSpPr/>
            <p:nvPr/>
          </p:nvCxnSpPr>
          <p:spPr>
            <a:xfrm flipH="1">
              <a:off x="7531333" y="1968802"/>
              <a:ext cx="13300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1" name="Textfeld 440"/>
          <p:cNvSpPr txBox="1"/>
          <p:nvPr/>
        </p:nvSpPr>
        <p:spPr>
          <a:xfrm>
            <a:off x="17355129" y="486128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de-CH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2" name="Textfeld 441"/>
          <p:cNvSpPr txBox="1"/>
          <p:nvPr/>
        </p:nvSpPr>
        <p:spPr>
          <a:xfrm>
            <a:off x="16649110" y="488517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43" name="Textfeld 442"/>
          <p:cNvSpPr txBox="1"/>
          <p:nvPr/>
        </p:nvSpPr>
        <p:spPr>
          <a:xfrm>
            <a:off x="18865824" y="488517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de-CH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4" name="Textfeld 443"/>
          <p:cNvSpPr txBox="1"/>
          <p:nvPr/>
        </p:nvSpPr>
        <p:spPr>
          <a:xfrm>
            <a:off x="19540657" y="487685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de-CH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5" name="Textfeld 444"/>
          <p:cNvSpPr txBox="1"/>
          <p:nvPr/>
        </p:nvSpPr>
        <p:spPr>
          <a:xfrm>
            <a:off x="18100060" y="488517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de-CH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1" name="Textfeld 450"/>
          <p:cNvSpPr txBox="1"/>
          <p:nvPr/>
        </p:nvSpPr>
        <p:spPr>
          <a:xfrm>
            <a:off x="17338482" y="1527913"/>
            <a:ext cx="26581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</a:t>
            </a:r>
            <a:r>
              <a:rPr lang="de-CH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össerer Stichprobenumfang</a:t>
            </a:r>
          </a:p>
          <a:p>
            <a:r>
              <a:rPr lang="de-CH" sz="1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Kleinerer Stichprobenumfang</a:t>
            </a:r>
          </a:p>
        </p:txBody>
      </p:sp>
      <p:sp>
        <p:nvSpPr>
          <p:cNvPr id="455" name="Freihandform 454"/>
          <p:cNvSpPr/>
          <p:nvPr/>
        </p:nvSpPr>
        <p:spPr>
          <a:xfrm>
            <a:off x="16776700" y="1790699"/>
            <a:ext cx="2227382" cy="2977057"/>
          </a:xfrm>
          <a:custGeom>
            <a:avLst/>
            <a:gdLst>
              <a:gd name="connsiteX0" fmla="*/ 0 w 3949700"/>
              <a:gd name="connsiteY0" fmla="*/ 0 h 2413000"/>
              <a:gd name="connsiteX1" fmla="*/ 1244600 w 3949700"/>
              <a:gd name="connsiteY1" fmla="*/ 368300 h 2413000"/>
              <a:gd name="connsiteX2" fmla="*/ 2768600 w 3949700"/>
              <a:gd name="connsiteY2" fmla="*/ 2044700 h 2413000"/>
              <a:gd name="connsiteX3" fmla="*/ 3949700 w 3949700"/>
              <a:gd name="connsiteY3" fmla="*/ 2413000 h 241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49700" h="2413000">
                <a:moveTo>
                  <a:pt x="0" y="0"/>
                </a:moveTo>
                <a:cubicBezTo>
                  <a:pt x="391583" y="13758"/>
                  <a:pt x="783167" y="27517"/>
                  <a:pt x="1244600" y="368300"/>
                </a:cubicBezTo>
                <a:cubicBezTo>
                  <a:pt x="1706033" y="709083"/>
                  <a:pt x="2317750" y="1703917"/>
                  <a:pt x="2768600" y="2044700"/>
                </a:cubicBezTo>
                <a:cubicBezTo>
                  <a:pt x="3219450" y="2385483"/>
                  <a:pt x="3584575" y="2399241"/>
                  <a:pt x="3949700" y="24130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56" name="Freihandform 455"/>
          <p:cNvSpPr/>
          <p:nvPr/>
        </p:nvSpPr>
        <p:spPr>
          <a:xfrm>
            <a:off x="16760951" y="1790699"/>
            <a:ext cx="1557047" cy="2977057"/>
          </a:xfrm>
          <a:custGeom>
            <a:avLst/>
            <a:gdLst>
              <a:gd name="connsiteX0" fmla="*/ 0 w 3949700"/>
              <a:gd name="connsiteY0" fmla="*/ 0 h 2413000"/>
              <a:gd name="connsiteX1" fmla="*/ 1244600 w 3949700"/>
              <a:gd name="connsiteY1" fmla="*/ 368300 h 2413000"/>
              <a:gd name="connsiteX2" fmla="*/ 2768600 w 3949700"/>
              <a:gd name="connsiteY2" fmla="*/ 2044700 h 2413000"/>
              <a:gd name="connsiteX3" fmla="*/ 3949700 w 3949700"/>
              <a:gd name="connsiteY3" fmla="*/ 2413000 h 241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49700" h="2413000">
                <a:moveTo>
                  <a:pt x="0" y="0"/>
                </a:moveTo>
                <a:cubicBezTo>
                  <a:pt x="391583" y="13758"/>
                  <a:pt x="783167" y="27517"/>
                  <a:pt x="1244600" y="368300"/>
                </a:cubicBezTo>
                <a:cubicBezTo>
                  <a:pt x="1706033" y="709083"/>
                  <a:pt x="2317750" y="1703917"/>
                  <a:pt x="2768600" y="2044700"/>
                </a:cubicBezTo>
                <a:cubicBezTo>
                  <a:pt x="3219450" y="2385483"/>
                  <a:pt x="3584575" y="2399241"/>
                  <a:pt x="3949700" y="2413000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117"/>
          </a:p>
        </p:txBody>
      </p:sp>
      <p:sp>
        <p:nvSpPr>
          <p:cNvPr id="457" name="Freihandform 456"/>
          <p:cNvSpPr/>
          <p:nvPr/>
        </p:nvSpPr>
        <p:spPr>
          <a:xfrm>
            <a:off x="16799067" y="1790699"/>
            <a:ext cx="2959065" cy="2977057"/>
          </a:xfrm>
          <a:custGeom>
            <a:avLst/>
            <a:gdLst>
              <a:gd name="connsiteX0" fmla="*/ 0 w 3949700"/>
              <a:gd name="connsiteY0" fmla="*/ 0 h 2413000"/>
              <a:gd name="connsiteX1" fmla="*/ 1244600 w 3949700"/>
              <a:gd name="connsiteY1" fmla="*/ 368300 h 2413000"/>
              <a:gd name="connsiteX2" fmla="*/ 2768600 w 3949700"/>
              <a:gd name="connsiteY2" fmla="*/ 2044700 h 2413000"/>
              <a:gd name="connsiteX3" fmla="*/ 3949700 w 3949700"/>
              <a:gd name="connsiteY3" fmla="*/ 2413000 h 241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49700" h="2413000">
                <a:moveTo>
                  <a:pt x="0" y="0"/>
                </a:moveTo>
                <a:cubicBezTo>
                  <a:pt x="391583" y="13758"/>
                  <a:pt x="783167" y="27517"/>
                  <a:pt x="1244600" y="368300"/>
                </a:cubicBezTo>
                <a:cubicBezTo>
                  <a:pt x="1706033" y="709083"/>
                  <a:pt x="2317750" y="1703917"/>
                  <a:pt x="2768600" y="2044700"/>
                </a:cubicBezTo>
                <a:cubicBezTo>
                  <a:pt x="3219450" y="2385483"/>
                  <a:pt x="3584575" y="2399241"/>
                  <a:pt x="3949700" y="2413000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117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8" name="Textfeld 457"/>
              <p:cNvSpPr txBox="1"/>
              <p:nvPr/>
            </p:nvSpPr>
            <p:spPr>
              <a:xfrm rot="16200000">
                <a:off x="14287399" y="2874806"/>
                <a:ext cx="349448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Wahrscheinlichkeit für Fehler 2. Art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458" name="Textfeld 4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4287399" y="2874806"/>
                <a:ext cx="3494483" cy="646331"/>
              </a:xfrm>
              <a:prstGeom prst="rect">
                <a:avLst/>
              </a:prstGeom>
              <a:blipFill>
                <a:blip r:embed="rId10"/>
                <a:stretch>
                  <a:fillRect l="-4717" t="-1222" r="-7547" b="-157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238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72349" y="2698191"/>
            <a:ext cx="13795376" cy="151868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7" y="1074975"/>
            <a:ext cx="6465888" cy="4226401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2414178" y="2487386"/>
            <a:ext cx="4481921" cy="484414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de-CH" dirty="0"/>
          </a:p>
        </p:txBody>
      </p:sp>
      <p:sp>
        <p:nvSpPr>
          <p:cNvPr id="12" name="Textfeld 11"/>
          <p:cNvSpPr txBox="1"/>
          <p:nvPr/>
        </p:nvSpPr>
        <p:spPr>
          <a:xfrm>
            <a:off x="2414178" y="3020786"/>
            <a:ext cx="4481921" cy="484414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de-CH" dirty="0"/>
          </a:p>
        </p:txBody>
      </p:sp>
      <p:sp>
        <p:nvSpPr>
          <p:cNvPr id="13" name="Textfeld 12"/>
          <p:cNvSpPr txBox="1"/>
          <p:nvPr/>
        </p:nvSpPr>
        <p:spPr>
          <a:xfrm>
            <a:off x="2414178" y="3554186"/>
            <a:ext cx="4481921" cy="484414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de-CH" dirty="0"/>
          </a:p>
        </p:txBody>
      </p:sp>
      <p:sp>
        <p:nvSpPr>
          <p:cNvPr id="14" name="Textfeld 13"/>
          <p:cNvSpPr txBox="1"/>
          <p:nvPr/>
        </p:nvSpPr>
        <p:spPr>
          <a:xfrm>
            <a:off x="2414178" y="4087586"/>
            <a:ext cx="4481921" cy="484414"/>
          </a:xfrm>
          <a:prstGeom prst="rect">
            <a:avLst/>
          </a:prstGeom>
          <a:solidFill>
            <a:schemeClr val="accent5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de-CH" dirty="0"/>
          </a:p>
        </p:txBody>
      </p:sp>
      <p:sp>
        <p:nvSpPr>
          <p:cNvPr id="15" name="Textfeld 14"/>
          <p:cNvSpPr txBox="1"/>
          <p:nvPr/>
        </p:nvSpPr>
        <p:spPr>
          <a:xfrm>
            <a:off x="2414178" y="4620986"/>
            <a:ext cx="4481921" cy="484414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de-CH" dirty="0"/>
          </a:p>
        </p:txBody>
      </p:sp>
      <p:sp>
        <p:nvSpPr>
          <p:cNvPr id="16" name="Textfeld 15"/>
          <p:cNvSpPr txBox="1"/>
          <p:nvPr/>
        </p:nvSpPr>
        <p:spPr>
          <a:xfrm>
            <a:off x="10491200" y="2694620"/>
            <a:ext cx="3358149" cy="467680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de-CH" dirty="0"/>
          </a:p>
        </p:txBody>
      </p:sp>
      <p:sp>
        <p:nvSpPr>
          <p:cNvPr id="17" name="Textfeld 16"/>
          <p:cNvSpPr txBox="1"/>
          <p:nvPr/>
        </p:nvSpPr>
        <p:spPr>
          <a:xfrm>
            <a:off x="14034500" y="2694620"/>
            <a:ext cx="3358149" cy="467680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de-CH" dirty="0"/>
          </a:p>
        </p:txBody>
      </p:sp>
      <p:sp>
        <p:nvSpPr>
          <p:cNvPr id="18" name="Textfeld 17"/>
          <p:cNvSpPr txBox="1"/>
          <p:nvPr/>
        </p:nvSpPr>
        <p:spPr>
          <a:xfrm>
            <a:off x="17558750" y="2694620"/>
            <a:ext cx="3358149" cy="467680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de-CH" dirty="0"/>
          </a:p>
        </p:txBody>
      </p:sp>
      <p:sp>
        <p:nvSpPr>
          <p:cNvPr id="19" name="Textfeld 18"/>
          <p:cNvSpPr txBox="1"/>
          <p:nvPr/>
        </p:nvSpPr>
        <p:spPr>
          <a:xfrm>
            <a:off x="10491200" y="3208970"/>
            <a:ext cx="3358149" cy="467680"/>
          </a:xfrm>
          <a:prstGeom prst="rect">
            <a:avLst/>
          </a:prstGeom>
          <a:solidFill>
            <a:schemeClr val="accent5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de-CH" dirty="0"/>
          </a:p>
        </p:txBody>
      </p:sp>
      <p:sp>
        <p:nvSpPr>
          <p:cNvPr id="20" name="Textfeld 19"/>
          <p:cNvSpPr txBox="1"/>
          <p:nvPr/>
        </p:nvSpPr>
        <p:spPr>
          <a:xfrm>
            <a:off x="14034500" y="3208970"/>
            <a:ext cx="3524250" cy="4676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42593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erader Verbinder 35"/>
          <p:cNvCxnSpPr>
            <a:stCxn id="28" idx="0"/>
          </p:cNvCxnSpPr>
          <p:nvPr/>
        </p:nvCxnSpPr>
        <p:spPr>
          <a:xfrm flipH="1">
            <a:off x="2183127" y="936624"/>
            <a:ext cx="1" cy="365126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V="1">
            <a:off x="1305067" y="556260"/>
            <a:ext cx="0" cy="1625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1291419" y="2181794"/>
            <a:ext cx="296054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3909464" y="2181794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464" y="2181794"/>
                <a:ext cx="46076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958672" y="593285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672" y="593285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Gerader Verbinder 22"/>
          <p:cNvCxnSpPr/>
          <p:nvPr/>
        </p:nvCxnSpPr>
        <p:spPr>
          <a:xfrm>
            <a:off x="1305067" y="835025"/>
            <a:ext cx="2558908" cy="1346769"/>
          </a:xfrm>
          <a:prstGeom prst="line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3019425" y="1520474"/>
            <a:ext cx="45719" cy="457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Ellipse 24"/>
          <p:cNvSpPr/>
          <p:nvPr/>
        </p:nvSpPr>
        <p:spPr>
          <a:xfrm>
            <a:off x="1542487" y="756921"/>
            <a:ext cx="45719" cy="457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" name="Ellipse 25"/>
          <p:cNvSpPr/>
          <p:nvPr/>
        </p:nvSpPr>
        <p:spPr>
          <a:xfrm>
            <a:off x="1619250" y="1143000"/>
            <a:ext cx="45719" cy="457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7" name="Ellipse 26"/>
          <p:cNvSpPr/>
          <p:nvPr/>
        </p:nvSpPr>
        <p:spPr>
          <a:xfrm>
            <a:off x="1855468" y="959484"/>
            <a:ext cx="45719" cy="457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8" name="Ellipse 27"/>
          <p:cNvSpPr/>
          <p:nvPr/>
        </p:nvSpPr>
        <p:spPr>
          <a:xfrm>
            <a:off x="2160268" y="936624"/>
            <a:ext cx="45719" cy="457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" name="Ellipse 28"/>
          <p:cNvSpPr/>
          <p:nvPr/>
        </p:nvSpPr>
        <p:spPr>
          <a:xfrm>
            <a:off x="2023743" y="1439831"/>
            <a:ext cx="45719" cy="457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0" name="Ellipse 29"/>
          <p:cNvSpPr/>
          <p:nvPr/>
        </p:nvSpPr>
        <p:spPr>
          <a:xfrm>
            <a:off x="2290443" y="1616678"/>
            <a:ext cx="45719" cy="457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1" name="Ellipse 30"/>
          <p:cNvSpPr/>
          <p:nvPr/>
        </p:nvSpPr>
        <p:spPr>
          <a:xfrm>
            <a:off x="2439668" y="1222978"/>
            <a:ext cx="45719" cy="457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2" name="Ellipse 31"/>
          <p:cNvSpPr/>
          <p:nvPr/>
        </p:nvSpPr>
        <p:spPr>
          <a:xfrm>
            <a:off x="2626993" y="1643949"/>
            <a:ext cx="45719" cy="457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3" name="Ellipse 32"/>
          <p:cNvSpPr/>
          <p:nvPr/>
        </p:nvSpPr>
        <p:spPr>
          <a:xfrm>
            <a:off x="3617593" y="1912872"/>
            <a:ext cx="45719" cy="457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4" name="Ellipse 33"/>
          <p:cNvSpPr/>
          <p:nvPr/>
        </p:nvSpPr>
        <p:spPr>
          <a:xfrm>
            <a:off x="3228335" y="1958591"/>
            <a:ext cx="45719" cy="457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/>
              <p:cNvSpPr txBox="1"/>
              <p:nvPr/>
            </p:nvSpPr>
            <p:spPr>
              <a:xfrm>
                <a:off x="2462527" y="527009"/>
                <a:ext cx="9159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37" name="Textfeld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527" y="527009"/>
                <a:ext cx="915956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Gerader Verbinder 38"/>
          <p:cNvCxnSpPr/>
          <p:nvPr/>
        </p:nvCxnSpPr>
        <p:spPr>
          <a:xfrm flipH="1">
            <a:off x="2236607" y="785899"/>
            <a:ext cx="347914" cy="1507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/>
          <p:nvPr/>
        </p:nvCxnSpPr>
        <p:spPr>
          <a:xfrm flipH="1">
            <a:off x="2197708" y="1044779"/>
            <a:ext cx="406849" cy="6880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/>
              <p:cNvSpPr txBox="1"/>
              <p:nvPr/>
            </p:nvSpPr>
            <p:spPr>
              <a:xfrm>
                <a:off x="2503379" y="844120"/>
                <a:ext cx="395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379" y="844120"/>
                <a:ext cx="39581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uppieren 1"/>
          <p:cNvGrpSpPr/>
          <p:nvPr/>
        </p:nvGrpSpPr>
        <p:grpSpPr>
          <a:xfrm>
            <a:off x="576784" y="3449104"/>
            <a:ext cx="9733650" cy="2428119"/>
            <a:chOff x="981734" y="2755900"/>
            <a:chExt cx="9733650" cy="2428119"/>
          </a:xfrm>
        </p:grpSpPr>
        <p:cxnSp>
          <p:nvCxnSpPr>
            <p:cNvPr id="45" name="Gerade Verbindung mit Pfeil 44"/>
            <p:cNvCxnSpPr/>
            <p:nvPr/>
          </p:nvCxnSpPr>
          <p:spPr>
            <a:xfrm flipV="1">
              <a:off x="1305067" y="2755900"/>
              <a:ext cx="0" cy="21429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mit Pfeil 45"/>
            <p:cNvCxnSpPr/>
            <p:nvPr/>
          </p:nvCxnSpPr>
          <p:spPr>
            <a:xfrm>
              <a:off x="1291419" y="4898829"/>
              <a:ext cx="367428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feld 47"/>
                <p:cNvSpPr txBox="1"/>
                <p:nvPr/>
              </p:nvSpPr>
              <p:spPr>
                <a:xfrm>
                  <a:off x="981734" y="2923030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48" name="Textfeld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734" y="2923030"/>
                  <a:ext cx="371384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Gerader Verbinder 48"/>
            <p:cNvCxnSpPr/>
            <p:nvPr/>
          </p:nvCxnSpPr>
          <p:spPr>
            <a:xfrm>
              <a:off x="1305067" y="3552060"/>
              <a:ext cx="2558908" cy="1346769"/>
            </a:xfrm>
            <a:prstGeom prst="line">
              <a:avLst/>
            </a:prstGeom>
            <a:ln w="1905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Ellipse 49"/>
            <p:cNvSpPr/>
            <p:nvPr/>
          </p:nvSpPr>
          <p:spPr>
            <a:xfrm>
              <a:off x="3019425" y="4237509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1" name="Ellipse 50"/>
            <p:cNvSpPr/>
            <p:nvPr/>
          </p:nvSpPr>
          <p:spPr>
            <a:xfrm>
              <a:off x="1542487" y="3473956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2" name="Ellipse 51"/>
            <p:cNvSpPr/>
            <p:nvPr/>
          </p:nvSpPr>
          <p:spPr>
            <a:xfrm>
              <a:off x="1619250" y="3860035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3" name="Ellipse 52"/>
            <p:cNvSpPr/>
            <p:nvPr/>
          </p:nvSpPr>
          <p:spPr>
            <a:xfrm>
              <a:off x="1855468" y="3676519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4" name="Ellipse 53"/>
            <p:cNvSpPr/>
            <p:nvPr/>
          </p:nvSpPr>
          <p:spPr>
            <a:xfrm>
              <a:off x="2160268" y="3653659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5" name="Ellipse 54"/>
            <p:cNvSpPr/>
            <p:nvPr/>
          </p:nvSpPr>
          <p:spPr>
            <a:xfrm>
              <a:off x="2023743" y="4156866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6" name="Ellipse 55"/>
            <p:cNvSpPr/>
            <p:nvPr/>
          </p:nvSpPr>
          <p:spPr>
            <a:xfrm>
              <a:off x="2290443" y="4333713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7" name="Ellipse 56"/>
            <p:cNvSpPr/>
            <p:nvPr/>
          </p:nvSpPr>
          <p:spPr>
            <a:xfrm>
              <a:off x="2439668" y="3940013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8" name="Ellipse 57"/>
            <p:cNvSpPr/>
            <p:nvPr/>
          </p:nvSpPr>
          <p:spPr>
            <a:xfrm>
              <a:off x="2626993" y="4360984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9" name="Ellipse 58"/>
            <p:cNvSpPr/>
            <p:nvPr/>
          </p:nvSpPr>
          <p:spPr>
            <a:xfrm>
              <a:off x="3617593" y="4629907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0" name="Ellipse 59"/>
            <p:cNvSpPr/>
            <p:nvPr/>
          </p:nvSpPr>
          <p:spPr>
            <a:xfrm>
              <a:off x="3228335" y="4675626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9" name="Freihandform 68"/>
            <p:cNvSpPr/>
            <p:nvPr/>
          </p:nvSpPr>
          <p:spPr>
            <a:xfrm>
              <a:off x="1308100" y="3759200"/>
              <a:ext cx="2178050" cy="1143000"/>
            </a:xfrm>
            <a:custGeom>
              <a:avLst/>
              <a:gdLst>
                <a:gd name="connsiteX0" fmla="*/ 0 w 2178050"/>
                <a:gd name="connsiteY0" fmla="*/ 0 h 1143000"/>
                <a:gd name="connsiteX1" fmla="*/ 1149350 w 2178050"/>
                <a:gd name="connsiteY1" fmla="*/ 552450 h 1143000"/>
                <a:gd name="connsiteX2" fmla="*/ 2178050 w 2178050"/>
                <a:gd name="connsiteY2" fmla="*/ 114300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8050" h="1143000">
                  <a:moveTo>
                    <a:pt x="0" y="0"/>
                  </a:moveTo>
                  <a:cubicBezTo>
                    <a:pt x="393171" y="180975"/>
                    <a:pt x="786342" y="361950"/>
                    <a:pt x="1149350" y="552450"/>
                  </a:cubicBezTo>
                  <a:cubicBezTo>
                    <a:pt x="1512358" y="742950"/>
                    <a:pt x="1845204" y="942975"/>
                    <a:pt x="2178050" y="1143000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0" name="Freihandform 69"/>
            <p:cNvSpPr/>
            <p:nvPr/>
          </p:nvSpPr>
          <p:spPr>
            <a:xfrm>
              <a:off x="1314450" y="3327400"/>
              <a:ext cx="2889250" cy="1568450"/>
            </a:xfrm>
            <a:custGeom>
              <a:avLst/>
              <a:gdLst>
                <a:gd name="connsiteX0" fmla="*/ 0 w 2889250"/>
                <a:gd name="connsiteY0" fmla="*/ 0 h 1568450"/>
                <a:gd name="connsiteX1" fmla="*/ 1447800 w 2889250"/>
                <a:gd name="connsiteY1" fmla="*/ 825500 h 1568450"/>
                <a:gd name="connsiteX2" fmla="*/ 2889250 w 2889250"/>
                <a:gd name="connsiteY2" fmla="*/ 1568450 h 1568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89250" h="1568450">
                  <a:moveTo>
                    <a:pt x="0" y="0"/>
                  </a:moveTo>
                  <a:cubicBezTo>
                    <a:pt x="483129" y="282046"/>
                    <a:pt x="966258" y="564092"/>
                    <a:pt x="1447800" y="825500"/>
                  </a:cubicBezTo>
                  <a:cubicBezTo>
                    <a:pt x="1929342" y="1086908"/>
                    <a:pt x="2409296" y="1327679"/>
                    <a:pt x="2889250" y="1568450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3" name="Freihandform 72"/>
            <p:cNvSpPr/>
            <p:nvPr/>
          </p:nvSpPr>
          <p:spPr>
            <a:xfrm>
              <a:off x="1320800" y="3016250"/>
              <a:ext cx="3314700" cy="1873250"/>
            </a:xfrm>
            <a:custGeom>
              <a:avLst/>
              <a:gdLst>
                <a:gd name="connsiteX0" fmla="*/ 0 w 3314700"/>
                <a:gd name="connsiteY0" fmla="*/ 0 h 1873250"/>
                <a:gd name="connsiteX1" fmla="*/ 1377950 w 3314700"/>
                <a:gd name="connsiteY1" fmla="*/ 850900 h 1873250"/>
                <a:gd name="connsiteX2" fmla="*/ 3314700 w 3314700"/>
                <a:gd name="connsiteY2" fmla="*/ 1873250 h 187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14700" h="1873250">
                  <a:moveTo>
                    <a:pt x="0" y="0"/>
                  </a:moveTo>
                  <a:cubicBezTo>
                    <a:pt x="412750" y="269346"/>
                    <a:pt x="825500" y="538692"/>
                    <a:pt x="1377950" y="850900"/>
                  </a:cubicBezTo>
                  <a:cubicBezTo>
                    <a:pt x="1930400" y="1163108"/>
                    <a:pt x="2622550" y="1518179"/>
                    <a:pt x="3314700" y="1873250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4" name="Freihandform 73"/>
            <p:cNvSpPr/>
            <p:nvPr/>
          </p:nvSpPr>
          <p:spPr>
            <a:xfrm>
              <a:off x="1301750" y="4121150"/>
              <a:ext cx="1612900" cy="774700"/>
            </a:xfrm>
            <a:custGeom>
              <a:avLst/>
              <a:gdLst>
                <a:gd name="connsiteX0" fmla="*/ 0 w 1612900"/>
                <a:gd name="connsiteY0" fmla="*/ 0 h 774700"/>
                <a:gd name="connsiteX1" fmla="*/ 882650 w 1612900"/>
                <a:gd name="connsiteY1" fmla="*/ 342900 h 774700"/>
                <a:gd name="connsiteX2" fmla="*/ 1612900 w 1612900"/>
                <a:gd name="connsiteY2" fmla="*/ 774700 h 77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12900" h="774700">
                  <a:moveTo>
                    <a:pt x="0" y="0"/>
                  </a:moveTo>
                  <a:cubicBezTo>
                    <a:pt x="306916" y="106891"/>
                    <a:pt x="613833" y="213783"/>
                    <a:pt x="882650" y="342900"/>
                  </a:cubicBezTo>
                  <a:cubicBezTo>
                    <a:pt x="1151467" y="472017"/>
                    <a:pt x="1382183" y="623358"/>
                    <a:pt x="1612900" y="774700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2819266" y="2986716"/>
              <a:ext cx="16210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Vertrauensband</a:t>
              </a:r>
            </a:p>
            <a:p>
              <a:r>
                <a:rPr lang="de-CH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Prognoseband</a:t>
              </a:r>
              <a:endParaRPr lang="de-CH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" name="Gerader Verbinder 76"/>
            <p:cNvCxnSpPr/>
            <p:nvPr/>
          </p:nvCxnSpPr>
          <p:spPr>
            <a:xfrm>
              <a:off x="2503379" y="3187700"/>
              <a:ext cx="315887" cy="0"/>
            </a:xfrm>
            <a:prstGeom prst="lin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8" name="Gerader Verbinder 77"/>
            <p:cNvCxnSpPr/>
            <p:nvPr/>
          </p:nvCxnSpPr>
          <p:spPr>
            <a:xfrm>
              <a:off x="2503379" y="3461256"/>
              <a:ext cx="315887" cy="0"/>
            </a:xfrm>
            <a:prstGeom prst="lin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0" name="Gerader Verbinder 79"/>
            <p:cNvCxnSpPr/>
            <p:nvPr/>
          </p:nvCxnSpPr>
          <p:spPr>
            <a:xfrm>
              <a:off x="2795451" y="3905754"/>
              <a:ext cx="0" cy="1009146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feld 81"/>
                <p:cNvSpPr txBox="1"/>
                <p:nvPr/>
              </p:nvSpPr>
              <p:spPr>
                <a:xfrm>
                  <a:off x="2589303" y="4801987"/>
                  <a:ext cx="4708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de-CH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2" name="Textfeld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9303" y="4801987"/>
                  <a:ext cx="470898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feld 82"/>
                <p:cNvSpPr txBox="1"/>
                <p:nvPr/>
              </p:nvSpPr>
              <p:spPr>
                <a:xfrm>
                  <a:off x="4700950" y="4814687"/>
                  <a:ext cx="4708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3" name="Textfeld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0950" y="4814687"/>
                  <a:ext cx="470898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feld 85"/>
                <p:cNvSpPr txBox="1"/>
                <p:nvPr/>
              </p:nvSpPr>
              <p:spPr>
                <a:xfrm>
                  <a:off x="6997700" y="3348131"/>
                  <a:ext cx="3717684" cy="17851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de-CH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Obere Prognosegrenze </a:t>
                  </a:r>
                  <a:r>
                    <a:rPr lang="de-CH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(95%) </a:t>
                  </a:r>
                  <a:r>
                    <a:rPr lang="de-CH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für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endParaRPr lang="de-CH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>
                    <a:spcAft>
                      <a:spcPts val="600"/>
                    </a:spcAft>
                  </a:pPr>
                  <a:r>
                    <a:rPr lang="de-CH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Obere </a:t>
                  </a:r>
                  <a:r>
                    <a:rPr lang="de-CH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Vertrauensgrenze (95%) </a:t>
                  </a:r>
                  <a:r>
                    <a:rPr lang="de-CH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für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endParaRPr lang="de-CH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>
                    <a:spcAft>
                      <a:spcPts val="600"/>
                    </a:spcAft>
                  </a:pPr>
                  <a:r>
                    <a:rPr lang="de-CH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Erwartungswert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𝜂</m:t>
                              </m:r>
                            </m:e>
                          </m:acc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endParaRPr lang="de-CH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>
                    <a:spcAft>
                      <a:spcPts val="600"/>
                    </a:spcAft>
                  </a:pPr>
                  <a:r>
                    <a:rPr lang="de-CH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Untere </a:t>
                  </a:r>
                  <a:r>
                    <a:rPr lang="de-CH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Vertrauensgrenze (95%) </a:t>
                  </a:r>
                  <a:r>
                    <a:rPr lang="de-CH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für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endParaRPr lang="de-CH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>
                    <a:spcAft>
                      <a:spcPts val="600"/>
                    </a:spcAft>
                  </a:pPr>
                  <a:r>
                    <a:rPr lang="de-CH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Untere </a:t>
                  </a:r>
                  <a:r>
                    <a:rPr lang="de-CH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Prognosegrenze (95%) </a:t>
                  </a:r>
                  <a:r>
                    <a:rPr lang="de-CH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für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endParaRPr lang="de-CH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6" name="Textfeld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7700" y="3348131"/>
                  <a:ext cx="3717684" cy="1785104"/>
                </a:xfrm>
                <a:prstGeom prst="rect">
                  <a:avLst/>
                </a:prstGeom>
                <a:blipFill>
                  <a:blip r:embed="rId12"/>
                  <a:stretch>
                    <a:fillRect l="-1311" t="-2048" b="-443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feld 86"/>
                <p:cNvSpPr txBox="1"/>
                <p:nvPr/>
              </p:nvSpPr>
              <p:spPr>
                <a:xfrm>
                  <a:off x="6204902" y="4801987"/>
                  <a:ext cx="4708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de-CH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7" name="Textfeld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4902" y="4801987"/>
                  <a:ext cx="470898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feld 87"/>
                <p:cNvSpPr txBox="1"/>
                <p:nvPr/>
              </p:nvSpPr>
              <p:spPr>
                <a:xfrm>
                  <a:off x="6204902" y="2881646"/>
                  <a:ext cx="28433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CH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Detailansicht des Punktes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endParaRPr lang="de-CH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8" name="Textfeld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4902" y="2881646"/>
                  <a:ext cx="2843342" cy="369332"/>
                </a:xfrm>
                <a:prstGeom prst="rect">
                  <a:avLst/>
                </a:prstGeom>
                <a:blipFill>
                  <a:blip r:embed="rId14"/>
                  <a:stretch>
                    <a:fillRect l="-1713" t="-8197" b="-2459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Gerade Verbindung mit Pfeil 89"/>
            <p:cNvCxnSpPr/>
            <p:nvPr/>
          </p:nvCxnSpPr>
          <p:spPr>
            <a:xfrm flipH="1" flipV="1">
              <a:off x="6467475" y="3517900"/>
              <a:ext cx="574676" cy="34161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 Verbindung mit Pfeil 90"/>
            <p:cNvCxnSpPr/>
            <p:nvPr/>
          </p:nvCxnSpPr>
          <p:spPr>
            <a:xfrm flipH="1" flipV="1">
              <a:off x="6454775" y="3841750"/>
              <a:ext cx="587376" cy="50385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mit Pfeil 91"/>
            <p:cNvCxnSpPr/>
            <p:nvPr/>
          </p:nvCxnSpPr>
          <p:spPr>
            <a:xfrm flipH="1" flipV="1">
              <a:off x="6461125" y="4092575"/>
              <a:ext cx="581026" cy="144935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 Verbindung mit Pfeil 92"/>
            <p:cNvCxnSpPr/>
            <p:nvPr/>
          </p:nvCxnSpPr>
          <p:spPr>
            <a:xfrm flipH="1" flipV="1">
              <a:off x="6467475" y="4305300"/>
              <a:ext cx="574676" cy="272964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mit Pfeil 93"/>
            <p:cNvCxnSpPr/>
            <p:nvPr/>
          </p:nvCxnSpPr>
          <p:spPr>
            <a:xfrm flipH="1" flipV="1">
              <a:off x="6486525" y="4730750"/>
              <a:ext cx="555626" cy="209781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5" name="Grafik 84"/>
            <p:cNvPicPr>
              <a:picLocks noChangeAspect="1"/>
            </p:cNvPicPr>
            <p:nvPr/>
          </p:nvPicPr>
          <p:blipFill rotWithShape="1"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-3968" b="16275"/>
            <a:stretch/>
          </p:blipFill>
          <p:spPr>
            <a:xfrm>
              <a:off x="6244453" y="3348131"/>
              <a:ext cx="452347" cy="1541369"/>
            </a:xfrm>
            <a:prstGeom prst="rect">
              <a:avLst/>
            </a:prstGeom>
          </p:spPr>
        </p:pic>
      </p:grpSp>
      <p:cxnSp>
        <p:nvCxnSpPr>
          <p:cNvPr id="67" name="Gerade Verbindung mit Pfeil 66"/>
          <p:cNvCxnSpPr/>
          <p:nvPr/>
        </p:nvCxnSpPr>
        <p:spPr>
          <a:xfrm flipV="1">
            <a:off x="15851893" y="707484"/>
            <a:ext cx="0" cy="1625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/>
          <p:nvPr/>
        </p:nvCxnSpPr>
        <p:spPr>
          <a:xfrm>
            <a:off x="15838245" y="2333018"/>
            <a:ext cx="296054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/>
              <p:cNvSpPr txBox="1"/>
              <p:nvPr/>
            </p:nvSpPr>
            <p:spPr>
              <a:xfrm>
                <a:off x="18456290" y="2333018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71" name="Textfeld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6290" y="2333018"/>
                <a:ext cx="46076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feld 71"/>
              <p:cNvSpPr txBox="1"/>
              <p:nvPr/>
            </p:nvSpPr>
            <p:spPr>
              <a:xfrm>
                <a:off x="15346998" y="592475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72" name="Textfeld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6998" y="592475"/>
                <a:ext cx="371384" cy="369332"/>
              </a:xfrm>
              <a:prstGeom prst="rect">
                <a:avLst/>
              </a:prstGeom>
              <a:blipFill>
                <a:blip r:embed="rId1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Gerade Verbindung mit Pfeil 78"/>
          <p:cNvCxnSpPr/>
          <p:nvPr/>
        </p:nvCxnSpPr>
        <p:spPr>
          <a:xfrm>
            <a:off x="1369815" y="8578213"/>
            <a:ext cx="296054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feld 80"/>
              <p:cNvSpPr txBox="1"/>
              <p:nvPr/>
            </p:nvSpPr>
            <p:spPr>
              <a:xfrm>
                <a:off x="3987860" y="8578213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81" name="Textfeld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860" y="8578213"/>
                <a:ext cx="460767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feld 83"/>
              <p:cNvSpPr txBox="1"/>
              <p:nvPr/>
            </p:nvSpPr>
            <p:spPr>
              <a:xfrm>
                <a:off x="878568" y="6837670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CH" b="0" i="0" smtClean="0">
                          <a:latin typeface="Cambria Math" panose="02040503050406030204" pitchFamily="18" charset="0"/>
                        </a:rPr>
                        <m:t>y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84" name="Textfeld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68" y="6837670"/>
                <a:ext cx="354584" cy="369332"/>
              </a:xfrm>
              <a:prstGeom prst="rect">
                <a:avLst/>
              </a:prstGeom>
              <a:blipFill>
                <a:blip r:embed="rId1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Ellipse 97"/>
          <p:cNvSpPr/>
          <p:nvPr/>
        </p:nvSpPr>
        <p:spPr>
          <a:xfrm>
            <a:off x="1415487" y="8460037"/>
            <a:ext cx="45719" cy="457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9" name="Ellipse 98"/>
          <p:cNvSpPr/>
          <p:nvPr/>
        </p:nvSpPr>
        <p:spPr>
          <a:xfrm>
            <a:off x="1549315" y="8396922"/>
            <a:ext cx="45719" cy="457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3" name="Ellipse 102"/>
          <p:cNvSpPr/>
          <p:nvPr/>
        </p:nvSpPr>
        <p:spPr>
          <a:xfrm>
            <a:off x="1656717" y="8319148"/>
            <a:ext cx="45719" cy="457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4" name="Ellipse 103"/>
          <p:cNvSpPr/>
          <p:nvPr/>
        </p:nvSpPr>
        <p:spPr>
          <a:xfrm>
            <a:off x="1763874" y="8226279"/>
            <a:ext cx="45719" cy="457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8" name="Ellipse 107"/>
          <p:cNvSpPr/>
          <p:nvPr/>
        </p:nvSpPr>
        <p:spPr>
          <a:xfrm>
            <a:off x="1873411" y="8150079"/>
            <a:ext cx="45719" cy="457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9" name="Ellipse 108"/>
          <p:cNvSpPr/>
          <p:nvPr/>
        </p:nvSpPr>
        <p:spPr>
          <a:xfrm>
            <a:off x="1992474" y="8069117"/>
            <a:ext cx="45719" cy="457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0" name="Ellipse 109"/>
          <p:cNvSpPr/>
          <p:nvPr/>
        </p:nvSpPr>
        <p:spPr>
          <a:xfrm>
            <a:off x="2094867" y="7983392"/>
            <a:ext cx="45719" cy="457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1" name="Ellipse 110"/>
          <p:cNvSpPr/>
          <p:nvPr/>
        </p:nvSpPr>
        <p:spPr>
          <a:xfrm>
            <a:off x="2213930" y="7911955"/>
            <a:ext cx="45719" cy="457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2" name="Ellipse 111"/>
          <p:cNvSpPr/>
          <p:nvPr/>
        </p:nvSpPr>
        <p:spPr>
          <a:xfrm>
            <a:off x="2330611" y="7828611"/>
            <a:ext cx="45719" cy="457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3" name="Ellipse 112"/>
          <p:cNvSpPr/>
          <p:nvPr/>
        </p:nvSpPr>
        <p:spPr>
          <a:xfrm>
            <a:off x="2433005" y="7747648"/>
            <a:ext cx="45719" cy="457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4" name="Ellipse 113"/>
          <p:cNvSpPr/>
          <p:nvPr/>
        </p:nvSpPr>
        <p:spPr>
          <a:xfrm>
            <a:off x="2544924" y="7669067"/>
            <a:ext cx="45719" cy="457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5" name="Ellipse 114"/>
          <p:cNvSpPr/>
          <p:nvPr/>
        </p:nvSpPr>
        <p:spPr>
          <a:xfrm>
            <a:off x="2649699" y="7595248"/>
            <a:ext cx="45719" cy="457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6" name="Ellipse 115"/>
          <p:cNvSpPr/>
          <p:nvPr/>
        </p:nvSpPr>
        <p:spPr>
          <a:xfrm>
            <a:off x="2759236" y="7509524"/>
            <a:ext cx="45719" cy="457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7" name="Ellipse 116"/>
          <p:cNvSpPr/>
          <p:nvPr/>
        </p:nvSpPr>
        <p:spPr>
          <a:xfrm>
            <a:off x="2864011" y="7430943"/>
            <a:ext cx="45719" cy="457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Ellipse 117"/>
          <p:cNvSpPr/>
          <p:nvPr/>
        </p:nvSpPr>
        <p:spPr>
          <a:xfrm>
            <a:off x="2964024" y="7357124"/>
            <a:ext cx="45719" cy="457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9" name="Ellipse 118"/>
          <p:cNvSpPr/>
          <p:nvPr/>
        </p:nvSpPr>
        <p:spPr>
          <a:xfrm>
            <a:off x="3068799" y="7283305"/>
            <a:ext cx="45719" cy="457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0" name="Ellipse 119"/>
          <p:cNvSpPr/>
          <p:nvPr/>
        </p:nvSpPr>
        <p:spPr>
          <a:xfrm>
            <a:off x="3173574" y="7214249"/>
            <a:ext cx="45719" cy="457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1" name="Ellipse 120"/>
          <p:cNvSpPr/>
          <p:nvPr/>
        </p:nvSpPr>
        <p:spPr>
          <a:xfrm>
            <a:off x="3268824" y="7142811"/>
            <a:ext cx="45719" cy="457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2" name="Ellipse 121"/>
          <p:cNvSpPr/>
          <p:nvPr/>
        </p:nvSpPr>
        <p:spPr>
          <a:xfrm>
            <a:off x="3378361" y="7066611"/>
            <a:ext cx="45719" cy="457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5" name="Gerader Verbinder 4"/>
          <p:cNvCxnSpPr/>
          <p:nvPr/>
        </p:nvCxnSpPr>
        <p:spPr>
          <a:xfrm flipV="1">
            <a:off x="1383463" y="7056525"/>
            <a:ext cx="2089109" cy="1475010"/>
          </a:xfrm>
          <a:prstGeom prst="line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/>
          <p:nvPr/>
        </p:nvCxnSpPr>
        <p:spPr>
          <a:xfrm flipV="1">
            <a:off x="1383463" y="6952679"/>
            <a:ext cx="0" cy="1625534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>
            <a:off x="4861988" y="6952679"/>
            <a:ext cx="3555215" cy="1625534"/>
            <a:chOff x="6318668" y="6952679"/>
            <a:chExt cx="3555215" cy="1625534"/>
          </a:xfrm>
        </p:grpSpPr>
        <p:cxnSp>
          <p:nvCxnSpPr>
            <p:cNvPr id="95" name="Gerade Verbindung mit Pfeil 94"/>
            <p:cNvCxnSpPr/>
            <p:nvPr/>
          </p:nvCxnSpPr>
          <p:spPr>
            <a:xfrm>
              <a:off x="6797022" y="7841613"/>
              <a:ext cx="2960541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feld 96"/>
            <p:cNvSpPr txBox="1"/>
            <p:nvPr/>
          </p:nvSpPr>
          <p:spPr>
            <a:xfrm rot="16200000">
              <a:off x="5955427" y="7584513"/>
              <a:ext cx="10958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>
                  <a:latin typeface="Cambria Math" panose="02040503050406030204" pitchFamily="18" charset="0"/>
                </a:rPr>
                <a:t>Residuen</a:t>
              </a: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8401749" y="7841613"/>
              <a:ext cx="14721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Wert y-Achse</a:t>
              </a:r>
            </a:p>
          </p:txBody>
        </p:sp>
        <p:sp>
          <p:nvSpPr>
            <p:cNvPr id="143" name="Ellipse 142"/>
            <p:cNvSpPr/>
            <p:nvPr/>
          </p:nvSpPr>
          <p:spPr>
            <a:xfrm>
              <a:off x="6838013" y="7669066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4" name="Ellipse 143"/>
            <p:cNvSpPr/>
            <p:nvPr/>
          </p:nvSpPr>
          <p:spPr>
            <a:xfrm>
              <a:off x="6971841" y="8437178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5" name="Ellipse 144"/>
            <p:cNvSpPr/>
            <p:nvPr/>
          </p:nvSpPr>
          <p:spPr>
            <a:xfrm>
              <a:off x="7079243" y="8188085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6" name="Ellipse 145"/>
            <p:cNvSpPr/>
            <p:nvPr/>
          </p:nvSpPr>
          <p:spPr>
            <a:xfrm>
              <a:off x="7186400" y="7854035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7" name="Ellipse 146"/>
            <p:cNvSpPr/>
            <p:nvPr/>
          </p:nvSpPr>
          <p:spPr>
            <a:xfrm>
              <a:off x="7295937" y="7813883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8" name="Ellipse 147"/>
            <p:cNvSpPr/>
            <p:nvPr/>
          </p:nvSpPr>
          <p:spPr>
            <a:xfrm>
              <a:off x="7415000" y="8029111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9" name="Ellipse 148"/>
            <p:cNvSpPr/>
            <p:nvPr/>
          </p:nvSpPr>
          <p:spPr>
            <a:xfrm>
              <a:off x="7517393" y="7917206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0" name="Ellipse 149"/>
            <p:cNvSpPr/>
            <p:nvPr/>
          </p:nvSpPr>
          <p:spPr>
            <a:xfrm>
              <a:off x="7636456" y="8104360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1" name="Ellipse 150"/>
            <p:cNvSpPr/>
            <p:nvPr/>
          </p:nvSpPr>
          <p:spPr>
            <a:xfrm>
              <a:off x="7753137" y="8062462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2" name="Ellipse 151"/>
            <p:cNvSpPr/>
            <p:nvPr/>
          </p:nvSpPr>
          <p:spPr>
            <a:xfrm>
              <a:off x="7855531" y="7813882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3" name="Ellipse 152"/>
            <p:cNvSpPr/>
            <p:nvPr/>
          </p:nvSpPr>
          <p:spPr>
            <a:xfrm>
              <a:off x="7967450" y="7894346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4" name="Ellipse 153"/>
            <p:cNvSpPr/>
            <p:nvPr/>
          </p:nvSpPr>
          <p:spPr>
            <a:xfrm>
              <a:off x="8072225" y="7768877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5" name="Ellipse 154"/>
            <p:cNvSpPr/>
            <p:nvPr/>
          </p:nvSpPr>
          <p:spPr>
            <a:xfrm>
              <a:off x="8150012" y="7627587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6" name="Ellipse 155"/>
            <p:cNvSpPr/>
            <p:nvPr/>
          </p:nvSpPr>
          <p:spPr>
            <a:xfrm>
              <a:off x="8286537" y="7563973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7" name="Ellipse 156"/>
            <p:cNvSpPr/>
            <p:nvPr/>
          </p:nvSpPr>
          <p:spPr>
            <a:xfrm>
              <a:off x="8386550" y="7435705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8" name="Ellipse 157"/>
            <p:cNvSpPr/>
            <p:nvPr/>
          </p:nvSpPr>
          <p:spPr>
            <a:xfrm>
              <a:off x="8491325" y="7328177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9" name="Ellipse 158"/>
            <p:cNvSpPr/>
            <p:nvPr/>
          </p:nvSpPr>
          <p:spPr>
            <a:xfrm>
              <a:off x="8596100" y="7305317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0" name="Ellipse 159"/>
            <p:cNvSpPr/>
            <p:nvPr/>
          </p:nvSpPr>
          <p:spPr>
            <a:xfrm>
              <a:off x="8691350" y="7232833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1" name="Ellipse 160"/>
            <p:cNvSpPr/>
            <p:nvPr/>
          </p:nvSpPr>
          <p:spPr>
            <a:xfrm>
              <a:off x="8800887" y="7163200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6841331" y="7158038"/>
              <a:ext cx="2043113" cy="1119187"/>
            </a:xfrm>
            <a:custGeom>
              <a:avLst/>
              <a:gdLst>
                <a:gd name="connsiteX0" fmla="*/ 0 w 2043113"/>
                <a:gd name="connsiteY0" fmla="*/ 692943 h 1119187"/>
                <a:gd name="connsiteX1" fmla="*/ 111919 w 2043113"/>
                <a:gd name="connsiteY1" fmla="*/ 1119187 h 1119187"/>
                <a:gd name="connsiteX2" fmla="*/ 364332 w 2043113"/>
                <a:gd name="connsiteY2" fmla="*/ 695325 h 1119187"/>
                <a:gd name="connsiteX3" fmla="*/ 828675 w 2043113"/>
                <a:gd name="connsiteY3" fmla="*/ 952500 h 1119187"/>
                <a:gd name="connsiteX4" fmla="*/ 1178719 w 2043113"/>
                <a:gd name="connsiteY4" fmla="*/ 631031 h 1119187"/>
                <a:gd name="connsiteX5" fmla="*/ 1721644 w 2043113"/>
                <a:gd name="connsiteY5" fmla="*/ 178593 h 1119187"/>
                <a:gd name="connsiteX6" fmla="*/ 2043113 w 2043113"/>
                <a:gd name="connsiteY6" fmla="*/ 0 h 1119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43113" h="1119187">
                  <a:moveTo>
                    <a:pt x="0" y="692943"/>
                  </a:moveTo>
                  <a:cubicBezTo>
                    <a:pt x="25598" y="905866"/>
                    <a:pt x="51197" y="1118790"/>
                    <a:pt x="111919" y="1119187"/>
                  </a:cubicBezTo>
                  <a:cubicBezTo>
                    <a:pt x="172641" y="1119584"/>
                    <a:pt x="244873" y="723106"/>
                    <a:pt x="364332" y="695325"/>
                  </a:cubicBezTo>
                  <a:cubicBezTo>
                    <a:pt x="483791" y="667544"/>
                    <a:pt x="692944" y="963216"/>
                    <a:pt x="828675" y="952500"/>
                  </a:cubicBezTo>
                  <a:cubicBezTo>
                    <a:pt x="964406" y="941784"/>
                    <a:pt x="1029891" y="760015"/>
                    <a:pt x="1178719" y="631031"/>
                  </a:cubicBezTo>
                  <a:cubicBezTo>
                    <a:pt x="1327547" y="502047"/>
                    <a:pt x="1577578" y="283765"/>
                    <a:pt x="1721644" y="178593"/>
                  </a:cubicBezTo>
                  <a:cubicBezTo>
                    <a:pt x="1865710" y="73421"/>
                    <a:pt x="1954411" y="36710"/>
                    <a:pt x="2043113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89" name="Gerade Verbindung mit Pfeil 88"/>
            <p:cNvCxnSpPr/>
            <p:nvPr/>
          </p:nvCxnSpPr>
          <p:spPr>
            <a:xfrm flipV="1">
              <a:off x="6804320" y="6952679"/>
              <a:ext cx="0" cy="1625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feld 13"/>
          <p:cNvSpPr txBox="1"/>
          <p:nvPr/>
        </p:nvSpPr>
        <p:spPr>
          <a:xfrm>
            <a:off x="5111616" y="765694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cxnSp>
        <p:nvCxnSpPr>
          <p:cNvPr id="163" name="Gerade Verbindung mit Pfeil 162"/>
          <p:cNvCxnSpPr/>
          <p:nvPr/>
        </p:nvCxnSpPr>
        <p:spPr>
          <a:xfrm>
            <a:off x="9671042" y="7841613"/>
            <a:ext cx="296054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feld 163"/>
          <p:cNvSpPr txBox="1"/>
          <p:nvPr/>
        </p:nvSpPr>
        <p:spPr>
          <a:xfrm rot="16200000">
            <a:off x="8929185" y="7615290"/>
            <a:ext cx="8963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>
                <a:latin typeface="Cambria Math" panose="02040503050406030204" pitchFamily="18" charset="0"/>
              </a:rPr>
              <a:t>Residuen</a:t>
            </a:r>
          </a:p>
        </p:txBody>
      </p:sp>
      <p:sp>
        <p:nvSpPr>
          <p:cNvPr id="165" name="Textfeld 164"/>
          <p:cNvSpPr txBox="1"/>
          <p:nvPr/>
        </p:nvSpPr>
        <p:spPr>
          <a:xfrm>
            <a:off x="11409997" y="7955919"/>
            <a:ext cx="1173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Wert y-Achse</a:t>
            </a:r>
          </a:p>
        </p:txBody>
      </p:sp>
      <p:sp>
        <p:nvSpPr>
          <p:cNvPr id="187" name="Textfeld 186"/>
          <p:cNvSpPr txBox="1"/>
          <p:nvPr/>
        </p:nvSpPr>
        <p:spPr>
          <a:xfrm>
            <a:off x="9442316" y="7656947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6" name="Freihandform 15"/>
          <p:cNvSpPr/>
          <p:nvPr/>
        </p:nvSpPr>
        <p:spPr>
          <a:xfrm>
            <a:off x="9680125" y="7597775"/>
            <a:ext cx="2466975" cy="393816"/>
          </a:xfrm>
          <a:custGeom>
            <a:avLst/>
            <a:gdLst>
              <a:gd name="connsiteX0" fmla="*/ 0 w 2466975"/>
              <a:gd name="connsiteY0" fmla="*/ 0 h 393816"/>
              <a:gd name="connsiteX1" fmla="*/ 619125 w 2466975"/>
              <a:gd name="connsiteY1" fmla="*/ 342900 h 393816"/>
              <a:gd name="connsiteX2" fmla="*/ 942975 w 2466975"/>
              <a:gd name="connsiteY2" fmla="*/ 136525 h 393816"/>
              <a:gd name="connsiteX3" fmla="*/ 1466850 w 2466975"/>
              <a:gd name="connsiteY3" fmla="*/ 393700 h 393816"/>
              <a:gd name="connsiteX4" fmla="*/ 1857375 w 2466975"/>
              <a:gd name="connsiteY4" fmla="*/ 98425 h 393816"/>
              <a:gd name="connsiteX5" fmla="*/ 2095500 w 2466975"/>
              <a:gd name="connsiteY5" fmla="*/ 98425 h 393816"/>
              <a:gd name="connsiteX6" fmla="*/ 2466975 w 2466975"/>
              <a:gd name="connsiteY6" fmla="*/ 244475 h 393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66975" h="393816">
                <a:moveTo>
                  <a:pt x="0" y="0"/>
                </a:moveTo>
                <a:cubicBezTo>
                  <a:pt x="230981" y="160073"/>
                  <a:pt x="461963" y="320146"/>
                  <a:pt x="619125" y="342900"/>
                </a:cubicBezTo>
                <a:cubicBezTo>
                  <a:pt x="776287" y="365654"/>
                  <a:pt x="801688" y="128058"/>
                  <a:pt x="942975" y="136525"/>
                </a:cubicBezTo>
                <a:cubicBezTo>
                  <a:pt x="1084263" y="144992"/>
                  <a:pt x="1314450" y="400050"/>
                  <a:pt x="1466850" y="393700"/>
                </a:cubicBezTo>
                <a:cubicBezTo>
                  <a:pt x="1619250" y="387350"/>
                  <a:pt x="1752600" y="147637"/>
                  <a:pt x="1857375" y="98425"/>
                </a:cubicBezTo>
                <a:cubicBezTo>
                  <a:pt x="1962150" y="49213"/>
                  <a:pt x="1993900" y="74083"/>
                  <a:pt x="2095500" y="98425"/>
                </a:cubicBezTo>
                <a:cubicBezTo>
                  <a:pt x="2197100" y="122767"/>
                  <a:pt x="2332037" y="183621"/>
                  <a:pt x="2466975" y="244475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Freihandform 16"/>
          <p:cNvSpPr/>
          <p:nvPr/>
        </p:nvSpPr>
        <p:spPr>
          <a:xfrm>
            <a:off x="9676950" y="7677589"/>
            <a:ext cx="2463800" cy="296120"/>
          </a:xfrm>
          <a:custGeom>
            <a:avLst/>
            <a:gdLst>
              <a:gd name="connsiteX0" fmla="*/ 0 w 2463800"/>
              <a:gd name="connsiteY0" fmla="*/ 72586 h 296120"/>
              <a:gd name="connsiteX1" fmla="*/ 428625 w 2463800"/>
              <a:gd name="connsiteY1" fmla="*/ 5911 h 296120"/>
              <a:gd name="connsiteX2" fmla="*/ 777875 w 2463800"/>
              <a:gd name="connsiteY2" fmla="*/ 205936 h 296120"/>
              <a:gd name="connsiteX3" fmla="*/ 1057275 w 2463800"/>
              <a:gd name="connsiteY3" fmla="*/ 294836 h 296120"/>
              <a:gd name="connsiteX4" fmla="*/ 1196975 w 2463800"/>
              <a:gd name="connsiteY4" fmla="*/ 145611 h 296120"/>
              <a:gd name="connsiteX5" fmla="*/ 1416050 w 2463800"/>
              <a:gd name="connsiteY5" fmla="*/ 75761 h 296120"/>
              <a:gd name="connsiteX6" fmla="*/ 1981200 w 2463800"/>
              <a:gd name="connsiteY6" fmla="*/ 180536 h 296120"/>
              <a:gd name="connsiteX7" fmla="*/ 2241550 w 2463800"/>
              <a:gd name="connsiteY7" fmla="*/ 282136 h 296120"/>
              <a:gd name="connsiteX8" fmla="*/ 2463800 w 2463800"/>
              <a:gd name="connsiteY8" fmla="*/ 167836 h 296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63800" h="296120">
                <a:moveTo>
                  <a:pt x="0" y="72586"/>
                </a:moveTo>
                <a:cubicBezTo>
                  <a:pt x="149489" y="28136"/>
                  <a:pt x="298979" y="-16314"/>
                  <a:pt x="428625" y="5911"/>
                </a:cubicBezTo>
                <a:cubicBezTo>
                  <a:pt x="558271" y="28136"/>
                  <a:pt x="673100" y="157782"/>
                  <a:pt x="777875" y="205936"/>
                </a:cubicBezTo>
                <a:cubicBezTo>
                  <a:pt x="882650" y="254090"/>
                  <a:pt x="987425" y="304890"/>
                  <a:pt x="1057275" y="294836"/>
                </a:cubicBezTo>
                <a:cubicBezTo>
                  <a:pt x="1127125" y="284782"/>
                  <a:pt x="1137179" y="182124"/>
                  <a:pt x="1196975" y="145611"/>
                </a:cubicBezTo>
                <a:cubicBezTo>
                  <a:pt x="1256771" y="109099"/>
                  <a:pt x="1285346" y="69940"/>
                  <a:pt x="1416050" y="75761"/>
                </a:cubicBezTo>
                <a:cubicBezTo>
                  <a:pt x="1546754" y="81582"/>
                  <a:pt x="1843617" y="146140"/>
                  <a:pt x="1981200" y="180536"/>
                </a:cubicBezTo>
                <a:cubicBezTo>
                  <a:pt x="2118783" y="214932"/>
                  <a:pt x="2161117" y="284253"/>
                  <a:pt x="2241550" y="282136"/>
                </a:cubicBezTo>
                <a:cubicBezTo>
                  <a:pt x="2321983" y="280019"/>
                  <a:pt x="2392891" y="223927"/>
                  <a:pt x="2463800" y="167836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Freihandform 21"/>
          <p:cNvSpPr/>
          <p:nvPr/>
        </p:nvSpPr>
        <p:spPr>
          <a:xfrm>
            <a:off x="9680125" y="7721446"/>
            <a:ext cx="2419350" cy="311183"/>
          </a:xfrm>
          <a:custGeom>
            <a:avLst/>
            <a:gdLst>
              <a:gd name="connsiteX0" fmla="*/ 0 w 2419350"/>
              <a:gd name="connsiteY0" fmla="*/ 301779 h 311183"/>
              <a:gd name="connsiteX1" fmla="*/ 479425 w 2419350"/>
              <a:gd name="connsiteY1" fmla="*/ 57304 h 311183"/>
              <a:gd name="connsiteX2" fmla="*/ 898525 w 2419350"/>
              <a:gd name="connsiteY2" fmla="*/ 301779 h 311183"/>
              <a:gd name="connsiteX3" fmla="*/ 1108075 w 2419350"/>
              <a:gd name="connsiteY3" fmla="*/ 250979 h 311183"/>
              <a:gd name="connsiteX4" fmla="*/ 1343025 w 2419350"/>
              <a:gd name="connsiteY4" fmla="*/ 158904 h 311183"/>
              <a:gd name="connsiteX5" fmla="*/ 1593850 w 2419350"/>
              <a:gd name="connsiteY5" fmla="*/ 154 h 311183"/>
              <a:gd name="connsiteX6" fmla="*/ 1993900 w 2419350"/>
              <a:gd name="connsiteY6" fmla="*/ 127154 h 311183"/>
              <a:gd name="connsiteX7" fmla="*/ 2419350 w 2419350"/>
              <a:gd name="connsiteY7" fmla="*/ 263679 h 311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19350" h="311183">
                <a:moveTo>
                  <a:pt x="0" y="301779"/>
                </a:moveTo>
                <a:cubicBezTo>
                  <a:pt x="164835" y="179541"/>
                  <a:pt x="329671" y="57304"/>
                  <a:pt x="479425" y="57304"/>
                </a:cubicBezTo>
                <a:cubicBezTo>
                  <a:pt x="629179" y="57304"/>
                  <a:pt x="793750" y="269500"/>
                  <a:pt x="898525" y="301779"/>
                </a:cubicBezTo>
                <a:cubicBezTo>
                  <a:pt x="1003300" y="334058"/>
                  <a:pt x="1033992" y="274791"/>
                  <a:pt x="1108075" y="250979"/>
                </a:cubicBezTo>
                <a:cubicBezTo>
                  <a:pt x="1182158" y="227166"/>
                  <a:pt x="1262063" y="200708"/>
                  <a:pt x="1343025" y="158904"/>
                </a:cubicBezTo>
                <a:cubicBezTo>
                  <a:pt x="1423987" y="117100"/>
                  <a:pt x="1485371" y="5446"/>
                  <a:pt x="1593850" y="154"/>
                </a:cubicBezTo>
                <a:cubicBezTo>
                  <a:pt x="1702329" y="-5138"/>
                  <a:pt x="1993900" y="127154"/>
                  <a:pt x="1993900" y="127154"/>
                </a:cubicBezTo>
                <a:lnTo>
                  <a:pt x="2419350" y="263679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5" name="Freihandform 34"/>
          <p:cNvSpPr/>
          <p:nvPr/>
        </p:nvSpPr>
        <p:spPr>
          <a:xfrm>
            <a:off x="9670600" y="7771345"/>
            <a:ext cx="2460625" cy="245584"/>
          </a:xfrm>
          <a:custGeom>
            <a:avLst/>
            <a:gdLst>
              <a:gd name="connsiteX0" fmla="*/ 0 w 2460625"/>
              <a:gd name="connsiteY0" fmla="*/ 58205 h 245584"/>
              <a:gd name="connsiteX1" fmla="*/ 514350 w 2460625"/>
              <a:gd name="connsiteY1" fmla="*/ 245530 h 245584"/>
              <a:gd name="connsiteX2" fmla="*/ 974725 w 2460625"/>
              <a:gd name="connsiteY2" fmla="*/ 42330 h 245584"/>
              <a:gd name="connsiteX3" fmla="*/ 1292225 w 2460625"/>
              <a:gd name="connsiteY3" fmla="*/ 42330 h 245584"/>
              <a:gd name="connsiteX4" fmla="*/ 1603375 w 2460625"/>
              <a:gd name="connsiteY4" fmla="*/ 226480 h 245584"/>
              <a:gd name="connsiteX5" fmla="*/ 1724025 w 2460625"/>
              <a:gd name="connsiteY5" fmla="*/ 140755 h 245584"/>
              <a:gd name="connsiteX6" fmla="*/ 1965325 w 2460625"/>
              <a:gd name="connsiteY6" fmla="*/ 7405 h 245584"/>
              <a:gd name="connsiteX7" fmla="*/ 2359025 w 2460625"/>
              <a:gd name="connsiteY7" fmla="*/ 20105 h 245584"/>
              <a:gd name="connsiteX8" fmla="*/ 2460625 w 2460625"/>
              <a:gd name="connsiteY8" fmla="*/ 1055 h 245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60625" h="245584">
                <a:moveTo>
                  <a:pt x="0" y="58205"/>
                </a:moveTo>
                <a:cubicBezTo>
                  <a:pt x="175948" y="153190"/>
                  <a:pt x="351896" y="248176"/>
                  <a:pt x="514350" y="245530"/>
                </a:cubicBezTo>
                <a:cubicBezTo>
                  <a:pt x="676804" y="242884"/>
                  <a:pt x="845079" y="76197"/>
                  <a:pt x="974725" y="42330"/>
                </a:cubicBezTo>
                <a:cubicBezTo>
                  <a:pt x="1104371" y="8463"/>
                  <a:pt x="1187450" y="11638"/>
                  <a:pt x="1292225" y="42330"/>
                </a:cubicBezTo>
                <a:cubicBezTo>
                  <a:pt x="1397000" y="73022"/>
                  <a:pt x="1531408" y="210076"/>
                  <a:pt x="1603375" y="226480"/>
                </a:cubicBezTo>
                <a:cubicBezTo>
                  <a:pt x="1675342" y="242884"/>
                  <a:pt x="1663700" y="177267"/>
                  <a:pt x="1724025" y="140755"/>
                </a:cubicBezTo>
                <a:cubicBezTo>
                  <a:pt x="1784350" y="104243"/>
                  <a:pt x="1859492" y="27513"/>
                  <a:pt x="1965325" y="7405"/>
                </a:cubicBezTo>
                <a:cubicBezTo>
                  <a:pt x="2071158" y="-12703"/>
                  <a:pt x="2276475" y="21163"/>
                  <a:pt x="2359025" y="20105"/>
                </a:cubicBezTo>
                <a:cubicBezTo>
                  <a:pt x="2441575" y="19047"/>
                  <a:pt x="2443163" y="-5295"/>
                  <a:pt x="2460625" y="1055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8" name="Freihandform 37"/>
          <p:cNvSpPr/>
          <p:nvPr/>
        </p:nvSpPr>
        <p:spPr>
          <a:xfrm>
            <a:off x="9670600" y="7502525"/>
            <a:ext cx="2441575" cy="525172"/>
          </a:xfrm>
          <a:custGeom>
            <a:avLst/>
            <a:gdLst>
              <a:gd name="connsiteX0" fmla="*/ 0 w 2441575"/>
              <a:gd name="connsiteY0" fmla="*/ 0 h 525172"/>
              <a:gd name="connsiteX1" fmla="*/ 933450 w 2441575"/>
              <a:gd name="connsiteY1" fmla="*/ 514350 h 525172"/>
              <a:gd name="connsiteX2" fmla="*/ 1231900 w 2441575"/>
              <a:gd name="connsiteY2" fmla="*/ 342900 h 525172"/>
              <a:gd name="connsiteX3" fmla="*/ 1435100 w 2441575"/>
              <a:gd name="connsiteY3" fmla="*/ 257175 h 525172"/>
              <a:gd name="connsiteX4" fmla="*/ 1549400 w 2441575"/>
              <a:gd name="connsiteY4" fmla="*/ 441325 h 525172"/>
              <a:gd name="connsiteX5" fmla="*/ 1727200 w 2441575"/>
              <a:gd name="connsiteY5" fmla="*/ 412750 h 525172"/>
              <a:gd name="connsiteX6" fmla="*/ 1895475 w 2441575"/>
              <a:gd name="connsiteY6" fmla="*/ 222250 h 525172"/>
              <a:gd name="connsiteX7" fmla="*/ 2441575 w 2441575"/>
              <a:gd name="connsiteY7" fmla="*/ 127000 h 525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41575" h="525172">
                <a:moveTo>
                  <a:pt x="0" y="0"/>
                </a:moveTo>
                <a:cubicBezTo>
                  <a:pt x="364067" y="228600"/>
                  <a:pt x="728134" y="457200"/>
                  <a:pt x="933450" y="514350"/>
                </a:cubicBezTo>
                <a:cubicBezTo>
                  <a:pt x="1138766" y="571500"/>
                  <a:pt x="1148292" y="385762"/>
                  <a:pt x="1231900" y="342900"/>
                </a:cubicBezTo>
                <a:cubicBezTo>
                  <a:pt x="1315508" y="300038"/>
                  <a:pt x="1382183" y="240771"/>
                  <a:pt x="1435100" y="257175"/>
                </a:cubicBezTo>
                <a:cubicBezTo>
                  <a:pt x="1488017" y="273579"/>
                  <a:pt x="1500717" y="415396"/>
                  <a:pt x="1549400" y="441325"/>
                </a:cubicBezTo>
                <a:cubicBezTo>
                  <a:pt x="1598083" y="467254"/>
                  <a:pt x="1669521" y="449263"/>
                  <a:pt x="1727200" y="412750"/>
                </a:cubicBezTo>
                <a:cubicBezTo>
                  <a:pt x="1784879" y="376238"/>
                  <a:pt x="1776413" y="269875"/>
                  <a:pt x="1895475" y="222250"/>
                </a:cubicBezTo>
                <a:cubicBezTo>
                  <a:pt x="2014537" y="174625"/>
                  <a:pt x="2228056" y="150812"/>
                  <a:pt x="2441575" y="127000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0" name="Freihandform 39"/>
          <p:cNvSpPr/>
          <p:nvPr/>
        </p:nvSpPr>
        <p:spPr>
          <a:xfrm>
            <a:off x="9673775" y="7703342"/>
            <a:ext cx="2428875" cy="261347"/>
          </a:xfrm>
          <a:custGeom>
            <a:avLst/>
            <a:gdLst>
              <a:gd name="connsiteX0" fmla="*/ 0 w 2428875"/>
              <a:gd name="connsiteY0" fmla="*/ 240508 h 261347"/>
              <a:gd name="connsiteX1" fmla="*/ 682625 w 2428875"/>
              <a:gd name="connsiteY1" fmla="*/ 37308 h 261347"/>
              <a:gd name="connsiteX2" fmla="*/ 1136650 w 2428875"/>
              <a:gd name="connsiteY2" fmla="*/ 240508 h 261347"/>
              <a:gd name="connsiteX3" fmla="*/ 1428750 w 2428875"/>
              <a:gd name="connsiteY3" fmla="*/ 227808 h 261347"/>
              <a:gd name="connsiteX4" fmla="*/ 1841500 w 2428875"/>
              <a:gd name="connsiteY4" fmla="*/ 2383 h 261347"/>
              <a:gd name="connsiteX5" fmla="*/ 2146300 w 2428875"/>
              <a:gd name="connsiteY5" fmla="*/ 103983 h 261347"/>
              <a:gd name="connsiteX6" fmla="*/ 2428875 w 2428875"/>
              <a:gd name="connsiteY6" fmla="*/ 15083 h 261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28875" h="261347">
                <a:moveTo>
                  <a:pt x="0" y="240508"/>
                </a:moveTo>
                <a:cubicBezTo>
                  <a:pt x="246591" y="138908"/>
                  <a:pt x="493183" y="37308"/>
                  <a:pt x="682625" y="37308"/>
                </a:cubicBezTo>
                <a:cubicBezTo>
                  <a:pt x="872067" y="37308"/>
                  <a:pt x="1012296" y="208758"/>
                  <a:pt x="1136650" y="240508"/>
                </a:cubicBezTo>
                <a:cubicBezTo>
                  <a:pt x="1261004" y="272258"/>
                  <a:pt x="1311275" y="267496"/>
                  <a:pt x="1428750" y="227808"/>
                </a:cubicBezTo>
                <a:cubicBezTo>
                  <a:pt x="1546225" y="188120"/>
                  <a:pt x="1721908" y="23020"/>
                  <a:pt x="1841500" y="2383"/>
                </a:cubicBezTo>
                <a:cubicBezTo>
                  <a:pt x="1961092" y="-18255"/>
                  <a:pt x="2048404" y="101866"/>
                  <a:pt x="2146300" y="103983"/>
                </a:cubicBezTo>
                <a:cubicBezTo>
                  <a:pt x="2244196" y="106100"/>
                  <a:pt x="2428875" y="15083"/>
                  <a:pt x="2428875" y="15083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2" name="Freihandform 41"/>
          <p:cNvSpPr/>
          <p:nvPr/>
        </p:nvSpPr>
        <p:spPr>
          <a:xfrm>
            <a:off x="9673775" y="7770541"/>
            <a:ext cx="2447925" cy="176599"/>
          </a:xfrm>
          <a:custGeom>
            <a:avLst/>
            <a:gdLst>
              <a:gd name="connsiteX0" fmla="*/ 0 w 2447925"/>
              <a:gd name="connsiteY0" fmla="*/ 125684 h 176599"/>
              <a:gd name="connsiteX1" fmla="*/ 469900 w 2447925"/>
              <a:gd name="connsiteY1" fmla="*/ 170134 h 176599"/>
              <a:gd name="connsiteX2" fmla="*/ 927100 w 2447925"/>
              <a:gd name="connsiteY2" fmla="*/ 1859 h 176599"/>
              <a:gd name="connsiteX3" fmla="*/ 1279525 w 2447925"/>
              <a:gd name="connsiteY3" fmla="*/ 84409 h 176599"/>
              <a:gd name="connsiteX4" fmla="*/ 1743075 w 2447925"/>
              <a:gd name="connsiteY4" fmla="*/ 151084 h 176599"/>
              <a:gd name="connsiteX5" fmla="*/ 2447925 w 2447925"/>
              <a:gd name="connsiteY5" fmla="*/ 157434 h 176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47925" h="176599">
                <a:moveTo>
                  <a:pt x="0" y="125684"/>
                </a:moveTo>
                <a:cubicBezTo>
                  <a:pt x="157691" y="158227"/>
                  <a:pt x="315383" y="190771"/>
                  <a:pt x="469900" y="170134"/>
                </a:cubicBezTo>
                <a:cubicBezTo>
                  <a:pt x="624417" y="149497"/>
                  <a:pt x="792163" y="16146"/>
                  <a:pt x="927100" y="1859"/>
                </a:cubicBezTo>
                <a:cubicBezTo>
                  <a:pt x="1062037" y="-12428"/>
                  <a:pt x="1143529" y="59538"/>
                  <a:pt x="1279525" y="84409"/>
                </a:cubicBezTo>
                <a:cubicBezTo>
                  <a:pt x="1415521" y="109280"/>
                  <a:pt x="1548342" y="138913"/>
                  <a:pt x="1743075" y="151084"/>
                </a:cubicBezTo>
                <a:cubicBezTo>
                  <a:pt x="1937808" y="163255"/>
                  <a:pt x="2192866" y="160344"/>
                  <a:pt x="2447925" y="157434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4" name="Freihandform 43"/>
          <p:cNvSpPr/>
          <p:nvPr/>
        </p:nvSpPr>
        <p:spPr>
          <a:xfrm>
            <a:off x="9673775" y="7698510"/>
            <a:ext cx="2460625" cy="289728"/>
          </a:xfrm>
          <a:custGeom>
            <a:avLst/>
            <a:gdLst>
              <a:gd name="connsiteX0" fmla="*/ 0 w 2460625"/>
              <a:gd name="connsiteY0" fmla="*/ 865 h 289728"/>
              <a:gd name="connsiteX1" fmla="*/ 762000 w 2460625"/>
              <a:gd name="connsiteY1" fmla="*/ 286615 h 289728"/>
              <a:gd name="connsiteX2" fmla="*/ 1168400 w 2460625"/>
              <a:gd name="connsiteY2" fmla="*/ 143740 h 289728"/>
              <a:gd name="connsiteX3" fmla="*/ 1489075 w 2460625"/>
              <a:gd name="connsiteY3" fmla="*/ 865 h 289728"/>
              <a:gd name="connsiteX4" fmla="*/ 1835150 w 2460625"/>
              <a:gd name="connsiteY4" fmla="*/ 80240 h 289728"/>
              <a:gd name="connsiteX5" fmla="*/ 2460625 w 2460625"/>
              <a:gd name="connsiteY5" fmla="*/ 213590 h 289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0625" h="289728">
                <a:moveTo>
                  <a:pt x="0" y="865"/>
                </a:moveTo>
                <a:cubicBezTo>
                  <a:pt x="283633" y="131834"/>
                  <a:pt x="567267" y="262803"/>
                  <a:pt x="762000" y="286615"/>
                </a:cubicBezTo>
                <a:cubicBezTo>
                  <a:pt x="956733" y="310427"/>
                  <a:pt x="1047221" y="191365"/>
                  <a:pt x="1168400" y="143740"/>
                </a:cubicBezTo>
                <a:cubicBezTo>
                  <a:pt x="1289579" y="96115"/>
                  <a:pt x="1377950" y="11448"/>
                  <a:pt x="1489075" y="865"/>
                </a:cubicBezTo>
                <a:cubicBezTo>
                  <a:pt x="1600200" y="-9718"/>
                  <a:pt x="1835150" y="80240"/>
                  <a:pt x="1835150" y="80240"/>
                </a:cubicBezTo>
                <a:lnTo>
                  <a:pt x="2460625" y="213590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7" name="Freihandform 46"/>
          <p:cNvSpPr/>
          <p:nvPr/>
        </p:nvSpPr>
        <p:spPr>
          <a:xfrm>
            <a:off x="9680125" y="7671254"/>
            <a:ext cx="2422525" cy="393292"/>
          </a:xfrm>
          <a:custGeom>
            <a:avLst/>
            <a:gdLst>
              <a:gd name="connsiteX0" fmla="*/ 0 w 2422525"/>
              <a:gd name="connsiteY0" fmla="*/ 136071 h 393292"/>
              <a:gd name="connsiteX1" fmla="*/ 990600 w 2422525"/>
              <a:gd name="connsiteY1" fmla="*/ 21771 h 393292"/>
              <a:gd name="connsiteX2" fmla="*/ 1581150 w 2422525"/>
              <a:gd name="connsiteY2" fmla="*/ 393246 h 393292"/>
              <a:gd name="connsiteX3" fmla="*/ 1879600 w 2422525"/>
              <a:gd name="connsiteY3" fmla="*/ 47171 h 393292"/>
              <a:gd name="connsiteX4" fmla="*/ 2422525 w 2422525"/>
              <a:gd name="connsiteY4" fmla="*/ 12246 h 393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525" h="393292">
                <a:moveTo>
                  <a:pt x="0" y="136071"/>
                </a:moveTo>
                <a:cubicBezTo>
                  <a:pt x="363537" y="57489"/>
                  <a:pt x="727075" y="-21092"/>
                  <a:pt x="990600" y="21771"/>
                </a:cubicBezTo>
                <a:cubicBezTo>
                  <a:pt x="1254125" y="64634"/>
                  <a:pt x="1432983" y="389013"/>
                  <a:pt x="1581150" y="393246"/>
                </a:cubicBezTo>
                <a:cubicBezTo>
                  <a:pt x="1729317" y="397479"/>
                  <a:pt x="1739371" y="110671"/>
                  <a:pt x="1879600" y="47171"/>
                </a:cubicBezTo>
                <a:cubicBezTo>
                  <a:pt x="2019829" y="-16329"/>
                  <a:pt x="2221177" y="-2042"/>
                  <a:pt x="2422525" y="12246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1" name="Freihandform 60"/>
          <p:cNvSpPr/>
          <p:nvPr/>
        </p:nvSpPr>
        <p:spPr>
          <a:xfrm>
            <a:off x="9673775" y="7632700"/>
            <a:ext cx="2454275" cy="390700"/>
          </a:xfrm>
          <a:custGeom>
            <a:avLst/>
            <a:gdLst>
              <a:gd name="connsiteX0" fmla="*/ 0 w 2454275"/>
              <a:gd name="connsiteY0" fmla="*/ 0 h 390700"/>
              <a:gd name="connsiteX1" fmla="*/ 609600 w 2454275"/>
              <a:gd name="connsiteY1" fmla="*/ 377825 h 390700"/>
              <a:gd name="connsiteX2" fmla="*/ 1000125 w 2454275"/>
              <a:gd name="connsiteY2" fmla="*/ 282575 h 390700"/>
              <a:gd name="connsiteX3" fmla="*/ 1336675 w 2454275"/>
              <a:gd name="connsiteY3" fmla="*/ 85725 h 390700"/>
              <a:gd name="connsiteX4" fmla="*/ 1755775 w 2454275"/>
              <a:gd name="connsiteY4" fmla="*/ 111125 h 390700"/>
              <a:gd name="connsiteX5" fmla="*/ 2187575 w 2454275"/>
              <a:gd name="connsiteY5" fmla="*/ 311150 h 390700"/>
              <a:gd name="connsiteX6" fmla="*/ 2454275 w 2454275"/>
              <a:gd name="connsiteY6" fmla="*/ 168275 h 39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4275" h="390700">
                <a:moveTo>
                  <a:pt x="0" y="0"/>
                </a:moveTo>
                <a:cubicBezTo>
                  <a:pt x="221456" y="165364"/>
                  <a:pt x="442913" y="330729"/>
                  <a:pt x="609600" y="377825"/>
                </a:cubicBezTo>
                <a:cubicBezTo>
                  <a:pt x="776287" y="424921"/>
                  <a:pt x="878946" y="331258"/>
                  <a:pt x="1000125" y="282575"/>
                </a:cubicBezTo>
                <a:cubicBezTo>
                  <a:pt x="1121304" y="233892"/>
                  <a:pt x="1210733" y="114300"/>
                  <a:pt x="1336675" y="85725"/>
                </a:cubicBezTo>
                <a:cubicBezTo>
                  <a:pt x="1462617" y="57150"/>
                  <a:pt x="1613958" y="73554"/>
                  <a:pt x="1755775" y="111125"/>
                </a:cubicBezTo>
                <a:cubicBezTo>
                  <a:pt x="1897592" y="148696"/>
                  <a:pt x="2071158" y="301625"/>
                  <a:pt x="2187575" y="311150"/>
                </a:cubicBezTo>
                <a:cubicBezTo>
                  <a:pt x="2303992" y="320675"/>
                  <a:pt x="2379133" y="244475"/>
                  <a:pt x="2454275" y="168275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2" name="Freihandform 61"/>
          <p:cNvSpPr/>
          <p:nvPr/>
        </p:nvSpPr>
        <p:spPr>
          <a:xfrm>
            <a:off x="9673775" y="7566025"/>
            <a:ext cx="2441575" cy="491252"/>
          </a:xfrm>
          <a:custGeom>
            <a:avLst/>
            <a:gdLst>
              <a:gd name="connsiteX0" fmla="*/ 0 w 2441575"/>
              <a:gd name="connsiteY0" fmla="*/ 0 h 491252"/>
              <a:gd name="connsiteX1" fmla="*/ 854075 w 2441575"/>
              <a:gd name="connsiteY1" fmla="*/ 485775 h 491252"/>
              <a:gd name="connsiteX2" fmla="*/ 1231900 w 2441575"/>
              <a:gd name="connsiteY2" fmla="*/ 257175 h 491252"/>
              <a:gd name="connsiteX3" fmla="*/ 1536700 w 2441575"/>
              <a:gd name="connsiteY3" fmla="*/ 184150 h 491252"/>
              <a:gd name="connsiteX4" fmla="*/ 2441575 w 2441575"/>
              <a:gd name="connsiteY4" fmla="*/ 361950 h 491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1575" h="491252">
                <a:moveTo>
                  <a:pt x="0" y="0"/>
                </a:moveTo>
                <a:cubicBezTo>
                  <a:pt x="324379" y="221456"/>
                  <a:pt x="648758" y="442912"/>
                  <a:pt x="854075" y="485775"/>
                </a:cubicBezTo>
                <a:cubicBezTo>
                  <a:pt x="1059392" y="528638"/>
                  <a:pt x="1118129" y="307446"/>
                  <a:pt x="1231900" y="257175"/>
                </a:cubicBezTo>
                <a:cubicBezTo>
                  <a:pt x="1345671" y="206904"/>
                  <a:pt x="1335088" y="166688"/>
                  <a:pt x="1536700" y="184150"/>
                </a:cubicBezTo>
                <a:cubicBezTo>
                  <a:pt x="1738312" y="201612"/>
                  <a:pt x="2089943" y="281781"/>
                  <a:pt x="2441575" y="361950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3" name="Freihandform 62"/>
          <p:cNvSpPr/>
          <p:nvPr/>
        </p:nvSpPr>
        <p:spPr>
          <a:xfrm>
            <a:off x="9676950" y="7702550"/>
            <a:ext cx="2435225" cy="276225"/>
          </a:xfrm>
          <a:custGeom>
            <a:avLst/>
            <a:gdLst>
              <a:gd name="connsiteX0" fmla="*/ 0 w 2435225"/>
              <a:gd name="connsiteY0" fmla="*/ 276225 h 276225"/>
              <a:gd name="connsiteX1" fmla="*/ 749300 w 2435225"/>
              <a:gd name="connsiteY1" fmla="*/ 28575 h 276225"/>
              <a:gd name="connsiteX2" fmla="*/ 1577975 w 2435225"/>
              <a:gd name="connsiteY2" fmla="*/ 231775 h 276225"/>
              <a:gd name="connsiteX3" fmla="*/ 2435225 w 2435225"/>
              <a:gd name="connsiteY3" fmla="*/ 0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5225" h="276225">
                <a:moveTo>
                  <a:pt x="0" y="276225"/>
                </a:moveTo>
                <a:cubicBezTo>
                  <a:pt x="243152" y="156104"/>
                  <a:pt x="486304" y="35983"/>
                  <a:pt x="749300" y="28575"/>
                </a:cubicBezTo>
                <a:cubicBezTo>
                  <a:pt x="1012296" y="21167"/>
                  <a:pt x="1296988" y="236537"/>
                  <a:pt x="1577975" y="231775"/>
                </a:cubicBezTo>
                <a:cubicBezTo>
                  <a:pt x="1858962" y="227013"/>
                  <a:pt x="2147093" y="113506"/>
                  <a:pt x="2435225" y="0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4" name="Freihandform 63"/>
          <p:cNvSpPr/>
          <p:nvPr/>
        </p:nvSpPr>
        <p:spPr>
          <a:xfrm>
            <a:off x="9680125" y="7731125"/>
            <a:ext cx="2435225" cy="273053"/>
          </a:xfrm>
          <a:custGeom>
            <a:avLst/>
            <a:gdLst>
              <a:gd name="connsiteX0" fmla="*/ 0 w 2435225"/>
              <a:gd name="connsiteY0" fmla="*/ 149225 h 273053"/>
              <a:gd name="connsiteX1" fmla="*/ 581025 w 2435225"/>
              <a:gd name="connsiteY1" fmla="*/ 6350 h 273053"/>
              <a:gd name="connsiteX2" fmla="*/ 1663700 w 2435225"/>
              <a:gd name="connsiteY2" fmla="*/ 273050 h 273053"/>
              <a:gd name="connsiteX3" fmla="*/ 2435225 w 2435225"/>
              <a:gd name="connsiteY3" fmla="*/ 0 h 273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5225" h="273053">
                <a:moveTo>
                  <a:pt x="0" y="149225"/>
                </a:moveTo>
                <a:cubicBezTo>
                  <a:pt x="151871" y="67468"/>
                  <a:pt x="303742" y="-14288"/>
                  <a:pt x="581025" y="6350"/>
                </a:cubicBezTo>
                <a:cubicBezTo>
                  <a:pt x="858308" y="26987"/>
                  <a:pt x="1354667" y="274108"/>
                  <a:pt x="1663700" y="273050"/>
                </a:cubicBezTo>
                <a:cubicBezTo>
                  <a:pt x="1972733" y="271992"/>
                  <a:pt x="2203979" y="135996"/>
                  <a:pt x="2435225" y="0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5" name="Freihandform 64"/>
          <p:cNvSpPr/>
          <p:nvPr/>
        </p:nvSpPr>
        <p:spPr>
          <a:xfrm>
            <a:off x="9676950" y="7622128"/>
            <a:ext cx="2425700" cy="220127"/>
          </a:xfrm>
          <a:custGeom>
            <a:avLst/>
            <a:gdLst>
              <a:gd name="connsiteX0" fmla="*/ 0 w 2425700"/>
              <a:gd name="connsiteY0" fmla="*/ 51847 h 220127"/>
              <a:gd name="connsiteX1" fmla="*/ 419100 w 2425700"/>
              <a:gd name="connsiteY1" fmla="*/ 4222 h 220127"/>
              <a:gd name="connsiteX2" fmla="*/ 965200 w 2425700"/>
              <a:gd name="connsiteY2" fmla="*/ 147097 h 220127"/>
              <a:gd name="connsiteX3" fmla="*/ 1231900 w 2425700"/>
              <a:gd name="connsiteY3" fmla="*/ 220122 h 220127"/>
              <a:gd name="connsiteX4" fmla="*/ 1809750 w 2425700"/>
              <a:gd name="connsiteY4" fmla="*/ 143922 h 220127"/>
              <a:gd name="connsiteX5" fmla="*/ 2425700 w 2425700"/>
              <a:gd name="connsiteY5" fmla="*/ 80422 h 22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25700" h="220127">
                <a:moveTo>
                  <a:pt x="0" y="51847"/>
                </a:moveTo>
                <a:cubicBezTo>
                  <a:pt x="129116" y="20097"/>
                  <a:pt x="258233" y="-11653"/>
                  <a:pt x="419100" y="4222"/>
                </a:cubicBezTo>
                <a:cubicBezTo>
                  <a:pt x="579967" y="20097"/>
                  <a:pt x="965200" y="147097"/>
                  <a:pt x="965200" y="147097"/>
                </a:cubicBezTo>
                <a:cubicBezTo>
                  <a:pt x="1100667" y="183080"/>
                  <a:pt x="1091142" y="220651"/>
                  <a:pt x="1231900" y="220122"/>
                </a:cubicBezTo>
                <a:cubicBezTo>
                  <a:pt x="1372658" y="219593"/>
                  <a:pt x="1610783" y="167205"/>
                  <a:pt x="1809750" y="143922"/>
                </a:cubicBezTo>
                <a:cubicBezTo>
                  <a:pt x="2008717" y="120639"/>
                  <a:pt x="2217208" y="100530"/>
                  <a:pt x="2425700" y="80422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6" name="Freihandform 65"/>
          <p:cNvSpPr/>
          <p:nvPr/>
        </p:nvSpPr>
        <p:spPr>
          <a:xfrm>
            <a:off x="9680125" y="7651750"/>
            <a:ext cx="2428875" cy="390937"/>
          </a:xfrm>
          <a:custGeom>
            <a:avLst/>
            <a:gdLst>
              <a:gd name="connsiteX0" fmla="*/ 0 w 2428875"/>
              <a:gd name="connsiteY0" fmla="*/ 104775 h 390937"/>
              <a:gd name="connsiteX1" fmla="*/ 428625 w 2428875"/>
              <a:gd name="connsiteY1" fmla="*/ 381000 h 390937"/>
              <a:gd name="connsiteX2" fmla="*/ 1323975 w 2428875"/>
              <a:gd name="connsiteY2" fmla="*/ 298450 h 390937"/>
              <a:gd name="connsiteX3" fmla="*/ 2428875 w 2428875"/>
              <a:gd name="connsiteY3" fmla="*/ 0 h 390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8875" h="390937">
                <a:moveTo>
                  <a:pt x="0" y="104775"/>
                </a:moveTo>
                <a:cubicBezTo>
                  <a:pt x="103981" y="226748"/>
                  <a:pt x="207963" y="348721"/>
                  <a:pt x="428625" y="381000"/>
                </a:cubicBezTo>
                <a:cubicBezTo>
                  <a:pt x="649287" y="413279"/>
                  <a:pt x="990600" y="361950"/>
                  <a:pt x="1323975" y="298450"/>
                </a:cubicBezTo>
                <a:cubicBezTo>
                  <a:pt x="1657350" y="234950"/>
                  <a:pt x="2043112" y="117475"/>
                  <a:pt x="2428875" y="0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8" name="Freihandform 187"/>
          <p:cNvSpPr/>
          <p:nvPr/>
        </p:nvSpPr>
        <p:spPr>
          <a:xfrm>
            <a:off x="9680125" y="7711958"/>
            <a:ext cx="2438400" cy="241417"/>
          </a:xfrm>
          <a:custGeom>
            <a:avLst/>
            <a:gdLst>
              <a:gd name="connsiteX0" fmla="*/ 0 w 2438400"/>
              <a:gd name="connsiteY0" fmla="*/ 69967 h 241417"/>
              <a:gd name="connsiteX1" fmla="*/ 568325 w 2438400"/>
              <a:gd name="connsiteY1" fmla="*/ 231892 h 241417"/>
              <a:gd name="connsiteX2" fmla="*/ 1016000 w 2438400"/>
              <a:gd name="connsiteY2" fmla="*/ 168392 h 241417"/>
              <a:gd name="connsiteX3" fmla="*/ 1304925 w 2438400"/>
              <a:gd name="connsiteY3" fmla="*/ 35042 h 241417"/>
              <a:gd name="connsiteX4" fmla="*/ 2012950 w 2438400"/>
              <a:gd name="connsiteY4" fmla="*/ 15992 h 241417"/>
              <a:gd name="connsiteX5" fmla="*/ 2438400 w 2438400"/>
              <a:gd name="connsiteY5" fmla="*/ 241417 h 241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241417">
                <a:moveTo>
                  <a:pt x="0" y="69967"/>
                </a:moveTo>
                <a:cubicBezTo>
                  <a:pt x="199496" y="142727"/>
                  <a:pt x="398992" y="215488"/>
                  <a:pt x="568325" y="231892"/>
                </a:cubicBezTo>
                <a:cubicBezTo>
                  <a:pt x="737658" y="248296"/>
                  <a:pt x="893233" y="201200"/>
                  <a:pt x="1016000" y="168392"/>
                </a:cubicBezTo>
                <a:cubicBezTo>
                  <a:pt x="1138767" y="135584"/>
                  <a:pt x="1138767" y="60442"/>
                  <a:pt x="1304925" y="35042"/>
                </a:cubicBezTo>
                <a:cubicBezTo>
                  <a:pt x="1471083" y="9642"/>
                  <a:pt x="1824038" y="-18404"/>
                  <a:pt x="2012950" y="15992"/>
                </a:cubicBezTo>
                <a:cubicBezTo>
                  <a:pt x="2201862" y="50388"/>
                  <a:pt x="2320131" y="145902"/>
                  <a:pt x="2438400" y="241417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9" name="Freihandform 188"/>
          <p:cNvSpPr/>
          <p:nvPr/>
        </p:nvSpPr>
        <p:spPr>
          <a:xfrm>
            <a:off x="9676950" y="7642762"/>
            <a:ext cx="2428875" cy="409153"/>
          </a:xfrm>
          <a:custGeom>
            <a:avLst/>
            <a:gdLst>
              <a:gd name="connsiteX0" fmla="*/ 0 w 2428875"/>
              <a:gd name="connsiteY0" fmla="*/ 5813 h 409153"/>
              <a:gd name="connsiteX1" fmla="*/ 1285875 w 2428875"/>
              <a:gd name="connsiteY1" fmla="*/ 409038 h 409153"/>
              <a:gd name="connsiteX2" fmla="*/ 2111375 w 2428875"/>
              <a:gd name="connsiteY2" fmla="*/ 47088 h 409153"/>
              <a:gd name="connsiteX3" fmla="*/ 2428875 w 2428875"/>
              <a:gd name="connsiteY3" fmla="*/ 15338 h 409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8875" h="409153">
                <a:moveTo>
                  <a:pt x="0" y="5813"/>
                </a:moveTo>
                <a:cubicBezTo>
                  <a:pt x="466989" y="203986"/>
                  <a:pt x="933979" y="402159"/>
                  <a:pt x="1285875" y="409038"/>
                </a:cubicBezTo>
                <a:cubicBezTo>
                  <a:pt x="1637771" y="415917"/>
                  <a:pt x="1920875" y="112705"/>
                  <a:pt x="2111375" y="47088"/>
                </a:cubicBezTo>
                <a:cubicBezTo>
                  <a:pt x="2301875" y="-18529"/>
                  <a:pt x="2365375" y="-1596"/>
                  <a:pt x="2428875" y="15338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0" name="Freihandform 189"/>
          <p:cNvSpPr/>
          <p:nvPr/>
        </p:nvSpPr>
        <p:spPr>
          <a:xfrm>
            <a:off x="9683300" y="7689724"/>
            <a:ext cx="2432050" cy="285876"/>
          </a:xfrm>
          <a:custGeom>
            <a:avLst/>
            <a:gdLst>
              <a:gd name="connsiteX0" fmla="*/ 0 w 2432050"/>
              <a:gd name="connsiteY0" fmla="*/ 285876 h 285876"/>
              <a:gd name="connsiteX1" fmla="*/ 1193800 w 2432050"/>
              <a:gd name="connsiteY1" fmla="*/ 126 h 285876"/>
              <a:gd name="connsiteX2" fmla="*/ 2432050 w 2432050"/>
              <a:gd name="connsiteY2" fmla="*/ 257301 h 285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2050" h="285876">
                <a:moveTo>
                  <a:pt x="0" y="285876"/>
                </a:moveTo>
                <a:cubicBezTo>
                  <a:pt x="394229" y="145382"/>
                  <a:pt x="788458" y="4889"/>
                  <a:pt x="1193800" y="126"/>
                </a:cubicBezTo>
                <a:cubicBezTo>
                  <a:pt x="1599142" y="-4637"/>
                  <a:pt x="2015596" y="126332"/>
                  <a:pt x="2432050" y="257301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1" name="Freihandform 190"/>
          <p:cNvSpPr/>
          <p:nvPr/>
        </p:nvSpPr>
        <p:spPr>
          <a:xfrm>
            <a:off x="9676950" y="7546975"/>
            <a:ext cx="2435225" cy="485211"/>
          </a:xfrm>
          <a:custGeom>
            <a:avLst/>
            <a:gdLst>
              <a:gd name="connsiteX0" fmla="*/ 0 w 2435225"/>
              <a:gd name="connsiteY0" fmla="*/ 0 h 485211"/>
              <a:gd name="connsiteX1" fmla="*/ 1276350 w 2435225"/>
              <a:gd name="connsiteY1" fmla="*/ 482600 h 485211"/>
              <a:gd name="connsiteX2" fmla="*/ 1920875 w 2435225"/>
              <a:gd name="connsiteY2" fmla="*/ 193675 h 485211"/>
              <a:gd name="connsiteX3" fmla="*/ 2435225 w 2435225"/>
              <a:gd name="connsiteY3" fmla="*/ 215900 h 48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5225" h="485211">
                <a:moveTo>
                  <a:pt x="0" y="0"/>
                </a:moveTo>
                <a:cubicBezTo>
                  <a:pt x="478102" y="225160"/>
                  <a:pt x="956204" y="450321"/>
                  <a:pt x="1276350" y="482600"/>
                </a:cubicBezTo>
                <a:cubicBezTo>
                  <a:pt x="1596496" y="514879"/>
                  <a:pt x="1727729" y="238125"/>
                  <a:pt x="1920875" y="193675"/>
                </a:cubicBezTo>
                <a:cubicBezTo>
                  <a:pt x="2114021" y="149225"/>
                  <a:pt x="2274623" y="182562"/>
                  <a:pt x="2435225" y="215900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2" name="Freihandform 191"/>
          <p:cNvSpPr/>
          <p:nvPr/>
        </p:nvSpPr>
        <p:spPr>
          <a:xfrm>
            <a:off x="9670600" y="7648575"/>
            <a:ext cx="2422525" cy="371283"/>
          </a:xfrm>
          <a:custGeom>
            <a:avLst/>
            <a:gdLst>
              <a:gd name="connsiteX0" fmla="*/ 0 w 2422525"/>
              <a:gd name="connsiteY0" fmla="*/ 0 h 371283"/>
              <a:gd name="connsiteX1" fmla="*/ 501650 w 2422525"/>
              <a:gd name="connsiteY1" fmla="*/ 304800 h 371283"/>
              <a:gd name="connsiteX2" fmla="*/ 882650 w 2422525"/>
              <a:gd name="connsiteY2" fmla="*/ 193675 h 371283"/>
              <a:gd name="connsiteX3" fmla="*/ 1606550 w 2422525"/>
              <a:gd name="connsiteY3" fmla="*/ 368300 h 371283"/>
              <a:gd name="connsiteX4" fmla="*/ 2422525 w 2422525"/>
              <a:gd name="connsiteY4" fmla="*/ 19050 h 371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525" h="371283">
                <a:moveTo>
                  <a:pt x="0" y="0"/>
                </a:moveTo>
                <a:cubicBezTo>
                  <a:pt x="177271" y="136260"/>
                  <a:pt x="354542" y="272521"/>
                  <a:pt x="501650" y="304800"/>
                </a:cubicBezTo>
                <a:cubicBezTo>
                  <a:pt x="648758" y="337079"/>
                  <a:pt x="698500" y="183092"/>
                  <a:pt x="882650" y="193675"/>
                </a:cubicBezTo>
                <a:cubicBezTo>
                  <a:pt x="1066800" y="204258"/>
                  <a:pt x="1349904" y="397404"/>
                  <a:pt x="1606550" y="368300"/>
                </a:cubicBezTo>
                <a:cubicBezTo>
                  <a:pt x="1863196" y="339196"/>
                  <a:pt x="2142860" y="179123"/>
                  <a:pt x="2422525" y="1905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86" name="Gerade Verbindung mit Pfeil 185"/>
          <p:cNvCxnSpPr/>
          <p:nvPr/>
        </p:nvCxnSpPr>
        <p:spPr>
          <a:xfrm flipV="1">
            <a:off x="9678340" y="6952679"/>
            <a:ext cx="0" cy="1625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1" name="Gruppieren 240"/>
          <p:cNvGrpSpPr/>
          <p:nvPr/>
        </p:nvGrpSpPr>
        <p:grpSpPr>
          <a:xfrm>
            <a:off x="12962432" y="6971648"/>
            <a:ext cx="3556940" cy="1738027"/>
            <a:chOff x="13702657" y="6971648"/>
            <a:chExt cx="3556940" cy="1738027"/>
          </a:xfrm>
        </p:grpSpPr>
        <p:cxnSp>
          <p:nvCxnSpPr>
            <p:cNvPr id="223" name="Gerader Verbinder 222"/>
            <p:cNvCxnSpPr/>
            <p:nvPr/>
          </p:nvCxnSpPr>
          <p:spPr>
            <a:xfrm flipV="1">
              <a:off x="14308139" y="7822012"/>
              <a:ext cx="2630110" cy="4282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9" name="Gruppieren 228"/>
            <p:cNvGrpSpPr/>
            <p:nvPr/>
          </p:nvGrpSpPr>
          <p:grpSpPr>
            <a:xfrm rot="10800000">
              <a:off x="14270042" y="7485175"/>
              <a:ext cx="2476500" cy="748958"/>
              <a:chOff x="14315917" y="6182180"/>
              <a:chExt cx="2476500" cy="562021"/>
            </a:xfrm>
          </p:grpSpPr>
          <p:sp>
            <p:nvSpPr>
              <p:cNvPr id="202" name="Freihandform 201"/>
              <p:cNvSpPr/>
              <p:nvPr/>
            </p:nvSpPr>
            <p:spPr>
              <a:xfrm>
                <a:off x="14325442" y="6277430"/>
                <a:ext cx="2466975" cy="393816"/>
              </a:xfrm>
              <a:custGeom>
                <a:avLst/>
                <a:gdLst>
                  <a:gd name="connsiteX0" fmla="*/ 0 w 2466975"/>
                  <a:gd name="connsiteY0" fmla="*/ 0 h 393816"/>
                  <a:gd name="connsiteX1" fmla="*/ 619125 w 2466975"/>
                  <a:gd name="connsiteY1" fmla="*/ 342900 h 393816"/>
                  <a:gd name="connsiteX2" fmla="*/ 942975 w 2466975"/>
                  <a:gd name="connsiteY2" fmla="*/ 136525 h 393816"/>
                  <a:gd name="connsiteX3" fmla="*/ 1466850 w 2466975"/>
                  <a:gd name="connsiteY3" fmla="*/ 393700 h 393816"/>
                  <a:gd name="connsiteX4" fmla="*/ 1857375 w 2466975"/>
                  <a:gd name="connsiteY4" fmla="*/ 98425 h 393816"/>
                  <a:gd name="connsiteX5" fmla="*/ 2095500 w 2466975"/>
                  <a:gd name="connsiteY5" fmla="*/ 98425 h 393816"/>
                  <a:gd name="connsiteX6" fmla="*/ 2466975 w 2466975"/>
                  <a:gd name="connsiteY6" fmla="*/ 244475 h 393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975" h="393816">
                    <a:moveTo>
                      <a:pt x="0" y="0"/>
                    </a:moveTo>
                    <a:cubicBezTo>
                      <a:pt x="230981" y="160073"/>
                      <a:pt x="461963" y="320146"/>
                      <a:pt x="619125" y="342900"/>
                    </a:cubicBezTo>
                    <a:cubicBezTo>
                      <a:pt x="776287" y="365654"/>
                      <a:pt x="801688" y="128058"/>
                      <a:pt x="942975" y="136525"/>
                    </a:cubicBezTo>
                    <a:cubicBezTo>
                      <a:pt x="1084263" y="144992"/>
                      <a:pt x="1314450" y="400050"/>
                      <a:pt x="1466850" y="393700"/>
                    </a:cubicBezTo>
                    <a:cubicBezTo>
                      <a:pt x="1619250" y="387350"/>
                      <a:pt x="1752600" y="147637"/>
                      <a:pt x="1857375" y="98425"/>
                    </a:cubicBezTo>
                    <a:cubicBezTo>
                      <a:pt x="1962150" y="49213"/>
                      <a:pt x="1993900" y="74083"/>
                      <a:pt x="2095500" y="98425"/>
                    </a:cubicBezTo>
                    <a:cubicBezTo>
                      <a:pt x="2197100" y="122767"/>
                      <a:pt x="2332037" y="183621"/>
                      <a:pt x="2466975" y="244475"/>
                    </a:cubicBezTo>
                  </a:path>
                </a:pathLst>
              </a:cu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203" name="Freihandform 202"/>
              <p:cNvSpPr/>
              <p:nvPr/>
            </p:nvSpPr>
            <p:spPr>
              <a:xfrm>
                <a:off x="14322267" y="6357244"/>
                <a:ext cx="2463800" cy="296120"/>
              </a:xfrm>
              <a:custGeom>
                <a:avLst/>
                <a:gdLst>
                  <a:gd name="connsiteX0" fmla="*/ 0 w 2463800"/>
                  <a:gd name="connsiteY0" fmla="*/ 72586 h 296120"/>
                  <a:gd name="connsiteX1" fmla="*/ 428625 w 2463800"/>
                  <a:gd name="connsiteY1" fmla="*/ 5911 h 296120"/>
                  <a:gd name="connsiteX2" fmla="*/ 777875 w 2463800"/>
                  <a:gd name="connsiteY2" fmla="*/ 205936 h 296120"/>
                  <a:gd name="connsiteX3" fmla="*/ 1057275 w 2463800"/>
                  <a:gd name="connsiteY3" fmla="*/ 294836 h 296120"/>
                  <a:gd name="connsiteX4" fmla="*/ 1196975 w 2463800"/>
                  <a:gd name="connsiteY4" fmla="*/ 145611 h 296120"/>
                  <a:gd name="connsiteX5" fmla="*/ 1416050 w 2463800"/>
                  <a:gd name="connsiteY5" fmla="*/ 75761 h 296120"/>
                  <a:gd name="connsiteX6" fmla="*/ 1981200 w 2463800"/>
                  <a:gd name="connsiteY6" fmla="*/ 180536 h 296120"/>
                  <a:gd name="connsiteX7" fmla="*/ 2241550 w 2463800"/>
                  <a:gd name="connsiteY7" fmla="*/ 282136 h 296120"/>
                  <a:gd name="connsiteX8" fmla="*/ 2463800 w 2463800"/>
                  <a:gd name="connsiteY8" fmla="*/ 167836 h 296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63800" h="296120">
                    <a:moveTo>
                      <a:pt x="0" y="72586"/>
                    </a:moveTo>
                    <a:cubicBezTo>
                      <a:pt x="149489" y="28136"/>
                      <a:pt x="298979" y="-16314"/>
                      <a:pt x="428625" y="5911"/>
                    </a:cubicBezTo>
                    <a:cubicBezTo>
                      <a:pt x="558271" y="28136"/>
                      <a:pt x="673100" y="157782"/>
                      <a:pt x="777875" y="205936"/>
                    </a:cubicBezTo>
                    <a:cubicBezTo>
                      <a:pt x="882650" y="254090"/>
                      <a:pt x="987425" y="304890"/>
                      <a:pt x="1057275" y="294836"/>
                    </a:cubicBezTo>
                    <a:cubicBezTo>
                      <a:pt x="1127125" y="284782"/>
                      <a:pt x="1137179" y="182124"/>
                      <a:pt x="1196975" y="145611"/>
                    </a:cubicBezTo>
                    <a:cubicBezTo>
                      <a:pt x="1256771" y="109099"/>
                      <a:pt x="1285346" y="69940"/>
                      <a:pt x="1416050" y="75761"/>
                    </a:cubicBezTo>
                    <a:cubicBezTo>
                      <a:pt x="1546754" y="81582"/>
                      <a:pt x="1843617" y="146140"/>
                      <a:pt x="1981200" y="180536"/>
                    </a:cubicBezTo>
                    <a:cubicBezTo>
                      <a:pt x="2118783" y="214932"/>
                      <a:pt x="2161117" y="284253"/>
                      <a:pt x="2241550" y="282136"/>
                    </a:cubicBezTo>
                    <a:cubicBezTo>
                      <a:pt x="2321983" y="280019"/>
                      <a:pt x="2392891" y="223927"/>
                      <a:pt x="2463800" y="167836"/>
                    </a:cubicBezTo>
                  </a:path>
                </a:pathLst>
              </a:cu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204" name="Freihandform 203"/>
              <p:cNvSpPr/>
              <p:nvPr/>
            </p:nvSpPr>
            <p:spPr>
              <a:xfrm>
                <a:off x="14325442" y="6401101"/>
                <a:ext cx="2419350" cy="311183"/>
              </a:xfrm>
              <a:custGeom>
                <a:avLst/>
                <a:gdLst>
                  <a:gd name="connsiteX0" fmla="*/ 0 w 2419350"/>
                  <a:gd name="connsiteY0" fmla="*/ 301779 h 311183"/>
                  <a:gd name="connsiteX1" fmla="*/ 479425 w 2419350"/>
                  <a:gd name="connsiteY1" fmla="*/ 57304 h 311183"/>
                  <a:gd name="connsiteX2" fmla="*/ 898525 w 2419350"/>
                  <a:gd name="connsiteY2" fmla="*/ 301779 h 311183"/>
                  <a:gd name="connsiteX3" fmla="*/ 1108075 w 2419350"/>
                  <a:gd name="connsiteY3" fmla="*/ 250979 h 311183"/>
                  <a:gd name="connsiteX4" fmla="*/ 1343025 w 2419350"/>
                  <a:gd name="connsiteY4" fmla="*/ 158904 h 311183"/>
                  <a:gd name="connsiteX5" fmla="*/ 1593850 w 2419350"/>
                  <a:gd name="connsiteY5" fmla="*/ 154 h 311183"/>
                  <a:gd name="connsiteX6" fmla="*/ 1993900 w 2419350"/>
                  <a:gd name="connsiteY6" fmla="*/ 127154 h 311183"/>
                  <a:gd name="connsiteX7" fmla="*/ 2419350 w 2419350"/>
                  <a:gd name="connsiteY7" fmla="*/ 263679 h 311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19350" h="311183">
                    <a:moveTo>
                      <a:pt x="0" y="301779"/>
                    </a:moveTo>
                    <a:cubicBezTo>
                      <a:pt x="164835" y="179541"/>
                      <a:pt x="329671" y="57304"/>
                      <a:pt x="479425" y="57304"/>
                    </a:cubicBezTo>
                    <a:cubicBezTo>
                      <a:pt x="629179" y="57304"/>
                      <a:pt x="793750" y="269500"/>
                      <a:pt x="898525" y="301779"/>
                    </a:cubicBezTo>
                    <a:cubicBezTo>
                      <a:pt x="1003300" y="334058"/>
                      <a:pt x="1033992" y="274791"/>
                      <a:pt x="1108075" y="250979"/>
                    </a:cubicBezTo>
                    <a:cubicBezTo>
                      <a:pt x="1182158" y="227166"/>
                      <a:pt x="1262063" y="200708"/>
                      <a:pt x="1343025" y="158904"/>
                    </a:cubicBezTo>
                    <a:cubicBezTo>
                      <a:pt x="1423987" y="117100"/>
                      <a:pt x="1485371" y="5446"/>
                      <a:pt x="1593850" y="154"/>
                    </a:cubicBezTo>
                    <a:cubicBezTo>
                      <a:pt x="1702329" y="-5138"/>
                      <a:pt x="1993900" y="127154"/>
                      <a:pt x="1993900" y="127154"/>
                    </a:cubicBezTo>
                    <a:lnTo>
                      <a:pt x="2419350" y="263679"/>
                    </a:lnTo>
                  </a:path>
                </a:pathLst>
              </a:cu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205" name="Freihandform 204"/>
              <p:cNvSpPr/>
              <p:nvPr/>
            </p:nvSpPr>
            <p:spPr>
              <a:xfrm>
                <a:off x="14315917" y="6451000"/>
                <a:ext cx="2460625" cy="245584"/>
              </a:xfrm>
              <a:custGeom>
                <a:avLst/>
                <a:gdLst>
                  <a:gd name="connsiteX0" fmla="*/ 0 w 2460625"/>
                  <a:gd name="connsiteY0" fmla="*/ 58205 h 245584"/>
                  <a:gd name="connsiteX1" fmla="*/ 514350 w 2460625"/>
                  <a:gd name="connsiteY1" fmla="*/ 245530 h 245584"/>
                  <a:gd name="connsiteX2" fmla="*/ 974725 w 2460625"/>
                  <a:gd name="connsiteY2" fmla="*/ 42330 h 245584"/>
                  <a:gd name="connsiteX3" fmla="*/ 1292225 w 2460625"/>
                  <a:gd name="connsiteY3" fmla="*/ 42330 h 245584"/>
                  <a:gd name="connsiteX4" fmla="*/ 1603375 w 2460625"/>
                  <a:gd name="connsiteY4" fmla="*/ 226480 h 245584"/>
                  <a:gd name="connsiteX5" fmla="*/ 1724025 w 2460625"/>
                  <a:gd name="connsiteY5" fmla="*/ 140755 h 245584"/>
                  <a:gd name="connsiteX6" fmla="*/ 1965325 w 2460625"/>
                  <a:gd name="connsiteY6" fmla="*/ 7405 h 245584"/>
                  <a:gd name="connsiteX7" fmla="*/ 2359025 w 2460625"/>
                  <a:gd name="connsiteY7" fmla="*/ 20105 h 245584"/>
                  <a:gd name="connsiteX8" fmla="*/ 2460625 w 2460625"/>
                  <a:gd name="connsiteY8" fmla="*/ 1055 h 245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60625" h="245584">
                    <a:moveTo>
                      <a:pt x="0" y="58205"/>
                    </a:moveTo>
                    <a:cubicBezTo>
                      <a:pt x="175948" y="153190"/>
                      <a:pt x="351896" y="248176"/>
                      <a:pt x="514350" y="245530"/>
                    </a:cubicBezTo>
                    <a:cubicBezTo>
                      <a:pt x="676804" y="242884"/>
                      <a:pt x="845079" y="76197"/>
                      <a:pt x="974725" y="42330"/>
                    </a:cubicBezTo>
                    <a:cubicBezTo>
                      <a:pt x="1104371" y="8463"/>
                      <a:pt x="1187450" y="11638"/>
                      <a:pt x="1292225" y="42330"/>
                    </a:cubicBezTo>
                    <a:cubicBezTo>
                      <a:pt x="1397000" y="73022"/>
                      <a:pt x="1531408" y="210076"/>
                      <a:pt x="1603375" y="226480"/>
                    </a:cubicBezTo>
                    <a:cubicBezTo>
                      <a:pt x="1675342" y="242884"/>
                      <a:pt x="1663700" y="177267"/>
                      <a:pt x="1724025" y="140755"/>
                    </a:cubicBezTo>
                    <a:cubicBezTo>
                      <a:pt x="1784350" y="104243"/>
                      <a:pt x="1859492" y="27513"/>
                      <a:pt x="1965325" y="7405"/>
                    </a:cubicBezTo>
                    <a:cubicBezTo>
                      <a:pt x="2071158" y="-12703"/>
                      <a:pt x="2276475" y="21163"/>
                      <a:pt x="2359025" y="20105"/>
                    </a:cubicBezTo>
                    <a:cubicBezTo>
                      <a:pt x="2441575" y="19047"/>
                      <a:pt x="2443163" y="-5295"/>
                      <a:pt x="2460625" y="1055"/>
                    </a:cubicBezTo>
                  </a:path>
                </a:pathLst>
              </a:cu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206" name="Freihandform 205"/>
              <p:cNvSpPr/>
              <p:nvPr/>
            </p:nvSpPr>
            <p:spPr>
              <a:xfrm>
                <a:off x="14315917" y="6182180"/>
                <a:ext cx="2441575" cy="525172"/>
              </a:xfrm>
              <a:custGeom>
                <a:avLst/>
                <a:gdLst>
                  <a:gd name="connsiteX0" fmla="*/ 0 w 2441575"/>
                  <a:gd name="connsiteY0" fmla="*/ 0 h 525172"/>
                  <a:gd name="connsiteX1" fmla="*/ 933450 w 2441575"/>
                  <a:gd name="connsiteY1" fmla="*/ 514350 h 525172"/>
                  <a:gd name="connsiteX2" fmla="*/ 1231900 w 2441575"/>
                  <a:gd name="connsiteY2" fmla="*/ 342900 h 525172"/>
                  <a:gd name="connsiteX3" fmla="*/ 1435100 w 2441575"/>
                  <a:gd name="connsiteY3" fmla="*/ 257175 h 525172"/>
                  <a:gd name="connsiteX4" fmla="*/ 1549400 w 2441575"/>
                  <a:gd name="connsiteY4" fmla="*/ 441325 h 525172"/>
                  <a:gd name="connsiteX5" fmla="*/ 1727200 w 2441575"/>
                  <a:gd name="connsiteY5" fmla="*/ 412750 h 525172"/>
                  <a:gd name="connsiteX6" fmla="*/ 1895475 w 2441575"/>
                  <a:gd name="connsiteY6" fmla="*/ 222250 h 525172"/>
                  <a:gd name="connsiteX7" fmla="*/ 2441575 w 2441575"/>
                  <a:gd name="connsiteY7" fmla="*/ 127000 h 525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41575" h="525172">
                    <a:moveTo>
                      <a:pt x="0" y="0"/>
                    </a:moveTo>
                    <a:cubicBezTo>
                      <a:pt x="364067" y="228600"/>
                      <a:pt x="728134" y="457200"/>
                      <a:pt x="933450" y="514350"/>
                    </a:cubicBezTo>
                    <a:cubicBezTo>
                      <a:pt x="1138766" y="571500"/>
                      <a:pt x="1148292" y="385762"/>
                      <a:pt x="1231900" y="342900"/>
                    </a:cubicBezTo>
                    <a:cubicBezTo>
                      <a:pt x="1315508" y="300038"/>
                      <a:pt x="1382183" y="240771"/>
                      <a:pt x="1435100" y="257175"/>
                    </a:cubicBezTo>
                    <a:cubicBezTo>
                      <a:pt x="1488017" y="273579"/>
                      <a:pt x="1500717" y="415396"/>
                      <a:pt x="1549400" y="441325"/>
                    </a:cubicBezTo>
                    <a:cubicBezTo>
                      <a:pt x="1598083" y="467254"/>
                      <a:pt x="1669521" y="449263"/>
                      <a:pt x="1727200" y="412750"/>
                    </a:cubicBezTo>
                    <a:cubicBezTo>
                      <a:pt x="1784879" y="376238"/>
                      <a:pt x="1776413" y="269875"/>
                      <a:pt x="1895475" y="222250"/>
                    </a:cubicBezTo>
                    <a:cubicBezTo>
                      <a:pt x="2014537" y="174625"/>
                      <a:pt x="2228056" y="150812"/>
                      <a:pt x="2441575" y="127000"/>
                    </a:cubicBezTo>
                  </a:path>
                </a:pathLst>
              </a:cu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207" name="Freihandform 206"/>
              <p:cNvSpPr/>
              <p:nvPr/>
            </p:nvSpPr>
            <p:spPr>
              <a:xfrm>
                <a:off x="14319092" y="6382997"/>
                <a:ext cx="2428875" cy="261347"/>
              </a:xfrm>
              <a:custGeom>
                <a:avLst/>
                <a:gdLst>
                  <a:gd name="connsiteX0" fmla="*/ 0 w 2428875"/>
                  <a:gd name="connsiteY0" fmla="*/ 240508 h 261347"/>
                  <a:gd name="connsiteX1" fmla="*/ 682625 w 2428875"/>
                  <a:gd name="connsiteY1" fmla="*/ 37308 h 261347"/>
                  <a:gd name="connsiteX2" fmla="*/ 1136650 w 2428875"/>
                  <a:gd name="connsiteY2" fmla="*/ 240508 h 261347"/>
                  <a:gd name="connsiteX3" fmla="*/ 1428750 w 2428875"/>
                  <a:gd name="connsiteY3" fmla="*/ 227808 h 261347"/>
                  <a:gd name="connsiteX4" fmla="*/ 1841500 w 2428875"/>
                  <a:gd name="connsiteY4" fmla="*/ 2383 h 261347"/>
                  <a:gd name="connsiteX5" fmla="*/ 2146300 w 2428875"/>
                  <a:gd name="connsiteY5" fmla="*/ 103983 h 261347"/>
                  <a:gd name="connsiteX6" fmla="*/ 2428875 w 2428875"/>
                  <a:gd name="connsiteY6" fmla="*/ 15083 h 261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28875" h="261347">
                    <a:moveTo>
                      <a:pt x="0" y="240508"/>
                    </a:moveTo>
                    <a:cubicBezTo>
                      <a:pt x="246591" y="138908"/>
                      <a:pt x="493183" y="37308"/>
                      <a:pt x="682625" y="37308"/>
                    </a:cubicBezTo>
                    <a:cubicBezTo>
                      <a:pt x="872067" y="37308"/>
                      <a:pt x="1012296" y="208758"/>
                      <a:pt x="1136650" y="240508"/>
                    </a:cubicBezTo>
                    <a:cubicBezTo>
                      <a:pt x="1261004" y="272258"/>
                      <a:pt x="1311275" y="267496"/>
                      <a:pt x="1428750" y="227808"/>
                    </a:cubicBezTo>
                    <a:cubicBezTo>
                      <a:pt x="1546225" y="188120"/>
                      <a:pt x="1721908" y="23020"/>
                      <a:pt x="1841500" y="2383"/>
                    </a:cubicBezTo>
                    <a:cubicBezTo>
                      <a:pt x="1961092" y="-18255"/>
                      <a:pt x="2048404" y="101866"/>
                      <a:pt x="2146300" y="103983"/>
                    </a:cubicBezTo>
                    <a:cubicBezTo>
                      <a:pt x="2244196" y="106100"/>
                      <a:pt x="2428875" y="15083"/>
                      <a:pt x="2428875" y="15083"/>
                    </a:cubicBezTo>
                  </a:path>
                </a:pathLst>
              </a:cu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208" name="Freihandform 207"/>
              <p:cNvSpPr/>
              <p:nvPr/>
            </p:nvSpPr>
            <p:spPr>
              <a:xfrm>
                <a:off x="14319092" y="6450196"/>
                <a:ext cx="2447925" cy="176599"/>
              </a:xfrm>
              <a:custGeom>
                <a:avLst/>
                <a:gdLst>
                  <a:gd name="connsiteX0" fmla="*/ 0 w 2447925"/>
                  <a:gd name="connsiteY0" fmla="*/ 125684 h 176599"/>
                  <a:gd name="connsiteX1" fmla="*/ 469900 w 2447925"/>
                  <a:gd name="connsiteY1" fmla="*/ 170134 h 176599"/>
                  <a:gd name="connsiteX2" fmla="*/ 927100 w 2447925"/>
                  <a:gd name="connsiteY2" fmla="*/ 1859 h 176599"/>
                  <a:gd name="connsiteX3" fmla="*/ 1279525 w 2447925"/>
                  <a:gd name="connsiteY3" fmla="*/ 84409 h 176599"/>
                  <a:gd name="connsiteX4" fmla="*/ 1743075 w 2447925"/>
                  <a:gd name="connsiteY4" fmla="*/ 151084 h 176599"/>
                  <a:gd name="connsiteX5" fmla="*/ 2447925 w 2447925"/>
                  <a:gd name="connsiteY5" fmla="*/ 157434 h 176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47925" h="176599">
                    <a:moveTo>
                      <a:pt x="0" y="125684"/>
                    </a:moveTo>
                    <a:cubicBezTo>
                      <a:pt x="157691" y="158227"/>
                      <a:pt x="315383" y="190771"/>
                      <a:pt x="469900" y="170134"/>
                    </a:cubicBezTo>
                    <a:cubicBezTo>
                      <a:pt x="624417" y="149497"/>
                      <a:pt x="792163" y="16146"/>
                      <a:pt x="927100" y="1859"/>
                    </a:cubicBezTo>
                    <a:cubicBezTo>
                      <a:pt x="1062037" y="-12428"/>
                      <a:pt x="1143529" y="59538"/>
                      <a:pt x="1279525" y="84409"/>
                    </a:cubicBezTo>
                    <a:cubicBezTo>
                      <a:pt x="1415521" y="109280"/>
                      <a:pt x="1548342" y="138913"/>
                      <a:pt x="1743075" y="151084"/>
                    </a:cubicBezTo>
                    <a:cubicBezTo>
                      <a:pt x="1937808" y="163255"/>
                      <a:pt x="2192866" y="160344"/>
                      <a:pt x="2447925" y="157434"/>
                    </a:cubicBezTo>
                  </a:path>
                </a:pathLst>
              </a:cu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209" name="Freihandform 208"/>
              <p:cNvSpPr/>
              <p:nvPr/>
            </p:nvSpPr>
            <p:spPr>
              <a:xfrm>
                <a:off x="14319092" y="6378165"/>
                <a:ext cx="2460625" cy="289728"/>
              </a:xfrm>
              <a:custGeom>
                <a:avLst/>
                <a:gdLst>
                  <a:gd name="connsiteX0" fmla="*/ 0 w 2460625"/>
                  <a:gd name="connsiteY0" fmla="*/ 865 h 289728"/>
                  <a:gd name="connsiteX1" fmla="*/ 762000 w 2460625"/>
                  <a:gd name="connsiteY1" fmla="*/ 286615 h 289728"/>
                  <a:gd name="connsiteX2" fmla="*/ 1168400 w 2460625"/>
                  <a:gd name="connsiteY2" fmla="*/ 143740 h 289728"/>
                  <a:gd name="connsiteX3" fmla="*/ 1489075 w 2460625"/>
                  <a:gd name="connsiteY3" fmla="*/ 865 h 289728"/>
                  <a:gd name="connsiteX4" fmla="*/ 1835150 w 2460625"/>
                  <a:gd name="connsiteY4" fmla="*/ 80240 h 289728"/>
                  <a:gd name="connsiteX5" fmla="*/ 2460625 w 2460625"/>
                  <a:gd name="connsiteY5" fmla="*/ 213590 h 289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60625" h="289728">
                    <a:moveTo>
                      <a:pt x="0" y="865"/>
                    </a:moveTo>
                    <a:cubicBezTo>
                      <a:pt x="283633" y="131834"/>
                      <a:pt x="567267" y="262803"/>
                      <a:pt x="762000" y="286615"/>
                    </a:cubicBezTo>
                    <a:cubicBezTo>
                      <a:pt x="956733" y="310427"/>
                      <a:pt x="1047221" y="191365"/>
                      <a:pt x="1168400" y="143740"/>
                    </a:cubicBezTo>
                    <a:cubicBezTo>
                      <a:pt x="1289579" y="96115"/>
                      <a:pt x="1377950" y="11448"/>
                      <a:pt x="1489075" y="865"/>
                    </a:cubicBezTo>
                    <a:cubicBezTo>
                      <a:pt x="1600200" y="-9718"/>
                      <a:pt x="1835150" y="80240"/>
                      <a:pt x="1835150" y="80240"/>
                    </a:cubicBezTo>
                    <a:lnTo>
                      <a:pt x="2460625" y="213590"/>
                    </a:lnTo>
                  </a:path>
                </a:pathLst>
              </a:cu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210" name="Freihandform 209"/>
              <p:cNvSpPr/>
              <p:nvPr/>
            </p:nvSpPr>
            <p:spPr>
              <a:xfrm>
                <a:off x="14325442" y="6350909"/>
                <a:ext cx="2422525" cy="393292"/>
              </a:xfrm>
              <a:custGeom>
                <a:avLst/>
                <a:gdLst>
                  <a:gd name="connsiteX0" fmla="*/ 0 w 2422525"/>
                  <a:gd name="connsiteY0" fmla="*/ 136071 h 393292"/>
                  <a:gd name="connsiteX1" fmla="*/ 990600 w 2422525"/>
                  <a:gd name="connsiteY1" fmla="*/ 21771 h 393292"/>
                  <a:gd name="connsiteX2" fmla="*/ 1581150 w 2422525"/>
                  <a:gd name="connsiteY2" fmla="*/ 393246 h 393292"/>
                  <a:gd name="connsiteX3" fmla="*/ 1879600 w 2422525"/>
                  <a:gd name="connsiteY3" fmla="*/ 47171 h 393292"/>
                  <a:gd name="connsiteX4" fmla="*/ 2422525 w 2422525"/>
                  <a:gd name="connsiteY4" fmla="*/ 12246 h 393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2525" h="393292">
                    <a:moveTo>
                      <a:pt x="0" y="136071"/>
                    </a:moveTo>
                    <a:cubicBezTo>
                      <a:pt x="363537" y="57489"/>
                      <a:pt x="727075" y="-21092"/>
                      <a:pt x="990600" y="21771"/>
                    </a:cubicBezTo>
                    <a:cubicBezTo>
                      <a:pt x="1254125" y="64634"/>
                      <a:pt x="1432983" y="389013"/>
                      <a:pt x="1581150" y="393246"/>
                    </a:cubicBezTo>
                    <a:cubicBezTo>
                      <a:pt x="1729317" y="397479"/>
                      <a:pt x="1739371" y="110671"/>
                      <a:pt x="1879600" y="47171"/>
                    </a:cubicBezTo>
                    <a:cubicBezTo>
                      <a:pt x="2019829" y="-16329"/>
                      <a:pt x="2221177" y="-2042"/>
                      <a:pt x="2422525" y="12246"/>
                    </a:cubicBezTo>
                  </a:path>
                </a:pathLst>
              </a:cu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211" name="Freihandform 210"/>
              <p:cNvSpPr/>
              <p:nvPr/>
            </p:nvSpPr>
            <p:spPr>
              <a:xfrm>
                <a:off x="14319092" y="6312355"/>
                <a:ext cx="2454275" cy="390700"/>
              </a:xfrm>
              <a:custGeom>
                <a:avLst/>
                <a:gdLst>
                  <a:gd name="connsiteX0" fmla="*/ 0 w 2454275"/>
                  <a:gd name="connsiteY0" fmla="*/ 0 h 390700"/>
                  <a:gd name="connsiteX1" fmla="*/ 609600 w 2454275"/>
                  <a:gd name="connsiteY1" fmla="*/ 377825 h 390700"/>
                  <a:gd name="connsiteX2" fmla="*/ 1000125 w 2454275"/>
                  <a:gd name="connsiteY2" fmla="*/ 282575 h 390700"/>
                  <a:gd name="connsiteX3" fmla="*/ 1336675 w 2454275"/>
                  <a:gd name="connsiteY3" fmla="*/ 85725 h 390700"/>
                  <a:gd name="connsiteX4" fmla="*/ 1755775 w 2454275"/>
                  <a:gd name="connsiteY4" fmla="*/ 111125 h 390700"/>
                  <a:gd name="connsiteX5" fmla="*/ 2187575 w 2454275"/>
                  <a:gd name="connsiteY5" fmla="*/ 311150 h 390700"/>
                  <a:gd name="connsiteX6" fmla="*/ 2454275 w 2454275"/>
                  <a:gd name="connsiteY6" fmla="*/ 168275 h 3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54275" h="390700">
                    <a:moveTo>
                      <a:pt x="0" y="0"/>
                    </a:moveTo>
                    <a:cubicBezTo>
                      <a:pt x="221456" y="165364"/>
                      <a:pt x="442913" y="330729"/>
                      <a:pt x="609600" y="377825"/>
                    </a:cubicBezTo>
                    <a:cubicBezTo>
                      <a:pt x="776287" y="424921"/>
                      <a:pt x="878946" y="331258"/>
                      <a:pt x="1000125" y="282575"/>
                    </a:cubicBezTo>
                    <a:cubicBezTo>
                      <a:pt x="1121304" y="233892"/>
                      <a:pt x="1210733" y="114300"/>
                      <a:pt x="1336675" y="85725"/>
                    </a:cubicBezTo>
                    <a:cubicBezTo>
                      <a:pt x="1462617" y="57150"/>
                      <a:pt x="1613958" y="73554"/>
                      <a:pt x="1755775" y="111125"/>
                    </a:cubicBezTo>
                    <a:cubicBezTo>
                      <a:pt x="1897592" y="148696"/>
                      <a:pt x="2071158" y="301625"/>
                      <a:pt x="2187575" y="311150"/>
                    </a:cubicBezTo>
                    <a:cubicBezTo>
                      <a:pt x="2303992" y="320675"/>
                      <a:pt x="2379133" y="244475"/>
                      <a:pt x="2454275" y="168275"/>
                    </a:cubicBezTo>
                  </a:path>
                </a:pathLst>
              </a:cu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212" name="Freihandform 211"/>
              <p:cNvSpPr/>
              <p:nvPr/>
            </p:nvSpPr>
            <p:spPr>
              <a:xfrm>
                <a:off x="14319092" y="6245680"/>
                <a:ext cx="2441575" cy="491252"/>
              </a:xfrm>
              <a:custGeom>
                <a:avLst/>
                <a:gdLst>
                  <a:gd name="connsiteX0" fmla="*/ 0 w 2441575"/>
                  <a:gd name="connsiteY0" fmla="*/ 0 h 491252"/>
                  <a:gd name="connsiteX1" fmla="*/ 854075 w 2441575"/>
                  <a:gd name="connsiteY1" fmla="*/ 485775 h 491252"/>
                  <a:gd name="connsiteX2" fmla="*/ 1231900 w 2441575"/>
                  <a:gd name="connsiteY2" fmla="*/ 257175 h 491252"/>
                  <a:gd name="connsiteX3" fmla="*/ 1536700 w 2441575"/>
                  <a:gd name="connsiteY3" fmla="*/ 184150 h 491252"/>
                  <a:gd name="connsiteX4" fmla="*/ 2441575 w 2441575"/>
                  <a:gd name="connsiteY4" fmla="*/ 361950 h 491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1575" h="491252">
                    <a:moveTo>
                      <a:pt x="0" y="0"/>
                    </a:moveTo>
                    <a:cubicBezTo>
                      <a:pt x="324379" y="221456"/>
                      <a:pt x="648758" y="442912"/>
                      <a:pt x="854075" y="485775"/>
                    </a:cubicBezTo>
                    <a:cubicBezTo>
                      <a:pt x="1059392" y="528638"/>
                      <a:pt x="1118129" y="307446"/>
                      <a:pt x="1231900" y="257175"/>
                    </a:cubicBezTo>
                    <a:cubicBezTo>
                      <a:pt x="1345671" y="206904"/>
                      <a:pt x="1335088" y="166688"/>
                      <a:pt x="1536700" y="184150"/>
                    </a:cubicBezTo>
                    <a:cubicBezTo>
                      <a:pt x="1738312" y="201612"/>
                      <a:pt x="2089943" y="281781"/>
                      <a:pt x="2441575" y="361950"/>
                    </a:cubicBezTo>
                  </a:path>
                </a:pathLst>
              </a:cu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213" name="Freihandform 212"/>
              <p:cNvSpPr/>
              <p:nvPr/>
            </p:nvSpPr>
            <p:spPr>
              <a:xfrm>
                <a:off x="14322267" y="6382205"/>
                <a:ext cx="2435225" cy="276225"/>
              </a:xfrm>
              <a:custGeom>
                <a:avLst/>
                <a:gdLst>
                  <a:gd name="connsiteX0" fmla="*/ 0 w 2435225"/>
                  <a:gd name="connsiteY0" fmla="*/ 276225 h 276225"/>
                  <a:gd name="connsiteX1" fmla="*/ 749300 w 2435225"/>
                  <a:gd name="connsiteY1" fmla="*/ 28575 h 276225"/>
                  <a:gd name="connsiteX2" fmla="*/ 1577975 w 2435225"/>
                  <a:gd name="connsiteY2" fmla="*/ 231775 h 276225"/>
                  <a:gd name="connsiteX3" fmla="*/ 2435225 w 2435225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35225" h="276225">
                    <a:moveTo>
                      <a:pt x="0" y="276225"/>
                    </a:moveTo>
                    <a:cubicBezTo>
                      <a:pt x="243152" y="156104"/>
                      <a:pt x="486304" y="35983"/>
                      <a:pt x="749300" y="28575"/>
                    </a:cubicBezTo>
                    <a:cubicBezTo>
                      <a:pt x="1012296" y="21167"/>
                      <a:pt x="1296988" y="236537"/>
                      <a:pt x="1577975" y="231775"/>
                    </a:cubicBezTo>
                    <a:cubicBezTo>
                      <a:pt x="1858962" y="227013"/>
                      <a:pt x="2147093" y="113506"/>
                      <a:pt x="2435225" y="0"/>
                    </a:cubicBezTo>
                  </a:path>
                </a:pathLst>
              </a:cu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214" name="Freihandform 213"/>
              <p:cNvSpPr/>
              <p:nvPr/>
            </p:nvSpPr>
            <p:spPr>
              <a:xfrm>
                <a:off x="14325442" y="6410780"/>
                <a:ext cx="2435225" cy="273053"/>
              </a:xfrm>
              <a:custGeom>
                <a:avLst/>
                <a:gdLst>
                  <a:gd name="connsiteX0" fmla="*/ 0 w 2435225"/>
                  <a:gd name="connsiteY0" fmla="*/ 149225 h 273053"/>
                  <a:gd name="connsiteX1" fmla="*/ 581025 w 2435225"/>
                  <a:gd name="connsiteY1" fmla="*/ 6350 h 273053"/>
                  <a:gd name="connsiteX2" fmla="*/ 1663700 w 2435225"/>
                  <a:gd name="connsiteY2" fmla="*/ 273050 h 273053"/>
                  <a:gd name="connsiteX3" fmla="*/ 2435225 w 2435225"/>
                  <a:gd name="connsiteY3" fmla="*/ 0 h 273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35225" h="273053">
                    <a:moveTo>
                      <a:pt x="0" y="149225"/>
                    </a:moveTo>
                    <a:cubicBezTo>
                      <a:pt x="151871" y="67468"/>
                      <a:pt x="303742" y="-14288"/>
                      <a:pt x="581025" y="6350"/>
                    </a:cubicBezTo>
                    <a:cubicBezTo>
                      <a:pt x="858308" y="26987"/>
                      <a:pt x="1354667" y="274108"/>
                      <a:pt x="1663700" y="273050"/>
                    </a:cubicBezTo>
                    <a:cubicBezTo>
                      <a:pt x="1972733" y="271992"/>
                      <a:pt x="2203979" y="135996"/>
                      <a:pt x="2435225" y="0"/>
                    </a:cubicBezTo>
                  </a:path>
                </a:pathLst>
              </a:cu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215" name="Freihandform 214"/>
              <p:cNvSpPr/>
              <p:nvPr/>
            </p:nvSpPr>
            <p:spPr>
              <a:xfrm>
                <a:off x="14322267" y="6301783"/>
                <a:ext cx="2425700" cy="220127"/>
              </a:xfrm>
              <a:custGeom>
                <a:avLst/>
                <a:gdLst>
                  <a:gd name="connsiteX0" fmla="*/ 0 w 2425700"/>
                  <a:gd name="connsiteY0" fmla="*/ 51847 h 220127"/>
                  <a:gd name="connsiteX1" fmla="*/ 419100 w 2425700"/>
                  <a:gd name="connsiteY1" fmla="*/ 4222 h 220127"/>
                  <a:gd name="connsiteX2" fmla="*/ 965200 w 2425700"/>
                  <a:gd name="connsiteY2" fmla="*/ 147097 h 220127"/>
                  <a:gd name="connsiteX3" fmla="*/ 1231900 w 2425700"/>
                  <a:gd name="connsiteY3" fmla="*/ 220122 h 220127"/>
                  <a:gd name="connsiteX4" fmla="*/ 1809750 w 2425700"/>
                  <a:gd name="connsiteY4" fmla="*/ 143922 h 220127"/>
                  <a:gd name="connsiteX5" fmla="*/ 2425700 w 2425700"/>
                  <a:gd name="connsiteY5" fmla="*/ 80422 h 220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25700" h="220127">
                    <a:moveTo>
                      <a:pt x="0" y="51847"/>
                    </a:moveTo>
                    <a:cubicBezTo>
                      <a:pt x="129116" y="20097"/>
                      <a:pt x="258233" y="-11653"/>
                      <a:pt x="419100" y="4222"/>
                    </a:cubicBezTo>
                    <a:cubicBezTo>
                      <a:pt x="579967" y="20097"/>
                      <a:pt x="965200" y="147097"/>
                      <a:pt x="965200" y="147097"/>
                    </a:cubicBezTo>
                    <a:cubicBezTo>
                      <a:pt x="1100667" y="183080"/>
                      <a:pt x="1091142" y="220651"/>
                      <a:pt x="1231900" y="220122"/>
                    </a:cubicBezTo>
                    <a:cubicBezTo>
                      <a:pt x="1372658" y="219593"/>
                      <a:pt x="1610783" y="167205"/>
                      <a:pt x="1809750" y="143922"/>
                    </a:cubicBezTo>
                    <a:cubicBezTo>
                      <a:pt x="2008717" y="120639"/>
                      <a:pt x="2217208" y="100530"/>
                      <a:pt x="2425700" y="80422"/>
                    </a:cubicBezTo>
                  </a:path>
                </a:pathLst>
              </a:cu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216" name="Freihandform 215"/>
              <p:cNvSpPr/>
              <p:nvPr/>
            </p:nvSpPr>
            <p:spPr>
              <a:xfrm>
                <a:off x="14325442" y="6331405"/>
                <a:ext cx="2428875" cy="390937"/>
              </a:xfrm>
              <a:custGeom>
                <a:avLst/>
                <a:gdLst>
                  <a:gd name="connsiteX0" fmla="*/ 0 w 2428875"/>
                  <a:gd name="connsiteY0" fmla="*/ 104775 h 390937"/>
                  <a:gd name="connsiteX1" fmla="*/ 428625 w 2428875"/>
                  <a:gd name="connsiteY1" fmla="*/ 381000 h 390937"/>
                  <a:gd name="connsiteX2" fmla="*/ 1323975 w 2428875"/>
                  <a:gd name="connsiteY2" fmla="*/ 298450 h 390937"/>
                  <a:gd name="connsiteX3" fmla="*/ 2428875 w 2428875"/>
                  <a:gd name="connsiteY3" fmla="*/ 0 h 390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28875" h="390937">
                    <a:moveTo>
                      <a:pt x="0" y="104775"/>
                    </a:moveTo>
                    <a:cubicBezTo>
                      <a:pt x="103981" y="226748"/>
                      <a:pt x="207963" y="348721"/>
                      <a:pt x="428625" y="381000"/>
                    </a:cubicBezTo>
                    <a:cubicBezTo>
                      <a:pt x="649287" y="413279"/>
                      <a:pt x="990600" y="361950"/>
                      <a:pt x="1323975" y="298450"/>
                    </a:cubicBezTo>
                    <a:cubicBezTo>
                      <a:pt x="1657350" y="234950"/>
                      <a:pt x="2043112" y="117475"/>
                      <a:pt x="2428875" y="0"/>
                    </a:cubicBezTo>
                  </a:path>
                </a:pathLst>
              </a:cu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217" name="Freihandform 216"/>
              <p:cNvSpPr/>
              <p:nvPr/>
            </p:nvSpPr>
            <p:spPr>
              <a:xfrm>
                <a:off x="14325442" y="6391613"/>
                <a:ext cx="2438400" cy="241417"/>
              </a:xfrm>
              <a:custGeom>
                <a:avLst/>
                <a:gdLst>
                  <a:gd name="connsiteX0" fmla="*/ 0 w 2438400"/>
                  <a:gd name="connsiteY0" fmla="*/ 69967 h 241417"/>
                  <a:gd name="connsiteX1" fmla="*/ 568325 w 2438400"/>
                  <a:gd name="connsiteY1" fmla="*/ 231892 h 241417"/>
                  <a:gd name="connsiteX2" fmla="*/ 1016000 w 2438400"/>
                  <a:gd name="connsiteY2" fmla="*/ 168392 h 241417"/>
                  <a:gd name="connsiteX3" fmla="*/ 1304925 w 2438400"/>
                  <a:gd name="connsiteY3" fmla="*/ 35042 h 241417"/>
                  <a:gd name="connsiteX4" fmla="*/ 2012950 w 2438400"/>
                  <a:gd name="connsiteY4" fmla="*/ 15992 h 241417"/>
                  <a:gd name="connsiteX5" fmla="*/ 2438400 w 2438400"/>
                  <a:gd name="connsiteY5" fmla="*/ 241417 h 241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38400" h="241417">
                    <a:moveTo>
                      <a:pt x="0" y="69967"/>
                    </a:moveTo>
                    <a:cubicBezTo>
                      <a:pt x="199496" y="142727"/>
                      <a:pt x="398992" y="215488"/>
                      <a:pt x="568325" y="231892"/>
                    </a:cubicBezTo>
                    <a:cubicBezTo>
                      <a:pt x="737658" y="248296"/>
                      <a:pt x="893233" y="201200"/>
                      <a:pt x="1016000" y="168392"/>
                    </a:cubicBezTo>
                    <a:cubicBezTo>
                      <a:pt x="1138767" y="135584"/>
                      <a:pt x="1138767" y="60442"/>
                      <a:pt x="1304925" y="35042"/>
                    </a:cubicBezTo>
                    <a:cubicBezTo>
                      <a:pt x="1471083" y="9642"/>
                      <a:pt x="1824038" y="-18404"/>
                      <a:pt x="2012950" y="15992"/>
                    </a:cubicBezTo>
                    <a:cubicBezTo>
                      <a:pt x="2201862" y="50388"/>
                      <a:pt x="2320131" y="145902"/>
                      <a:pt x="2438400" y="241417"/>
                    </a:cubicBezTo>
                  </a:path>
                </a:pathLst>
              </a:cu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218" name="Freihandform 217"/>
              <p:cNvSpPr/>
              <p:nvPr/>
            </p:nvSpPr>
            <p:spPr>
              <a:xfrm>
                <a:off x="14322267" y="6322417"/>
                <a:ext cx="2428875" cy="409153"/>
              </a:xfrm>
              <a:custGeom>
                <a:avLst/>
                <a:gdLst>
                  <a:gd name="connsiteX0" fmla="*/ 0 w 2428875"/>
                  <a:gd name="connsiteY0" fmla="*/ 5813 h 409153"/>
                  <a:gd name="connsiteX1" fmla="*/ 1285875 w 2428875"/>
                  <a:gd name="connsiteY1" fmla="*/ 409038 h 409153"/>
                  <a:gd name="connsiteX2" fmla="*/ 2111375 w 2428875"/>
                  <a:gd name="connsiteY2" fmla="*/ 47088 h 409153"/>
                  <a:gd name="connsiteX3" fmla="*/ 2428875 w 2428875"/>
                  <a:gd name="connsiteY3" fmla="*/ 15338 h 409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28875" h="409153">
                    <a:moveTo>
                      <a:pt x="0" y="5813"/>
                    </a:moveTo>
                    <a:cubicBezTo>
                      <a:pt x="466989" y="203986"/>
                      <a:pt x="933979" y="402159"/>
                      <a:pt x="1285875" y="409038"/>
                    </a:cubicBezTo>
                    <a:cubicBezTo>
                      <a:pt x="1637771" y="415917"/>
                      <a:pt x="1920875" y="112705"/>
                      <a:pt x="2111375" y="47088"/>
                    </a:cubicBezTo>
                    <a:cubicBezTo>
                      <a:pt x="2301875" y="-18529"/>
                      <a:pt x="2365375" y="-1596"/>
                      <a:pt x="2428875" y="15338"/>
                    </a:cubicBezTo>
                  </a:path>
                </a:pathLst>
              </a:cu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219" name="Freihandform 218"/>
              <p:cNvSpPr/>
              <p:nvPr/>
            </p:nvSpPr>
            <p:spPr>
              <a:xfrm>
                <a:off x="14328617" y="6369379"/>
                <a:ext cx="2432050" cy="285876"/>
              </a:xfrm>
              <a:custGeom>
                <a:avLst/>
                <a:gdLst>
                  <a:gd name="connsiteX0" fmla="*/ 0 w 2432050"/>
                  <a:gd name="connsiteY0" fmla="*/ 285876 h 285876"/>
                  <a:gd name="connsiteX1" fmla="*/ 1193800 w 2432050"/>
                  <a:gd name="connsiteY1" fmla="*/ 126 h 285876"/>
                  <a:gd name="connsiteX2" fmla="*/ 2432050 w 2432050"/>
                  <a:gd name="connsiteY2" fmla="*/ 257301 h 285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32050" h="285876">
                    <a:moveTo>
                      <a:pt x="0" y="285876"/>
                    </a:moveTo>
                    <a:cubicBezTo>
                      <a:pt x="394229" y="145382"/>
                      <a:pt x="788458" y="4889"/>
                      <a:pt x="1193800" y="126"/>
                    </a:cubicBezTo>
                    <a:cubicBezTo>
                      <a:pt x="1599142" y="-4637"/>
                      <a:pt x="2015596" y="126332"/>
                      <a:pt x="2432050" y="257301"/>
                    </a:cubicBezTo>
                  </a:path>
                </a:pathLst>
              </a:cu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220" name="Freihandform 219"/>
              <p:cNvSpPr/>
              <p:nvPr/>
            </p:nvSpPr>
            <p:spPr>
              <a:xfrm>
                <a:off x="14322267" y="6226630"/>
                <a:ext cx="2435225" cy="485211"/>
              </a:xfrm>
              <a:custGeom>
                <a:avLst/>
                <a:gdLst>
                  <a:gd name="connsiteX0" fmla="*/ 0 w 2435225"/>
                  <a:gd name="connsiteY0" fmla="*/ 0 h 485211"/>
                  <a:gd name="connsiteX1" fmla="*/ 1276350 w 2435225"/>
                  <a:gd name="connsiteY1" fmla="*/ 482600 h 485211"/>
                  <a:gd name="connsiteX2" fmla="*/ 1920875 w 2435225"/>
                  <a:gd name="connsiteY2" fmla="*/ 193675 h 485211"/>
                  <a:gd name="connsiteX3" fmla="*/ 2435225 w 2435225"/>
                  <a:gd name="connsiteY3" fmla="*/ 215900 h 485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35225" h="485211">
                    <a:moveTo>
                      <a:pt x="0" y="0"/>
                    </a:moveTo>
                    <a:cubicBezTo>
                      <a:pt x="478102" y="225160"/>
                      <a:pt x="956204" y="450321"/>
                      <a:pt x="1276350" y="482600"/>
                    </a:cubicBezTo>
                    <a:cubicBezTo>
                      <a:pt x="1596496" y="514879"/>
                      <a:pt x="1727729" y="238125"/>
                      <a:pt x="1920875" y="193675"/>
                    </a:cubicBezTo>
                    <a:cubicBezTo>
                      <a:pt x="2114021" y="149225"/>
                      <a:pt x="2274623" y="182562"/>
                      <a:pt x="2435225" y="215900"/>
                    </a:cubicBezTo>
                  </a:path>
                </a:pathLst>
              </a:cu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sp>
          <p:nvSpPr>
            <p:cNvPr id="233" name="Rechteck 232"/>
            <p:cNvSpPr/>
            <p:nvPr/>
          </p:nvSpPr>
          <p:spPr>
            <a:xfrm>
              <a:off x="14139228" y="7467391"/>
              <a:ext cx="167126" cy="6955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199" name="Gerade Verbindung mit Pfeil 198"/>
            <p:cNvCxnSpPr/>
            <p:nvPr/>
          </p:nvCxnSpPr>
          <p:spPr>
            <a:xfrm>
              <a:off x="14299056" y="8448005"/>
              <a:ext cx="296054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feld 199"/>
            <p:cNvSpPr txBox="1"/>
            <p:nvPr/>
          </p:nvSpPr>
          <p:spPr>
            <a:xfrm>
              <a:off x="16013745" y="8401898"/>
              <a:ext cx="11737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Wert y-Achse</a:t>
              </a:r>
            </a:p>
          </p:txBody>
        </p:sp>
        <p:sp>
          <p:nvSpPr>
            <p:cNvPr id="201" name="Textfeld 200"/>
            <p:cNvSpPr txBox="1"/>
            <p:nvPr/>
          </p:nvSpPr>
          <p:spPr>
            <a:xfrm>
              <a:off x="13975076" y="7676270"/>
              <a:ext cx="409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0.7</a:t>
              </a:r>
              <a:endParaRPr lang="de-CH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2" name="Gerade Verbindung mit Pfeil 221"/>
            <p:cNvCxnSpPr/>
            <p:nvPr/>
          </p:nvCxnSpPr>
          <p:spPr>
            <a:xfrm flipV="1">
              <a:off x="14306354" y="6971648"/>
              <a:ext cx="0" cy="1625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Gerader Verbinder 223"/>
            <p:cNvCxnSpPr/>
            <p:nvPr/>
          </p:nvCxnSpPr>
          <p:spPr>
            <a:xfrm flipV="1">
              <a:off x="14308139" y="8254173"/>
              <a:ext cx="2630110" cy="4282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Gerader Verbinder 224"/>
            <p:cNvCxnSpPr/>
            <p:nvPr/>
          </p:nvCxnSpPr>
          <p:spPr>
            <a:xfrm flipV="1">
              <a:off x="14308139" y="7348695"/>
              <a:ext cx="2630110" cy="4282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Textfeld 225"/>
            <p:cNvSpPr txBox="1"/>
            <p:nvPr/>
          </p:nvSpPr>
          <p:spPr>
            <a:xfrm>
              <a:off x="13965551" y="8111662"/>
              <a:ext cx="409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0.6</a:t>
              </a:r>
              <a:endParaRPr lang="de-CH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7" name="Textfeld 226"/>
            <p:cNvSpPr txBox="1"/>
            <p:nvPr/>
          </p:nvSpPr>
          <p:spPr>
            <a:xfrm>
              <a:off x="13986983" y="7208424"/>
              <a:ext cx="409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0.8</a:t>
              </a:r>
              <a:endParaRPr lang="de-CH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Textfeld 227"/>
                <p:cNvSpPr txBox="1"/>
                <p:nvPr/>
              </p:nvSpPr>
              <p:spPr>
                <a:xfrm rot="16200000">
                  <a:off x="13559573" y="7687540"/>
                  <a:ext cx="639406" cy="3532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de-CH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de-CH" sz="1400" b="0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de-CH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sz="1400" b="0" i="1" dirty="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de-CH" sz="14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CH" sz="1400" b="0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rad>
                      </m:oMath>
                    </m:oMathPara>
                  </a14:m>
                  <a:endParaRPr lang="de-CH" sz="1400" b="0" dirty="0" smtClean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28" name="Textfeld 2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3559573" y="7687540"/>
                  <a:ext cx="639406" cy="353238"/>
                </a:xfrm>
                <a:prstGeom prst="rect">
                  <a:avLst/>
                </a:prstGeom>
                <a:blipFill>
                  <a:blip r:embed="rId20"/>
                  <a:stretch>
                    <a:fillRect r="-344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2" name="Freihandform 231"/>
            <p:cNvSpPr/>
            <p:nvPr/>
          </p:nvSpPr>
          <p:spPr>
            <a:xfrm>
              <a:off x="14308297" y="7444305"/>
              <a:ext cx="2514600" cy="905409"/>
            </a:xfrm>
            <a:custGeom>
              <a:avLst/>
              <a:gdLst>
                <a:gd name="connsiteX0" fmla="*/ 0 w 2514600"/>
                <a:gd name="connsiteY0" fmla="*/ 0 h 800100"/>
                <a:gd name="connsiteX1" fmla="*/ 1079500 w 2514600"/>
                <a:gd name="connsiteY1" fmla="*/ 95250 h 800100"/>
                <a:gd name="connsiteX2" fmla="*/ 2063750 w 2514600"/>
                <a:gd name="connsiteY2" fmla="*/ 463550 h 800100"/>
                <a:gd name="connsiteX3" fmla="*/ 2514600 w 2514600"/>
                <a:gd name="connsiteY3" fmla="*/ 80010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600" h="800100">
                  <a:moveTo>
                    <a:pt x="0" y="0"/>
                  </a:moveTo>
                  <a:cubicBezTo>
                    <a:pt x="367771" y="8996"/>
                    <a:pt x="735542" y="17992"/>
                    <a:pt x="1079500" y="95250"/>
                  </a:cubicBezTo>
                  <a:cubicBezTo>
                    <a:pt x="1423458" y="172508"/>
                    <a:pt x="1824567" y="346075"/>
                    <a:pt x="2063750" y="463550"/>
                  </a:cubicBezTo>
                  <a:cubicBezTo>
                    <a:pt x="2302933" y="581025"/>
                    <a:pt x="2487083" y="749300"/>
                    <a:pt x="2514600" y="80010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pic>
        <p:nvPicPr>
          <p:cNvPr id="235" name="Grafik 234"/>
          <p:cNvPicPr>
            <a:picLocks noChangeAspect="1"/>
          </p:cNvPicPr>
          <p:nvPr/>
        </p:nvPicPr>
        <p:blipFill rotWithShape="1">
          <a:blip r:embed="rId21">
            <a:clrChange>
              <a:clrFrom>
                <a:srgbClr val="FEF7DE"/>
              </a:clrFrom>
              <a:clrTo>
                <a:srgbClr val="FEF7DE">
                  <a:alpha val="0"/>
                </a:srgbClr>
              </a:clrTo>
            </a:clrChange>
          </a:blip>
          <a:srcRect l="16495" t="3975" r="3902" b="12385"/>
          <a:stretch/>
        </p:blipFill>
        <p:spPr>
          <a:xfrm>
            <a:off x="18054131" y="6404256"/>
            <a:ext cx="2437911" cy="2131748"/>
          </a:xfrm>
          <a:prstGeom prst="rect">
            <a:avLst/>
          </a:prstGeom>
        </p:spPr>
      </p:pic>
      <p:grpSp>
        <p:nvGrpSpPr>
          <p:cNvPr id="268" name="Gruppieren 267"/>
          <p:cNvGrpSpPr/>
          <p:nvPr/>
        </p:nvGrpSpPr>
        <p:grpSpPr>
          <a:xfrm>
            <a:off x="17254075" y="6373318"/>
            <a:ext cx="3584805" cy="2836199"/>
            <a:chOff x="17254075" y="6373318"/>
            <a:chExt cx="3584805" cy="2836199"/>
          </a:xfrm>
        </p:grpSpPr>
        <p:cxnSp>
          <p:nvCxnSpPr>
            <p:cNvPr id="237" name="Gerade Verbindung mit Pfeil 236"/>
            <p:cNvCxnSpPr/>
            <p:nvPr/>
          </p:nvCxnSpPr>
          <p:spPr>
            <a:xfrm>
              <a:off x="17878339" y="8559057"/>
              <a:ext cx="296054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Textfeld 237"/>
            <p:cNvSpPr txBox="1"/>
            <p:nvPr/>
          </p:nvSpPr>
          <p:spPr>
            <a:xfrm>
              <a:off x="18607905" y="8870963"/>
              <a:ext cx="20072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Theoretische </a:t>
              </a:r>
              <a:r>
                <a:rPr lang="de-CH" sz="16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Quantile</a:t>
              </a:r>
              <a:endParaRPr lang="de-CH" sz="1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9" name="Gerade Verbindung mit Pfeil 238"/>
            <p:cNvCxnSpPr/>
            <p:nvPr/>
          </p:nvCxnSpPr>
          <p:spPr>
            <a:xfrm flipV="1">
              <a:off x="17885637" y="6404256"/>
              <a:ext cx="0" cy="23039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Textfeld 242"/>
            <p:cNvSpPr txBox="1"/>
            <p:nvPr/>
          </p:nvSpPr>
          <p:spPr>
            <a:xfrm rot="16200000">
              <a:off x="16305097" y="7332730"/>
              <a:ext cx="2236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Standardisierte Residuen</a:t>
              </a:r>
            </a:p>
          </p:txBody>
        </p:sp>
        <p:grpSp>
          <p:nvGrpSpPr>
            <p:cNvPr id="250" name="Gruppieren 249"/>
            <p:cNvGrpSpPr/>
            <p:nvPr/>
          </p:nvGrpSpPr>
          <p:grpSpPr>
            <a:xfrm>
              <a:off x="17780645" y="6715124"/>
              <a:ext cx="189239" cy="1532027"/>
              <a:chOff x="17791017" y="6762750"/>
              <a:chExt cx="189239" cy="1091344"/>
            </a:xfrm>
          </p:grpSpPr>
          <p:cxnSp>
            <p:nvCxnSpPr>
              <p:cNvPr id="245" name="Gerader Verbinder 244"/>
              <p:cNvCxnSpPr/>
              <p:nvPr/>
            </p:nvCxnSpPr>
            <p:spPr>
              <a:xfrm flipH="1">
                <a:off x="17791017" y="6762750"/>
                <a:ext cx="189239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Gerader Verbinder 245"/>
              <p:cNvCxnSpPr/>
              <p:nvPr/>
            </p:nvCxnSpPr>
            <p:spPr>
              <a:xfrm flipH="1">
                <a:off x="17791017" y="7022336"/>
                <a:ext cx="189239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Gerader Verbinder 246"/>
              <p:cNvCxnSpPr/>
              <p:nvPr/>
            </p:nvCxnSpPr>
            <p:spPr>
              <a:xfrm flipH="1">
                <a:off x="17791017" y="7305317"/>
                <a:ext cx="189239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Gerader Verbinder 247"/>
              <p:cNvCxnSpPr/>
              <p:nvPr/>
            </p:nvCxnSpPr>
            <p:spPr>
              <a:xfrm flipH="1">
                <a:off x="17791017" y="7563973"/>
                <a:ext cx="189239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Gerader Verbinder 248"/>
              <p:cNvCxnSpPr/>
              <p:nvPr/>
            </p:nvCxnSpPr>
            <p:spPr>
              <a:xfrm flipH="1">
                <a:off x="17791017" y="7854094"/>
                <a:ext cx="189239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1" name="Gruppieren 250"/>
            <p:cNvGrpSpPr/>
            <p:nvPr/>
          </p:nvGrpSpPr>
          <p:grpSpPr>
            <a:xfrm rot="5400000">
              <a:off x="19201405" y="7485449"/>
              <a:ext cx="189239" cy="2176657"/>
              <a:chOff x="17791017" y="6762750"/>
              <a:chExt cx="189239" cy="1091344"/>
            </a:xfrm>
          </p:grpSpPr>
          <p:cxnSp>
            <p:nvCxnSpPr>
              <p:cNvPr id="252" name="Gerader Verbinder 251"/>
              <p:cNvCxnSpPr/>
              <p:nvPr/>
            </p:nvCxnSpPr>
            <p:spPr>
              <a:xfrm flipH="1">
                <a:off x="17791017" y="6762750"/>
                <a:ext cx="189239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Gerader Verbinder 252"/>
              <p:cNvCxnSpPr/>
              <p:nvPr/>
            </p:nvCxnSpPr>
            <p:spPr>
              <a:xfrm flipH="1">
                <a:off x="17791017" y="7022336"/>
                <a:ext cx="189239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Gerader Verbinder 253"/>
              <p:cNvCxnSpPr/>
              <p:nvPr/>
            </p:nvCxnSpPr>
            <p:spPr>
              <a:xfrm flipH="1">
                <a:off x="17791017" y="7305317"/>
                <a:ext cx="189239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Gerader Verbinder 254"/>
              <p:cNvCxnSpPr/>
              <p:nvPr/>
            </p:nvCxnSpPr>
            <p:spPr>
              <a:xfrm flipH="1">
                <a:off x="17791017" y="7563973"/>
                <a:ext cx="189239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Gerader Verbinder 255"/>
              <p:cNvCxnSpPr/>
              <p:nvPr/>
            </p:nvCxnSpPr>
            <p:spPr>
              <a:xfrm flipH="1">
                <a:off x="17791017" y="7854094"/>
                <a:ext cx="189239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8" name="Textfeld 257"/>
            <p:cNvSpPr txBox="1"/>
            <p:nvPr/>
          </p:nvSpPr>
          <p:spPr>
            <a:xfrm>
              <a:off x="17579299" y="6373318"/>
              <a:ext cx="287259" cy="509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200000"/>
                </a:lnSpc>
              </a:pPr>
              <a:r>
                <a:rPr lang="de-CH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59" name="Textfeld 258"/>
            <p:cNvSpPr txBox="1"/>
            <p:nvPr/>
          </p:nvSpPr>
          <p:spPr>
            <a:xfrm>
              <a:off x="17579299" y="6725546"/>
              <a:ext cx="287259" cy="509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200000"/>
                </a:lnSpc>
              </a:pPr>
              <a:r>
                <a:rPr lang="de-CH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60" name="Textfeld 259"/>
            <p:cNvSpPr txBox="1"/>
            <p:nvPr/>
          </p:nvSpPr>
          <p:spPr>
            <a:xfrm>
              <a:off x="17579299" y="7106983"/>
              <a:ext cx="287259" cy="509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200000"/>
                </a:lnSpc>
              </a:pPr>
              <a:r>
                <a:rPr lang="de-CH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61" name="Textfeld 260"/>
            <p:cNvSpPr txBox="1"/>
            <p:nvPr/>
          </p:nvSpPr>
          <p:spPr>
            <a:xfrm>
              <a:off x="17510370" y="7487666"/>
              <a:ext cx="356188" cy="509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200000"/>
                </a:lnSpc>
              </a:pPr>
              <a:r>
                <a:rPr lang="de-CH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262" name="Textfeld 261"/>
            <p:cNvSpPr txBox="1"/>
            <p:nvPr/>
          </p:nvSpPr>
          <p:spPr>
            <a:xfrm>
              <a:off x="17510370" y="7901196"/>
              <a:ext cx="356188" cy="509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200000"/>
                </a:lnSpc>
              </a:pPr>
              <a:r>
                <a:rPr lang="de-CH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</a:p>
          </p:txBody>
        </p:sp>
        <p:sp>
          <p:nvSpPr>
            <p:cNvPr id="263" name="Textfeld 262"/>
            <p:cNvSpPr txBox="1"/>
            <p:nvPr/>
          </p:nvSpPr>
          <p:spPr>
            <a:xfrm>
              <a:off x="17992849" y="8439585"/>
              <a:ext cx="356188" cy="509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200000"/>
                </a:lnSpc>
              </a:pPr>
              <a:r>
                <a:rPr lang="de-CH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</a:p>
          </p:txBody>
        </p:sp>
        <p:sp>
          <p:nvSpPr>
            <p:cNvPr id="264" name="Textfeld 263"/>
            <p:cNvSpPr txBox="1"/>
            <p:nvPr/>
          </p:nvSpPr>
          <p:spPr>
            <a:xfrm>
              <a:off x="18574716" y="8439585"/>
              <a:ext cx="35618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200000"/>
                </a:lnSpc>
              </a:pPr>
              <a:r>
                <a:rPr lang="de-CH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265" name="Textfeld 264"/>
            <p:cNvSpPr txBox="1"/>
            <p:nvPr/>
          </p:nvSpPr>
          <p:spPr>
            <a:xfrm>
              <a:off x="19153615" y="8439585"/>
              <a:ext cx="287259" cy="509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200000"/>
                </a:lnSpc>
              </a:pPr>
              <a:r>
                <a:rPr lang="de-CH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66" name="Textfeld 265"/>
            <p:cNvSpPr txBox="1"/>
            <p:nvPr/>
          </p:nvSpPr>
          <p:spPr>
            <a:xfrm>
              <a:off x="19725115" y="8439585"/>
              <a:ext cx="287259" cy="509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200000"/>
                </a:lnSpc>
              </a:pPr>
              <a:r>
                <a:rPr lang="de-CH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67" name="Textfeld 266"/>
            <p:cNvSpPr txBox="1"/>
            <p:nvPr/>
          </p:nvSpPr>
          <p:spPr>
            <a:xfrm>
              <a:off x="20242640" y="8439585"/>
              <a:ext cx="287259" cy="509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200000"/>
                </a:lnSpc>
              </a:pPr>
              <a:r>
                <a:rPr lang="de-CH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296" name="Gruppieren 295"/>
          <p:cNvGrpSpPr/>
          <p:nvPr/>
        </p:nvGrpSpPr>
        <p:grpSpPr>
          <a:xfrm>
            <a:off x="17254075" y="3073581"/>
            <a:ext cx="3584805" cy="2836199"/>
            <a:chOff x="17254075" y="6373318"/>
            <a:chExt cx="3584805" cy="2836199"/>
          </a:xfrm>
        </p:grpSpPr>
        <p:cxnSp>
          <p:nvCxnSpPr>
            <p:cNvPr id="297" name="Gerade Verbindung mit Pfeil 296"/>
            <p:cNvCxnSpPr/>
            <p:nvPr/>
          </p:nvCxnSpPr>
          <p:spPr>
            <a:xfrm>
              <a:off x="17878339" y="8559057"/>
              <a:ext cx="296054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Textfeld 297"/>
            <p:cNvSpPr txBox="1"/>
            <p:nvPr/>
          </p:nvSpPr>
          <p:spPr>
            <a:xfrm>
              <a:off x="18607905" y="8870963"/>
              <a:ext cx="20072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Theoretische </a:t>
              </a:r>
              <a:r>
                <a:rPr lang="de-CH" sz="16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Quantile</a:t>
              </a:r>
              <a:endParaRPr lang="de-CH" sz="1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99" name="Gerade Verbindung mit Pfeil 298"/>
            <p:cNvCxnSpPr/>
            <p:nvPr/>
          </p:nvCxnSpPr>
          <p:spPr>
            <a:xfrm flipV="1">
              <a:off x="17885637" y="6404256"/>
              <a:ext cx="0" cy="23039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Textfeld 299"/>
            <p:cNvSpPr txBox="1"/>
            <p:nvPr/>
          </p:nvSpPr>
          <p:spPr>
            <a:xfrm rot="16200000">
              <a:off x="16305097" y="7332730"/>
              <a:ext cx="2236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Standardisierte Residuen</a:t>
              </a:r>
            </a:p>
          </p:txBody>
        </p:sp>
        <p:grpSp>
          <p:nvGrpSpPr>
            <p:cNvPr id="301" name="Gruppieren 300"/>
            <p:cNvGrpSpPr/>
            <p:nvPr/>
          </p:nvGrpSpPr>
          <p:grpSpPr>
            <a:xfrm>
              <a:off x="17780645" y="6715124"/>
              <a:ext cx="189239" cy="1532027"/>
              <a:chOff x="17791017" y="6762750"/>
              <a:chExt cx="189239" cy="1091344"/>
            </a:xfrm>
          </p:grpSpPr>
          <p:cxnSp>
            <p:nvCxnSpPr>
              <p:cNvPr id="318" name="Gerader Verbinder 317"/>
              <p:cNvCxnSpPr/>
              <p:nvPr/>
            </p:nvCxnSpPr>
            <p:spPr>
              <a:xfrm flipH="1">
                <a:off x="17791017" y="6762750"/>
                <a:ext cx="189239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Gerader Verbinder 318"/>
              <p:cNvCxnSpPr/>
              <p:nvPr/>
            </p:nvCxnSpPr>
            <p:spPr>
              <a:xfrm flipH="1">
                <a:off x="17791017" y="7022336"/>
                <a:ext cx="189239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Gerader Verbinder 319"/>
              <p:cNvCxnSpPr/>
              <p:nvPr/>
            </p:nvCxnSpPr>
            <p:spPr>
              <a:xfrm flipH="1">
                <a:off x="17791017" y="7305317"/>
                <a:ext cx="189239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Gerader Verbinder 320"/>
              <p:cNvCxnSpPr/>
              <p:nvPr/>
            </p:nvCxnSpPr>
            <p:spPr>
              <a:xfrm flipH="1">
                <a:off x="17791017" y="7563973"/>
                <a:ext cx="189239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Gerader Verbinder 321"/>
              <p:cNvCxnSpPr/>
              <p:nvPr/>
            </p:nvCxnSpPr>
            <p:spPr>
              <a:xfrm flipH="1">
                <a:off x="17791017" y="7854094"/>
                <a:ext cx="189239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2" name="Gruppieren 301"/>
            <p:cNvGrpSpPr/>
            <p:nvPr/>
          </p:nvGrpSpPr>
          <p:grpSpPr>
            <a:xfrm rot="5400000">
              <a:off x="19201405" y="7485449"/>
              <a:ext cx="189239" cy="2176657"/>
              <a:chOff x="17791017" y="6762750"/>
              <a:chExt cx="189239" cy="1091344"/>
            </a:xfrm>
          </p:grpSpPr>
          <p:cxnSp>
            <p:nvCxnSpPr>
              <p:cNvPr id="313" name="Gerader Verbinder 312"/>
              <p:cNvCxnSpPr/>
              <p:nvPr/>
            </p:nvCxnSpPr>
            <p:spPr>
              <a:xfrm flipH="1">
                <a:off x="17791017" y="6762750"/>
                <a:ext cx="189239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Gerader Verbinder 313"/>
              <p:cNvCxnSpPr/>
              <p:nvPr/>
            </p:nvCxnSpPr>
            <p:spPr>
              <a:xfrm flipH="1">
                <a:off x="17791017" y="7022336"/>
                <a:ext cx="189239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Gerader Verbinder 314"/>
              <p:cNvCxnSpPr/>
              <p:nvPr/>
            </p:nvCxnSpPr>
            <p:spPr>
              <a:xfrm flipH="1">
                <a:off x="17791017" y="7305317"/>
                <a:ext cx="189239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Gerader Verbinder 315"/>
              <p:cNvCxnSpPr/>
              <p:nvPr/>
            </p:nvCxnSpPr>
            <p:spPr>
              <a:xfrm flipH="1">
                <a:off x="17791017" y="7563973"/>
                <a:ext cx="189239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Gerader Verbinder 316"/>
              <p:cNvCxnSpPr/>
              <p:nvPr/>
            </p:nvCxnSpPr>
            <p:spPr>
              <a:xfrm flipH="1">
                <a:off x="17791017" y="7854094"/>
                <a:ext cx="189239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3" name="Textfeld 302"/>
            <p:cNvSpPr txBox="1"/>
            <p:nvPr/>
          </p:nvSpPr>
          <p:spPr>
            <a:xfrm>
              <a:off x="17579299" y="6373318"/>
              <a:ext cx="287259" cy="509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200000"/>
                </a:lnSpc>
              </a:pPr>
              <a:r>
                <a:rPr lang="de-CH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04" name="Textfeld 303"/>
            <p:cNvSpPr txBox="1"/>
            <p:nvPr/>
          </p:nvSpPr>
          <p:spPr>
            <a:xfrm>
              <a:off x="17579299" y="6725546"/>
              <a:ext cx="287259" cy="509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200000"/>
                </a:lnSpc>
              </a:pPr>
              <a:r>
                <a:rPr lang="de-CH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05" name="Textfeld 304"/>
            <p:cNvSpPr txBox="1"/>
            <p:nvPr/>
          </p:nvSpPr>
          <p:spPr>
            <a:xfrm>
              <a:off x="17579299" y="7106983"/>
              <a:ext cx="287259" cy="509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200000"/>
                </a:lnSpc>
              </a:pPr>
              <a:r>
                <a:rPr lang="de-CH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06" name="Textfeld 305"/>
            <p:cNvSpPr txBox="1"/>
            <p:nvPr/>
          </p:nvSpPr>
          <p:spPr>
            <a:xfrm>
              <a:off x="17510370" y="7487666"/>
              <a:ext cx="356188" cy="509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200000"/>
                </a:lnSpc>
              </a:pPr>
              <a:r>
                <a:rPr lang="de-CH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307" name="Textfeld 306"/>
            <p:cNvSpPr txBox="1"/>
            <p:nvPr/>
          </p:nvSpPr>
          <p:spPr>
            <a:xfrm>
              <a:off x="17510370" y="7901196"/>
              <a:ext cx="356188" cy="509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200000"/>
                </a:lnSpc>
              </a:pPr>
              <a:r>
                <a:rPr lang="de-CH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</a:p>
          </p:txBody>
        </p:sp>
        <p:sp>
          <p:nvSpPr>
            <p:cNvPr id="308" name="Textfeld 307"/>
            <p:cNvSpPr txBox="1"/>
            <p:nvPr/>
          </p:nvSpPr>
          <p:spPr>
            <a:xfrm>
              <a:off x="17992849" y="8439585"/>
              <a:ext cx="356188" cy="509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200000"/>
                </a:lnSpc>
              </a:pPr>
              <a:r>
                <a:rPr lang="de-CH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</a:p>
          </p:txBody>
        </p:sp>
        <p:sp>
          <p:nvSpPr>
            <p:cNvPr id="309" name="Textfeld 308"/>
            <p:cNvSpPr txBox="1"/>
            <p:nvPr/>
          </p:nvSpPr>
          <p:spPr>
            <a:xfrm>
              <a:off x="18574716" y="8439585"/>
              <a:ext cx="35618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200000"/>
                </a:lnSpc>
              </a:pPr>
              <a:r>
                <a:rPr lang="de-CH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310" name="Textfeld 309"/>
            <p:cNvSpPr txBox="1"/>
            <p:nvPr/>
          </p:nvSpPr>
          <p:spPr>
            <a:xfrm>
              <a:off x="19153615" y="8439585"/>
              <a:ext cx="287259" cy="509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200000"/>
                </a:lnSpc>
              </a:pPr>
              <a:r>
                <a:rPr lang="de-CH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11" name="Textfeld 310"/>
            <p:cNvSpPr txBox="1"/>
            <p:nvPr/>
          </p:nvSpPr>
          <p:spPr>
            <a:xfrm>
              <a:off x="19725115" y="8439585"/>
              <a:ext cx="287259" cy="509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200000"/>
                </a:lnSpc>
              </a:pPr>
              <a:r>
                <a:rPr lang="de-CH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12" name="Textfeld 311"/>
            <p:cNvSpPr txBox="1"/>
            <p:nvPr/>
          </p:nvSpPr>
          <p:spPr>
            <a:xfrm>
              <a:off x="20242640" y="8439585"/>
              <a:ext cx="287259" cy="509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200000"/>
                </a:lnSpc>
              </a:pPr>
              <a:r>
                <a:rPr lang="de-CH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cxnSp>
        <p:nvCxnSpPr>
          <p:cNvPr id="324" name="Gerader Verbinder 323"/>
          <p:cNvCxnSpPr/>
          <p:nvPr/>
        </p:nvCxnSpPr>
        <p:spPr>
          <a:xfrm flipH="1">
            <a:off x="18013680" y="3422432"/>
            <a:ext cx="2438400" cy="162306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Gerader Verbinder 324"/>
          <p:cNvCxnSpPr/>
          <p:nvPr/>
        </p:nvCxnSpPr>
        <p:spPr>
          <a:xfrm flipH="1">
            <a:off x="18010579" y="3630602"/>
            <a:ext cx="2604607" cy="1134242"/>
          </a:xfrm>
          <a:prstGeom prst="line">
            <a:avLst/>
          </a:prstGeom>
          <a:ln w="190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Gerader Verbinder 327"/>
          <p:cNvCxnSpPr/>
          <p:nvPr/>
        </p:nvCxnSpPr>
        <p:spPr>
          <a:xfrm flipH="1">
            <a:off x="18232883" y="3304475"/>
            <a:ext cx="2009757" cy="1863419"/>
          </a:xfrm>
          <a:prstGeom prst="line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Textfeld 330"/>
          <p:cNvSpPr txBox="1"/>
          <p:nvPr/>
        </p:nvSpPr>
        <p:spPr>
          <a:xfrm>
            <a:off x="19209023" y="4491974"/>
            <a:ext cx="14622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Langschänzig</a:t>
            </a:r>
            <a:endParaRPr lang="de-CH" sz="16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CH" sz="1600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Kurzschwänzig</a:t>
            </a:r>
            <a:endParaRPr lang="de-CH" sz="1600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26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663" y="165190"/>
            <a:ext cx="6909646" cy="35566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8605429" y="277586"/>
                <a:ext cx="1695272" cy="369332"/>
              </a:xfrm>
              <a:prstGeom prst="rect">
                <a:avLst/>
              </a:prstGeom>
              <a:solidFill>
                <a:srgbClr val="FFC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de-CH" dirty="0" smtClean="0"/>
                  <a:t>Achsabschnitt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CH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H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endParaRPr lang="de-CH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5429" y="277586"/>
                <a:ext cx="1695272" cy="369332"/>
              </a:xfrm>
              <a:prstGeom prst="rect">
                <a:avLst/>
              </a:prstGeom>
              <a:blipFill>
                <a:blip r:embed="rId3"/>
                <a:stretch>
                  <a:fillRect l="-2878" t="-10000" r="-16187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8605429" y="646918"/>
                <a:ext cx="2190664" cy="369332"/>
              </a:xfrm>
              <a:prstGeom prst="rect">
                <a:avLst/>
              </a:prstGeom>
              <a:solidFill>
                <a:srgbClr val="00B05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de-CH" dirty="0" smtClean="0"/>
                  <a:t>Steigung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de-CH" dirty="0"/>
                  <a:t> von Alter</a:t>
                </a:r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5429" y="646918"/>
                <a:ext cx="2190664" cy="369332"/>
              </a:xfrm>
              <a:prstGeom prst="rect">
                <a:avLst/>
              </a:prstGeom>
              <a:blipFill>
                <a:blip r:embed="rId4"/>
                <a:stretch>
                  <a:fillRect l="-2228" t="-8197" r="-1950" b="-2786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/>
          <p:cNvSpPr txBox="1"/>
          <p:nvPr/>
        </p:nvSpPr>
        <p:spPr>
          <a:xfrm>
            <a:off x="8605429" y="1019822"/>
            <a:ext cx="3156585" cy="369332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de-CH" dirty="0"/>
              <a:t>Standardfehler (se</a:t>
            </a:r>
            <a:r>
              <a:rPr lang="de-CH" dirty="0" smtClean="0"/>
              <a:t>) der Steigung</a:t>
            </a:r>
            <a:endParaRPr lang="de-CH" dirty="0"/>
          </a:p>
        </p:txBody>
      </p:sp>
      <p:sp>
        <p:nvSpPr>
          <p:cNvPr id="11" name="Textfeld 10"/>
          <p:cNvSpPr txBox="1"/>
          <p:nvPr/>
        </p:nvSpPr>
        <p:spPr>
          <a:xfrm>
            <a:off x="8605429" y="1754755"/>
            <a:ext cx="4670638" cy="369332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de-CH" dirty="0"/>
              <a:t>Signifikanzlevel der Variabel Alter (muss &lt;0.05)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8605428" y="2114006"/>
                <a:ext cx="1947969" cy="369332"/>
              </a:xfrm>
              <a:prstGeom prst="rect">
                <a:avLst/>
              </a:prstGeom>
              <a:solidFill>
                <a:srgbClr val="7030A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de-CH" dirty="0" smtClean="0"/>
                  <a:t>Residuen-Fehler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a14:m>
                <a:endParaRPr lang="de-CH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5428" y="2114006"/>
                <a:ext cx="1947969" cy="369332"/>
              </a:xfrm>
              <a:prstGeom prst="rect">
                <a:avLst/>
              </a:prstGeom>
              <a:blipFill>
                <a:blip r:embed="rId5"/>
                <a:stretch>
                  <a:fillRect l="-1567" t="-8333" r="-13166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hteck 14"/>
          <p:cNvSpPr/>
          <p:nvPr/>
        </p:nvSpPr>
        <p:spPr>
          <a:xfrm>
            <a:off x="2535569" y="2018875"/>
            <a:ext cx="1000125" cy="193834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2535569" y="2222234"/>
            <a:ext cx="1000125" cy="193834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3678676" y="2222234"/>
            <a:ext cx="1000125" cy="193834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5669611" y="2222234"/>
            <a:ext cx="1234653" cy="193834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hteck 19"/>
          <p:cNvSpPr/>
          <p:nvPr/>
        </p:nvSpPr>
        <p:spPr>
          <a:xfrm flipH="1">
            <a:off x="3872984" y="3050909"/>
            <a:ext cx="459530" cy="193834"/>
          </a:xfrm>
          <a:prstGeom prst="rect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8605429" y="1385423"/>
            <a:ext cx="3982085" cy="369332"/>
          </a:xfrm>
          <a:prstGeom prst="rect">
            <a:avLst/>
          </a:prstGeom>
          <a:solidFill>
            <a:schemeClr val="accent5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de-CH" dirty="0"/>
              <a:t>Standardfehler (se) des Achsabschnittes</a:t>
            </a:r>
          </a:p>
        </p:txBody>
      </p:sp>
      <p:sp>
        <p:nvSpPr>
          <p:cNvPr id="22" name="Rechteck 21"/>
          <p:cNvSpPr/>
          <p:nvPr/>
        </p:nvSpPr>
        <p:spPr>
          <a:xfrm>
            <a:off x="3678676" y="2028400"/>
            <a:ext cx="1000125" cy="193834"/>
          </a:xfrm>
          <a:prstGeom prst="rect">
            <a:avLst/>
          </a:prstGeom>
          <a:solidFill>
            <a:schemeClr val="accent5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hteck 22"/>
          <p:cNvSpPr/>
          <p:nvPr/>
        </p:nvSpPr>
        <p:spPr>
          <a:xfrm flipH="1">
            <a:off x="3448910" y="3244742"/>
            <a:ext cx="883603" cy="207843"/>
          </a:xfrm>
          <a:prstGeom prst="rect">
            <a:avLst/>
          </a:prstGeom>
          <a:solidFill>
            <a:srgbClr val="66FF3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8605428" y="2481909"/>
                <a:ext cx="3156586" cy="369332"/>
              </a:xfrm>
              <a:prstGeom prst="rect">
                <a:avLst/>
              </a:prstGeom>
              <a:solidFill>
                <a:srgbClr val="66FF33">
                  <a:alpha val="4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r>
                  <a:rPr lang="de-CH" dirty="0" smtClean="0"/>
                  <a:t>Bestimmtheitsmass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CH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5428" y="2481909"/>
                <a:ext cx="3156586" cy="369332"/>
              </a:xfrm>
              <a:prstGeom prst="rect">
                <a:avLst/>
              </a:prstGeom>
              <a:blipFill>
                <a:blip r:embed="rId6"/>
                <a:stretch>
                  <a:fillRect l="-1741" t="-8197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Grafik 1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14663" y="4267251"/>
            <a:ext cx="5958115" cy="3385629"/>
          </a:xfrm>
          <a:prstGeom prst="rect">
            <a:avLst/>
          </a:prstGeom>
        </p:spPr>
      </p:pic>
      <p:sp>
        <p:nvSpPr>
          <p:cNvPr id="25" name="Rechteck 24"/>
          <p:cNvSpPr/>
          <p:nvPr/>
        </p:nvSpPr>
        <p:spPr>
          <a:xfrm>
            <a:off x="2535569" y="5565084"/>
            <a:ext cx="1979281" cy="264216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2535569" y="5827957"/>
            <a:ext cx="1979281" cy="264216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2535569" y="6092173"/>
            <a:ext cx="1979281" cy="264216"/>
          </a:xfrm>
          <a:prstGeom prst="rect">
            <a:avLst/>
          </a:prstGeom>
          <a:solidFill>
            <a:schemeClr val="accent5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hteck 27"/>
          <p:cNvSpPr/>
          <p:nvPr/>
        </p:nvSpPr>
        <p:spPr>
          <a:xfrm flipH="1">
            <a:off x="3291958" y="6899009"/>
            <a:ext cx="689491" cy="254266"/>
          </a:xfrm>
          <a:prstGeom prst="rect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hteck 28"/>
              <p:cNvSpPr/>
              <p:nvPr/>
            </p:nvSpPr>
            <p:spPr>
              <a:xfrm>
                <a:off x="7172778" y="4422084"/>
                <a:ext cx="6924222" cy="370800"/>
              </a:xfrm>
              <a:prstGeom prst="rect">
                <a:avLst/>
              </a:prstGeom>
              <a:solidFill>
                <a:srgbClr val="FFC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CH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Achsabschnitt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CH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de-CH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de-CH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de-CH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und zugehöriger Standardfehler se</a:t>
                </a:r>
                <a14:m>
                  <m:oMath xmlns:m="http://schemas.openxmlformats.org/officeDocument/2006/math">
                    <m:r>
                      <a:rPr lang="de-CH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CH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CH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de-CH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de-CH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acc>
                  </m:oMath>
                </a14:m>
                <a:endParaRPr lang="de-CH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Rechteck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778" y="4422084"/>
                <a:ext cx="6924222" cy="370800"/>
              </a:xfrm>
              <a:prstGeom prst="rect">
                <a:avLst/>
              </a:prstGeom>
              <a:blipFill>
                <a:blip r:embed="rId9"/>
                <a:stretch>
                  <a:fillRect l="-792" t="-4918" b="-295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hteck 29"/>
              <p:cNvSpPr/>
              <p:nvPr/>
            </p:nvSpPr>
            <p:spPr>
              <a:xfrm>
                <a:off x="7172778" y="4792884"/>
                <a:ext cx="6924222" cy="370800"/>
              </a:xfrm>
              <a:prstGeom prst="rect">
                <a:avLst/>
              </a:prstGeom>
              <a:solidFill>
                <a:srgbClr val="00B05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CH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Steigung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CH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de-CH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de-CH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de-CH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de-CH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de-CH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de-CH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IDist</a:t>
                </a:r>
                <a:r>
                  <a:rPr lang="de-CH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und </a:t>
                </a:r>
                <a:r>
                  <a:rPr lang="de-CH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zugehöriger Standardfehler se</a:t>
                </a:r>
                <a14:m>
                  <m:oMath xmlns:m="http://schemas.openxmlformats.org/officeDocument/2006/math">
                    <m:r>
                      <a:rPr lang="de-CH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CH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CH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de-CH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CH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acc>
                  </m:oMath>
                </a14:m>
                <a:endParaRPr lang="de-CH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Rechteck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778" y="4792884"/>
                <a:ext cx="6924222" cy="370800"/>
              </a:xfrm>
              <a:prstGeom prst="rect">
                <a:avLst/>
              </a:prstGeom>
              <a:blipFill>
                <a:blip r:embed="rId10"/>
                <a:stretch>
                  <a:fillRect l="-792" t="-4918" r="-792" b="-2786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hteck 30"/>
              <p:cNvSpPr/>
              <p:nvPr/>
            </p:nvSpPr>
            <p:spPr>
              <a:xfrm>
                <a:off x="7172778" y="5163684"/>
                <a:ext cx="6924222" cy="370800"/>
              </a:xfrm>
              <a:prstGeom prst="rect">
                <a:avLst/>
              </a:prstGeom>
              <a:solidFill>
                <a:schemeClr val="accent5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CH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Steigung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CH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de-CH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de-CH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de-CH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de-CH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de-CH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de-CH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CH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de-CH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ILadung</a:t>
                </a:r>
                <a:r>
                  <a:rPr lang="de-CH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de-CH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und zugehöriger Standardfehler se</a:t>
                </a:r>
                <a14:m>
                  <m:oMath xmlns:m="http://schemas.openxmlformats.org/officeDocument/2006/math">
                    <m:r>
                      <a:rPr lang="de-CH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CH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CH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de-CH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CH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acc>
                  </m:oMath>
                </a14:m>
                <a:endParaRPr lang="de-CH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Rechteck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778" y="5163684"/>
                <a:ext cx="6924222" cy="370800"/>
              </a:xfrm>
              <a:prstGeom prst="rect">
                <a:avLst/>
              </a:prstGeom>
              <a:blipFill>
                <a:blip r:embed="rId11"/>
                <a:stretch>
                  <a:fillRect l="-792" t="-4918" r="-5546" b="-2786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feld 31"/>
          <p:cNvSpPr txBox="1"/>
          <p:nvPr/>
        </p:nvSpPr>
        <p:spPr>
          <a:xfrm>
            <a:off x="7172778" y="5537144"/>
            <a:ext cx="6924222" cy="369332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de-CH" dirty="0"/>
              <a:t>Signifikanzlevel der </a:t>
            </a:r>
            <a:r>
              <a:rPr lang="de-CH" dirty="0" smtClean="0"/>
              <a:t>jeweiligen Variabel (muss </a:t>
            </a:r>
            <a:r>
              <a:rPr lang="de-CH" dirty="0"/>
              <a:t>&lt;0.05)</a:t>
            </a:r>
          </a:p>
        </p:txBody>
      </p:sp>
      <p:sp>
        <p:nvSpPr>
          <p:cNvPr id="33" name="Rechteck 32"/>
          <p:cNvSpPr/>
          <p:nvPr/>
        </p:nvSpPr>
        <p:spPr>
          <a:xfrm>
            <a:off x="5669611" y="5565083"/>
            <a:ext cx="1366189" cy="791305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7172778" y="5912901"/>
                <a:ext cx="6924222" cy="369332"/>
              </a:xfrm>
              <a:prstGeom prst="rect">
                <a:avLst/>
              </a:prstGeom>
              <a:solidFill>
                <a:srgbClr val="7030A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r>
                  <a:rPr lang="de-CH" dirty="0" smtClean="0"/>
                  <a:t>Residuen-Fehler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a14:m>
                <a:endParaRPr lang="de-CH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778" y="5912901"/>
                <a:ext cx="6924222" cy="369332"/>
              </a:xfrm>
              <a:prstGeom prst="rect">
                <a:avLst/>
              </a:prstGeom>
              <a:blipFill>
                <a:blip r:embed="rId12"/>
                <a:stretch>
                  <a:fillRect l="-792" t="-8197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hteck 35"/>
          <p:cNvSpPr/>
          <p:nvPr/>
        </p:nvSpPr>
        <p:spPr>
          <a:xfrm flipH="1">
            <a:off x="4220005" y="7417624"/>
            <a:ext cx="1798657" cy="235256"/>
          </a:xfrm>
          <a:prstGeom prst="rect">
            <a:avLst/>
          </a:prstGeom>
          <a:solidFill>
            <a:srgbClr val="66FF3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7172778" y="6282233"/>
            <a:ext cx="6924222" cy="616776"/>
          </a:xfrm>
          <a:prstGeom prst="rect">
            <a:avLst/>
          </a:prstGeom>
          <a:solidFill>
            <a:srgbClr val="66FF3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e-CH" dirty="0"/>
              <a:t>p-Wert der F-Statistik, wenn Grösser als 0.05 kann 0-Hyptohese nicht widerlegt werden</a:t>
            </a:r>
          </a:p>
        </p:txBody>
      </p:sp>
    </p:spTree>
    <p:extLst>
      <p:ext uri="{BB962C8B-B14F-4D97-AF65-F5344CB8AC3E}">
        <p14:creationId xmlns:p14="http://schemas.microsoft.com/office/powerpoint/2010/main" val="290229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uppieren 61"/>
          <p:cNvGrpSpPr/>
          <p:nvPr/>
        </p:nvGrpSpPr>
        <p:grpSpPr>
          <a:xfrm>
            <a:off x="876715" y="454234"/>
            <a:ext cx="9386405" cy="8691806"/>
            <a:chOff x="11576559" y="99392"/>
            <a:chExt cx="9386405" cy="8691806"/>
          </a:xfrm>
        </p:grpSpPr>
        <p:grpSp>
          <p:nvGrpSpPr>
            <p:cNvPr id="61" name="Gruppieren 60"/>
            <p:cNvGrpSpPr/>
            <p:nvPr/>
          </p:nvGrpSpPr>
          <p:grpSpPr>
            <a:xfrm>
              <a:off x="11576559" y="1252972"/>
              <a:ext cx="9386405" cy="7538226"/>
              <a:chOff x="11576559" y="1252972"/>
              <a:chExt cx="9386405" cy="7538226"/>
            </a:xfrm>
          </p:grpSpPr>
          <p:pic>
            <p:nvPicPr>
              <p:cNvPr id="11" name="Grafik 1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250500" y="1425065"/>
                <a:ext cx="7934325" cy="6724650"/>
              </a:xfrm>
              <a:prstGeom prst="rect">
                <a:avLst/>
              </a:prstGeom>
            </p:spPr>
          </p:pic>
          <p:grpSp>
            <p:nvGrpSpPr>
              <p:cNvPr id="19" name="Gruppieren 18"/>
              <p:cNvGrpSpPr/>
              <p:nvPr/>
            </p:nvGrpSpPr>
            <p:grpSpPr>
              <a:xfrm>
                <a:off x="13649325" y="1344239"/>
                <a:ext cx="6732672" cy="3099290"/>
                <a:chOff x="13649325" y="1344239"/>
                <a:chExt cx="6732672" cy="3099290"/>
              </a:xfrm>
            </p:grpSpPr>
            <p:sp>
              <p:nvSpPr>
                <p:cNvPr id="13" name="Freihandform 12"/>
                <p:cNvSpPr/>
                <p:nvPr/>
              </p:nvSpPr>
              <p:spPr>
                <a:xfrm>
                  <a:off x="13649325" y="1771650"/>
                  <a:ext cx="5697430" cy="2507944"/>
                </a:xfrm>
                <a:custGeom>
                  <a:avLst/>
                  <a:gdLst>
                    <a:gd name="connsiteX0" fmla="*/ 0 w 5697430"/>
                    <a:gd name="connsiteY0" fmla="*/ 0 h 2507944"/>
                    <a:gd name="connsiteX1" fmla="*/ 152400 w 5697430"/>
                    <a:gd name="connsiteY1" fmla="*/ 514350 h 2507944"/>
                    <a:gd name="connsiteX2" fmla="*/ 466725 w 5697430"/>
                    <a:gd name="connsiteY2" fmla="*/ 1038225 h 2507944"/>
                    <a:gd name="connsiteX3" fmla="*/ 933450 w 5697430"/>
                    <a:gd name="connsiteY3" fmla="*/ 1419225 h 2507944"/>
                    <a:gd name="connsiteX4" fmla="*/ 1771650 w 5697430"/>
                    <a:gd name="connsiteY4" fmla="*/ 1790700 h 2507944"/>
                    <a:gd name="connsiteX5" fmla="*/ 2819400 w 5697430"/>
                    <a:gd name="connsiteY5" fmla="*/ 2038350 h 2507944"/>
                    <a:gd name="connsiteX6" fmla="*/ 5324475 w 5697430"/>
                    <a:gd name="connsiteY6" fmla="*/ 2438400 h 2507944"/>
                    <a:gd name="connsiteX7" fmla="*/ 5638800 w 5697430"/>
                    <a:gd name="connsiteY7" fmla="*/ 2505075 h 2507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697430" h="2507944">
                      <a:moveTo>
                        <a:pt x="0" y="0"/>
                      </a:moveTo>
                      <a:cubicBezTo>
                        <a:pt x="37306" y="170656"/>
                        <a:pt x="74613" y="341313"/>
                        <a:pt x="152400" y="514350"/>
                      </a:cubicBezTo>
                      <a:cubicBezTo>
                        <a:pt x="230188" y="687388"/>
                        <a:pt x="336550" y="887413"/>
                        <a:pt x="466725" y="1038225"/>
                      </a:cubicBezTo>
                      <a:cubicBezTo>
                        <a:pt x="596900" y="1189037"/>
                        <a:pt x="715963" y="1293813"/>
                        <a:pt x="933450" y="1419225"/>
                      </a:cubicBezTo>
                      <a:cubicBezTo>
                        <a:pt x="1150938" y="1544638"/>
                        <a:pt x="1457325" y="1687513"/>
                        <a:pt x="1771650" y="1790700"/>
                      </a:cubicBezTo>
                      <a:cubicBezTo>
                        <a:pt x="2085975" y="1893888"/>
                        <a:pt x="2227263" y="1930400"/>
                        <a:pt x="2819400" y="2038350"/>
                      </a:cubicBezTo>
                      <a:cubicBezTo>
                        <a:pt x="3411537" y="2146300"/>
                        <a:pt x="4854575" y="2360613"/>
                        <a:pt x="5324475" y="2438400"/>
                      </a:cubicBezTo>
                      <a:cubicBezTo>
                        <a:pt x="5794375" y="2516187"/>
                        <a:pt x="5716587" y="2510631"/>
                        <a:pt x="5638800" y="2505075"/>
                      </a:cubicBezTo>
                    </a:path>
                  </a:pathLst>
                </a:custGeom>
                <a:solidFill>
                  <a:srgbClr val="FFC00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15" name="Rechteck 14"/>
                <p:cNvSpPr/>
                <p:nvPr/>
              </p:nvSpPr>
              <p:spPr>
                <a:xfrm rot="1439260">
                  <a:off x="13735253" y="1344239"/>
                  <a:ext cx="6120749" cy="1743075"/>
                </a:xfrm>
                <a:prstGeom prst="rect">
                  <a:avLst/>
                </a:prstGeom>
                <a:solidFill>
                  <a:srgbClr val="FFC00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16" name="Gleichschenkliges Dreieck 15"/>
                <p:cNvSpPr/>
                <p:nvPr/>
              </p:nvSpPr>
              <p:spPr>
                <a:xfrm rot="1117715">
                  <a:off x="19372347" y="3443404"/>
                  <a:ext cx="1009650" cy="1000125"/>
                </a:xfrm>
                <a:prstGeom prst="triangle">
                  <a:avLst>
                    <a:gd name="adj" fmla="val 8543"/>
                  </a:avLst>
                </a:prstGeom>
                <a:solidFill>
                  <a:srgbClr val="FFC00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17" name="Rechtwinkliges Dreieck 16"/>
                <p:cNvSpPr/>
                <p:nvPr/>
              </p:nvSpPr>
              <p:spPr>
                <a:xfrm flipH="1" flipV="1">
                  <a:off x="17533620" y="1592580"/>
                  <a:ext cx="2412380" cy="1082040"/>
                </a:xfrm>
                <a:prstGeom prst="rtTriangle">
                  <a:avLst/>
                </a:prstGeom>
                <a:solidFill>
                  <a:srgbClr val="FFC00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18" name="Gleichschenkliges Dreieck 17"/>
                <p:cNvSpPr/>
                <p:nvPr/>
              </p:nvSpPr>
              <p:spPr>
                <a:xfrm rot="16200000">
                  <a:off x="19160443" y="3203704"/>
                  <a:ext cx="1232128" cy="280637"/>
                </a:xfrm>
                <a:prstGeom prst="triangle">
                  <a:avLst/>
                </a:prstGeom>
                <a:solidFill>
                  <a:srgbClr val="FFC00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</p:grpSp>
          <p:grpSp>
            <p:nvGrpSpPr>
              <p:cNvPr id="20" name="Gruppieren 19"/>
              <p:cNvGrpSpPr/>
              <p:nvPr/>
            </p:nvGrpSpPr>
            <p:grpSpPr>
              <a:xfrm flipV="1">
                <a:off x="13617383" y="4460599"/>
                <a:ext cx="6734942" cy="3085760"/>
                <a:chOff x="13649325" y="1344239"/>
                <a:chExt cx="6734942" cy="3085451"/>
              </a:xfrm>
            </p:grpSpPr>
            <p:sp>
              <p:nvSpPr>
                <p:cNvPr id="21" name="Freihandform 20"/>
                <p:cNvSpPr/>
                <p:nvPr/>
              </p:nvSpPr>
              <p:spPr>
                <a:xfrm>
                  <a:off x="13649325" y="1771650"/>
                  <a:ext cx="5697430" cy="2507944"/>
                </a:xfrm>
                <a:custGeom>
                  <a:avLst/>
                  <a:gdLst>
                    <a:gd name="connsiteX0" fmla="*/ 0 w 5697430"/>
                    <a:gd name="connsiteY0" fmla="*/ 0 h 2507944"/>
                    <a:gd name="connsiteX1" fmla="*/ 152400 w 5697430"/>
                    <a:gd name="connsiteY1" fmla="*/ 514350 h 2507944"/>
                    <a:gd name="connsiteX2" fmla="*/ 466725 w 5697430"/>
                    <a:gd name="connsiteY2" fmla="*/ 1038225 h 2507944"/>
                    <a:gd name="connsiteX3" fmla="*/ 933450 w 5697430"/>
                    <a:gd name="connsiteY3" fmla="*/ 1419225 h 2507944"/>
                    <a:gd name="connsiteX4" fmla="*/ 1771650 w 5697430"/>
                    <a:gd name="connsiteY4" fmla="*/ 1790700 h 2507944"/>
                    <a:gd name="connsiteX5" fmla="*/ 2819400 w 5697430"/>
                    <a:gd name="connsiteY5" fmla="*/ 2038350 h 2507944"/>
                    <a:gd name="connsiteX6" fmla="*/ 5324475 w 5697430"/>
                    <a:gd name="connsiteY6" fmla="*/ 2438400 h 2507944"/>
                    <a:gd name="connsiteX7" fmla="*/ 5638800 w 5697430"/>
                    <a:gd name="connsiteY7" fmla="*/ 2505075 h 2507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697430" h="2507944">
                      <a:moveTo>
                        <a:pt x="0" y="0"/>
                      </a:moveTo>
                      <a:cubicBezTo>
                        <a:pt x="37306" y="170656"/>
                        <a:pt x="74613" y="341313"/>
                        <a:pt x="152400" y="514350"/>
                      </a:cubicBezTo>
                      <a:cubicBezTo>
                        <a:pt x="230188" y="687388"/>
                        <a:pt x="336550" y="887413"/>
                        <a:pt x="466725" y="1038225"/>
                      </a:cubicBezTo>
                      <a:cubicBezTo>
                        <a:pt x="596900" y="1189037"/>
                        <a:pt x="715963" y="1293813"/>
                        <a:pt x="933450" y="1419225"/>
                      </a:cubicBezTo>
                      <a:cubicBezTo>
                        <a:pt x="1150938" y="1544638"/>
                        <a:pt x="1457325" y="1687513"/>
                        <a:pt x="1771650" y="1790700"/>
                      </a:cubicBezTo>
                      <a:cubicBezTo>
                        <a:pt x="2085975" y="1893888"/>
                        <a:pt x="2227263" y="1930400"/>
                        <a:pt x="2819400" y="2038350"/>
                      </a:cubicBezTo>
                      <a:cubicBezTo>
                        <a:pt x="3411537" y="2146300"/>
                        <a:pt x="4854575" y="2360613"/>
                        <a:pt x="5324475" y="2438400"/>
                      </a:cubicBezTo>
                      <a:cubicBezTo>
                        <a:pt x="5794375" y="2516187"/>
                        <a:pt x="5716587" y="2510631"/>
                        <a:pt x="5638800" y="2505075"/>
                      </a:cubicBezTo>
                    </a:path>
                  </a:pathLst>
                </a:custGeom>
                <a:solidFill>
                  <a:srgbClr val="FFC00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22" name="Rechteck 21"/>
                <p:cNvSpPr/>
                <p:nvPr/>
              </p:nvSpPr>
              <p:spPr>
                <a:xfrm rot="1439260">
                  <a:off x="13735253" y="1344239"/>
                  <a:ext cx="6120749" cy="1743075"/>
                </a:xfrm>
                <a:prstGeom prst="rect">
                  <a:avLst/>
                </a:prstGeom>
                <a:solidFill>
                  <a:srgbClr val="FFC00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23" name="Gleichschenkliges Dreieck 22"/>
                <p:cNvSpPr/>
                <p:nvPr/>
              </p:nvSpPr>
              <p:spPr>
                <a:xfrm rot="1117715">
                  <a:off x="19374617" y="3443778"/>
                  <a:ext cx="1009650" cy="985912"/>
                </a:xfrm>
                <a:prstGeom prst="triangle">
                  <a:avLst>
                    <a:gd name="adj" fmla="val 8543"/>
                  </a:avLst>
                </a:prstGeom>
                <a:solidFill>
                  <a:srgbClr val="FFC00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24" name="Rechtwinkliges Dreieck 23"/>
                <p:cNvSpPr/>
                <p:nvPr/>
              </p:nvSpPr>
              <p:spPr>
                <a:xfrm flipH="1" flipV="1">
                  <a:off x="17533620" y="1592580"/>
                  <a:ext cx="2412380" cy="1082040"/>
                </a:xfrm>
                <a:prstGeom prst="rtTriangle">
                  <a:avLst/>
                </a:prstGeom>
                <a:solidFill>
                  <a:srgbClr val="FFC00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25" name="Gleichschenkliges Dreieck 24"/>
                <p:cNvSpPr/>
                <p:nvPr/>
              </p:nvSpPr>
              <p:spPr>
                <a:xfrm rot="16200000">
                  <a:off x="19160443" y="3203704"/>
                  <a:ext cx="1232128" cy="280637"/>
                </a:xfrm>
                <a:prstGeom prst="triangle">
                  <a:avLst/>
                </a:prstGeom>
                <a:solidFill>
                  <a:srgbClr val="FFC00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</p:grpSp>
          <p:sp>
            <p:nvSpPr>
              <p:cNvPr id="26" name="Gleichschenkliges Dreieck 25"/>
              <p:cNvSpPr/>
              <p:nvPr/>
            </p:nvSpPr>
            <p:spPr>
              <a:xfrm rot="5400000">
                <a:off x="19653744" y="4374889"/>
                <a:ext cx="97498" cy="144065"/>
              </a:xfrm>
              <a:prstGeom prst="triangle">
                <a:avLst/>
              </a:prstGeom>
              <a:solidFill>
                <a:srgbClr val="FFC000">
                  <a:alpha val="50196"/>
                </a:srgbClr>
              </a:solidFill>
              <a:ln>
                <a:solidFill>
                  <a:srgbClr val="FFC000">
                    <a:alpha val="5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5" name="Rechteck 34"/>
              <p:cNvSpPr/>
              <p:nvPr/>
            </p:nvSpPr>
            <p:spPr>
              <a:xfrm>
                <a:off x="12954000" y="7334250"/>
                <a:ext cx="7230825" cy="14569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cxnSp>
            <p:nvCxnSpPr>
              <p:cNvPr id="29" name="Gerader Verbinder 28"/>
              <p:cNvCxnSpPr/>
              <p:nvPr/>
            </p:nvCxnSpPr>
            <p:spPr>
              <a:xfrm flipV="1">
                <a:off x="13309600" y="7124700"/>
                <a:ext cx="0" cy="39370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>
              <a:xfrm flipV="1">
                <a:off x="14582775" y="7124700"/>
                <a:ext cx="0" cy="39370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>
              <a:xfrm flipV="1">
                <a:off x="15859125" y="7124700"/>
                <a:ext cx="0" cy="39370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>
              <a:xfrm flipV="1">
                <a:off x="17132300" y="7124700"/>
                <a:ext cx="0" cy="39370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>
              <a:xfrm flipV="1">
                <a:off x="18402300" y="7124700"/>
                <a:ext cx="0" cy="39370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>
              <a:xfrm flipV="1">
                <a:off x="19678650" y="7124700"/>
                <a:ext cx="0" cy="39370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feld 35"/>
              <p:cNvSpPr txBox="1"/>
              <p:nvPr/>
            </p:nvSpPr>
            <p:spPr>
              <a:xfrm>
                <a:off x="13001626" y="7450021"/>
                <a:ext cx="60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0.0</a:t>
                </a:r>
              </a:p>
            </p:txBody>
          </p:sp>
          <p:sp>
            <p:nvSpPr>
              <p:cNvPr id="37" name="Textfeld 36"/>
              <p:cNvSpPr txBox="1"/>
              <p:nvPr/>
            </p:nvSpPr>
            <p:spPr>
              <a:xfrm>
                <a:off x="14277975" y="7450021"/>
                <a:ext cx="60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0.2</a:t>
                </a:r>
              </a:p>
            </p:txBody>
          </p:sp>
          <p:sp>
            <p:nvSpPr>
              <p:cNvPr id="38" name="Textfeld 37"/>
              <p:cNvSpPr txBox="1"/>
              <p:nvPr/>
            </p:nvSpPr>
            <p:spPr>
              <a:xfrm>
                <a:off x="15554325" y="7450021"/>
                <a:ext cx="60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0.4</a:t>
                </a:r>
              </a:p>
            </p:txBody>
          </p:sp>
          <p:sp>
            <p:nvSpPr>
              <p:cNvPr id="39" name="Textfeld 38"/>
              <p:cNvSpPr txBox="1"/>
              <p:nvPr/>
            </p:nvSpPr>
            <p:spPr>
              <a:xfrm>
                <a:off x="16821151" y="7450021"/>
                <a:ext cx="60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0.6</a:t>
                </a:r>
              </a:p>
            </p:txBody>
          </p:sp>
          <p:sp>
            <p:nvSpPr>
              <p:cNvPr id="40" name="Textfeld 39"/>
              <p:cNvSpPr txBox="1"/>
              <p:nvPr/>
            </p:nvSpPr>
            <p:spPr>
              <a:xfrm>
                <a:off x="18103850" y="7450021"/>
                <a:ext cx="60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0.8</a:t>
                </a:r>
              </a:p>
            </p:txBody>
          </p:sp>
          <p:sp>
            <p:nvSpPr>
              <p:cNvPr id="42" name="Textfeld 41"/>
              <p:cNvSpPr txBox="1"/>
              <p:nvPr/>
            </p:nvSpPr>
            <p:spPr>
              <a:xfrm>
                <a:off x="19372689" y="7450021"/>
                <a:ext cx="60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43" name="Rechteck 42"/>
              <p:cNvSpPr/>
              <p:nvPr/>
            </p:nvSpPr>
            <p:spPr>
              <a:xfrm rot="16200000">
                <a:off x="16844830" y="4537756"/>
                <a:ext cx="7230825" cy="10054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52" name="Rechteck 51"/>
              <p:cNvSpPr/>
              <p:nvPr/>
            </p:nvSpPr>
            <p:spPr>
              <a:xfrm rot="5400000">
                <a:off x="8689620" y="4139911"/>
                <a:ext cx="7230825" cy="14569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grpSp>
            <p:nvGrpSpPr>
              <p:cNvPr id="51" name="Gruppieren 50"/>
              <p:cNvGrpSpPr/>
              <p:nvPr/>
            </p:nvGrpSpPr>
            <p:grpSpPr>
              <a:xfrm rot="5400000">
                <a:off x="10931079" y="4240426"/>
                <a:ext cx="4252230" cy="393700"/>
                <a:chOff x="1067559" y="5188339"/>
                <a:chExt cx="5092700" cy="393700"/>
              </a:xfrm>
            </p:grpSpPr>
            <p:cxnSp>
              <p:nvCxnSpPr>
                <p:cNvPr id="45" name="Gerader Verbinder 44"/>
                <p:cNvCxnSpPr/>
                <p:nvPr/>
              </p:nvCxnSpPr>
              <p:spPr>
                <a:xfrm flipV="1">
                  <a:off x="1067559" y="5188339"/>
                  <a:ext cx="0" cy="3937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Gerader Verbinder 45"/>
                <p:cNvCxnSpPr/>
                <p:nvPr/>
              </p:nvCxnSpPr>
              <p:spPr>
                <a:xfrm flipV="1">
                  <a:off x="2340734" y="5188339"/>
                  <a:ext cx="0" cy="3937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Gerader Verbinder 46"/>
                <p:cNvCxnSpPr/>
                <p:nvPr/>
              </p:nvCxnSpPr>
              <p:spPr>
                <a:xfrm flipV="1">
                  <a:off x="3617084" y="5188339"/>
                  <a:ext cx="0" cy="3937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Gerader Verbinder 47"/>
                <p:cNvCxnSpPr/>
                <p:nvPr/>
              </p:nvCxnSpPr>
              <p:spPr>
                <a:xfrm flipV="1">
                  <a:off x="4890259" y="5188339"/>
                  <a:ext cx="0" cy="3937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Gerader Verbinder 48"/>
                <p:cNvCxnSpPr/>
                <p:nvPr/>
              </p:nvCxnSpPr>
              <p:spPr>
                <a:xfrm flipV="1">
                  <a:off x="6160259" y="5188339"/>
                  <a:ext cx="0" cy="3937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Textfeld 52"/>
              <p:cNvSpPr txBox="1"/>
              <p:nvPr/>
            </p:nvSpPr>
            <p:spPr>
              <a:xfrm>
                <a:off x="12411045" y="6383373"/>
                <a:ext cx="60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-2</a:t>
                </a:r>
              </a:p>
            </p:txBody>
          </p:sp>
          <p:sp>
            <p:nvSpPr>
              <p:cNvPr id="54" name="Textfeld 53"/>
              <p:cNvSpPr txBox="1"/>
              <p:nvPr/>
            </p:nvSpPr>
            <p:spPr>
              <a:xfrm>
                <a:off x="12411045" y="5333091"/>
                <a:ext cx="60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</a:p>
            </p:txBody>
          </p:sp>
          <p:sp>
            <p:nvSpPr>
              <p:cNvPr id="55" name="Textfeld 54"/>
              <p:cNvSpPr txBox="1"/>
              <p:nvPr/>
            </p:nvSpPr>
            <p:spPr>
              <a:xfrm>
                <a:off x="12411045" y="4254918"/>
                <a:ext cx="60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56" name="Textfeld 55"/>
              <p:cNvSpPr txBox="1"/>
              <p:nvPr/>
            </p:nvSpPr>
            <p:spPr>
              <a:xfrm>
                <a:off x="12411045" y="3190393"/>
                <a:ext cx="60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57" name="Textfeld 56"/>
              <p:cNvSpPr txBox="1"/>
              <p:nvPr/>
            </p:nvSpPr>
            <p:spPr>
              <a:xfrm>
                <a:off x="12411045" y="2125867"/>
                <a:ext cx="60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feld 58"/>
                  <p:cNvSpPr txBox="1"/>
                  <p:nvPr/>
                </p:nvSpPr>
                <p:spPr>
                  <a:xfrm rot="16200000">
                    <a:off x="10869658" y="4328188"/>
                    <a:ext cx="2974463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algn="ctr">
                      <a:defRPr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l"/>
                    <a:r>
                      <a:rPr lang="de-CH" sz="2400" dirty="0" smtClean="0"/>
                      <a:t>Residuen-Fehler </a:t>
                    </a:r>
                    <a14:m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CH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CH" sz="240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oMath>
                    </a14:m>
                    <a:endParaRPr lang="de-CH" sz="2400" dirty="0"/>
                  </a:p>
                </p:txBody>
              </p:sp>
            </mc:Choice>
            <mc:Fallback xmlns="">
              <p:sp>
                <p:nvSpPr>
                  <p:cNvPr id="59" name="Textfeld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10869658" y="4328188"/>
                    <a:ext cx="2974463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6667" r="-50000" b="-3285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feld 59"/>
                  <p:cNvSpPr txBox="1"/>
                  <p:nvPr/>
                </p:nvSpPr>
                <p:spPr>
                  <a:xfrm>
                    <a:off x="15005435" y="7750534"/>
                    <a:ext cx="210965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algn="ctr">
                      <a:defRPr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l"/>
                    <a:r>
                      <a:rPr lang="de-CH" sz="2400" dirty="0" smtClean="0"/>
                      <a:t>Hebelarm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de-CH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de-CH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a14:m>
                    <a:endParaRPr lang="de-CH" sz="2400" dirty="0"/>
                  </a:p>
                </p:txBody>
              </p:sp>
            </mc:Choice>
            <mc:Fallback xmlns="">
              <p:sp>
                <p:nvSpPr>
                  <p:cNvPr id="60" name="Textfeld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05435" y="7750534"/>
                    <a:ext cx="210965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335" t="-26667" b="-5000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4" name="Rechteck 43"/>
            <p:cNvSpPr/>
            <p:nvPr/>
          </p:nvSpPr>
          <p:spPr>
            <a:xfrm>
              <a:off x="12954000" y="99392"/>
              <a:ext cx="7230825" cy="1456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361669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116" y="1499599"/>
            <a:ext cx="6814759" cy="6153281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 flipH="1">
            <a:off x="1102115" y="6327508"/>
            <a:ext cx="4358884" cy="492391"/>
          </a:xfrm>
          <a:prstGeom prst="rect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740649" y="2283659"/>
            <a:ext cx="6924222" cy="369332"/>
          </a:xfrm>
          <a:prstGeom prst="rect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de-CH" dirty="0" smtClean="0"/>
              <a:t>Beobachtungen die nicht berücksichtigt werden</a:t>
            </a:r>
            <a:endParaRPr lang="de-CH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clrChange>
              <a:clrFrom>
                <a:srgbClr val="FEF7DE"/>
              </a:clrFrom>
              <a:clrTo>
                <a:srgbClr val="FEF7D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40650" y="2868427"/>
            <a:ext cx="6924222" cy="4702547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 flipH="1">
            <a:off x="9573015" y="4576239"/>
            <a:ext cx="434585" cy="325961"/>
          </a:xfrm>
          <a:prstGeom prst="rect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 flipH="1">
            <a:off x="9296399" y="3111090"/>
            <a:ext cx="711199" cy="325961"/>
          </a:xfrm>
          <a:prstGeom prst="rect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hteck 10"/>
          <p:cNvSpPr/>
          <p:nvPr/>
        </p:nvSpPr>
        <p:spPr>
          <a:xfrm flipH="1">
            <a:off x="11836399" y="3111089"/>
            <a:ext cx="450849" cy="325961"/>
          </a:xfrm>
          <a:prstGeom prst="rect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hteck 11"/>
          <p:cNvSpPr/>
          <p:nvPr/>
        </p:nvSpPr>
        <p:spPr>
          <a:xfrm flipH="1">
            <a:off x="10502899" y="4576238"/>
            <a:ext cx="450849" cy="325961"/>
          </a:xfrm>
          <a:prstGeom prst="rect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 flipH="1">
            <a:off x="14114083" y="4004738"/>
            <a:ext cx="450849" cy="325961"/>
          </a:xfrm>
          <a:prstGeom prst="rect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hteck 13"/>
          <p:cNvSpPr/>
          <p:nvPr/>
        </p:nvSpPr>
        <p:spPr>
          <a:xfrm flipH="1">
            <a:off x="12831383" y="3585638"/>
            <a:ext cx="450849" cy="325961"/>
          </a:xfrm>
          <a:prstGeom prst="rect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hteck 14"/>
          <p:cNvSpPr/>
          <p:nvPr/>
        </p:nvSpPr>
        <p:spPr>
          <a:xfrm flipH="1">
            <a:off x="11824906" y="5630338"/>
            <a:ext cx="450849" cy="325961"/>
          </a:xfrm>
          <a:prstGeom prst="rect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hteck 15"/>
          <p:cNvSpPr/>
          <p:nvPr/>
        </p:nvSpPr>
        <p:spPr>
          <a:xfrm flipH="1">
            <a:off x="10502899" y="5630337"/>
            <a:ext cx="450849" cy="325961"/>
          </a:xfrm>
          <a:prstGeom prst="rect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hteck 16"/>
          <p:cNvSpPr/>
          <p:nvPr/>
        </p:nvSpPr>
        <p:spPr>
          <a:xfrm flipH="1">
            <a:off x="8216899" y="5630337"/>
            <a:ext cx="450849" cy="325961"/>
          </a:xfrm>
          <a:prstGeom prst="rect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hteck 17"/>
          <p:cNvSpPr/>
          <p:nvPr/>
        </p:nvSpPr>
        <p:spPr>
          <a:xfrm flipH="1">
            <a:off x="9528172" y="7097586"/>
            <a:ext cx="450849" cy="325961"/>
          </a:xfrm>
          <a:prstGeom prst="rect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57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862" y="1666875"/>
            <a:ext cx="5962650" cy="41529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3912" y="1130300"/>
            <a:ext cx="8420100" cy="8153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5874929" y="4269355"/>
            <a:ext cx="2316571" cy="369332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de-CH" dirty="0"/>
          </a:p>
        </p:txBody>
      </p:sp>
      <p:sp>
        <p:nvSpPr>
          <p:cNvPr id="8" name="Textfeld 7"/>
          <p:cNvSpPr txBox="1"/>
          <p:nvPr/>
        </p:nvSpPr>
        <p:spPr>
          <a:xfrm>
            <a:off x="4731928" y="6040987"/>
            <a:ext cx="5288371" cy="369332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de-CH" sz="2400" dirty="0" smtClean="0"/>
              <a:t>Problem zwischen D und WZ erkannt</a:t>
            </a:r>
            <a:endParaRPr lang="de-CH" sz="2400" dirty="0"/>
          </a:p>
        </p:txBody>
      </p:sp>
      <p:sp>
        <p:nvSpPr>
          <p:cNvPr id="9" name="Textfeld 8"/>
          <p:cNvSpPr txBox="1"/>
          <p:nvPr/>
        </p:nvSpPr>
        <p:spPr>
          <a:xfrm>
            <a:off x="12161429" y="3037454"/>
            <a:ext cx="627471" cy="594745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de-CH" dirty="0"/>
          </a:p>
        </p:txBody>
      </p:sp>
      <p:sp>
        <p:nvSpPr>
          <p:cNvPr id="10" name="Textfeld 9"/>
          <p:cNvSpPr txBox="1"/>
          <p:nvPr/>
        </p:nvSpPr>
        <p:spPr>
          <a:xfrm>
            <a:off x="12961529" y="2262754"/>
            <a:ext cx="602071" cy="594745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de-CH" dirty="0"/>
          </a:p>
        </p:txBody>
      </p:sp>
      <p:cxnSp>
        <p:nvCxnSpPr>
          <p:cNvPr id="12" name="Gerader Verbinder 11"/>
          <p:cNvCxnSpPr/>
          <p:nvPr/>
        </p:nvCxnSpPr>
        <p:spPr>
          <a:xfrm flipV="1">
            <a:off x="12161429" y="3037454"/>
            <a:ext cx="627471" cy="594745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 flipV="1">
            <a:off x="12961529" y="2262753"/>
            <a:ext cx="627471" cy="594745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0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/>
          <p:cNvGrpSpPr/>
          <p:nvPr/>
        </p:nvGrpSpPr>
        <p:grpSpPr>
          <a:xfrm>
            <a:off x="768269" y="1"/>
            <a:ext cx="8109032" cy="9601200"/>
            <a:chOff x="3259492" y="372541"/>
            <a:chExt cx="10772775" cy="12767160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259492" y="372541"/>
              <a:ext cx="10772775" cy="6372225"/>
            </a:xfrm>
            <a:prstGeom prst="rect">
              <a:avLst/>
            </a:prstGeom>
          </p:spPr>
        </p:pic>
        <p:pic>
          <p:nvPicPr>
            <p:cNvPr id="5" name="Grafik 4"/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</a:blip>
            <a:srcRect t="297"/>
            <a:stretch/>
          </p:blipFill>
          <p:spPr>
            <a:xfrm>
              <a:off x="3271397" y="6738937"/>
              <a:ext cx="10744200" cy="6400764"/>
            </a:xfrm>
            <a:prstGeom prst="rect">
              <a:avLst/>
            </a:prstGeom>
          </p:spPr>
        </p:pic>
      </p:grpSp>
      <p:sp>
        <p:nvSpPr>
          <p:cNvPr id="7" name="Rechteck 6"/>
          <p:cNvSpPr/>
          <p:nvPr/>
        </p:nvSpPr>
        <p:spPr>
          <a:xfrm>
            <a:off x="3258900" y="256106"/>
            <a:ext cx="698951" cy="262509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139783" y="0"/>
            <a:ext cx="1979281" cy="264216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08272" y="510504"/>
            <a:ext cx="3892528" cy="264216"/>
          </a:xfrm>
          <a:prstGeom prst="rect">
            <a:avLst/>
          </a:prstGeom>
          <a:solidFill>
            <a:schemeClr val="accent5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 flipH="1">
            <a:off x="6400798" y="510504"/>
            <a:ext cx="1351129" cy="264216"/>
          </a:xfrm>
          <a:prstGeom prst="rect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7572982" y="1354023"/>
            <a:ext cx="9444298" cy="370800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Richtung der Iteration, andere Möglichkeiten: </a:t>
            </a:r>
            <a:r>
              <a:rPr lang="de-CH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de-CH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</a:t>
            </a:r>
            <a:r>
              <a:rPr lang="de-CH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», </a:t>
            </a:r>
            <a:r>
              <a:rPr lang="de-CH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de-CH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backward</a:t>
            </a:r>
            <a:r>
              <a:rPr lang="de-CH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de-CH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7572982" y="1724822"/>
            <a:ext cx="9444298" cy="1103729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Ausgangspunkt für Iteration</a:t>
            </a:r>
          </a:p>
          <a:p>
            <a:r>
              <a:rPr lang="de-CH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Bei </a:t>
            </a:r>
            <a:r>
              <a:rPr lang="de-CH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de-CH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</a:t>
            </a:r>
            <a:r>
              <a:rPr lang="de-CH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de-CH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Mit leerem Modell beginnen </a:t>
            </a:r>
            <a:r>
              <a:rPr lang="de-CH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de-CH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lm</a:t>
            </a:r>
            <a:r>
              <a:rPr lang="de-CH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(log02UP~1, </a:t>
            </a:r>
            <a:r>
              <a:rPr lang="de-CH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data</a:t>
            </a:r>
            <a:r>
              <a:rPr lang="de-CH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</a:t>
            </a:r>
            <a:r>
              <a:rPr lang="de-CH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Ox</a:t>
            </a:r>
            <a:r>
              <a:rPr lang="de-CH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r>
              <a:rPr lang="de-CH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Bei </a:t>
            </a:r>
            <a:r>
              <a:rPr lang="de-CH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de-CH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backward</a:t>
            </a:r>
            <a:r>
              <a:rPr lang="de-CH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de-CH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de-CH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Mit </a:t>
            </a:r>
            <a:r>
              <a:rPr lang="de-CH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vollem </a:t>
            </a:r>
            <a:r>
              <a:rPr lang="de-CH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 beginnen </a:t>
            </a:r>
            <a:r>
              <a:rPr lang="de-CH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de-CH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lm</a:t>
            </a:r>
            <a:r>
              <a:rPr lang="de-CH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(log02UP</a:t>
            </a:r>
            <a:r>
              <a:rPr lang="de-CH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~(alle Parameter anwählen), </a:t>
            </a:r>
            <a:r>
              <a:rPr lang="de-CH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data</a:t>
            </a:r>
            <a:r>
              <a:rPr lang="de-CH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</a:t>
            </a:r>
            <a:r>
              <a:rPr lang="de-CH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Ox</a:t>
            </a:r>
            <a:r>
              <a:rPr lang="de-CH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r>
              <a:rPr lang="de-CH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de-CH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dann nur noch </a:t>
            </a:r>
            <a:r>
              <a:rPr lang="de-CH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step</a:t>
            </a:r>
            <a:r>
              <a:rPr lang="de-CH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(Ox.lm3</a:t>
            </a:r>
            <a:r>
              <a:rPr lang="de-CH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lang="de-CH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7573704" y="2829522"/>
            <a:ext cx="9443576" cy="370800"/>
          </a:xfrm>
          <a:prstGeom prst="rect">
            <a:avLst/>
          </a:prstGeom>
          <a:solidFill>
            <a:schemeClr val="accent5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Maximales Modell (alle Zulässigen </a:t>
            </a:r>
            <a:r>
              <a:rPr lang="de-CH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Paramter</a:t>
            </a:r>
            <a:r>
              <a:rPr lang="de-CH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die Algorithmus verwenden darf)</a:t>
            </a:r>
            <a:endParaRPr lang="de-CH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7572982" y="3555917"/>
            <a:ext cx="9444298" cy="369332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de-CH" dirty="0" smtClean="0"/>
              <a:t>AIC-Wert zu beginn mit Modell das als Startpunkt definiert wurde</a:t>
            </a:r>
            <a:endParaRPr lang="de-CH" dirty="0"/>
          </a:p>
        </p:txBody>
      </p:sp>
      <p:sp>
        <p:nvSpPr>
          <p:cNvPr id="15" name="Rechteck 14"/>
          <p:cNvSpPr/>
          <p:nvPr/>
        </p:nvSpPr>
        <p:spPr>
          <a:xfrm>
            <a:off x="1157145" y="774720"/>
            <a:ext cx="1968192" cy="510504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hteck 16"/>
          <p:cNvSpPr/>
          <p:nvPr/>
        </p:nvSpPr>
        <p:spPr>
          <a:xfrm flipH="1">
            <a:off x="1091821" y="1776679"/>
            <a:ext cx="3712190" cy="264216"/>
          </a:xfrm>
          <a:prstGeom prst="rect">
            <a:avLst/>
          </a:prstGeom>
          <a:solidFill>
            <a:srgbClr val="66FF3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7572982" y="3924036"/>
            <a:ext cx="9444298" cy="370800"/>
          </a:xfrm>
          <a:prstGeom prst="rect">
            <a:avLst/>
          </a:prstGeom>
          <a:solidFill>
            <a:srgbClr val="66FF3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e-CH" dirty="0" smtClean="0"/>
              <a:t>Hinzufügen  +  COD-Wert bringt AIC auf -50.667 </a:t>
            </a:r>
            <a:r>
              <a:rPr lang="de-CH" dirty="0" smtClean="0">
                <a:sym typeface="Wingdings" panose="05000000000000000000" pitchFamily="2" charset="2"/>
              </a:rPr>
              <a:t> Diesen Schritt ausführen und neu iterieren</a:t>
            </a:r>
            <a:endParaRPr lang="de-CH" dirty="0"/>
          </a:p>
        </p:txBody>
      </p:sp>
      <p:sp>
        <p:nvSpPr>
          <p:cNvPr id="19" name="Textfeld 18"/>
          <p:cNvSpPr txBox="1"/>
          <p:nvPr/>
        </p:nvSpPr>
        <p:spPr>
          <a:xfrm>
            <a:off x="7572982" y="3189695"/>
            <a:ext cx="9444298" cy="369332"/>
          </a:xfrm>
          <a:prstGeom prst="rect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de-CH" dirty="0" smtClean="0"/>
              <a:t>Minimales </a:t>
            </a:r>
            <a:r>
              <a:rPr lang="de-CH" dirty="0"/>
              <a:t>Modell </a:t>
            </a:r>
            <a:r>
              <a:rPr lang="de-CH" dirty="0" smtClean="0"/>
              <a:t>(Was nach Iteration mindestens noch übrig sein muss, meist ~1)</a:t>
            </a:r>
            <a:endParaRPr lang="de-CH" dirty="0"/>
          </a:p>
        </p:txBody>
      </p:sp>
      <p:sp>
        <p:nvSpPr>
          <p:cNvPr id="20" name="Textfeld 19"/>
          <p:cNvSpPr txBox="1"/>
          <p:nvPr/>
        </p:nvSpPr>
        <p:spPr>
          <a:xfrm>
            <a:off x="7572982" y="4286288"/>
            <a:ext cx="9444298" cy="369332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de-CH" dirty="0" smtClean="0"/>
              <a:t>Entfernen  -  BOD-Wert </a:t>
            </a:r>
            <a:r>
              <a:rPr lang="de-CH" dirty="0"/>
              <a:t>bringt AIC auf -</a:t>
            </a:r>
            <a:r>
              <a:rPr lang="de-CH" dirty="0" smtClean="0"/>
              <a:t>52.282 </a:t>
            </a:r>
            <a:r>
              <a:rPr lang="de-CH" dirty="0">
                <a:sym typeface="Wingdings" panose="05000000000000000000" pitchFamily="2" charset="2"/>
              </a:rPr>
              <a:t> Diesen Schritt ausführen und neu </a:t>
            </a:r>
            <a:r>
              <a:rPr lang="de-CH" dirty="0" smtClean="0">
                <a:sym typeface="Wingdings" panose="05000000000000000000" pitchFamily="2" charset="2"/>
              </a:rPr>
              <a:t>iterieren</a:t>
            </a:r>
            <a:endParaRPr lang="de-CH" dirty="0"/>
          </a:p>
        </p:txBody>
      </p:sp>
      <p:sp>
        <p:nvSpPr>
          <p:cNvPr id="21" name="Rechteck 20"/>
          <p:cNvSpPr/>
          <p:nvPr/>
        </p:nvSpPr>
        <p:spPr>
          <a:xfrm>
            <a:off x="1157145" y="6567434"/>
            <a:ext cx="2101755" cy="246526"/>
          </a:xfrm>
          <a:prstGeom prst="rect">
            <a:avLst/>
          </a:prstGeom>
          <a:solidFill>
            <a:schemeClr val="bg1">
              <a:lumMod val="50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1101345" y="1794271"/>
            <a:ext cx="232012" cy="2320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Ellipse 22"/>
          <p:cNvSpPr/>
          <p:nvPr/>
        </p:nvSpPr>
        <p:spPr>
          <a:xfrm>
            <a:off x="8810379" y="4001788"/>
            <a:ext cx="232012" cy="2320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4" name="Rechteck 23"/>
          <p:cNvSpPr/>
          <p:nvPr/>
        </p:nvSpPr>
        <p:spPr>
          <a:xfrm flipH="1">
            <a:off x="1091821" y="4523462"/>
            <a:ext cx="3814008" cy="249604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Ellipse 24"/>
          <p:cNvSpPr/>
          <p:nvPr/>
        </p:nvSpPr>
        <p:spPr>
          <a:xfrm>
            <a:off x="1086831" y="4526540"/>
            <a:ext cx="232012" cy="2320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" name="Rechteck 25"/>
          <p:cNvSpPr/>
          <p:nvPr/>
        </p:nvSpPr>
        <p:spPr>
          <a:xfrm flipH="1">
            <a:off x="1091821" y="7289241"/>
            <a:ext cx="3814008" cy="249604"/>
          </a:xfrm>
          <a:prstGeom prst="rect">
            <a:avLst/>
          </a:prstGeom>
          <a:solidFill>
            <a:srgbClr val="CC99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7572982" y="4655620"/>
            <a:ext cx="9444298" cy="369332"/>
          </a:xfrm>
          <a:prstGeom prst="rect">
            <a:avLst/>
          </a:prstGeom>
          <a:solidFill>
            <a:srgbClr val="CC99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de-CH" dirty="0" smtClean="0"/>
              <a:t>Keine Optimierung mehr möglich mit diesem Algorithmus</a:t>
            </a:r>
            <a:endParaRPr lang="de-CH" dirty="0"/>
          </a:p>
        </p:txBody>
      </p:sp>
      <p:sp>
        <p:nvSpPr>
          <p:cNvPr id="29" name="Textfeld 28"/>
          <p:cNvSpPr txBox="1"/>
          <p:nvPr/>
        </p:nvSpPr>
        <p:spPr>
          <a:xfrm>
            <a:off x="7572982" y="5020510"/>
            <a:ext cx="9444298" cy="369332"/>
          </a:xfrm>
          <a:prstGeom prst="rect">
            <a:avLst/>
          </a:prstGeom>
          <a:solidFill>
            <a:schemeClr val="bg1">
              <a:lumMod val="50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de-CH" dirty="0" smtClean="0"/>
              <a:t>Das beste erreichte Modell</a:t>
            </a:r>
            <a:endParaRPr lang="de-CH" dirty="0"/>
          </a:p>
        </p:txBody>
      </p:sp>
      <p:sp>
        <p:nvSpPr>
          <p:cNvPr id="30" name="Textfeld 29"/>
          <p:cNvSpPr txBox="1"/>
          <p:nvPr/>
        </p:nvSpPr>
        <p:spPr>
          <a:xfrm>
            <a:off x="7572982" y="5388716"/>
            <a:ext cx="9444298" cy="369332"/>
          </a:xfrm>
          <a:prstGeom prst="rect">
            <a:avLst/>
          </a:prstGeom>
          <a:solidFill>
            <a:srgbClr val="6633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de-CH" dirty="0" smtClean="0"/>
              <a:t>Lineare Regression erstellen mit dem ausgewählten Modell</a:t>
            </a:r>
            <a:endParaRPr lang="de-CH" dirty="0"/>
          </a:p>
        </p:txBody>
      </p:sp>
      <p:sp>
        <p:nvSpPr>
          <p:cNvPr id="31" name="Rechteck 30"/>
          <p:cNvSpPr/>
          <p:nvPr/>
        </p:nvSpPr>
        <p:spPr>
          <a:xfrm>
            <a:off x="1086831" y="9270187"/>
            <a:ext cx="4660826" cy="290555"/>
          </a:xfrm>
          <a:prstGeom prst="rect">
            <a:avLst/>
          </a:prstGeom>
          <a:solidFill>
            <a:srgbClr val="6633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Ellipse 31"/>
          <p:cNvSpPr/>
          <p:nvPr/>
        </p:nvSpPr>
        <p:spPr>
          <a:xfrm>
            <a:off x="8603210" y="4389932"/>
            <a:ext cx="232012" cy="2320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1564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512" y="487666"/>
            <a:ext cx="12809538" cy="6387125"/>
          </a:xfrm>
          <a:prstGeom prst="rect">
            <a:avLst/>
          </a:prstGeom>
        </p:spPr>
      </p:pic>
      <p:sp>
        <p:nvSpPr>
          <p:cNvPr id="41" name="Rechteck 40"/>
          <p:cNvSpPr/>
          <p:nvPr/>
        </p:nvSpPr>
        <p:spPr>
          <a:xfrm>
            <a:off x="8591742" y="5969056"/>
            <a:ext cx="5143308" cy="1041344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15051534" y="-438150"/>
            <a:ext cx="23644225" cy="10039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4" name="Grafik 3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227659" y="3769360"/>
            <a:ext cx="10871108" cy="2975890"/>
          </a:xfrm>
          <a:prstGeom prst="rect">
            <a:avLst/>
          </a:prstGeom>
        </p:spPr>
      </p:pic>
      <p:cxnSp>
        <p:nvCxnSpPr>
          <p:cNvPr id="7" name="Gerader Verbinder 6"/>
          <p:cNvCxnSpPr/>
          <p:nvPr/>
        </p:nvCxnSpPr>
        <p:spPr>
          <a:xfrm>
            <a:off x="7233791" y="2304997"/>
            <a:ext cx="893962" cy="0"/>
          </a:xfrm>
          <a:prstGeom prst="line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/>
          <p:nvPr/>
        </p:nvCxnSpPr>
        <p:spPr>
          <a:xfrm>
            <a:off x="7233791" y="3481263"/>
            <a:ext cx="893962" cy="0"/>
          </a:xfrm>
          <a:prstGeom prst="line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feld 10"/>
              <p:cNvSpPr txBox="1"/>
              <p:nvPr/>
            </p:nvSpPr>
            <p:spPr>
              <a:xfrm>
                <a:off x="3697494" y="0"/>
                <a:ext cx="3536297" cy="5416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CH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CH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de-CH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CH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wird angenommen</a:t>
                </a:r>
                <a:endParaRPr lang="de-CH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494" y="0"/>
                <a:ext cx="3536297" cy="541615"/>
              </a:xfrm>
              <a:prstGeom prst="rect">
                <a:avLst/>
              </a:prstGeom>
              <a:blipFill>
                <a:blip r:embed="rId5"/>
                <a:stretch>
                  <a:fillRect t="-15730" r="-11207" b="-4269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feld 11"/>
              <p:cNvSpPr txBox="1"/>
              <p:nvPr/>
            </p:nvSpPr>
            <p:spPr>
              <a:xfrm>
                <a:off x="10360776" y="77474"/>
                <a:ext cx="2966175" cy="5416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CH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CH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de-CH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CH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wird abgelehnt</a:t>
                </a:r>
                <a:endParaRPr lang="de-CH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0776" y="77474"/>
                <a:ext cx="2966175" cy="541615"/>
              </a:xfrm>
              <a:prstGeom prst="rect">
                <a:avLst/>
              </a:prstGeom>
              <a:blipFill>
                <a:blip r:embed="rId6"/>
                <a:stretch>
                  <a:fillRect t="-15730" r="-12140" b="-4269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hteck 13"/>
          <p:cNvSpPr/>
          <p:nvPr/>
        </p:nvSpPr>
        <p:spPr>
          <a:xfrm flipH="1">
            <a:off x="2572065" y="6508357"/>
            <a:ext cx="3955966" cy="366433"/>
          </a:xfrm>
          <a:prstGeom prst="rect">
            <a:avLst/>
          </a:prstGeom>
          <a:solidFill>
            <a:srgbClr val="66FF3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hteck 14"/>
          <p:cNvSpPr/>
          <p:nvPr/>
        </p:nvSpPr>
        <p:spPr>
          <a:xfrm flipH="1">
            <a:off x="2113321" y="5986710"/>
            <a:ext cx="4861691" cy="399930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hteck 15"/>
          <p:cNvSpPr/>
          <p:nvPr/>
        </p:nvSpPr>
        <p:spPr>
          <a:xfrm flipH="1">
            <a:off x="7041876" y="2304997"/>
            <a:ext cx="485981" cy="1176266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hteck 16"/>
          <p:cNvSpPr/>
          <p:nvPr/>
        </p:nvSpPr>
        <p:spPr>
          <a:xfrm flipH="1">
            <a:off x="13687780" y="1340459"/>
            <a:ext cx="485981" cy="3093580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hteck 17"/>
          <p:cNvSpPr/>
          <p:nvPr/>
        </p:nvSpPr>
        <p:spPr>
          <a:xfrm flipH="1">
            <a:off x="8653361" y="6069049"/>
            <a:ext cx="4861691" cy="399930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hteck 18"/>
          <p:cNvSpPr/>
          <p:nvPr/>
        </p:nvSpPr>
        <p:spPr>
          <a:xfrm flipH="1">
            <a:off x="9106223" y="6578933"/>
            <a:ext cx="3955966" cy="366433"/>
          </a:xfrm>
          <a:prstGeom prst="rect">
            <a:avLst/>
          </a:prstGeom>
          <a:solidFill>
            <a:srgbClr val="66FF3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hteck 19"/>
          <p:cNvSpPr/>
          <p:nvPr/>
        </p:nvSpPr>
        <p:spPr>
          <a:xfrm flipH="1">
            <a:off x="3048453" y="1415125"/>
            <a:ext cx="327185" cy="2219053"/>
          </a:xfrm>
          <a:prstGeom prst="rect">
            <a:avLst/>
          </a:prstGeom>
          <a:solidFill>
            <a:srgbClr val="66FF3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hteck 20"/>
          <p:cNvSpPr/>
          <p:nvPr/>
        </p:nvSpPr>
        <p:spPr>
          <a:xfrm flipH="1">
            <a:off x="3954178" y="2187371"/>
            <a:ext cx="327185" cy="1999652"/>
          </a:xfrm>
          <a:prstGeom prst="rect">
            <a:avLst/>
          </a:prstGeom>
          <a:solidFill>
            <a:srgbClr val="66FF3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hteck 21"/>
          <p:cNvSpPr/>
          <p:nvPr/>
        </p:nvSpPr>
        <p:spPr>
          <a:xfrm flipH="1">
            <a:off x="4871665" y="2257947"/>
            <a:ext cx="327185" cy="1564434"/>
          </a:xfrm>
          <a:prstGeom prst="rect">
            <a:avLst/>
          </a:prstGeom>
          <a:solidFill>
            <a:srgbClr val="66FF3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hteck 22"/>
          <p:cNvSpPr/>
          <p:nvPr/>
        </p:nvSpPr>
        <p:spPr>
          <a:xfrm flipH="1">
            <a:off x="5765628" y="1603328"/>
            <a:ext cx="327185" cy="1983800"/>
          </a:xfrm>
          <a:prstGeom prst="rect">
            <a:avLst/>
          </a:prstGeom>
          <a:solidFill>
            <a:srgbClr val="66FF3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hteck 23"/>
          <p:cNvSpPr/>
          <p:nvPr/>
        </p:nvSpPr>
        <p:spPr>
          <a:xfrm flipH="1">
            <a:off x="9764932" y="2756068"/>
            <a:ext cx="385999" cy="2183765"/>
          </a:xfrm>
          <a:prstGeom prst="rect">
            <a:avLst/>
          </a:prstGeom>
          <a:solidFill>
            <a:srgbClr val="66FF3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hteck 24"/>
          <p:cNvSpPr/>
          <p:nvPr/>
        </p:nvSpPr>
        <p:spPr>
          <a:xfrm flipH="1">
            <a:off x="10647132" y="1920919"/>
            <a:ext cx="385999" cy="1983800"/>
          </a:xfrm>
          <a:prstGeom prst="rect">
            <a:avLst/>
          </a:prstGeom>
          <a:solidFill>
            <a:srgbClr val="66FF3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hteck 25"/>
          <p:cNvSpPr/>
          <p:nvPr/>
        </p:nvSpPr>
        <p:spPr>
          <a:xfrm flipH="1">
            <a:off x="11541094" y="1920919"/>
            <a:ext cx="385999" cy="1560344"/>
          </a:xfrm>
          <a:prstGeom prst="rect">
            <a:avLst/>
          </a:prstGeom>
          <a:solidFill>
            <a:srgbClr val="66FF3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hteck 26"/>
          <p:cNvSpPr/>
          <p:nvPr/>
        </p:nvSpPr>
        <p:spPr>
          <a:xfrm flipH="1">
            <a:off x="12411531" y="662315"/>
            <a:ext cx="385999" cy="1983800"/>
          </a:xfrm>
          <a:prstGeom prst="rect">
            <a:avLst/>
          </a:prstGeom>
          <a:solidFill>
            <a:srgbClr val="66FF3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Grafik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48135" y="619089"/>
            <a:ext cx="11140865" cy="2933812"/>
          </a:xfrm>
          <a:prstGeom prst="rect">
            <a:avLst/>
          </a:prstGeom>
        </p:spPr>
      </p:pic>
      <p:sp>
        <p:nvSpPr>
          <p:cNvPr id="30" name="Rechteck 29"/>
          <p:cNvSpPr/>
          <p:nvPr/>
        </p:nvSpPr>
        <p:spPr>
          <a:xfrm flipH="1">
            <a:off x="23632080" y="1983771"/>
            <a:ext cx="2466687" cy="529996"/>
          </a:xfrm>
          <a:prstGeom prst="rect">
            <a:avLst/>
          </a:prstGeom>
          <a:solidFill>
            <a:srgbClr val="66FF3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hteck 30"/>
          <p:cNvSpPr/>
          <p:nvPr/>
        </p:nvSpPr>
        <p:spPr>
          <a:xfrm flipH="1">
            <a:off x="23626982" y="1206687"/>
            <a:ext cx="2471785" cy="582244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hteck 36"/>
          <p:cNvSpPr/>
          <p:nvPr/>
        </p:nvSpPr>
        <p:spPr>
          <a:xfrm flipH="1">
            <a:off x="19732872" y="5339883"/>
            <a:ext cx="2041277" cy="451317"/>
          </a:xfrm>
          <a:prstGeom prst="rect">
            <a:avLst/>
          </a:prstGeom>
          <a:solidFill>
            <a:srgbClr val="66FF3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hteck 37"/>
          <p:cNvSpPr/>
          <p:nvPr/>
        </p:nvSpPr>
        <p:spPr>
          <a:xfrm flipH="1">
            <a:off x="19732872" y="4888566"/>
            <a:ext cx="2041277" cy="451317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21774149" y="4904646"/>
            <a:ext cx="1366189" cy="435238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30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355" y="385011"/>
            <a:ext cx="14632149" cy="8630651"/>
          </a:xfrm>
          <a:prstGeom prst="rect">
            <a:avLst/>
          </a:prstGeom>
        </p:spPr>
      </p:pic>
      <p:cxnSp>
        <p:nvCxnSpPr>
          <p:cNvPr id="9" name="Gerader Verbinder 8"/>
          <p:cNvCxnSpPr/>
          <p:nvPr/>
        </p:nvCxnSpPr>
        <p:spPr>
          <a:xfrm>
            <a:off x="7363326" y="4764506"/>
            <a:ext cx="4411579" cy="0"/>
          </a:xfrm>
          <a:prstGeom prst="line">
            <a:avLst/>
          </a:prstGeom>
          <a:ln w="38100">
            <a:solidFill>
              <a:schemeClr val="tx1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7363326" y="4748464"/>
            <a:ext cx="0" cy="59355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5162758" y="3208421"/>
            <a:ext cx="2066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links schief</a:t>
            </a:r>
            <a:endParaRPr lang="de-CH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Gerader Verbinder 18"/>
          <p:cNvCxnSpPr/>
          <p:nvPr/>
        </p:nvCxnSpPr>
        <p:spPr>
          <a:xfrm>
            <a:off x="7363326" y="5342021"/>
            <a:ext cx="174859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>
            <a:off x="6208295" y="3818021"/>
            <a:ext cx="1155031" cy="1227221"/>
          </a:xfrm>
          <a:prstGeom prst="straightConnector1">
            <a:avLst/>
          </a:prstGeom>
          <a:ln w="28575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38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chemeClr val="tx1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361</Words>
  <Application>Microsoft Office PowerPoint</Application>
  <PresentationFormat>Benutzerdefiniert</PresentationFormat>
  <Paragraphs>168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ZHAW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Perdrizat Jérôme (pert)</dc:creator>
  <cp:lastModifiedBy>Perdrizat Jérôme (pert)</cp:lastModifiedBy>
  <cp:revision>67</cp:revision>
  <dcterms:created xsi:type="dcterms:W3CDTF">2018-06-19T07:18:49Z</dcterms:created>
  <dcterms:modified xsi:type="dcterms:W3CDTF">2018-06-23T14:56:21Z</dcterms:modified>
</cp:coreProperties>
</file>