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7" r:id="rId2"/>
    <p:sldId id="258" r:id="rId3"/>
    <p:sldId id="261" r:id="rId4"/>
    <p:sldId id="259" r:id="rId5"/>
    <p:sldId id="272" r:id="rId6"/>
    <p:sldId id="267" r:id="rId7"/>
    <p:sldId id="266" r:id="rId8"/>
    <p:sldId id="273" r:id="rId9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DBDB"/>
    <a:srgbClr val="BABABA"/>
    <a:srgbClr val="30353F"/>
    <a:srgbClr val="43CDD9"/>
    <a:srgbClr val="667181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82636B-29CD-4003-8767-A1D8B85D8EC2}" v="37" dt="2025-07-13T13:43:51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6" autoAdjust="0"/>
  </p:normalViewPr>
  <p:slideViewPr>
    <p:cSldViewPr snapToGrid="0" showGuides="1">
      <p:cViewPr>
        <p:scale>
          <a:sx n="100" d="100"/>
          <a:sy n="100" d="100"/>
        </p:scale>
        <p:origin x="990" y="240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27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2245811ba708cc14" providerId="LiveId" clId="{EB82636B-29CD-4003-8767-A1D8B85D8EC2}"/>
    <pc:docChg chg="undo custSel modSld">
      <pc:chgData name="Sam Chung" userId="2245811ba708cc14" providerId="LiveId" clId="{EB82636B-29CD-4003-8767-A1D8B85D8EC2}" dt="2025-07-13T14:56:34.710" v="1270" actId="14100"/>
      <pc:docMkLst>
        <pc:docMk/>
      </pc:docMkLst>
      <pc:sldChg chg="modSp mod">
        <pc:chgData name="Sam Chung" userId="2245811ba708cc14" providerId="LiveId" clId="{EB82636B-29CD-4003-8767-A1D8B85D8EC2}" dt="2025-07-13T13:36:43.115" v="1157" actId="790"/>
        <pc:sldMkLst>
          <pc:docMk/>
          <pc:sldMk cId="735082890" sldId="257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2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7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10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11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19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735082890" sldId="257"/>
            <ac:spMk id="21" creationId="{00000000-0000-0000-0000-000000000000}"/>
          </ac:spMkLst>
        </pc:spChg>
        <pc:picChg chg="mod">
          <ac:chgData name="Sam Chung" userId="2245811ba708cc14" providerId="LiveId" clId="{EB82636B-29CD-4003-8767-A1D8B85D8EC2}" dt="2025-07-13T13:21:42.031" v="309" actId="1035"/>
          <ac:picMkLst>
            <pc:docMk/>
            <pc:sldMk cId="735082890" sldId="257"/>
            <ac:picMk id="20" creationId="{00000000-0000-0000-0000-000000000000}"/>
          </ac:picMkLst>
        </pc:picChg>
      </pc:sldChg>
      <pc:sldChg chg="addSp modSp mod">
        <pc:chgData name="Sam Chung" userId="2245811ba708cc14" providerId="LiveId" clId="{EB82636B-29CD-4003-8767-A1D8B85D8EC2}" dt="2025-07-13T13:41:27.495" v="1218" actId="1076"/>
        <pc:sldMkLst>
          <pc:docMk/>
          <pc:sldMk cId="3041316037" sldId="258"/>
        </pc:sldMkLst>
        <pc:spChg chg="add mod">
          <ac:chgData name="Sam Chung" userId="2245811ba708cc14" providerId="LiveId" clId="{EB82636B-29CD-4003-8767-A1D8B85D8EC2}" dt="2025-07-13T13:41:27.495" v="1218" actId="1076"/>
          <ac:spMkLst>
            <pc:docMk/>
            <pc:sldMk cId="3041316037" sldId="258"/>
            <ac:spMk id="2" creationId="{EEB4730D-DE5E-3361-88B2-942405B2A9FE}"/>
          </ac:spMkLst>
        </pc:spChg>
        <pc:spChg chg="add mod">
          <ac:chgData name="Sam Chung" userId="2245811ba708cc14" providerId="LiveId" clId="{EB82636B-29CD-4003-8767-A1D8B85D8EC2}" dt="2025-07-13T13:41:23.497" v="1217" actId="1076"/>
          <ac:spMkLst>
            <pc:docMk/>
            <pc:sldMk cId="3041316037" sldId="258"/>
            <ac:spMk id="3" creationId="{CB1EF237-D940-F0E9-7168-8274F2B4A3D4}"/>
          </ac:spMkLst>
        </pc:spChg>
        <pc:spChg chg="mod">
          <ac:chgData name="Sam Chung" userId="2245811ba708cc14" providerId="LiveId" clId="{EB82636B-29CD-4003-8767-A1D8B85D8EC2}" dt="2025-07-13T13:40:57.956" v="1210" actId="1076"/>
          <ac:spMkLst>
            <pc:docMk/>
            <pc:sldMk cId="3041316037" sldId="258"/>
            <ac:spMk id="5" creationId="{1FD08758-1320-F316-C996-94244260C129}"/>
          </ac:spMkLst>
        </pc:spChg>
        <pc:spChg chg="mod">
          <ac:chgData name="Sam Chung" userId="2245811ba708cc14" providerId="LiveId" clId="{EB82636B-29CD-4003-8767-A1D8B85D8EC2}" dt="2025-07-13T13:40:57.956" v="1210" actId="1076"/>
          <ac:spMkLst>
            <pc:docMk/>
            <pc:sldMk cId="3041316037" sldId="258"/>
            <ac:spMk id="6" creationId="{22E43ED1-5DB5-47A3-E6EE-479B08108472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041316037" sldId="258"/>
            <ac:spMk id="30" creationId="{189E3C56-F900-44E7-BF74-7509E4A585C5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041316037" sldId="258"/>
            <ac:spMk id="33" creationId="{5C7F3CEE-E6DF-48C0-8B9A-22A03DF4C29B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041316037" sldId="258"/>
            <ac:spMk id="110" creationId="{00000000-0000-0000-0000-000000000000}"/>
          </ac:spMkLst>
        </pc:spChg>
        <pc:spChg chg="mod">
          <ac:chgData name="Sam Chung" userId="2245811ba708cc14" providerId="LiveId" clId="{EB82636B-29CD-4003-8767-A1D8B85D8EC2}" dt="2025-07-13T13:40:57.956" v="1210" actId="1076"/>
          <ac:spMkLst>
            <pc:docMk/>
            <pc:sldMk cId="3041316037" sldId="258"/>
            <ac:spMk id="155" creationId="{00000000-0000-0000-0000-000000000000}"/>
          </ac:spMkLst>
        </pc:spChg>
        <pc:spChg chg="mod">
          <ac:chgData name="Sam Chung" userId="2245811ba708cc14" providerId="LiveId" clId="{EB82636B-29CD-4003-8767-A1D8B85D8EC2}" dt="2025-07-13T13:40:57.956" v="1210" actId="1076"/>
          <ac:spMkLst>
            <pc:docMk/>
            <pc:sldMk cId="3041316037" sldId="258"/>
            <ac:spMk id="1029" creationId="{00000000-0000-0000-0000-000000000000}"/>
          </ac:spMkLst>
        </pc:spChg>
      </pc:sldChg>
      <pc:sldChg chg="modSp mod">
        <pc:chgData name="Sam Chung" userId="2245811ba708cc14" providerId="LiveId" clId="{EB82636B-29CD-4003-8767-A1D8B85D8EC2}" dt="2025-07-13T13:44:03.305" v="1232" actId="20577"/>
        <pc:sldMkLst>
          <pc:docMk/>
          <pc:sldMk cId="3293348916" sldId="259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16" creationId="{39B022EA-5B14-2E1F-18E6-0F1FBD84211C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17" creationId="{9DA79A55-5375-A95A-10DE-C4A78626260F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38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40" creationId="{FFAEF1C8-817C-4EBC-A4FB-3ED2DB7FCBF8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42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86" creationId="{00000000-0000-0000-0000-000000000000}"/>
          </ac:spMkLst>
        </pc:spChg>
        <pc:spChg chg="mod">
          <ac:chgData name="Sam Chung" userId="2245811ba708cc14" providerId="LiveId" clId="{EB82636B-29CD-4003-8767-A1D8B85D8EC2}" dt="2025-07-13T13:30:53.186" v="870" actId="20577"/>
          <ac:spMkLst>
            <pc:docMk/>
            <pc:sldMk cId="3293348916" sldId="259"/>
            <ac:spMk id="93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94" creationId="{00000000-0000-0000-0000-000000000000}"/>
          </ac:spMkLst>
        </pc:spChg>
        <pc:spChg chg="mod">
          <ac:chgData name="Sam Chung" userId="2245811ba708cc14" providerId="LiveId" clId="{EB82636B-29CD-4003-8767-A1D8B85D8EC2}" dt="2025-07-13T13:44:03.305" v="1232" actId="20577"/>
          <ac:spMkLst>
            <pc:docMk/>
            <pc:sldMk cId="3293348916" sldId="259"/>
            <ac:spMk id="95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97" creationId="{00000000-0000-0000-0000-000000000000}"/>
          </ac:spMkLst>
        </pc:spChg>
        <pc:spChg chg="mod">
          <ac:chgData name="Sam Chung" userId="2245811ba708cc14" providerId="LiveId" clId="{EB82636B-29CD-4003-8767-A1D8B85D8EC2}" dt="2025-07-13T13:09:54.728" v="124" actId="20577"/>
          <ac:spMkLst>
            <pc:docMk/>
            <pc:sldMk cId="3293348916" sldId="259"/>
            <ac:spMk id="108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117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293348916" sldId="259"/>
            <ac:spMk id="118" creationId="{00000000-0000-0000-0000-000000000000}"/>
          </ac:spMkLst>
        </pc:spChg>
        <pc:grpChg chg="mod">
          <ac:chgData name="Sam Chung" userId="2245811ba708cc14" providerId="LiveId" clId="{EB82636B-29CD-4003-8767-A1D8B85D8EC2}" dt="2025-07-13T13:30:04.153" v="850"/>
          <ac:grpSpMkLst>
            <pc:docMk/>
            <pc:sldMk cId="3293348916" sldId="259"/>
            <ac:grpSpMk id="14" creationId="{00000000-0000-0000-0000-000000000000}"/>
          </ac:grpSpMkLst>
        </pc:grpChg>
      </pc:sldChg>
      <pc:sldChg chg="modSp mod">
        <pc:chgData name="Sam Chung" userId="2245811ba708cc14" providerId="LiveId" clId="{EB82636B-29CD-4003-8767-A1D8B85D8EC2}" dt="2025-07-13T13:42:42.612" v="1225"/>
        <pc:sldMkLst>
          <pc:docMk/>
          <pc:sldMk cId="1519777200" sldId="261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20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21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22" creationId="{33798276-4FDE-514B-DB62-9D5D8DD5090D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30" creationId="{FD30717E-69AC-3ACF-4DCD-94DF2A654A3D}"/>
          </ac:spMkLst>
        </pc:spChg>
        <pc:spChg chg="mod">
          <ac:chgData name="Sam Chung" userId="2245811ba708cc14" providerId="LiveId" clId="{EB82636B-29CD-4003-8767-A1D8B85D8EC2}" dt="2025-07-13T13:42:42.612" v="1225"/>
          <ac:spMkLst>
            <pc:docMk/>
            <pc:sldMk cId="1519777200" sldId="261"/>
            <ac:spMk id="31" creationId="{FA9274DF-93E1-B82E-E12A-3C29A89E76B5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83" creationId="{DCD843C5-0DBD-4721-ACAD-288CC256EF82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519777200" sldId="261"/>
            <ac:spMk id="150" creationId="{00000000-0000-0000-0000-000000000000}"/>
          </ac:spMkLst>
        </pc:spChg>
      </pc:sldChg>
      <pc:sldChg chg="modSp mod">
        <pc:chgData name="Sam Chung" userId="2245811ba708cc14" providerId="LiveId" clId="{EB82636B-29CD-4003-8767-A1D8B85D8EC2}" dt="2025-07-13T13:36:43.115" v="1157" actId="790"/>
        <pc:sldMkLst>
          <pc:docMk/>
          <pc:sldMk cId="3345628227" sldId="266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5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13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16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17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18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3345628227" sldId="266"/>
            <ac:spMk id="19" creationId="{00000000-0000-0000-0000-000000000000}"/>
          </ac:spMkLst>
        </pc:spChg>
      </pc:sldChg>
      <pc:sldChg chg="addSp modSp mod">
        <pc:chgData name="Sam Chung" userId="2245811ba708cc14" providerId="LiveId" clId="{EB82636B-29CD-4003-8767-A1D8B85D8EC2}" dt="2025-07-13T13:36:56.275" v="1162" actId="20577"/>
        <pc:sldMkLst>
          <pc:docMk/>
          <pc:sldMk cId="2420142894" sldId="267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2" creationId="{00000000-0000-0000-0000-000000000000}"/>
          </ac:spMkLst>
        </pc:spChg>
        <pc:spChg chg="mod">
          <ac:chgData name="Sam Chung" userId="2245811ba708cc14" providerId="LiveId" clId="{EB82636B-29CD-4003-8767-A1D8B85D8EC2}" dt="2025-07-13T13:17:22.299" v="185" actId="20577"/>
          <ac:spMkLst>
            <pc:docMk/>
            <pc:sldMk cId="2420142894" sldId="267"/>
            <ac:spMk id="3" creationId="{00000000-0000-0000-0000-000000000000}"/>
          </ac:spMkLst>
        </pc:spChg>
        <pc:spChg chg="add">
          <ac:chgData name="Sam Chung" userId="2245811ba708cc14" providerId="LiveId" clId="{EB82636B-29CD-4003-8767-A1D8B85D8EC2}" dt="2025-07-13T13:14:21.967" v="140"/>
          <ac:spMkLst>
            <pc:docMk/>
            <pc:sldMk cId="2420142894" sldId="267"/>
            <ac:spMk id="5" creationId="{A4CEAD96-6B55-B5C5-02EE-8C00A24490B0}"/>
          </ac:spMkLst>
        </pc:spChg>
        <pc:spChg chg="add 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9" creationId="{E0021232-5D81-1540-5A18-BC8EA17995A3}"/>
          </ac:spMkLst>
        </pc:spChg>
        <pc:spChg chg="mod">
          <ac:chgData name="Sam Chung" userId="2245811ba708cc14" providerId="LiveId" clId="{EB82636B-29CD-4003-8767-A1D8B85D8EC2}" dt="2025-07-13T13:34:59.695" v="1142"/>
          <ac:spMkLst>
            <pc:docMk/>
            <pc:sldMk cId="2420142894" sldId="267"/>
            <ac:spMk id="14" creationId="{C9DF6C50-0AA3-A8DF-922B-D627BE92805F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38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39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53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75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82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83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56.275" v="1162" actId="20577"/>
          <ac:spMkLst>
            <pc:docMk/>
            <pc:sldMk cId="2420142894" sldId="267"/>
            <ac:spMk id="102" creationId="{00000000-0000-0000-0000-000000000000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2420142894" sldId="267"/>
            <ac:spMk id="103" creationId="{00000000-0000-0000-0000-000000000000}"/>
          </ac:spMkLst>
        </pc:spChg>
      </pc:sldChg>
      <pc:sldChg chg="addSp delSp modSp mod">
        <pc:chgData name="Sam Chung" userId="2245811ba708cc14" providerId="LiveId" clId="{EB82636B-29CD-4003-8767-A1D8B85D8EC2}" dt="2025-07-13T14:56:34.710" v="1270" actId="14100"/>
        <pc:sldMkLst>
          <pc:docMk/>
          <pc:sldMk cId="1869065682" sldId="272"/>
        </pc:sldMkLst>
        <pc:spChg chg="add del mod">
          <ac:chgData name="Sam Chung" userId="2245811ba708cc14" providerId="LiveId" clId="{EB82636B-29CD-4003-8767-A1D8B85D8EC2}" dt="2025-07-13T13:07:11.255" v="120" actId="478"/>
          <ac:spMkLst>
            <pc:docMk/>
            <pc:sldMk cId="1869065682" sldId="272"/>
            <ac:spMk id="2" creationId="{6B8D3B87-A476-01A8-D7A6-B427A26B4159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4" creationId="{8043D68C-7150-2229-9A5D-37F62351FC45}"/>
          </ac:spMkLst>
        </pc:spChg>
        <pc:spChg chg="mod">
          <ac:chgData name="Sam Chung" userId="2245811ba708cc14" providerId="LiveId" clId="{EB82636B-29CD-4003-8767-A1D8B85D8EC2}" dt="2025-07-13T13:32:53.239" v="897" actId="20577"/>
          <ac:spMkLst>
            <pc:docMk/>
            <pc:sldMk cId="1869065682" sldId="272"/>
            <ac:spMk id="5" creationId="{C70A448F-6062-137B-5482-DD077471AF16}"/>
          </ac:spMkLst>
        </pc:spChg>
        <pc:spChg chg="add 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6" creationId="{931445CB-6AC6-2FE5-19C6-E7692A0AA139}"/>
          </ac:spMkLst>
        </pc:spChg>
        <pc:spChg chg="add 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7" creationId="{36DBD616-C63B-1E04-9531-C370326EFE47}"/>
          </ac:spMkLst>
        </pc:spChg>
        <pc:spChg chg="add 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8" creationId="{8B8E6E07-5966-2AE8-1B4B-3C5CAD1C78D0}"/>
          </ac:spMkLst>
        </pc:spChg>
        <pc:spChg chg="add mod">
          <ac:chgData name="Sam Chung" userId="2245811ba708cc14" providerId="LiveId" clId="{EB82636B-29CD-4003-8767-A1D8B85D8EC2}" dt="2025-07-13T14:56:34.710" v="1270" actId="14100"/>
          <ac:spMkLst>
            <pc:docMk/>
            <pc:sldMk cId="1869065682" sldId="272"/>
            <ac:spMk id="9" creationId="{2F537838-2077-7474-A7A1-3B3BC9779922}"/>
          </ac:spMkLst>
        </pc:spChg>
        <pc:spChg chg="add 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10" creationId="{5C55FD87-9BA8-CE9A-28F4-315E63235374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20" creationId="{E9048EA5-8D39-B0B6-69D7-9104DAC8D0F6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21" creationId="{A6C8B377-B46A-1EE5-7EEF-BB70B59FAA03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83" creationId="{162711BC-80AA-9067-7308-532BEB6F74C6}"/>
          </ac:spMkLst>
        </pc:spChg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69065682" sldId="272"/>
            <ac:spMk id="150" creationId="{AA23CBB1-5DF4-4C09-3E7E-B5A15ECAE8B3}"/>
          </ac:spMkLst>
        </pc:spChg>
        <pc:picChg chg="del">
          <ac:chgData name="Sam Chung" userId="2245811ba708cc14" providerId="LiveId" clId="{EB82636B-29CD-4003-8767-A1D8B85D8EC2}" dt="2025-07-13T14:56:10.911" v="1250" actId="478"/>
          <ac:picMkLst>
            <pc:docMk/>
            <pc:sldMk cId="1869065682" sldId="272"/>
            <ac:picMk id="3" creationId="{1293B453-B676-2DCE-5C03-E05A069117F5}"/>
          </ac:picMkLst>
        </pc:picChg>
        <pc:picChg chg="add mod ord">
          <ac:chgData name="Sam Chung" userId="2245811ba708cc14" providerId="LiveId" clId="{EB82636B-29CD-4003-8767-A1D8B85D8EC2}" dt="2025-07-13T14:56:23.004" v="1266" actId="171"/>
          <ac:picMkLst>
            <pc:docMk/>
            <pc:sldMk cId="1869065682" sldId="272"/>
            <ac:picMk id="12" creationId="{DC9EE741-A0E1-917C-6787-CFE01F1F900D}"/>
          </ac:picMkLst>
        </pc:picChg>
      </pc:sldChg>
      <pc:sldChg chg="modSp mod">
        <pc:chgData name="Sam Chung" userId="2245811ba708cc14" providerId="LiveId" clId="{EB82636B-29CD-4003-8767-A1D8B85D8EC2}" dt="2025-07-13T13:36:43.115" v="1157" actId="790"/>
        <pc:sldMkLst>
          <pc:docMk/>
          <pc:sldMk cId="1882192557" sldId="273"/>
        </pc:sldMkLst>
        <pc:spChg chg="mod">
          <ac:chgData name="Sam Chung" userId="2245811ba708cc14" providerId="LiveId" clId="{EB82636B-29CD-4003-8767-A1D8B85D8EC2}" dt="2025-07-13T13:36:43.115" v="1157" actId="790"/>
          <ac:spMkLst>
            <pc:docMk/>
            <pc:sldMk cId="1882192557" sldId="273"/>
            <ac:spMk id="3" creationId="{23E00885-4B86-FAB6-556C-02DB10C4E78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Utilisation (%)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Caribbean</c:v>
                </c:pt>
                <c:pt idx="1">
                  <c:v>MEG</c:v>
                </c:pt>
                <c:pt idx="2">
                  <c:v>North Sea</c:v>
                </c:pt>
                <c:pt idx="3">
                  <c:v>US Gulf</c:v>
                </c:pt>
                <c:pt idx="4">
                  <c:v>West Africa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74.980459925905805</c:v>
                </c:pt>
                <c:pt idx="1">
                  <c:v>74.976655348047501</c:v>
                </c:pt>
                <c:pt idx="2">
                  <c:v>71.689406945573893</c:v>
                </c:pt>
                <c:pt idx="3">
                  <c:v>76.029487063642605</c:v>
                </c:pt>
                <c:pt idx="4">
                  <c:v>73.504437617340798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87-4E4C-8918-DF7B197473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DBDBDB">
                <a:alpha val="0"/>
              </a:srgbClr>
            </a:solidFill>
            <a:round/>
          </a:ln>
          <a:effectLst/>
        </c:spPr>
        <c:txPr>
          <a:bodyPr rot="-1020000" spcFirstLastPara="1" vertOverflow="ellipsis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088"/>
        <c:crosses val="autoZero"/>
        <c:auto val="1"/>
        <c:lblAlgn val="ctr"/>
        <c:lblOffset val="0"/>
        <c:noMultiLvlLbl val="0"/>
      </c:catAx>
      <c:valAx>
        <c:axId val="-1781335088"/>
        <c:scaling>
          <c:orientation val="minMax"/>
          <c:max val="76.5"/>
          <c:min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none"/>
        <c:tickLblPos val="nextTo"/>
        <c:spPr>
          <a:noFill/>
          <a:ln>
            <a:solidFill>
              <a:srgbClr val="DBDBDB">
                <a:alpha val="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Utilisation (%)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Carib</c:v>
                </c:pt>
                <c:pt idx="1">
                  <c:v>MEG</c:v>
                </c:pt>
                <c:pt idx="2">
                  <c:v>NS</c:v>
                </c:pt>
                <c:pt idx="3">
                  <c:v>USG</c:v>
                </c:pt>
                <c:pt idx="4">
                  <c:v>WAF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73.873893640000006</c:v>
                </c:pt>
                <c:pt idx="1">
                  <c:v>74.813242779999996</c:v>
                </c:pt>
                <c:pt idx="2">
                  <c:v>74.191110140000006</c:v>
                </c:pt>
                <c:pt idx="3">
                  <c:v>75.012396580000001</c:v>
                </c:pt>
                <c:pt idx="4">
                  <c:v>73.860727089999997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D2-4395-981F-56C278F3E2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DBDBDB">
                <a:alpha val="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  <c:max val="75.5"/>
          <c:min val="7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none"/>
        <c:tickLblPos val="nextTo"/>
        <c:spPr>
          <a:noFill/>
          <a:ln>
            <a:solidFill>
              <a:srgbClr val="DBDBDB">
                <a:alpha val="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  <c:majorUnit val="0.5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Utilisation (%)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</c:v>
                </c:pt>
                <c:pt idx="1">
                  <c:v>China</c:v>
                </c:pt>
                <c:pt idx="2">
                  <c:v>Europe</c:v>
                </c:pt>
                <c:pt idx="3">
                  <c:v>US East Coast</c:v>
                </c:pt>
                <c:pt idx="4">
                  <c:v>US Gulf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74.191110140000006</c:v>
                </c:pt>
                <c:pt idx="1">
                  <c:v>74.813242779999996</c:v>
                </c:pt>
                <c:pt idx="2">
                  <c:v>75.012396580000001</c:v>
                </c:pt>
                <c:pt idx="3">
                  <c:v>73.873893640000006</c:v>
                </c:pt>
                <c:pt idx="4">
                  <c:v>73.860727089999997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FA-4482-8580-9F8552BD88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rgbClr val="DBDBDB">
                <a:alpha val="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  <c:max val="75.5"/>
          <c:min val="7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" sourceLinked="0"/>
        <c:majorTickMark val="out"/>
        <c:minorTickMark val="none"/>
        <c:tickLblPos val="nextTo"/>
        <c:spPr>
          <a:noFill/>
          <a:ln>
            <a:solidFill>
              <a:srgbClr val="DBDBDB">
                <a:alpha val="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3EBC1D5-B3EF-4A13-8CDE-7F28DE69B9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0146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r>
              <a:rPr lang="en-US" noProof="0"/>
              <a:t>10/16/2019</a:t>
            </a:r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FD34AC2-3728-4A8B-B58F-6888FAEC3D20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56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92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9585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641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8967-4806-77A0-098F-C0D623159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8D60A-3067-0344-499E-9C8B2449B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DA0BEC-3E2A-D35B-85CB-300C2C9F15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CBC00-A0A4-F04B-DC27-0D9EFEADA3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95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6273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FD34AC2-3728-4A8B-B58F-6888FAEC3D20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062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 rtlCol="0">
            <a:noAutofit/>
          </a:bodyPr>
          <a:lstStyle/>
          <a:p>
            <a:pPr rtl="0"/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/>
              <a:t>Click to edit Master text styles</a:t>
            </a:r>
          </a:p>
          <a:p>
            <a:pPr lvl="1" rtl="0"/>
            <a:r>
              <a:rPr lang="en-US"/>
              <a:t>Second level</a:t>
            </a:r>
          </a:p>
          <a:p>
            <a:pPr lvl="2" rtl="0"/>
            <a:r>
              <a:rPr lang="en-US"/>
              <a:t>Third level</a:t>
            </a:r>
          </a:p>
          <a:p>
            <a:pPr lvl="3" rtl="0"/>
            <a:r>
              <a:rPr lang="en-US"/>
              <a:t>Fourth level</a:t>
            </a:r>
          </a:p>
          <a:p>
            <a:pPr lvl="4" rtl="0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10/16/2019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hart" Target="../charts/chart1.xml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chart" Target="../charts/chart3.xml"/><Relationship Id="rId10" Type="http://schemas.openxmlformats.org/officeDocument/2006/relationships/image" Target="../media/image8.png"/><Relationship Id="rId4" Type="http://schemas.openxmlformats.org/officeDocument/2006/relationships/chart" Target="../charts/chart2.xml"/><Relationship Id="rId9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black and white photo of a city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-24266" y="3444079"/>
            <a:ext cx="1224053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600" b="1" noProof="0" dirty="0">
                <a:solidFill>
                  <a:schemeClr val="bg1"/>
                </a:solidFill>
                <a:latin typeface="+mj-lt"/>
              </a:rPr>
              <a:t>VLCC Fleet Utilisation Analysis — Q1–Q2 2025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781864" y="4150067"/>
            <a:ext cx="2628284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2000" noProof="0" dirty="0">
                <a:solidFill>
                  <a:schemeClr val="bg1"/>
                </a:solidFill>
              </a:rPr>
              <a:t>Prepared by Sam Chung</a:t>
            </a:r>
          </a:p>
          <a:p>
            <a:pPr algn="ctr" rtl="0">
              <a:tabLst>
                <a:tab pos="347663" algn="l"/>
              </a:tabLst>
            </a:pPr>
            <a:r>
              <a:rPr lang="en-GB" sz="2000" noProof="0" dirty="0">
                <a:solidFill>
                  <a:schemeClr val="bg1"/>
                </a:solidFill>
              </a:rPr>
              <a:t>July 2025</a:t>
            </a:r>
          </a:p>
        </p:txBody>
      </p:sp>
      <p:sp>
        <p:nvSpPr>
          <p:cNvPr id="2" name="Oval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57640" y="2479683"/>
            <a:ext cx="876722" cy="876720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3971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1" name="Oval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42756" y="2565407"/>
            <a:ext cx="705274" cy="705272"/>
          </a:xfrm>
          <a:prstGeom prst="ellipse">
            <a:avLst/>
          </a:prstGeom>
          <a:solidFill>
            <a:srgbClr val="43CDD9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100261" y="534028"/>
            <a:ext cx="399147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noProof="0" dirty="0">
                <a:solidFill>
                  <a:srgbClr val="30353F"/>
                </a:solidFill>
                <a:latin typeface="+mj-lt"/>
              </a:rPr>
              <a:t>Objective &amp; Dataset</a:t>
            </a:r>
          </a:p>
        </p:txBody>
      </p:sp>
      <p:sp>
        <p:nvSpPr>
          <p:cNvPr id="155" name="Rectangle 1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7" y="1938024"/>
            <a:ext cx="10087448" cy="193682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29" name="Rectangle 10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2276" y="4334338"/>
            <a:ext cx="10087447" cy="1477328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noProof="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D08758-1320-F316-C996-94244260C129}"/>
              </a:ext>
            </a:extLst>
          </p:cNvPr>
          <p:cNvSpPr txBox="1"/>
          <p:nvPr/>
        </p:nvSpPr>
        <p:spPr>
          <a:xfrm>
            <a:off x="1052276" y="1938024"/>
            <a:ext cx="10087448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 b="1" noProof="0" dirty="0"/>
              <a:t>Objective: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noProof="0" dirty="0"/>
              <a:t>Understand VLCC fleet utilisation (Jan-Jun 2025)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noProof="0" dirty="0"/>
              <a:t>Identify vessels and routes significantly below fleet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Limits: No operational logs or port data — root causes assumed only where supported.</a:t>
            </a:r>
            <a:endParaRPr lang="en-GB" sz="2400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43ED1-5DB5-47A3-E6EE-479B08108472}"/>
              </a:ext>
            </a:extLst>
          </p:cNvPr>
          <p:cNvSpPr txBox="1"/>
          <p:nvPr/>
        </p:nvSpPr>
        <p:spPr>
          <a:xfrm>
            <a:off x="1052276" y="4334338"/>
            <a:ext cx="10087448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2400" b="1" noProof="0" dirty="0"/>
              <a:t>Dataset: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noProof="0" dirty="0"/>
              <a:t>50 vessels, 300 monthly records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2400" noProof="0" dirty="0"/>
              <a:t>Key fields: </a:t>
            </a:r>
            <a:r>
              <a:rPr lang="en-GB" sz="2400" noProof="0" dirty="0" err="1"/>
              <a:t>Vessel_ID</a:t>
            </a:r>
            <a:r>
              <a:rPr lang="en-GB" sz="2400" noProof="0" dirty="0"/>
              <a:t>, Date, Region, Route, Loaded Days, Ballast Days, Idle Days.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B4730D-DE5E-3361-88B2-942405B2A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5064" y="1073354"/>
            <a:ext cx="5871412" cy="443292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EF237-D940-F0E9-7168-8274F2B4A3D4}"/>
              </a:ext>
            </a:extLst>
          </p:cNvPr>
          <p:cNvSpPr txBox="1"/>
          <p:nvPr/>
        </p:nvSpPr>
        <p:spPr>
          <a:xfrm>
            <a:off x="3245275" y="1140072"/>
            <a:ext cx="570144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2000" dirty="0"/>
              <a:t>Fleet utilisation is a key cost and revenue driver.</a:t>
            </a: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noProof="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284547" y="967362"/>
            <a:ext cx="5749600" cy="335063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329491" y="275449"/>
            <a:ext cx="353301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noProof="0" dirty="0">
                <a:solidFill>
                  <a:srgbClr val="30353F"/>
                </a:solidFill>
                <a:latin typeface="+mj-lt"/>
              </a:rPr>
              <a:t>Fleet-Level Trends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3798276-4FDE-514B-DB62-9D5D8DD5090D}"/>
              </a:ext>
            </a:extLst>
          </p:cNvPr>
          <p:cNvSpPr/>
          <p:nvPr/>
        </p:nvSpPr>
        <p:spPr>
          <a:xfrm>
            <a:off x="6157854" y="967362"/>
            <a:ext cx="5749600" cy="3350638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1EC012C-D213-65EF-E34C-5DDB8BA1F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668" y="1146666"/>
            <a:ext cx="5436698" cy="304432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FD30717E-69AC-3ACF-4DCD-94DF2A654A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4546" y="4517471"/>
            <a:ext cx="11622907" cy="1963709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0ECE669-31DF-B5D5-F7A9-74BF90C95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24" y="1147620"/>
            <a:ext cx="5428446" cy="304336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A9274DF-93E1-B82E-E12A-3C29A89E76B5}"/>
              </a:ext>
            </a:extLst>
          </p:cNvPr>
          <p:cNvSpPr txBox="1"/>
          <p:nvPr/>
        </p:nvSpPr>
        <p:spPr>
          <a:xfrm>
            <a:off x="445124" y="4539653"/>
            <a:ext cx="11622907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1600" noProof="0" dirty="0"/>
              <a:t>Trends: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600" noProof="0" dirty="0"/>
              <a:t>Stable Utilisation: Consistently high at ~73-76%.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1600" dirty="0"/>
              <a:t>Variation within ~3% range, consistent performance.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600" noProof="0" dirty="0"/>
              <a:t>Loaded Days: Majority of time spent on loaded voyages.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GB" sz="1600" noProof="0" dirty="0"/>
              <a:t>Idle &amp; Ballast Days: Low but with slight increases in ballast days in Apr-May.</a:t>
            </a:r>
          </a:p>
          <a:p>
            <a:pPr rtl="0"/>
            <a:r>
              <a:rPr lang="en-GB" sz="1600" noProof="0" dirty="0"/>
              <a:t>Insights: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600" noProof="0" dirty="0"/>
              <a:t>Fleet is stable – no major seasonality. Higher ballast in Apr-May suggests suboptimal voyage planning or routing. Further operation data needed to confirm.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noProof="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noProof="0" dirty="0"/>
                <a:t>North Sea is noticeably lower (~71.5%) vs. other regions; indicates scope to investigate causes.</a:t>
              </a:r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8" name="TextBox 107"/>
          <p:cNvSpPr txBox="1"/>
          <p:nvPr/>
        </p:nvSpPr>
        <p:spPr>
          <a:xfrm>
            <a:off x="1571888" y="1075385"/>
            <a:ext cx="16425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Utilisation (%) by Region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195593" cy="4254295"/>
            <a:chOff x="4498204" y="1883938"/>
            <a:chExt cx="3195593" cy="4254295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86177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GB" sz="1400" noProof="0" dirty="0"/>
                <a:t>Caribbean &amp; WAF routes show 1-2% lower average utilisation than fleet mean. This suggests room to review voyage patterns or scheduling.</a:t>
              </a:r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95" name="TextBox 94"/>
          <p:cNvSpPr txBox="1"/>
          <p:nvPr/>
        </p:nvSpPr>
        <p:spPr>
          <a:xfrm>
            <a:off x="8481365" y="5276459"/>
            <a:ext cx="3043220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1400" noProof="0" dirty="0"/>
              <a:t>Both US destinations have lowest utilisation – worth investigating reasons (</a:t>
            </a:r>
            <a:r>
              <a:rPr lang="en-GB" sz="1400" dirty="0"/>
              <a:t>Port logs and scheduling data needed for deeper insight</a:t>
            </a:r>
            <a:r>
              <a:rPr lang="en-GB" sz="1400" noProof="0" dirty="0"/>
              <a:t>).</a:t>
            </a:r>
          </a:p>
        </p:txBody>
      </p: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3309984" y="165381"/>
            <a:ext cx="557203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noProof="0" dirty="0">
                <a:solidFill>
                  <a:srgbClr val="30353F"/>
                </a:solidFill>
                <a:latin typeface="+mj-lt"/>
              </a:rPr>
              <a:t>Region &amp; Route Comparison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BF4F203-6BF3-0692-E590-DF850D985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576331"/>
              </p:ext>
            </p:extLst>
          </p:nvPr>
        </p:nvGraphicFramePr>
        <p:xfrm>
          <a:off x="679011" y="1894226"/>
          <a:ext cx="3131847" cy="311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118055C8-CE6D-4CBE-5D83-8B28E7A9EA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650170"/>
              </p:ext>
            </p:extLst>
          </p:nvPr>
        </p:nvGraphicFramePr>
        <p:xfrm>
          <a:off x="4492947" y="1883938"/>
          <a:ext cx="3131847" cy="311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25A06690-7680-E40B-2653-7658A15FD6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665081"/>
              </p:ext>
            </p:extLst>
          </p:nvPr>
        </p:nvGraphicFramePr>
        <p:xfrm>
          <a:off x="8413014" y="1943978"/>
          <a:ext cx="3131847" cy="3111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9B022EA-5B14-2E1F-18E6-0F1FBD84211C}"/>
              </a:ext>
            </a:extLst>
          </p:cNvPr>
          <p:cNvSpPr txBox="1"/>
          <p:nvPr/>
        </p:nvSpPr>
        <p:spPr>
          <a:xfrm>
            <a:off x="5421723" y="1071659"/>
            <a:ext cx="16425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Utilisation (%) by Origin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A79A55-5375-A95A-10DE-C4A78626260F}"/>
              </a:ext>
            </a:extLst>
          </p:cNvPr>
          <p:cNvSpPr txBox="1"/>
          <p:nvPr/>
        </p:nvSpPr>
        <p:spPr>
          <a:xfrm>
            <a:off x="9320861" y="1071659"/>
            <a:ext cx="164254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noProof="0" dirty="0">
                <a:solidFill>
                  <a:schemeClr val="bg1"/>
                </a:solidFill>
              </a:rPr>
              <a:t>Utilisation (%) by Destination</a:t>
            </a:r>
          </a:p>
        </p:txBody>
      </p:sp>
      <p:pic>
        <p:nvPicPr>
          <p:cNvPr id="23" name="Graphic 22" descr="Race Flag with solid fill">
            <a:extLst>
              <a:ext uri="{FF2B5EF4-FFF2-40B4-BE49-F238E27FC236}">
                <a16:creationId xmlns:a16="http://schemas.microsoft.com/office/drawing/2014/main" id="{07FF710E-B010-AA26-AF56-BAD231ED23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81365" y="1074462"/>
            <a:ext cx="579508" cy="579508"/>
          </a:xfrm>
          <a:prstGeom prst="rect">
            <a:avLst/>
          </a:prstGeom>
        </p:spPr>
      </p:pic>
      <p:pic>
        <p:nvPicPr>
          <p:cNvPr id="29" name="Graphic 28" descr="Take Off with solid fill">
            <a:extLst>
              <a:ext uri="{FF2B5EF4-FFF2-40B4-BE49-F238E27FC236}">
                <a16:creationId xmlns:a16="http://schemas.microsoft.com/office/drawing/2014/main" id="{A450A62C-73AF-5DB7-269B-BBFE0E1885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86073" y="1071659"/>
            <a:ext cx="553998" cy="553998"/>
          </a:xfrm>
          <a:prstGeom prst="rect">
            <a:avLst/>
          </a:prstGeom>
        </p:spPr>
      </p:pic>
      <p:pic>
        <p:nvPicPr>
          <p:cNvPr id="31" name="Graphic 30" descr="Earth globe: Africa and Europe with solid fill">
            <a:extLst>
              <a:ext uri="{FF2B5EF4-FFF2-40B4-BE49-F238E27FC236}">
                <a16:creationId xmlns:a16="http://schemas.microsoft.com/office/drawing/2014/main" id="{BDEC24BD-0CF5-F1CD-99F8-1F9C319B6AD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6064" y="1062423"/>
            <a:ext cx="582311" cy="58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CE97-7D4E-FD28-B692-03137746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E9048EA5-8D39-B0B6-69D7-9104DAC8D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>
              <a:solidFill>
                <a:srgbClr val="98A3AD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C8B377-B46A-1EE5-7EEF-BB70B59FAA03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noProof="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A23CBB1-5DF4-4C09-3E7E-B5A15ECAE8B3}"/>
              </a:ext>
            </a:extLst>
          </p:cNvPr>
          <p:cNvSpPr/>
          <p:nvPr/>
        </p:nvSpPr>
        <p:spPr>
          <a:xfrm>
            <a:off x="408565" y="883608"/>
            <a:ext cx="8268326" cy="504613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2711BC-80AA-9067-7308-532BEB6F74C6}"/>
              </a:ext>
            </a:extLst>
          </p:cNvPr>
          <p:cNvSpPr txBox="1"/>
          <p:nvPr/>
        </p:nvSpPr>
        <p:spPr>
          <a:xfrm>
            <a:off x="4055377" y="253199"/>
            <a:ext cx="408124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3200" b="1" noProof="0" dirty="0">
                <a:solidFill>
                  <a:srgbClr val="30353F"/>
                </a:solidFill>
                <a:latin typeface="+mj-lt"/>
              </a:rPr>
              <a:t>Vessel-Level Outliers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43D68C-7150-2229-9A5D-37F62351FC45}"/>
              </a:ext>
            </a:extLst>
          </p:cNvPr>
          <p:cNvSpPr/>
          <p:nvPr/>
        </p:nvSpPr>
        <p:spPr>
          <a:xfrm>
            <a:off x="8867696" y="883607"/>
            <a:ext cx="3039757" cy="5046137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A448F-6062-137B-5482-DD077471AF16}"/>
              </a:ext>
            </a:extLst>
          </p:cNvPr>
          <p:cNvSpPr txBox="1"/>
          <p:nvPr/>
        </p:nvSpPr>
        <p:spPr>
          <a:xfrm>
            <a:off x="8867696" y="883607"/>
            <a:ext cx="3039758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endParaRPr lang="en-GB" sz="1400" noProof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400" noProof="0" dirty="0"/>
              <a:t>Most vessels cluster around 70–85% utilisation, showing good operational consistency across the fleet.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noProof="0" dirty="0"/>
              <a:t>6 vessels average significantly below fleet mean (more than 12.5% under the mean).</a:t>
            </a:r>
          </a:p>
          <a:p>
            <a:pPr rtl="0"/>
            <a:endParaRPr lang="en-GB" sz="1400" noProof="0" dirty="0"/>
          </a:p>
          <a:p>
            <a:pPr rtl="0"/>
            <a:endParaRPr lang="en-GB" sz="1400" noProof="0" dirty="0"/>
          </a:p>
          <a:p>
            <a:pPr rtl="0"/>
            <a:r>
              <a:rPr lang="en-GB" sz="1400" noProof="0" dirty="0"/>
              <a:t>Action Points: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noProof="0" dirty="0"/>
              <a:t>Next step: verify if recurring routing patterns or scheduling gaps explain underperformance.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noProof="0" dirty="0"/>
              <a:t>Recommend monitoring these vessels more closely with daily tracking to spot persistent idle or ballast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noProof="0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n-GB" sz="1400" noProof="0" dirty="0"/>
              <a:t>Investigate top performers and implement strategies to help bring low performers closer to the mean.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9EE741-A0E1-917C-6787-CFE01F1F9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70" y="1100118"/>
            <a:ext cx="7886712" cy="4657761"/>
          </a:xfrm>
          <a:prstGeom prst="rect">
            <a:avLst/>
          </a:prstGeom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6B8D3B87-A476-01A8-D7A6-B427A26B4159}"/>
              </a:ext>
            </a:extLst>
          </p:cNvPr>
          <p:cNvSpPr/>
          <p:nvPr/>
        </p:nvSpPr>
        <p:spPr>
          <a:xfrm>
            <a:off x="1303867" y="4461933"/>
            <a:ext cx="685800" cy="338667"/>
          </a:xfrm>
          <a:prstGeom prst="wedgeRectCallout">
            <a:avLst>
              <a:gd name="adj1" fmla="val -49228"/>
              <a:gd name="adj2" fmla="val 7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VLCC001</a:t>
            </a:r>
          </a:p>
          <a:p>
            <a:pPr algn="ctr"/>
            <a:r>
              <a:rPr lang="en-GB" sz="1000" noProof="0" dirty="0"/>
              <a:t>55.24%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31445CB-6AC6-2FE5-19C6-E7692A0AA139}"/>
              </a:ext>
            </a:extLst>
          </p:cNvPr>
          <p:cNvSpPr/>
          <p:nvPr/>
        </p:nvSpPr>
        <p:spPr>
          <a:xfrm>
            <a:off x="2180472" y="4207933"/>
            <a:ext cx="685800" cy="338667"/>
          </a:xfrm>
          <a:prstGeom prst="wedgeRectCallout">
            <a:avLst>
              <a:gd name="adj1" fmla="val -39351"/>
              <a:gd name="adj2" fmla="val -90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VLCC008</a:t>
            </a:r>
          </a:p>
          <a:p>
            <a:pPr algn="ctr"/>
            <a:r>
              <a:rPr lang="en-GB" sz="1000" noProof="0" dirty="0"/>
              <a:t>64.14%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6DBD616-C63B-1E04-9531-C370326EFE47}"/>
              </a:ext>
            </a:extLst>
          </p:cNvPr>
          <p:cNvSpPr/>
          <p:nvPr/>
        </p:nvSpPr>
        <p:spPr>
          <a:xfrm>
            <a:off x="3509738" y="4292599"/>
            <a:ext cx="685800" cy="338667"/>
          </a:xfrm>
          <a:prstGeom prst="wedgeRectCallout">
            <a:avLst>
              <a:gd name="adj1" fmla="val 39661"/>
              <a:gd name="adj2" fmla="val -1050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VLCC022</a:t>
            </a:r>
          </a:p>
          <a:p>
            <a:pPr algn="ctr"/>
            <a:r>
              <a:rPr lang="en-GB" sz="1000" noProof="0" dirty="0"/>
              <a:t>64.05%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B8E6E07-5966-2AE8-1B4B-3C5CAD1C78D0}"/>
              </a:ext>
            </a:extLst>
          </p:cNvPr>
          <p:cNvSpPr/>
          <p:nvPr/>
        </p:nvSpPr>
        <p:spPr>
          <a:xfrm>
            <a:off x="4728939" y="4207932"/>
            <a:ext cx="685800" cy="338667"/>
          </a:xfrm>
          <a:prstGeom prst="wedgeRectCallout">
            <a:avLst>
              <a:gd name="adj1" fmla="val 39661"/>
              <a:gd name="adj2" fmla="val -9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VLCC031</a:t>
            </a:r>
          </a:p>
          <a:p>
            <a:pPr algn="ctr"/>
            <a:r>
              <a:rPr lang="en-GB" sz="1000" noProof="0" dirty="0"/>
              <a:t>64.05%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F537838-2077-7474-A7A1-3B3BC9779922}"/>
              </a:ext>
            </a:extLst>
          </p:cNvPr>
          <p:cNvSpPr/>
          <p:nvPr/>
        </p:nvSpPr>
        <p:spPr>
          <a:xfrm>
            <a:off x="5753099" y="4394197"/>
            <a:ext cx="685800" cy="338667"/>
          </a:xfrm>
          <a:prstGeom prst="wedgeRectCallout">
            <a:avLst>
              <a:gd name="adj1" fmla="val 35803"/>
              <a:gd name="adj2" fmla="val -10906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VLCC038</a:t>
            </a:r>
          </a:p>
          <a:p>
            <a:pPr algn="ctr"/>
            <a:r>
              <a:rPr lang="en-GB" sz="1000" noProof="0" dirty="0"/>
              <a:t>63.06%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5C55FD87-9BA8-CE9A-28F4-315E63235374}"/>
              </a:ext>
            </a:extLst>
          </p:cNvPr>
          <p:cNvSpPr/>
          <p:nvPr/>
        </p:nvSpPr>
        <p:spPr>
          <a:xfrm>
            <a:off x="7043850" y="4055530"/>
            <a:ext cx="685800" cy="338667"/>
          </a:xfrm>
          <a:prstGeom prst="wedgeRectCallout">
            <a:avLst>
              <a:gd name="adj1" fmla="val -72685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VLCC041</a:t>
            </a:r>
          </a:p>
          <a:p>
            <a:pPr algn="ctr"/>
            <a:r>
              <a:rPr lang="en-GB" sz="1000" noProof="0" dirty="0"/>
              <a:t>62.80%</a:t>
            </a:r>
          </a:p>
        </p:txBody>
      </p:sp>
    </p:spTree>
    <p:extLst>
      <p:ext uri="{BB962C8B-B14F-4D97-AF65-F5344CB8AC3E}">
        <p14:creationId xmlns:p14="http://schemas.microsoft.com/office/powerpoint/2010/main" val="1869065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en-GB" noProof="0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n-GB" sz="1400" b="1" noProof="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69607" y="1543242"/>
            <a:ext cx="5742657" cy="36198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sp>
        <p:nvSpPr>
          <p:cNvPr id="102" name="TextBox 101"/>
          <p:cNvSpPr txBox="1"/>
          <p:nvPr/>
        </p:nvSpPr>
        <p:spPr>
          <a:xfrm>
            <a:off x="775126" y="2143037"/>
            <a:ext cx="2987744" cy="495520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sz="1400" noProof="0" dirty="0">
                <a:solidFill>
                  <a:schemeClr val="bg1"/>
                </a:solidFill>
              </a:rPr>
              <a:t>Maintain strong overall fleet efficiency while targeting pockets of underperformance.</a:t>
            </a: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pPr rtl="0"/>
            <a:r>
              <a:rPr lang="en-GB" sz="1400" noProof="0" dirty="0">
                <a:solidFill>
                  <a:schemeClr val="bg1"/>
                </a:solidFill>
              </a:rPr>
              <a:t>Action 1: Use daily tracking to spot prolonged idle/ballast periods for 6 lowest-performing vessels.</a:t>
            </a: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pPr rtl="0"/>
            <a:r>
              <a:rPr lang="en-GB" sz="1400" noProof="0" dirty="0">
                <a:solidFill>
                  <a:schemeClr val="bg1"/>
                </a:solidFill>
              </a:rPr>
              <a:t>Action 2: Review routing patterns on Caribbean &amp; WAF routes to understand if voyage lengths or turnarounds contribute to lower utilisation.</a:t>
            </a: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pPr rtl="0"/>
            <a:r>
              <a:rPr lang="en-GB" sz="1400" noProof="0" dirty="0">
                <a:solidFill>
                  <a:schemeClr val="bg1"/>
                </a:solidFill>
              </a:rPr>
              <a:t>Action 3: Propose integrating port call logs and maintenance data for next analysis to confirm root causes.</a:t>
            </a: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r>
              <a:rPr lang="en-GB" sz="1400" noProof="0" dirty="0">
                <a:solidFill>
                  <a:schemeClr val="bg1"/>
                </a:solidFill>
              </a:rPr>
              <a:t>N.B. Root cause analysis requires additional data (port logs, maintenance).</a:t>
            </a: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  <a:p>
            <a:pPr rtl="0"/>
            <a:endParaRPr lang="en-GB" sz="1400" noProof="0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75126" y="620455"/>
            <a:ext cx="4267324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noProof="0" dirty="0">
                <a:solidFill>
                  <a:srgbClr val="FFFFFF"/>
                </a:solidFill>
                <a:latin typeface="+mj-lt"/>
              </a:rPr>
              <a:t>Recommendations &amp; Next Steps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5126" y="1846639"/>
            <a:ext cx="2468147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n-GB" noProof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9DF6C50-0AA3-A8DF-922B-D627BE92805F}"/>
              </a:ext>
            </a:extLst>
          </p:cNvPr>
          <p:cNvSpPr txBox="1"/>
          <p:nvPr/>
        </p:nvSpPr>
        <p:spPr>
          <a:xfrm>
            <a:off x="4698164" y="2423914"/>
            <a:ext cx="4942553" cy="27392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/>
            <a:r>
              <a:rPr lang="en-GB" b="1" noProof="0" dirty="0"/>
              <a:t>✔ Fleet avg. utilization: ~75% — stable ops</a:t>
            </a:r>
          </a:p>
          <a:p>
            <a:pPr rtl="0"/>
            <a:endParaRPr lang="en-GB" b="1" noProof="0" dirty="0"/>
          </a:p>
          <a:p>
            <a:r>
              <a:rPr lang="en-GB" b="1" noProof="0" dirty="0"/>
              <a:t>✔ North Sea/US routes slightly below avg. — investigate port/route delays</a:t>
            </a:r>
          </a:p>
          <a:p>
            <a:pPr rtl="0"/>
            <a:endParaRPr lang="en-GB" b="1" noProof="0" dirty="0"/>
          </a:p>
          <a:p>
            <a:r>
              <a:rPr lang="en-GB" b="1" noProof="0" dirty="0"/>
              <a:t>✔ 6 VLCCs underperforming — review maintenance &amp; deployment</a:t>
            </a:r>
          </a:p>
          <a:p>
            <a:endParaRPr lang="en-GB" b="1" noProof="0" dirty="0"/>
          </a:p>
          <a:p>
            <a:endParaRPr lang="en-GB" b="1" noProof="0" dirty="0"/>
          </a:p>
          <a:p>
            <a:pPr rtl="0"/>
            <a:endParaRPr lang="en-GB" sz="1600" b="1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021232-5D81-1540-5A18-BC8EA17995A3}"/>
              </a:ext>
            </a:extLst>
          </p:cNvPr>
          <p:cNvSpPr txBox="1"/>
          <p:nvPr/>
        </p:nvSpPr>
        <p:spPr>
          <a:xfrm>
            <a:off x="4820983" y="1762099"/>
            <a:ext cx="42673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noProof="0" dirty="0">
                <a:latin typeface="+mj-lt"/>
              </a:rPr>
              <a:t>Key Takeaways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rtl="0">
              <a:tabLst>
                <a:tab pos="347663" algn="l"/>
              </a:tabLst>
            </a:pPr>
            <a:r>
              <a:rPr lang="en-GB" sz="4800" b="1" noProof="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E00885-4B86-FAB6-556C-02DB10C4E78B}"/>
              </a:ext>
            </a:extLst>
          </p:cNvPr>
          <p:cNvSpPr txBox="1"/>
          <p:nvPr/>
        </p:nvSpPr>
        <p:spPr>
          <a:xfrm>
            <a:off x="5218979" y="171423"/>
            <a:ext cx="21209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rtl="0">
              <a:tabLst>
                <a:tab pos="347663" algn="l"/>
              </a:tabLst>
            </a:pPr>
            <a:r>
              <a:rPr lang="en-GB" sz="3200" b="1" noProof="0" dirty="0">
                <a:latin typeface="+mj-lt"/>
              </a:rPr>
              <a:t>Appendix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0E2907-40F0-71E2-2252-87D2677F8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00" y="663866"/>
            <a:ext cx="1853454" cy="1853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124624-3C08-99AF-A924-F4486E28E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1349" y="663866"/>
            <a:ext cx="1550640" cy="18488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AA56DB-E97A-D8BF-1F36-5AFD5A04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641" y="2615151"/>
            <a:ext cx="3509348" cy="679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6013FF-E39D-772E-196C-3601185FAC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642" y="3397652"/>
            <a:ext cx="3509347" cy="31175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A435A1-0ADA-19B2-F42E-8163A6D20C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5133" y="663866"/>
            <a:ext cx="5847413" cy="585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19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8930311_Updated" id="{0D1AB845-8C91-4A17-83C2-554F3A60F4B7}" vid="{9E18AF1B-19C5-465B-9A10-4BC0656C0FC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presentation, from 24Slides</Template>
  <TotalTime>250</TotalTime>
  <Words>497</Words>
  <Application>Microsoft Office PowerPoint</Application>
  <PresentationFormat>Widescreen</PresentationFormat>
  <Paragraphs>84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Chung</dc:creator>
  <cp:lastModifiedBy>Sam Chung</cp:lastModifiedBy>
  <cp:revision>1</cp:revision>
  <cp:lastPrinted>2025-07-13T13:37:27Z</cp:lastPrinted>
  <dcterms:created xsi:type="dcterms:W3CDTF">2025-07-13T10:39:05Z</dcterms:created>
  <dcterms:modified xsi:type="dcterms:W3CDTF">2025-07-13T14:56:40Z</dcterms:modified>
</cp:coreProperties>
</file>