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263" r:id="rId3"/>
    <p:sldId id="259" r:id="rId4"/>
    <p:sldId id="269" r:id="rId5"/>
    <p:sldId id="268" r:id="rId6"/>
    <p:sldId id="260" r:id="rId7"/>
    <p:sldId id="270" r:id="rId8"/>
    <p:sldId id="271" r:id="rId9"/>
    <p:sldId id="278" r:id="rId10"/>
    <p:sldId id="266" r:id="rId11"/>
    <p:sldId id="273" r:id="rId12"/>
    <p:sldId id="276" r:id="rId13"/>
    <p:sldId id="277" r:id="rId14"/>
    <p:sldId id="279" r:id="rId15"/>
    <p:sldId id="275" r:id="rId16"/>
    <p:sldId id="280" r:id="rId17"/>
    <p:sldId id="281" r:id="rId18"/>
    <p:sldId id="272" r:id="rId19"/>
    <p:sldId id="282" r:id="rId20"/>
    <p:sldId id="285" r:id="rId21"/>
    <p:sldId id="284" r:id="rId22"/>
    <p:sldId id="286" r:id="rId23"/>
    <p:sldId id="287" r:id="rId24"/>
    <p:sldId id="288" r:id="rId25"/>
    <p:sldId id="289" r:id="rId26"/>
    <p:sldId id="290" r:id="rId27"/>
    <p:sldId id="292" r:id="rId28"/>
    <p:sldId id="293" r:id="rId29"/>
    <p:sldId id="267" r:id="rId30"/>
    <p:sldId id="294" r:id="rId31"/>
    <p:sldId id="295" r:id="rId32"/>
    <p:sldId id="296" r:id="rId33"/>
    <p:sldId id="283" r:id="rId34"/>
    <p:sldId id="297" r:id="rId35"/>
    <p:sldId id="298" r:id="rId36"/>
    <p:sldId id="299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5A1DC-0074-474D-8AA0-F15CF3DCF454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BCA8C-973D-4312-BD42-1A4781B033E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4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75B71-6218-92DE-E8DB-D7FA3ADE46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6A2170-0009-547C-D14F-F416FDF169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22BE4B-612E-570F-5674-609D9589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C79C2-9F90-424C-9538-49B738FD6960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36D56E-7EF2-722F-EA72-7F1530303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036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83692-E554-26FF-07C4-34A05DC6B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8B989-686E-8999-F915-76D123EC0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5CC86-F9F2-1AB7-375E-BEF12727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DE8A-B519-4AB4-A405-19A8BED77EC9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2B7231-7AE1-9485-7A83-E5BE557E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92B0BF-CC96-9352-E5EF-51277E5C4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6207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924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19917A-7CB9-4BA7-C869-7604F5606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5999B5-CEBC-152C-51ED-5FC2CFBB7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271499-7FE8-54B2-7DD9-7359F7CFA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F0253-8309-4403-A4F0-7AAD140D8DC5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2E0947-CC06-EC07-9015-0F3FD960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CCDD5-997E-EDF4-8981-E1E10192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328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728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ED71E-6F30-1624-458C-2BA0A6C24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A70432-2608-8301-848B-BE3129375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51A07-9061-0397-E10D-A71D2966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BDE6-0A47-49B3-9144-4018357E6FB0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981395-1624-D0E5-9677-437ED992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6C6F4-73AC-1657-4197-CB0FF2169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35219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495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04E1E-19BC-4D5D-E20F-AA3281AA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B24D7-33FC-792E-3BA0-F7DFE0EBA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B8B08-EB71-1242-972F-5F2530DA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A3A5-922F-4AF3-A77E-55EB40B12320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BC7E4-45A6-673F-98C9-F83BCD4B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07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13E75C-620B-DC87-1311-EFEB4B909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D83864-CC57-AD1B-8F70-79401A59F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9E59AC-485F-29A1-97C3-12B44BC7B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5E008C-9B98-ED2B-DB99-2CCF73662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16578-55FA-4635-9AFA-9C554463CF2A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D85EFB-E70C-394F-A261-1EE08FD3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D437B0-CA10-8EE0-72BA-476EFB3E6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328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265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2EDAEE-30B8-E65D-06BF-DB3DDF414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13056F-7D42-984D-F0F4-ED52C5328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7B726-6763-4BD2-7B9E-9FA19C872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4BD63BA-B51B-A5D6-8862-64786687C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6F22D6-7172-0429-99D2-AE8258598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0D24F24-7A47-147F-32E9-EAE7D62E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3754D-C64E-4033-AB6B-7059EA1BB7F4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38BA658-4638-6931-7EFE-57EED20F2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E7FF1D-B32C-9162-70D0-302BF6C3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79943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411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92790-9A20-2C8D-120D-DCAE9326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EADD940B-A31F-3DD7-FF36-690337A6D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9DB3B-0314-4AF2-A1A0-816EAECBBCD4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6F5F5B06-D022-EFBF-373A-44DFFA81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0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677201-1CC4-9D15-9D40-E3A3A0E7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AA44-DA62-457E-9565-F05F8C899318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9A68C3-36E2-1456-3463-D4A00D949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0FEBF5-BD24-5A47-F31E-E810B727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934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49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BD7B5-2971-3496-4059-350FD94C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A29705-6B49-777B-E509-E5FB8EC19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48E948-4E8A-A286-7201-B4B5FEAF5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7549D8-09B7-FBD5-8CB5-8DD60DCCC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97A0-3680-4C86-82BC-7717D61D0A46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705C90-132C-30AD-980F-5443968EF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722312-1740-AB2C-ED71-859FED1F5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4449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8405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ADDD8-A5FE-4CA0-A1B0-B8897372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DDAFFB-AB67-C2F3-1585-F99DCF5EC5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D13DF6-60E7-1CE4-54BF-B748008A2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AFABBA-2617-8E77-643B-8EA8C0AB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D1F4E-D380-4EEE-9135-0DF87BAC5EA3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D32AD8-62CB-73C5-EB19-8160BA0FA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010F9E-A31F-EA46-1C69-C56424EFF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4834" y="6363658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26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68BF56-9F0F-A535-C66E-7BE40E67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81AC7E-FCCF-79CC-B784-1086EE67A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D9B72A-5F8D-8C7B-1507-2D883720E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42D4F-6BC4-4270-995B-90061E573C97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F76231-7464-3F5A-9E17-E55A12F0A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E4F912-36C9-1227-22CE-F10BACB0F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74C326-204E-41C7-BA7C-86C4136B29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74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hyperlink" Target="%22https:/upload.wikimedia.org/wikipedia/commons/thumb/3/3d/Front_view_of_Statue_of_Liberty_with_pedestal_and_base_2024.jpg/250px-Front_view_of_Statue_of_Liberty_with_pedestal_and_base_2024.jpg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olab.research.google.com/drive/1BChIITad30f00nqq2hfaC4dHDmnb7tIl?authuser=1#scrollTo=5Jl9aHVHINic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hyperlink" Target="https://signin.aws.amazon.com/signin?client_id=arn%3Aaws%3Asignin%3A%3A%3Aconsole%2Fcanvas&amp;redirect_uri=https%3A%2F%2Fconsole.aws.amazon.com%2Fconsole%2Fhome%3FhashArgs%3D%2523%26isauthcode%3Dtrue%26nc2%3Dh_ct%26src%3Dheader-signin%26state%3DhashArgsFromTB_eu-north-1_c7606e4d764f8d6b&amp;page=resolve&amp;code_challenge=ZyOSmMSyW8RKhtYwAecnHZXo794FSO9W7CYvF4KYiNo&amp;code_challenge_method=SHA-256&amp;backwards_compatible=true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hyperlink" Target="https://proceedings.neurips.cc/paper_files/paper/2017/file/3f5ee243547dee91fbd053c1c4a845aa-Paper.pdf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초록색 카페 의자에 앉아있는 로봇들">
            <a:extLst>
              <a:ext uri="{FF2B5EF4-FFF2-40B4-BE49-F238E27FC236}">
                <a16:creationId xmlns:a16="http://schemas.microsoft.com/office/drawing/2014/main" id="{ADD2C598-8FFE-055C-7E80-F2982AAD2E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AB4816D-09AA-31B2-3473-B4D2F4984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1999" y="1137434"/>
            <a:ext cx="10432181" cy="1520987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4000" dirty="0">
                <a:solidFill>
                  <a:srgbClr val="FFFFFF"/>
                </a:solidFill>
              </a:rPr>
              <a:t>Introduction to AI for Image Processing </a:t>
            </a:r>
            <a:endParaRPr lang="ko-KR" altLang="en-US" sz="4000" dirty="0">
              <a:solidFill>
                <a:srgbClr val="FFFFFF"/>
              </a:solidFill>
            </a:endParaRP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22F7A3-D673-A5B6-F0D3-34FEDAE3D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293441"/>
            <a:ext cx="6295332" cy="1588514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800" dirty="0" err="1">
                <a:solidFill>
                  <a:srgbClr val="FFFFFF"/>
                </a:solidFill>
              </a:rPr>
              <a:t>황성태</a:t>
            </a:r>
            <a:endParaRPr lang="en-US" altLang="ko-KR" sz="1800" dirty="0">
              <a:solidFill>
                <a:srgbClr val="FFFFFF"/>
              </a:solidFill>
            </a:endParaRPr>
          </a:p>
          <a:p>
            <a:pPr algn="l"/>
            <a:r>
              <a:rPr lang="en-US" altLang="ko-KR" sz="1800" dirty="0">
                <a:solidFill>
                  <a:srgbClr val="FFFFFF"/>
                </a:solidFill>
              </a:rPr>
              <a:t>ye0077@naver.com</a:t>
            </a:r>
            <a:endParaRPr lang="ko-KR" altLang="en-US" sz="18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022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200EA1-5E4C-7836-4231-0459D886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8E4A432-D814-19F6-BEFF-158502214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C60E9754-50C6-C3F1-22E7-FCCB67D5E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5B0677E-83D3-402B-D5F1-0F3EAAD0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7C780ED-78A1-E8CC-10D8-2084387C0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 </a:t>
            </a:r>
            <a:b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Basics</a:t>
            </a:r>
          </a:p>
        </p:txBody>
      </p:sp>
      <p:pic>
        <p:nvPicPr>
          <p:cNvPr id="6" name="Graphic 5" descr="컴퓨터">
            <a:extLst>
              <a:ext uri="{FF2B5EF4-FFF2-40B4-BE49-F238E27FC236}">
                <a16:creationId xmlns:a16="http://schemas.microsoft.com/office/drawing/2014/main" id="{4EA61499-F2CF-1888-4ECC-485D220AC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A070A4-B063-CB8F-81F8-BCAF4F73FB2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239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4952D1-3E47-8FAE-BE28-EC9311DCA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8131F8C-49D1-D9C8-4621-D20B1007C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1BE47D-0039-269A-A3BC-83C877A4E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87C72B-37C2-5E1C-2ABF-6C244412A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7951A5-27D1-F5B6-F79C-5657632387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CF3478-106A-06D9-898D-AD2D68894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A3C5DF-7E20-707E-FB9B-9DFCEFE4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>
                <a:solidFill>
                  <a:srgbClr val="FFFFFF"/>
                </a:solidFill>
              </a:rPr>
              <a:t>Perceptron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A8D627-D43B-270B-F80E-52312A553F33}"/>
              </a:ext>
            </a:extLst>
          </p:cNvPr>
          <p:cNvSpPr txBox="1"/>
          <p:nvPr/>
        </p:nvSpPr>
        <p:spPr>
          <a:xfrm>
            <a:off x="376940" y="1834342"/>
            <a:ext cx="530342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Q. (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Classificiation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예제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임의의 가중치 벡터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w1,w2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대해서 두 입력변수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x1,x2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를 값에 따라 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y</a:t>
            </a:r>
            <a:r>
              <a:rPr lang="ko-KR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 값을 아래와 같이 출력하는 함수를 만들어 보아라</a:t>
            </a:r>
            <a:r>
              <a:rPr lang="en-US" altLang="ko-KR" sz="18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5921898-2072-3BE8-0B38-18960C4128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968" y="3607887"/>
            <a:ext cx="3022696" cy="2176896"/>
          </a:xfrm>
          <a:prstGeom prst="rect">
            <a:avLst/>
          </a:prstGeom>
          <a:noFill/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614ADAD-1B50-EEC0-DE8A-87263D14F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9762" y="2093666"/>
            <a:ext cx="3121559" cy="2670667"/>
          </a:xfrm>
          <a:prstGeom prst="rect">
            <a:avLst/>
          </a:prstGeom>
        </p:spPr>
      </p:pic>
      <p:pic>
        <p:nvPicPr>
          <p:cNvPr id="18" name="그림 17" descr="라인, 도표이(가) 표시된 사진&#10;&#10;자동 생성된 설명">
            <a:extLst>
              <a:ext uri="{FF2B5EF4-FFF2-40B4-BE49-F238E27FC236}">
                <a16:creationId xmlns:a16="http://schemas.microsoft.com/office/drawing/2014/main" id="{E27BFD6E-2FD5-0F54-B126-4328145FB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303" y="2817540"/>
            <a:ext cx="2234600" cy="183138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537087F-0C90-855B-722C-8F730739F8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677" y="2145367"/>
            <a:ext cx="1883598" cy="66323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2F45B5-7814-FB08-1E37-9535A50F4C00}"/>
              </a:ext>
            </a:extLst>
          </p:cNvPr>
          <p:cNvSpPr/>
          <p:nvPr/>
        </p:nvSpPr>
        <p:spPr>
          <a:xfrm>
            <a:off x="376940" y="1921164"/>
            <a:ext cx="5247101" cy="4064000"/>
          </a:xfrm>
          <a:prstGeom prst="rect">
            <a:avLst/>
          </a:prstGeom>
          <a:solidFill>
            <a:schemeClr val="accent3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FE3DE7-FB82-D56A-3716-F9650504506E}"/>
              </a:ext>
            </a:extLst>
          </p:cNvPr>
          <p:cNvSpPr txBox="1"/>
          <p:nvPr/>
        </p:nvSpPr>
        <p:spPr>
          <a:xfrm>
            <a:off x="6486710" y="5059016"/>
            <a:ext cx="528965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rgbClr val="FF0000"/>
                </a:solidFill>
              </a:rPr>
              <a:t>퍼셉트론은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입력값에</a:t>
            </a:r>
            <a:r>
              <a:rPr lang="ko-KR" altLang="en-US" dirty="0">
                <a:solidFill>
                  <a:srgbClr val="FF0000"/>
                </a:solidFill>
              </a:rPr>
              <a:t> 따라 </a:t>
            </a:r>
            <a:r>
              <a:rPr lang="ko-KR" altLang="en-US" dirty="0" err="1">
                <a:solidFill>
                  <a:srgbClr val="FF0000"/>
                </a:solidFill>
              </a:rPr>
              <a:t>출력값을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ko-KR" altLang="en-US" dirty="0" err="1">
                <a:solidFill>
                  <a:srgbClr val="FF0000"/>
                </a:solidFill>
              </a:rPr>
              <a:t>리턴해</a:t>
            </a:r>
            <a:r>
              <a:rPr lang="ko-KR" altLang="en-US" dirty="0">
                <a:solidFill>
                  <a:srgbClr val="FF0000"/>
                </a:solidFill>
              </a:rPr>
              <a:t> 주는 하나의 선형함수라고 할 수 있음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뇌신경세포인 뉴런</a:t>
            </a:r>
            <a:r>
              <a:rPr lang="en-US" altLang="ko-KR" dirty="0">
                <a:solidFill>
                  <a:srgbClr val="FF0000"/>
                </a:solidFill>
              </a:rPr>
              <a:t>(neuron)</a:t>
            </a:r>
            <a:r>
              <a:rPr lang="ko-KR" altLang="en-US" dirty="0">
                <a:solidFill>
                  <a:srgbClr val="FF0000"/>
                </a:solidFill>
              </a:rPr>
              <a:t>을 모방한 구조</a:t>
            </a:r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F082A596-40BA-DFFC-533A-C00A36A1099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551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ABA1DE-0F24-CCED-68F4-B21F0033A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395244-E89F-A3B8-2DD9-D8DA7C75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920DED-FDB0-5ABB-4737-211F43B897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43A6EFC-4990-223A-E58B-D1B0EE712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F7A67E4-7589-DF2B-4DAD-577F8AFE1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0A1C2A2-AF03-A687-B862-A33D4DFA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33C468-DACD-88A7-6F13-8737C0AC1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>
                <a:solidFill>
                  <a:srgbClr val="FFFFFF"/>
                </a:solidFill>
              </a:rPr>
              <a:t>Multilayer Perceptron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72176-F25F-9350-9E64-9C8385A3D138}"/>
              </a:ext>
            </a:extLst>
          </p:cNvPr>
          <p:cNvSpPr txBox="1"/>
          <p:nvPr/>
        </p:nvSpPr>
        <p:spPr>
          <a:xfrm>
            <a:off x="376940" y="1834342"/>
            <a:ext cx="5303423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Q. </a:t>
            </a:r>
            <a:r>
              <a:rPr lang="ko-KR" altLang="en-US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아래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에서 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x1, x2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입력값이며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y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는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출력값이다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입력값에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해당하는 </a:t>
            </a:r>
            <a:r>
              <a:rPr lang="ko-KR" altLang="en-US" kern="100" dirty="0" err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출력값을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만들어내는 함수를 작성해 보아라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63B4E7-F574-F110-9F76-714EE0678C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6399" y="3429000"/>
            <a:ext cx="3176574" cy="2287992"/>
          </a:xfrm>
          <a:prstGeom prst="rect">
            <a:avLst/>
          </a:prstGeom>
          <a:noFill/>
        </p:spPr>
      </p:pic>
      <p:pic>
        <p:nvPicPr>
          <p:cNvPr id="10" name="그림 9" descr="라인, 도표, 그래프, 원이(가) 표시된 사진&#10;&#10;자동 생성된 설명">
            <a:extLst>
              <a:ext uri="{FF2B5EF4-FFF2-40B4-BE49-F238E27FC236}">
                <a16:creationId xmlns:a16="http://schemas.microsoft.com/office/drawing/2014/main" id="{874333D0-0B10-EBFA-5C1D-68ED73579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002" y="3477491"/>
            <a:ext cx="2225108" cy="18549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115ACD-C990-C17A-C1DF-6E0D96B36755}"/>
              </a:ext>
            </a:extLst>
          </p:cNvPr>
          <p:cNvSpPr txBox="1"/>
          <p:nvPr/>
        </p:nvSpPr>
        <p:spPr>
          <a:xfrm>
            <a:off x="6742543" y="5380443"/>
            <a:ext cx="506153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여러 </a:t>
            </a:r>
            <a:r>
              <a:rPr lang="ko-KR" altLang="en-US" dirty="0" err="1">
                <a:solidFill>
                  <a:srgbClr val="FF0000"/>
                </a:solidFill>
              </a:rPr>
              <a:t>퍼셉트론을</a:t>
            </a:r>
            <a:r>
              <a:rPr lang="ko-KR" altLang="en-US" dirty="0">
                <a:solidFill>
                  <a:srgbClr val="FF0000"/>
                </a:solidFill>
              </a:rPr>
              <a:t> 조합하면 다양한 비선형함수를 표현하기 용이해짐</a:t>
            </a:r>
            <a:r>
              <a:rPr lang="en-US" altLang="ko-KR" dirty="0">
                <a:solidFill>
                  <a:srgbClr val="FF0000"/>
                </a:solidFill>
              </a:rPr>
              <a:t>. Multi Perceptron</a:t>
            </a:r>
            <a:r>
              <a:rPr lang="ko-KR" altLang="en-US" dirty="0">
                <a:solidFill>
                  <a:srgbClr val="FF0000"/>
                </a:solidFill>
              </a:rPr>
              <a:t>은 </a:t>
            </a:r>
            <a:r>
              <a:rPr lang="en-US" altLang="ko-KR" dirty="0">
                <a:solidFill>
                  <a:srgbClr val="FF0000"/>
                </a:solidFill>
              </a:rPr>
              <a:t>Neural Net</a:t>
            </a:r>
            <a:r>
              <a:rPr lang="ko-KR" altLang="en-US" dirty="0">
                <a:solidFill>
                  <a:srgbClr val="FF0000"/>
                </a:solidFill>
              </a:rPr>
              <a:t>이라고 부르기도 함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9ED3FB5-6C25-FE7F-8B73-0883097CD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4129" y="1818540"/>
            <a:ext cx="1750237" cy="14168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FFB5AFC-A356-AEDC-9C2E-74F1B2D91D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7424" y="1805509"/>
            <a:ext cx="1791123" cy="14168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53A8B33-8C28-152F-FD89-18E7F176DF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7414" y="3370192"/>
            <a:ext cx="2451144" cy="1969994"/>
          </a:xfrm>
          <a:prstGeom prst="rect">
            <a:avLst/>
          </a:prstGeom>
        </p:spPr>
      </p:pic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614F33B9-24E6-497D-4ABE-1A56A5A1E71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23DC7BB-B1BC-1FD6-1B51-815B5BF76B77}"/>
              </a:ext>
            </a:extLst>
          </p:cNvPr>
          <p:cNvSpPr/>
          <p:nvPr/>
        </p:nvSpPr>
        <p:spPr>
          <a:xfrm>
            <a:off x="376940" y="1921164"/>
            <a:ext cx="5247101" cy="4064000"/>
          </a:xfrm>
          <a:prstGeom prst="rect">
            <a:avLst/>
          </a:prstGeom>
          <a:solidFill>
            <a:schemeClr val="accent3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6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52611D-3007-E4DE-1C3D-6D6B7666F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4C3E54B-32A5-C733-ECA3-232CB0CEE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246D99-DF07-A847-29A6-9535712A8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13E8B4D-69D3-2EB0-C7EC-4561D6EA9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EAA4D9-AA09-1B2F-347F-19B8AB9CE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4670A0-971C-1F9C-3618-DDAE0218B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653D415-4153-EBCB-0D8B-3AACE6147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9700432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>
                <a:solidFill>
                  <a:srgbClr val="FFFFFF"/>
                </a:solidFill>
              </a:rPr>
              <a:t>TensorFlow</a:t>
            </a:r>
            <a:r>
              <a:rPr lang="ko-KR" altLang="en-US" sz="4000" dirty="0">
                <a:solidFill>
                  <a:srgbClr val="FFFFFF"/>
                </a:solidFill>
              </a:rPr>
              <a:t>를 활용한 </a:t>
            </a:r>
            <a:r>
              <a:rPr lang="ko-KR" altLang="en-US" sz="4000" dirty="0" err="1">
                <a:solidFill>
                  <a:srgbClr val="FFFFFF"/>
                </a:solidFill>
              </a:rPr>
              <a:t>머신러닝</a:t>
            </a:r>
            <a:r>
              <a:rPr lang="ko-KR" altLang="en-US" sz="4000" dirty="0">
                <a:solidFill>
                  <a:srgbClr val="FFFFFF"/>
                </a:solidFill>
              </a:rPr>
              <a:t> 모델 구축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3AECE6-AFA0-2D68-B15D-756B7D1BB77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id="{49BA62EA-B092-11A7-3287-AF63E4675CCF}"/>
              </a:ext>
            </a:extLst>
          </p:cNvPr>
          <p:cNvSpPr/>
          <p:nvPr/>
        </p:nvSpPr>
        <p:spPr bwMode="auto">
          <a:xfrm>
            <a:off x="6567910" y="2122475"/>
            <a:ext cx="4931363" cy="4233876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288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Layer 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내의 활성화함수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(activation): Layer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의 </a:t>
            </a:r>
            <a:r>
              <a:rPr kumimoji="1" lang="ko-KR" altLang="en-US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입력뉴런을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출력뉴런으로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변환하는데 사용되는 함수로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‘sigmoid’, ‘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relu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’ 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등이 있음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. </a:t>
            </a: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학습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(learning)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이란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: Layer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내에 존재하는 가중치를 변경하여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주어진 손실함수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(‘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binary_crossentropy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’)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의 최소값을 찾아가는 과정을 말함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최소값을 찾아가는 대표적인 방법으로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gradient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를 활용한 </a:t>
            </a:r>
            <a:r>
              <a:rPr kumimoji="1" lang="ko-KR" altLang="en-US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경사하강법이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많이 사용되며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, ‘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adam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’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은 </a:t>
            </a:r>
            <a:r>
              <a:rPr kumimoji="1" lang="ko-KR" altLang="en-US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경사하강법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알고리즘의 하나라고 보면 됨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685800" lvl="1" indent="-228600" defTabSz="957263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DF1C8B-284D-FC04-C9A5-2524025A2F00}"/>
              </a:ext>
            </a:extLst>
          </p:cNvPr>
          <p:cNvSpPr txBox="1"/>
          <p:nvPr/>
        </p:nvSpPr>
        <p:spPr>
          <a:xfrm>
            <a:off x="7051619" y="1968587"/>
            <a:ext cx="2269731" cy="369332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Comments</a:t>
            </a:r>
            <a:endParaRPr kumimoji="1" lang="ko-KR" alt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311D928-330B-9EF6-51E3-3D8CF6361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02" y="1742523"/>
            <a:ext cx="5936380" cy="499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02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37C7D6-B3CB-8D4B-2115-FBC6B6EFC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66412C6-1D10-6FD1-A428-C74169F532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9EC8687-EB4B-0B46-A7A8-5E6E6756B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A250AA-54B7-55FB-DDE5-CC8400CDE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11B5BA-81C0-3FCA-5EC6-A2E373C0A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FDDE1BD-9A97-A5CE-9D7B-E17031823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C1762A-479E-562D-6F96-9E83B5B86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10808796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>
                <a:solidFill>
                  <a:srgbClr val="FFFFFF"/>
                </a:solidFill>
              </a:rPr>
              <a:t>TensorFlow</a:t>
            </a:r>
            <a:r>
              <a:rPr lang="ko-KR" altLang="en-US" sz="4000" dirty="0">
                <a:solidFill>
                  <a:srgbClr val="FFFFFF"/>
                </a:solidFill>
              </a:rPr>
              <a:t>를 활용한 </a:t>
            </a:r>
            <a:r>
              <a:rPr lang="en-US" altLang="ko-KR" sz="4000" dirty="0">
                <a:solidFill>
                  <a:srgbClr val="FFFFFF"/>
                </a:solidFill>
              </a:rPr>
              <a:t>XOR </a:t>
            </a:r>
            <a:r>
              <a:rPr lang="ko-KR" altLang="en-US" sz="4000" dirty="0">
                <a:solidFill>
                  <a:srgbClr val="FFFFFF"/>
                </a:solidFill>
              </a:rPr>
              <a:t>게이트 문제 풀기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AACF38-4AFC-8F5E-9805-AFC7A17375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6F18E3-1C06-EDF6-8EC6-F67DC36FF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20" y="1805417"/>
            <a:ext cx="4403762" cy="4823613"/>
          </a:xfrm>
          <a:prstGeom prst="rect">
            <a:avLst/>
          </a:prstGeom>
        </p:spPr>
      </p:pic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00A9D063-F7F9-EA7C-44DD-A06B410357B0}"/>
              </a:ext>
            </a:extLst>
          </p:cNvPr>
          <p:cNvSpPr/>
          <p:nvPr/>
        </p:nvSpPr>
        <p:spPr bwMode="auto">
          <a:xfrm>
            <a:off x="6096001" y="2122475"/>
            <a:ext cx="5615708" cy="4233876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288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‘fit’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을 이용해 간단히 학습하고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, ‘predict’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를 이용해 예측해 볼 수 있음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텐서플로우를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이용한 학습과정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685800" lvl="1" indent="-228600" defTabSz="957263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자료의 </a:t>
            </a:r>
            <a:r>
              <a:rPr kumimoji="1" lang="ko-KR" altLang="en-US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입력값과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출력값의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차원을 살펴보기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685800" lvl="1" indent="-228600" defTabSz="957263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모델 설정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: Sequential, 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Funactional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API,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Subclassing 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중 하나 선택 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685800" lvl="1" indent="-228600" defTabSz="957263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kumimoji="1" lang="en-US" altLang="ko-KR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InputLayer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를 사용하여 </a:t>
            </a:r>
            <a:r>
              <a:rPr kumimoji="1" lang="ko-KR" altLang="en-US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입력값의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차원 설정하기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685800" lvl="1" indent="-228600" defTabSz="957263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적절한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Layer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를 원하는 만큼 연결하고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마지막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Layer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의 출력은 자료의 </a:t>
            </a:r>
            <a:r>
              <a:rPr kumimoji="1" lang="ko-KR" altLang="en-US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출력값의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차원과 일치시키기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685800" lvl="1" indent="-228600" defTabSz="957263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‘compile’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을 활용하여 손실함수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최적화방법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모델성과지표 등 특정하기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685800" lvl="1" indent="-228600" defTabSz="957263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‘fit’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을 활용하여 학습시키기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1D845D-A197-3094-535E-335847821E95}"/>
              </a:ext>
            </a:extLst>
          </p:cNvPr>
          <p:cNvSpPr txBox="1"/>
          <p:nvPr/>
        </p:nvSpPr>
        <p:spPr>
          <a:xfrm>
            <a:off x="7051619" y="1968587"/>
            <a:ext cx="2269731" cy="369332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Comments</a:t>
            </a:r>
            <a:endParaRPr kumimoji="1" lang="ko-KR" alt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94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89C931-8AE2-4F82-3E3E-1FDCE7714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BF64BBF-0E6F-0401-EAF9-834AEBD68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F883F4-E4DF-F41B-AAF5-B522F7C1F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676C35-C42B-68AE-B8D6-4196D3CF0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281D42-917E-9059-6C12-5F9720826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776988-F363-C5DD-4AD6-65126C604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70299B7-8F21-5A54-3285-A4367C871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>
                <a:solidFill>
                  <a:srgbClr val="FFFFFF"/>
                </a:solidFill>
              </a:rPr>
              <a:t>Regression: </a:t>
            </a:r>
            <a:r>
              <a:rPr lang="ko-KR" altLang="en-US" sz="4000" dirty="0">
                <a:solidFill>
                  <a:srgbClr val="FFFFFF"/>
                </a:solidFill>
              </a:rPr>
              <a:t>예제 만들기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9EA79-C1F7-119F-C259-D6255EC330CF}"/>
              </a:ext>
            </a:extLst>
          </p:cNvPr>
          <p:cNvSpPr txBox="1"/>
          <p:nvPr/>
        </p:nvSpPr>
        <p:spPr>
          <a:xfrm>
            <a:off x="376940" y="1834342"/>
            <a:ext cx="530342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중심이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y=x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직선위에 있으며 반지름의 크기가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 원들을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10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 생성하고 각 원에서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100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개의 점의 좌표를 바탕으로 점들의 좌표를 한데 모아 아래와 같은 </a:t>
            </a:r>
            <a:r>
              <a:rPr lang="ko-KR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산점도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(scatter diagram)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그려보아라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dirty="0"/>
          </a:p>
        </p:txBody>
      </p:sp>
      <p:pic>
        <p:nvPicPr>
          <p:cNvPr id="7" name="그림 6" descr="스크린샷, 직사각형, 도표, 라인이(가) 표시된 사진&#10;&#10;자동 생성된 설명">
            <a:extLst>
              <a:ext uri="{FF2B5EF4-FFF2-40B4-BE49-F238E27FC236}">
                <a16:creationId xmlns:a16="http://schemas.microsoft.com/office/drawing/2014/main" id="{CEAB0E23-3FB1-C13C-BE7B-E39F38627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28" y="3724234"/>
            <a:ext cx="3392621" cy="2944660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D032C5-83DD-0883-E48A-ACA4C4B1E60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3C522A-77A0-9A66-B1C2-21387A9DB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303" y="2036419"/>
            <a:ext cx="5510196" cy="22215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A6A842E-E0EF-7A68-C6EA-81FF7C298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711" y="4477789"/>
            <a:ext cx="3523952" cy="17781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84CEBB6-8BB6-8D21-437A-BB72522C4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3868" y="4477789"/>
            <a:ext cx="2445713" cy="147975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08B1FA-815A-8D0B-8C30-3EB543A106B1}"/>
              </a:ext>
            </a:extLst>
          </p:cNvPr>
          <p:cNvSpPr/>
          <p:nvPr/>
        </p:nvSpPr>
        <p:spPr>
          <a:xfrm>
            <a:off x="376940" y="1921163"/>
            <a:ext cx="5247101" cy="4800311"/>
          </a:xfrm>
          <a:prstGeom prst="rect">
            <a:avLst/>
          </a:prstGeom>
          <a:solidFill>
            <a:schemeClr val="accent3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81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71B16D-8E37-1067-80D6-F9907FE58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F1038FB-A46B-2E88-D260-D1C83C7C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BE99E6-559B-E29A-9307-C7576884B9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0019F65-6136-8EED-3000-BA8E8F0E7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161629-D080-982C-6780-38D13AA3B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1655FC-0A89-FE19-4870-FCB09DDAA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0976CA2-18DA-C2D0-9B5B-20936B5B0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>
                <a:solidFill>
                  <a:srgbClr val="FFFFFF"/>
                </a:solidFill>
              </a:rPr>
              <a:t>Regression: </a:t>
            </a:r>
            <a:r>
              <a:rPr lang="ko-KR" altLang="en-US" sz="4000" dirty="0">
                <a:solidFill>
                  <a:srgbClr val="FFFFFF"/>
                </a:solidFill>
              </a:rPr>
              <a:t>선형회귀식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14E8BCF-C90F-B5AA-532C-B12731E98E7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AC3B9D-3943-D972-5A54-29F6F493F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7665" y="1802754"/>
            <a:ext cx="3968335" cy="48289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BBB26E-DBBA-1FB7-A4F7-E3503B2D69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544" y="1802754"/>
            <a:ext cx="4550023" cy="43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066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39968D-F921-91BC-8B12-97AA404F7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0CC6FB-B77C-1438-58B5-9B8E575B5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3BABC3-AD52-1B00-A802-711EC64B9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288712-0F47-0808-D221-6C6A1C75C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7A01CB-EB8C-8A9B-C7BB-D4772D30F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88F4F2-0C08-DF42-BEA9-7B0BFBA4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AD93D4-B3F7-8BE3-4507-4AD336446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>
                <a:solidFill>
                  <a:srgbClr val="FFFFFF"/>
                </a:solidFill>
              </a:rPr>
              <a:t>Regression: TensorFlow </a:t>
            </a:r>
            <a:r>
              <a:rPr lang="ko-KR" altLang="en-US" sz="4000" dirty="0">
                <a:solidFill>
                  <a:srgbClr val="FFFFFF"/>
                </a:solidFill>
              </a:rPr>
              <a:t>학습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E15886-19C2-B3DE-6F06-FBB3B87A66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1CF656F-D4EB-1A48-A097-ED0D0214D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258" y="1822393"/>
            <a:ext cx="2403069" cy="1752614"/>
          </a:xfrm>
          <a:prstGeom prst="rect">
            <a:avLst/>
          </a:prstGeom>
        </p:spPr>
      </p:pic>
      <p:pic>
        <p:nvPicPr>
          <p:cNvPr id="10" name="그림 9" descr="스크린샷, 텍스트, 디스플레이, 그래프이(가) 표시된 사진&#10;&#10;자동 생성된 설명">
            <a:extLst>
              <a:ext uri="{FF2B5EF4-FFF2-40B4-BE49-F238E27FC236}">
                <a16:creationId xmlns:a16="http://schemas.microsoft.com/office/drawing/2014/main" id="{9ABDB568-E819-04A6-7913-FF1A31869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657" y="4113068"/>
            <a:ext cx="1382395" cy="1028065"/>
          </a:xfrm>
          <a:prstGeom prst="rect">
            <a:avLst/>
          </a:prstGeom>
        </p:spPr>
      </p:pic>
      <p:pic>
        <p:nvPicPr>
          <p:cNvPr id="11" name="그림 10" descr="스크린샷, 텍스트, 소프트웨어, 그래프이(가) 표시된 사진&#10;&#10;자동 생성된 설명">
            <a:extLst>
              <a:ext uri="{FF2B5EF4-FFF2-40B4-BE49-F238E27FC236}">
                <a16:creationId xmlns:a16="http://schemas.microsoft.com/office/drawing/2014/main" id="{AEC9BA0A-5A3E-0FB7-3F1E-530AEE17B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1823" y="4098462"/>
            <a:ext cx="1430020" cy="1057275"/>
          </a:xfrm>
          <a:prstGeom prst="rect">
            <a:avLst/>
          </a:prstGeom>
        </p:spPr>
      </p:pic>
      <p:pic>
        <p:nvPicPr>
          <p:cNvPr id="12" name="그림 11" descr="스크린샷, 텍스트, 그래프, 라인이(가) 표시된 사진&#10;&#10;자동 생성된 설명">
            <a:extLst>
              <a:ext uri="{FF2B5EF4-FFF2-40B4-BE49-F238E27FC236}">
                <a16:creationId xmlns:a16="http://schemas.microsoft.com/office/drawing/2014/main" id="{D8013DD6-044D-B0A5-A94E-58668CD18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1219" y="4078778"/>
            <a:ext cx="1292225" cy="1062355"/>
          </a:xfrm>
          <a:prstGeom prst="rect">
            <a:avLst/>
          </a:prstGeom>
        </p:spPr>
      </p:pic>
      <p:pic>
        <p:nvPicPr>
          <p:cNvPr id="13" name="그림 12" descr="스크린샷, 텍스트, 그래프, 도표이(가) 표시된 사진&#10;&#10;자동 생성된 설명">
            <a:extLst>
              <a:ext uri="{FF2B5EF4-FFF2-40B4-BE49-F238E27FC236}">
                <a16:creationId xmlns:a16="http://schemas.microsoft.com/office/drawing/2014/main" id="{3D2C6293-1272-6C74-2641-5EC3402F53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1444" y="4059986"/>
            <a:ext cx="1384300" cy="1052195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9BF7C324-E82E-71D3-6A69-DA5D45C2B4FB}"/>
              </a:ext>
            </a:extLst>
          </p:cNvPr>
          <p:cNvSpPr/>
          <p:nvPr/>
        </p:nvSpPr>
        <p:spPr>
          <a:xfrm>
            <a:off x="6631709" y="4470400"/>
            <a:ext cx="277091" cy="2678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AAE5D46-D9B1-04CC-24FC-C5DC9EC31582}"/>
              </a:ext>
            </a:extLst>
          </p:cNvPr>
          <p:cNvSpPr/>
          <p:nvPr/>
        </p:nvSpPr>
        <p:spPr>
          <a:xfrm>
            <a:off x="8530642" y="4470399"/>
            <a:ext cx="277091" cy="2678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905AC0C7-7EB1-B6F6-7D79-599ED3BC5E72}"/>
              </a:ext>
            </a:extLst>
          </p:cNvPr>
          <p:cNvSpPr/>
          <p:nvPr/>
        </p:nvSpPr>
        <p:spPr>
          <a:xfrm>
            <a:off x="10160428" y="4470398"/>
            <a:ext cx="277091" cy="2678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Rectangle: Rounded Corners 10">
            <a:extLst>
              <a:ext uri="{FF2B5EF4-FFF2-40B4-BE49-F238E27FC236}">
                <a16:creationId xmlns:a16="http://schemas.microsoft.com/office/drawing/2014/main" id="{0DD11647-C585-B01A-9A17-957335D6A165}"/>
              </a:ext>
            </a:extLst>
          </p:cNvPr>
          <p:cNvSpPr/>
          <p:nvPr/>
        </p:nvSpPr>
        <p:spPr bwMode="auto">
          <a:xfrm>
            <a:off x="7549247" y="1786425"/>
            <a:ext cx="4467262" cy="1995399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288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1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1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SimpleRNN</a:t>
            </a:r>
            <a:r>
              <a:rPr kumimoji="1" lang="en-US" altLang="ko-KR" sz="11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ko-KR" altLang="en-US" sz="11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레이어는 기본적인 순환신경망</a:t>
            </a:r>
            <a:r>
              <a:rPr kumimoji="1" lang="en-US" altLang="ko-KR" sz="11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(Recurrent Neural Network)</a:t>
            </a:r>
            <a:r>
              <a:rPr kumimoji="1" lang="ko-KR" altLang="en-US" sz="11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으로 입력 데이터가 시간 순서로 존재할 때</a:t>
            </a:r>
            <a:r>
              <a:rPr kumimoji="1" lang="en-US" altLang="ko-KR" sz="11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en-US" sz="11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과거 정보를 기억하며 학습시키기 위해 만들어짐</a:t>
            </a:r>
            <a:endParaRPr kumimoji="1" lang="en-US" altLang="ko-KR" sz="11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1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RNN</a:t>
            </a:r>
            <a:r>
              <a:rPr kumimoji="1" lang="ko-KR" altLang="en-US" sz="11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학습을 위해서는 </a:t>
            </a:r>
            <a:r>
              <a:rPr kumimoji="1" lang="en-US" altLang="ko-KR" sz="11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GPU</a:t>
            </a:r>
            <a:r>
              <a:rPr kumimoji="1" lang="ko-KR" altLang="en-US" sz="11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나 </a:t>
            </a:r>
            <a:r>
              <a:rPr kumimoji="1" lang="en-US" altLang="ko-KR" sz="11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TPU </a:t>
            </a:r>
            <a:r>
              <a:rPr kumimoji="1" lang="ko-KR" altLang="en-US" sz="11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활용을 해야함</a:t>
            </a:r>
            <a:endParaRPr kumimoji="1" lang="en-US" altLang="ko-KR" sz="11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1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‘epoch’</a:t>
            </a:r>
            <a:r>
              <a:rPr kumimoji="1" lang="ko-KR" altLang="en-US" sz="11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를 반복 수행하면서 결과를 살펴보면 아래와 같이 점점 예측력이 좋아지는 것을 확인할 수 있음</a:t>
            </a:r>
            <a:r>
              <a:rPr kumimoji="1" lang="en-US" altLang="ko-KR" sz="11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. </a:t>
            </a: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1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7F7EC4-4F85-2861-0184-E3C76E9A5E2D}"/>
              </a:ext>
            </a:extLst>
          </p:cNvPr>
          <p:cNvSpPr txBox="1"/>
          <p:nvPr/>
        </p:nvSpPr>
        <p:spPr>
          <a:xfrm>
            <a:off x="7900587" y="1668504"/>
            <a:ext cx="1814292" cy="307777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Comments</a:t>
            </a:r>
            <a:endParaRPr kumimoji="1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787A014-F570-D592-528B-BEF8047850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236" y="1962670"/>
            <a:ext cx="4422334" cy="439368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B73E991-A836-524A-A695-CBB0C64B51E1}"/>
              </a:ext>
            </a:extLst>
          </p:cNvPr>
          <p:cNvSpPr txBox="1"/>
          <p:nvPr/>
        </p:nvSpPr>
        <p:spPr>
          <a:xfrm>
            <a:off x="5684766" y="5426827"/>
            <a:ext cx="6160978" cy="87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FF0000"/>
                </a:solidFill>
              </a:rPr>
              <a:t>원래 </a:t>
            </a:r>
            <a:r>
              <a:rPr lang="en-US" altLang="ko-KR" dirty="0">
                <a:solidFill>
                  <a:srgbClr val="FF0000"/>
                </a:solidFill>
              </a:rPr>
              <a:t>noise</a:t>
            </a:r>
            <a:r>
              <a:rPr lang="ko-KR" altLang="en-US" dirty="0">
                <a:solidFill>
                  <a:srgbClr val="FF0000"/>
                </a:solidFill>
              </a:rPr>
              <a:t>가 많은 데이터였다면</a:t>
            </a:r>
            <a:r>
              <a:rPr lang="en-US" altLang="ko-KR" dirty="0">
                <a:solidFill>
                  <a:srgbClr val="FF0000"/>
                </a:solidFill>
              </a:rPr>
              <a:t>, noise</a:t>
            </a:r>
            <a:r>
              <a:rPr lang="ko-KR" altLang="en-US" dirty="0">
                <a:solidFill>
                  <a:srgbClr val="FF0000"/>
                </a:solidFill>
              </a:rPr>
              <a:t>까지 학습시키는 것이 정답일까</a:t>
            </a:r>
            <a:r>
              <a:rPr lang="en-US" altLang="ko-KR" dirty="0">
                <a:solidFill>
                  <a:srgbClr val="FF0000"/>
                </a:solidFill>
              </a:rPr>
              <a:t>? 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과적합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(overfitting)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이슈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97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1B0AE3-BFF1-DD9E-BAEC-5837B7EAB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6790656-D969-3335-1ED5-2E01053FE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76F9E700-AC53-5963-5D33-BB5FD1A3F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63AE85F-5D8D-AA00-D5B8-65BFA1363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99E62C9-96BC-FDB9-D2B0-DBC46206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AI for Image Processing</a:t>
            </a:r>
          </a:p>
        </p:txBody>
      </p:sp>
      <p:pic>
        <p:nvPicPr>
          <p:cNvPr id="6" name="Graphic 5" descr="컴퓨터">
            <a:extLst>
              <a:ext uri="{FF2B5EF4-FFF2-40B4-BE49-F238E27FC236}">
                <a16:creationId xmlns:a16="http://schemas.microsoft.com/office/drawing/2014/main" id="{0DAF3773-F4C5-D760-CEBB-254844E0B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C038F1A-B380-346D-F530-713B5716DB9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268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65921A-DC4B-2E31-DD49-F01526ACA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49BCA4B-42F5-318B-4DB1-7131E4270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6DD553-2701-8D0F-8C1E-46D1F7A3B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E9BA4AD-A60A-13D3-3CE0-C5855FC6A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713524-A35A-3FB6-1E75-07A4C03BA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1E5290-8FF7-FCCA-E4E6-0745B8D87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CB508B5-6D9C-5B18-5705-CEB4B22B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894305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>
                <a:solidFill>
                  <a:srgbClr val="FFFFFF"/>
                </a:solidFill>
              </a:rPr>
              <a:t>Recognizing </a:t>
            </a:r>
            <a:r>
              <a:rPr lang="en-US" altLang="ko-KR" sz="4000">
                <a:solidFill>
                  <a:srgbClr val="FFFFFF"/>
                </a:solidFill>
              </a:rPr>
              <a:t>a Color: RGB 3</a:t>
            </a:r>
            <a:r>
              <a:rPr lang="ko-KR" altLang="en-US" sz="4000" dirty="0">
                <a:solidFill>
                  <a:srgbClr val="FFFFFF"/>
                </a:solidFill>
              </a:rPr>
              <a:t>채널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FFFE8C8-7A5F-9752-73BE-5649ECE9DE1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C6A16-1B31-F84C-743D-C56745F54A91}"/>
              </a:ext>
            </a:extLst>
          </p:cNvPr>
          <p:cNvSpPr txBox="1"/>
          <p:nvPr/>
        </p:nvSpPr>
        <p:spPr>
          <a:xfrm>
            <a:off x="376940" y="1834342"/>
            <a:ext cx="5405024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사각형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6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개를 만들고 첫 줄에는 빨강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녹색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파랑을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두번째 줄에는 노랑색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핑크색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흰색을 표현해 보아라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6CA0E75-E0FE-DD9A-E23F-646B330F9A4C}"/>
              </a:ext>
            </a:extLst>
          </p:cNvPr>
          <p:cNvSpPr/>
          <p:nvPr/>
        </p:nvSpPr>
        <p:spPr>
          <a:xfrm>
            <a:off x="376940" y="1921164"/>
            <a:ext cx="5488151" cy="1285288"/>
          </a:xfrm>
          <a:prstGeom prst="rect">
            <a:avLst/>
          </a:prstGeom>
          <a:solidFill>
            <a:schemeClr val="accent3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BF78EEF-9C4B-8346-21CE-8F30E4A6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020" y="3464347"/>
            <a:ext cx="3916591" cy="257376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CE655B6F-259B-754E-289D-3E29E91E2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887" y="1867684"/>
            <a:ext cx="4303422" cy="463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0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301E07F-4F79-4B58-8698-EF24DC1EC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E58B2195-5055-402F-A3E7-53FF0E498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EE6F773-742A-491A-9A00-A2A150DF5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7E51F91-0D58-4C2D-4ED7-A7415B512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Python Basics</a:t>
            </a:r>
          </a:p>
        </p:txBody>
      </p:sp>
      <p:pic>
        <p:nvPicPr>
          <p:cNvPr id="6" name="Graphic 5" descr="컴퓨터">
            <a:extLst>
              <a:ext uri="{FF2B5EF4-FFF2-40B4-BE49-F238E27FC236}">
                <a16:creationId xmlns:a16="http://schemas.microsoft.com/office/drawing/2014/main" id="{78ED106E-4E94-D5B7-D815-98FE6696E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0AFFA0-29F4-9FCB-38CC-7A7A3E1540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33345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A3AD59-0828-B368-5043-8E2DC968C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61F235B-4A4A-39F1-B52C-A0754E470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DE0533-F836-CDDF-D778-773CD9817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64EE43-D5AC-D3D7-2290-E80F528B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D07A23-D366-2DFE-14B4-7A34A8F9E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AE248E-AC15-D9DF-A34D-424F7BD56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885A947-BAD9-E3E9-66D3-0004D3E0D3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D3E6B96F-A5C1-4E59-2AB4-FFB3FDF6D24F}"/>
              </a:ext>
            </a:extLst>
          </p:cNvPr>
          <p:cNvSpPr txBox="1">
            <a:spLocks/>
          </p:cNvSpPr>
          <p:nvPr/>
        </p:nvSpPr>
        <p:spPr>
          <a:xfrm>
            <a:off x="699714" y="353160"/>
            <a:ext cx="8943050" cy="8985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atinLnBrk="0"/>
            <a:r>
              <a:rPr lang="en-US" altLang="ko-KR" sz="4000" dirty="0">
                <a:solidFill>
                  <a:srgbClr val="FFFFFF"/>
                </a:solidFill>
              </a:rPr>
              <a:t>Recognizing a Color: RGBA</a:t>
            </a:r>
            <a:r>
              <a:rPr lang="ko-KR" altLang="en-US" sz="4000" dirty="0">
                <a:solidFill>
                  <a:srgbClr val="FFFFFF"/>
                </a:solidFill>
              </a:rPr>
              <a:t>와 흑백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0F6EBB0-575E-7B64-AFC0-E68EA707F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641" y="2119304"/>
            <a:ext cx="4754479" cy="346579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5E4F39F-0E96-1EE7-0126-648379B054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9304"/>
            <a:ext cx="4303422" cy="458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288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C51A1C-8C8E-14FD-8E6C-795FC0CBD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97EBB88-C729-B60E-A373-B1AB36AA7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E07099-E7EE-FD2F-4AD7-B28461B04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8117F3-8175-C7A8-EF4C-CEE94754C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02E60D-09D4-52A3-719C-F90205931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1E9EE-152B-EB69-8AF7-39CF43FAD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FD86E5-88F4-76AE-53F2-18D398D8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>
                <a:solidFill>
                  <a:srgbClr val="FFFFFF"/>
                </a:solidFill>
              </a:rPr>
              <a:t>Recognizing an Image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B2C122D-3144-B78A-1F9C-4ED91948A66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3361E6-3181-EDAF-B573-14AD74D12F26}"/>
              </a:ext>
            </a:extLst>
          </p:cNvPr>
          <p:cNvSpPr txBox="1"/>
          <p:nvPr/>
        </p:nvSpPr>
        <p:spPr>
          <a:xfrm>
            <a:off x="376940" y="1834342"/>
            <a:ext cx="520182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Q.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  <a:hlinkClick r:id="rId2"/>
              </a:rPr>
              <a:t>자유의 여신상 링크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바탕으로 사진을 열고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데이터의 차원을 확인해 보아라</a:t>
            </a:r>
            <a:r>
              <a:rPr lang="en-US" altLang="ko-KR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22E957-A2A0-D95E-47FF-4CEDB539D667}"/>
              </a:ext>
            </a:extLst>
          </p:cNvPr>
          <p:cNvSpPr/>
          <p:nvPr/>
        </p:nvSpPr>
        <p:spPr>
          <a:xfrm>
            <a:off x="306566" y="1842028"/>
            <a:ext cx="5201824" cy="1047403"/>
          </a:xfrm>
          <a:prstGeom prst="rect">
            <a:avLst/>
          </a:prstGeom>
          <a:solidFill>
            <a:schemeClr val="accent3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E9C4B12-019A-5566-2172-80BB858A9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813" y="3014113"/>
            <a:ext cx="3343332" cy="37073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B18885-46C9-ADC9-188E-2DFDA83B4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038" y="1928621"/>
            <a:ext cx="2225733" cy="46450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D07C3E-EF62-4628-BC16-2A3E00E69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2583" y="4051951"/>
            <a:ext cx="2865195" cy="204166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7C72E72-6F56-71C4-E442-A7651B4972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81287" y="1898016"/>
            <a:ext cx="2111585" cy="198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138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D34C86-C51B-9C3A-8E80-CCE108F1A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0EBF99-5161-457D-5E39-7640EBD37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953F12-FEF2-2DEA-07F8-948CADCAB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3BFE06-F32F-40D3-0262-DDC5036634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45F5BC6-CAFF-9ADC-6818-F4E03D228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19A5B5-ED08-EA08-6442-682C7DAE7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048D91-A052-6956-3FCC-897B75CC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10654087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 err="1">
                <a:solidFill>
                  <a:srgbClr val="FFFFFF"/>
                </a:solidFill>
              </a:rPr>
              <a:t>손글씨</a:t>
            </a:r>
            <a:r>
              <a:rPr lang="ko-KR" altLang="en-US" sz="4000" dirty="0">
                <a:solidFill>
                  <a:srgbClr val="FFFFFF"/>
                </a:solidFill>
              </a:rPr>
              <a:t> 숫자 이미지 학습</a:t>
            </a:r>
            <a:r>
              <a:rPr lang="en-US" altLang="ko-KR" sz="4000" dirty="0">
                <a:solidFill>
                  <a:srgbClr val="FFFFFF"/>
                </a:solidFill>
              </a:rPr>
              <a:t>: </a:t>
            </a:r>
            <a:r>
              <a:rPr lang="en-US" altLang="ko-KR" sz="4000" dirty="0" err="1">
                <a:solidFill>
                  <a:srgbClr val="FFFFFF"/>
                </a:solidFill>
              </a:rPr>
              <a:t>mnist</a:t>
            </a:r>
            <a:r>
              <a:rPr lang="ko-KR" altLang="en-US" sz="4000" dirty="0">
                <a:solidFill>
                  <a:srgbClr val="FFFFFF"/>
                </a:solidFill>
              </a:rPr>
              <a:t>데이터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192C59-E0EA-D074-3500-DDFAB0E81D1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163A28-ACA6-C383-CBA7-E885CB235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43" y="1928621"/>
            <a:ext cx="6837175" cy="20273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0FE6C9-1191-D046-8614-4549A4494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3" y="4055007"/>
            <a:ext cx="4359943" cy="257506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F669A7-C782-5263-8A46-9F36DE6F2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816" y="4089299"/>
            <a:ext cx="2540131" cy="2635385"/>
          </a:xfrm>
          <a:prstGeom prst="rect">
            <a:avLst/>
          </a:prstGeom>
        </p:spPr>
      </p:pic>
      <p:sp>
        <p:nvSpPr>
          <p:cNvPr id="16" name="Rectangle: Rounded Corners 10">
            <a:extLst>
              <a:ext uri="{FF2B5EF4-FFF2-40B4-BE49-F238E27FC236}">
                <a16:creationId xmlns:a16="http://schemas.microsoft.com/office/drawing/2014/main" id="{72B3452A-2B5D-EE00-582A-F7568495E6DD}"/>
              </a:ext>
            </a:extLst>
          </p:cNvPr>
          <p:cNvSpPr/>
          <p:nvPr/>
        </p:nvSpPr>
        <p:spPr bwMode="auto">
          <a:xfrm>
            <a:off x="7725877" y="2122475"/>
            <a:ext cx="4133614" cy="4233876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288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‘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load_data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’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를 통해 학습용 데이터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60,000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개와 테스트용 데이터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10,000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개를 분리하여 다운받게 됨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각 이미지의 채널은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(28,28)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로서 흑백 이미지임을 예상할 수 있음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‘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train_images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’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에는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0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부터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9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까지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60,000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개의 </a:t>
            </a:r>
            <a:r>
              <a:rPr kumimoji="1" lang="ko-KR" altLang="en-US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손글씨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숫자가 있고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해당 </a:t>
            </a:r>
            <a:r>
              <a:rPr kumimoji="1" lang="ko-KR" altLang="en-US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손글씨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숫자에 대한 정답이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‘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train_labels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’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에 있음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학습용 데이터로 학습한 후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테스트용 데이터를 통해 얼마나 정확도가 있는지 알아보게 될 것임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245E93-5B9C-0D6E-8292-0BE801CD252A}"/>
              </a:ext>
            </a:extLst>
          </p:cNvPr>
          <p:cNvSpPr txBox="1"/>
          <p:nvPr/>
        </p:nvSpPr>
        <p:spPr>
          <a:xfrm>
            <a:off x="8216583" y="2016714"/>
            <a:ext cx="1610975" cy="369332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Comments</a:t>
            </a:r>
            <a:endParaRPr kumimoji="1" lang="ko-KR" alt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8350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A2FA92-0202-C07B-BA33-04DD1DDCC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AB10897-B444-370F-1B5B-8A8DCA362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FAE854-C323-32DB-16A1-DCD1F90B7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AACB05-829E-81E4-8F8A-B999960A6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A48AD6D-ABEE-0318-ABBC-8D124F55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382C62B-2436-7AC5-C1F5-F327BE9AF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7488E1-0B04-8FA6-89E3-B36900FB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10654087" cy="89858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atinLnBrk="0"/>
            <a:r>
              <a:rPr lang="ko-KR" altLang="en-US" sz="4000" dirty="0" err="1">
                <a:solidFill>
                  <a:srgbClr val="FFFFFF"/>
                </a:solidFill>
              </a:rPr>
              <a:t>손글씨</a:t>
            </a:r>
            <a:r>
              <a:rPr lang="ko-KR" altLang="en-US" sz="4000" dirty="0">
                <a:solidFill>
                  <a:srgbClr val="FFFFFF"/>
                </a:solidFill>
              </a:rPr>
              <a:t> 숫자 이미지 학습</a:t>
            </a:r>
            <a:r>
              <a:rPr lang="en-US" altLang="ko-KR" sz="4000" dirty="0">
                <a:solidFill>
                  <a:srgbClr val="FFFFFF"/>
                </a:solidFill>
              </a:rPr>
              <a:t>: ANN</a:t>
            </a:r>
            <a:r>
              <a:rPr lang="en-US" altLang="ko-KR" sz="4000" baseline="30000" dirty="0">
                <a:solidFill>
                  <a:srgbClr val="FFFFFF"/>
                </a:solidFill>
              </a:rPr>
              <a:t>*</a:t>
            </a:r>
            <a:r>
              <a:rPr lang="en-US" altLang="ko-KR" sz="4000" dirty="0">
                <a:solidFill>
                  <a:srgbClr val="FFFFFF"/>
                </a:solidFill>
              </a:rPr>
              <a:t> </a:t>
            </a:r>
            <a:r>
              <a:rPr lang="ko-KR" altLang="en-US" sz="4000" dirty="0">
                <a:solidFill>
                  <a:srgbClr val="FFFFFF"/>
                </a:solidFill>
              </a:rPr>
              <a:t>학습 모델 구축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14DBC7-D45B-9B93-6D4D-D4ECCAAB62E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23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CEB0E6-0ACB-A170-FEF4-4FA4AE714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13" y="1821510"/>
            <a:ext cx="5492176" cy="4791046"/>
          </a:xfrm>
          <a:prstGeom prst="rect">
            <a:avLst/>
          </a:prstGeom>
        </p:spPr>
      </p:pic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BD9A66EA-8209-5720-3022-FEC5CE743390}"/>
              </a:ext>
            </a:extLst>
          </p:cNvPr>
          <p:cNvSpPr/>
          <p:nvPr/>
        </p:nvSpPr>
        <p:spPr bwMode="auto">
          <a:xfrm>
            <a:off x="6782601" y="2047405"/>
            <a:ext cx="5008346" cy="4233876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288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Flatten() 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레이어를 사용해 데이터를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1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차원으로 변환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중간 레이어에는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‘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relu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’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라는 활성화함수 사용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마지막 레이어는 결과를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10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개가 나오도록 설정하며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, ‘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softmax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’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라는 활성화 함수 사용함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. ‘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softmax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’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는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10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개의 값 각각에 대한 </a:t>
            </a:r>
            <a:r>
              <a:rPr kumimoji="1" lang="ko-KR" altLang="en-US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확률값을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출력해 줌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손실함수로는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‘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sparse_categorical_crossentropy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’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를 사용하였음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. </a:t>
            </a: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‘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validation_split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’ 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매개변수를 통해 학습용 데이터 자체를 가지고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, 20%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를 예측 정확도를 측정하는 용도로 사용하였음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모델 학습 과정을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history 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라는 변수에 할당해 줌 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R="0" lvl="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05ACD6-F66F-9CBF-29DA-BCC00671E787}"/>
              </a:ext>
            </a:extLst>
          </p:cNvPr>
          <p:cNvSpPr txBox="1"/>
          <p:nvPr/>
        </p:nvSpPr>
        <p:spPr>
          <a:xfrm>
            <a:off x="7273307" y="1941644"/>
            <a:ext cx="1835485" cy="369332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Comments</a:t>
            </a:r>
            <a:endParaRPr kumimoji="1" lang="ko-KR" alt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E4046F-76AC-04DA-17C1-38BB1D99349F}"/>
              </a:ext>
            </a:extLst>
          </p:cNvPr>
          <p:cNvSpPr txBox="1"/>
          <p:nvPr/>
        </p:nvSpPr>
        <p:spPr>
          <a:xfrm>
            <a:off x="6437743" y="6459865"/>
            <a:ext cx="436880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*ANN: Artificial Neural Network, Dense </a:t>
            </a:r>
            <a:r>
              <a:rPr lang="ko-KR" altLang="en-US" sz="1100" dirty="0"/>
              <a:t>레이어로만 구성된 모형</a:t>
            </a:r>
          </a:p>
        </p:txBody>
      </p:sp>
    </p:spTree>
    <p:extLst>
      <p:ext uri="{BB962C8B-B14F-4D97-AF65-F5344CB8AC3E}">
        <p14:creationId xmlns:p14="http://schemas.microsoft.com/office/powerpoint/2010/main" val="1904302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CCDA44-CD0C-C010-E08F-9D4E2126E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0325AAC-C6DD-0BBB-B8AC-F32AC33E2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49601D-A019-26A1-CEA1-68E7F7534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476554-5FC9-1DE1-0133-B8FF27A18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14BD88-08DD-D96C-FAF1-99D0B150F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7A7AFB4-9ADA-5ACC-D890-8A63E27B5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2CF4A3-1A7C-6E2A-6A4D-F68E604C8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10654087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 err="1">
                <a:solidFill>
                  <a:srgbClr val="FFFFFF"/>
                </a:solidFill>
              </a:rPr>
              <a:t>손글씨</a:t>
            </a:r>
            <a:r>
              <a:rPr lang="ko-KR" altLang="en-US" sz="4000" dirty="0">
                <a:solidFill>
                  <a:srgbClr val="FFFFFF"/>
                </a:solidFill>
              </a:rPr>
              <a:t> 숫자 이미지 학습</a:t>
            </a:r>
            <a:r>
              <a:rPr lang="en-US" altLang="ko-KR" sz="4000" dirty="0">
                <a:solidFill>
                  <a:srgbClr val="FFFFFF"/>
                </a:solidFill>
              </a:rPr>
              <a:t>: </a:t>
            </a:r>
            <a:r>
              <a:rPr lang="ko-KR" altLang="en-US" sz="4000" dirty="0">
                <a:solidFill>
                  <a:srgbClr val="FFFFFF"/>
                </a:solidFill>
              </a:rPr>
              <a:t>예측과 평가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0379D20-05E5-321E-EB79-8644FBC9B78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71057AF-45E6-9784-EF4C-599822072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72" y="1698588"/>
            <a:ext cx="3734528" cy="50372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C6E2447-0731-4DC2-ECE6-4316D43D6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1897" y="1722872"/>
            <a:ext cx="5145598" cy="37956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523328-3379-1250-6D49-0606B4765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6231" y="1722872"/>
            <a:ext cx="2846298" cy="27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453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8F0045-B66C-0697-341C-96FF78466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1DDCA5-F21E-CA0C-259E-748990E6A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0C14C1-7D15-DB31-8922-D2B1747090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034E811-0E94-DF02-4379-5C814CA3E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4F626B-AF43-787D-448A-3C0C623F5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9239BD-63BB-FB1A-2A06-E903D475D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B23218-93BC-6F51-2FCC-8808B257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10654087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옷 이미지 학습</a:t>
            </a:r>
            <a:r>
              <a:rPr lang="en-US" altLang="ko-KR" sz="4000" dirty="0">
                <a:solidFill>
                  <a:srgbClr val="FFFFFF"/>
                </a:solidFill>
              </a:rPr>
              <a:t>: </a:t>
            </a:r>
            <a:r>
              <a:rPr lang="en-US" altLang="ko-KR" sz="4000" dirty="0" err="1">
                <a:solidFill>
                  <a:srgbClr val="FFFFFF"/>
                </a:solidFill>
              </a:rPr>
              <a:t>fashion_mnist</a:t>
            </a:r>
            <a:r>
              <a:rPr lang="en-US" altLang="ko-KR" sz="4000" dirty="0">
                <a:solidFill>
                  <a:srgbClr val="FFFFFF"/>
                </a:solidFill>
              </a:rPr>
              <a:t> </a:t>
            </a:r>
            <a:r>
              <a:rPr lang="ko-KR" altLang="en-US" sz="4000" dirty="0">
                <a:solidFill>
                  <a:srgbClr val="FFFFFF"/>
                </a:solidFill>
              </a:rPr>
              <a:t>데이터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FB54F6A-BCD5-FDE0-D485-BA9D4F38A8B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16" name="Rectangle: Rounded Corners 10">
            <a:extLst>
              <a:ext uri="{FF2B5EF4-FFF2-40B4-BE49-F238E27FC236}">
                <a16:creationId xmlns:a16="http://schemas.microsoft.com/office/drawing/2014/main" id="{3AC8C071-C61A-4EB0-B2B4-2110EFE5593D}"/>
              </a:ext>
            </a:extLst>
          </p:cNvPr>
          <p:cNvSpPr/>
          <p:nvPr/>
        </p:nvSpPr>
        <p:spPr bwMode="auto">
          <a:xfrm>
            <a:off x="7725877" y="2122475"/>
            <a:ext cx="4133614" cy="4233876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288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각 이미지의 채널은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(28,28)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로서 흑백 이미지라고 할 수 있음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‘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train_images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’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에는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10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가지 옷 이미지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60,000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개가 있음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해당 이미지에 대한 </a:t>
            </a:r>
            <a:r>
              <a:rPr kumimoji="1" lang="ko-KR" altLang="en-US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대한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정답이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‘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train_labels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’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에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0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부터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9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까지의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label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로 변환되어 있음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. AI 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학습 자료는 모두 </a:t>
            </a:r>
            <a:r>
              <a:rPr kumimoji="1" lang="ko-KR" altLang="en-US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숫자형이어야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함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참고로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0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부터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9 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숫자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label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에 해당하는 옷 이름은 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class_names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에 정의되어 있음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7CE37F-A5E9-F3BC-015D-4F8E2839179D}"/>
              </a:ext>
            </a:extLst>
          </p:cNvPr>
          <p:cNvSpPr txBox="1"/>
          <p:nvPr/>
        </p:nvSpPr>
        <p:spPr>
          <a:xfrm>
            <a:off x="8216583" y="2016714"/>
            <a:ext cx="1610975" cy="369332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Comments</a:t>
            </a:r>
            <a:endParaRPr kumimoji="1" lang="ko-KR" alt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745B36-E4AC-3E8A-9142-236EF49BE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15" y="1714459"/>
            <a:ext cx="6547437" cy="21126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2E1342-C7F4-5C2B-E6D2-22D6419AE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15" y="3965088"/>
            <a:ext cx="4764109" cy="253975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5C6E6C6-25C0-5CDF-9B39-1E6DA76739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1092" y="4040031"/>
            <a:ext cx="2179517" cy="220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9880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58FBB8-5616-382E-4D31-F1AE0B0C1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232AB39-3E9A-E5E4-EE38-C1435B75C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A0550A-2B8A-0579-4201-DF1038719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266919-6F46-1501-4BFA-1EE38C9C5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90F9CD-D047-2A1A-D2B0-1E50C2923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174AAEA-A322-ACBE-34A4-FB9A76B82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80689D-F78C-C5F3-F77E-C54EBF091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10654087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옷 이미지 학습</a:t>
            </a:r>
            <a:r>
              <a:rPr lang="en-US" altLang="ko-KR" sz="4000" dirty="0">
                <a:solidFill>
                  <a:srgbClr val="FFFFFF"/>
                </a:solidFill>
              </a:rPr>
              <a:t>: ANN </a:t>
            </a:r>
            <a:r>
              <a:rPr lang="ko-KR" altLang="en-US" sz="4000" dirty="0">
                <a:solidFill>
                  <a:srgbClr val="FFFFFF"/>
                </a:solidFill>
              </a:rPr>
              <a:t>학습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4DF53C-75E6-2630-D671-0BC14B3F264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21D31C-9980-AE09-AC02-2DD52587E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638" y="1965106"/>
            <a:ext cx="4134062" cy="425471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4AF7AD-29F7-7815-F271-26DADACAB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300" y="1750736"/>
            <a:ext cx="4744453" cy="493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200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3E35B9-2768-5FBC-A2BA-0E02E6280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7877C35-7073-C8DB-3709-27183B367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C09EB83-0774-DC54-CD9A-6873B6FBF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F02709-3BF6-AB92-6DD3-8D186634F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F8DEC1-57B2-D4D7-960B-9CC525F78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F2BF8E-01E2-7B88-DFA5-03056EABD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C45543-53A5-CC6A-1D63-B3A00CEF8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10654087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사물 이미지 학습</a:t>
            </a:r>
            <a:r>
              <a:rPr lang="en-US" altLang="ko-KR" sz="4000" dirty="0">
                <a:solidFill>
                  <a:srgbClr val="FFFFFF"/>
                </a:solidFill>
              </a:rPr>
              <a:t>: CIFAR10 </a:t>
            </a:r>
            <a:r>
              <a:rPr lang="ko-KR" altLang="en-US" sz="4000" dirty="0">
                <a:solidFill>
                  <a:srgbClr val="FFFFFF"/>
                </a:solidFill>
              </a:rPr>
              <a:t>데이터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6BA756-78AF-F7B7-898C-CBB3A4C40B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16" name="Rectangle: Rounded Corners 10">
            <a:extLst>
              <a:ext uri="{FF2B5EF4-FFF2-40B4-BE49-F238E27FC236}">
                <a16:creationId xmlns:a16="http://schemas.microsoft.com/office/drawing/2014/main" id="{A9B3989C-69D5-3F33-5DE4-7CC385D60C1F}"/>
              </a:ext>
            </a:extLst>
          </p:cNvPr>
          <p:cNvSpPr/>
          <p:nvPr/>
        </p:nvSpPr>
        <p:spPr bwMode="auto">
          <a:xfrm>
            <a:off x="7725877" y="2122475"/>
            <a:ext cx="4133614" cy="4233876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288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각 이미지의 채널은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(32,32,3)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로서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RGB 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컬러 이미지라고 할 수 있음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‘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train_images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’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에는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10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가지 사물 이미지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50,000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개가 있음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해당 이미지에 대한 </a:t>
            </a:r>
            <a:r>
              <a:rPr kumimoji="1" lang="ko-KR" altLang="en-US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대한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정답이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‘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train_labels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’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에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0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부터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9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까지의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label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로 변환되어 있음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참고로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0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부터 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9 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숫자</a:t>
            </a:r>
            <a:r>
              <a:rPr kumimoji="1" lang="en-US" altLang="ko-KR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label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에 해당하는 사물 이름은 </a:t>
            </a:r>
            <a:r>
              <a:rPr kumimoji="1" lang="en-US" altLang="ko-KR" sz="14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class_names</a:t>
            </a:r>
            <a:r>
              <a:rPr kumimoji="1" lang="ko-KR" altLang="en-US" sz="14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에 정의되어 있음</a:t>
            </a: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4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677DE6-48D3-748E-2FE9-0E7A14197B2E}"/>
              </a:ext>
            </a:extLst>
          </p:cNvPr>
          <p:cNvSpPr txBox="1"/>
          <p:nvPr/>
        </p:nvSpPr>
        <p:spPr>
          <a:xfrm>
            <a:off x="8216583" y="2016714"/>
            <a:ext cx="1610975" cy="369332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Comments</a:t>
            </a:r>
            <a:endParaRPr kumimoji="1" lang="ko-KR" altLang="en-US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88A81DC-F816-14F9-BE7A-8B3F5C59E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228" y="1762411"/>
            <a:ext cx="6534692" cy="14795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63C001-4B3A-1052-8B82-0BFC43442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228" y="3427928"/>
            <a:ext cx="4293631" cy="280661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653449-9E4B-1197-BBA1-098EC418B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699" y="3413922"/>
            <a:ext cx="2540131" cy="261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91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35073-544E-6B72-D9FB-7305B2D74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ADC5633-5397-6596-3894-7CD5CD002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0A0A5D2-9C96-2866-EBDC-C9550202C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6A3C0D-B7C9-3822-DF2B-29E8DC214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4B2339-8B48-95B0-4433-00929155E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8CFB660-694C-039C-C08A-70A74C88C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C204956-9416-F448-A2C8-E8FB4C53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10654087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사물 이미지 학습</a:t>
            </a:r>
            <a:r>
              <a:rPr lang="en-US" altLang="ko-KR" sz="4000" dirty="0">
                <a:solidFill>
                  <a:srgbClr val="FFFFFF"/>
                </a:solidFill>
              </a:rPr>
              <a:t>: ANN</a:t>
            </a:r>
            <a:r>
              <a:rPr lang="ko-KR" altLang="en-US" sz="4000" dirty="0">
                <a:solidFill>
                  <a:srgbClr val="FFFFFF"/>
                </a:solidFill>
              </a:rPr>
              <a:t> 학습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6ABA04-1277-BC21-C896-B08980348D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8BD8B0B-DD0F-2375-6FEE-C65EA06B6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491" y="1739391"/>
            <a:ext cx="4646218" cy="4853913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FCB2A2B-3994-0952-09AE-FF1CB859CEE1}"/>
              </a:ext>
            </a:extLst>
          </p:cNvPr>
          <p:cNvSpPr/>
          <p:nvPr/>
        </p:nvSpPr>
        <p:spPr>
          <a:xfrm>
            <a:off x="2346036" y="2373745"/>
            <a:ext cx="1163782" cy="23470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F84736-99F9-FEF2-07AE-F5396D7A492D}"/>
              </a:ext>
            </a:extLst>
          </p:cNvPr>
          <p:cNvSpPr/>
          <p:nvPr/>
        </p:nvSpPr>
        <p:spPr>
          <a:xfrm>
            <a:off x="3893127" y="4308764"/>
            <a:ext cx="854364" cy="226292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0969174-95C8-8AFA-5571-77BDDDE6F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681" y="3192385"/>
            <a:ext cx="3286080" cy="3346527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B62D65F-3424-D464-7EDB-FC0B7406A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293" y="1796320"/>
            <a:ext cx="4790110" cy="115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41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B46729-A63E-369B-57DA-0C0B2C980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98227C9B-6030-F47A-1CC3-2C05C93F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F6343D9F-54AA-CB25-6F59-41408B214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91583" y="775849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9FAEC2F-C9A0-DF59-7925-B675B5CB8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9419" y="366810"/>
            <a:ext cx="6124381" cy="612438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F25087-5774-2EAB-174B-1F7371B7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7593"/>
            <a:ext cx="4467792" cy="30605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en-US" altLang="ko-KR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Advanced Topics</a:t>
            </a:r>
          </a:p>
        </p:txBody>
      </p:sp>
      <p:pic>
        <p:nvPicPr>
          <p:cNvPr id="6" name="Graphic 5" descr="컴퓨터">
            <a:extLst>
              <a:ext uri="{FF2B5EF4-FFF2-40B4-BE49-F238E27FC236}">
                <a16:creationId xmlns:a16="http://schemas.microsoft.com/office/drawing/2014/main" id="{A265EC70-9C9C-966F-4E81-2F6D26BF8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3623" y="1374798"/>
            <a:ext cx="4108404" cy="4108404"/>
          </a:xfrm>
          <a:custGeom>
            <a:avLst/>
            <a:gdLst/>
            <a:ahLst/>
            <a:cxnLst/>
            <a:rect l="l" t="t" r="r" b="b"/>
            <a:pathLst>
              <a:path w="4273177" h="4470400">
                <a:moveTo>
                  <a:pt x="75080" y="0"/>
                </a:moveTo>
                <a:lnTo>
                  <a:pt x="4198097" y="0"/>
                </a:lnTo>
                <a:cubicBezTo>
                  <a:pt x="4239563" y="0"/>
                  <a:pt x="4273177" y="33614"/>
                  <a:pt x="4273177" y="75080"/>
                </a:cubicBezTo>
                <a:lnTo>
                  <a:pt x="4273177" y="4395320"/>
                </a:lnTo>
                <a:cubicBezTo>
                  <a:pt x="4273177" y="4436786"/>
                  <a:pt x="4239563" y="4470400"/>
                  <a:pt x="4198097" y="4470400"/>
                </a:cubicBezTo>
                <a:lnTo>
                  <a:pt x="75080" y="4470400"/>
                </a:lnTo>
                <a:cubicBezTo>
                  <a:pt x="33614" y="4470400"/>
                  <a:pt x="0" y="4436786"/>
                  <a:pt x="0" y="4395320"/>
                </a:cubicBezTo>
                <a:lnTo>
                  <a:pt x="0" y="75080"/>
                </a:lnTo>
                <a:cubicBezTo>
                  <a:pt x="0" y="33614"/>
                  <a:pt x="33614" y="0"/>
                  <a:pt x="75080" y="0"/>
                </a:cubicBezTo>
                <a:close/>
              </a:path>
            </a:pathLst>
          </a:cu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3183BA-325B-DFFC-9C03-3D3206C7BB9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1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4B40BE-29B0-B556-5948-389FD7ACF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9B126CD-7A79-A8E3-F849-2E19EAE2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개발환경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6FB691-D69B-7BA4-D2EC-6BAC7F80C0FC}"/>
              </a:ext>
            </a:extLst>
          </p:cNvPr>
          <p:cNvSpPr txBox="1"/>
          <p:nvPr/>
        </p:nvSpPr>
        <p:spPr>
          <a:xfrm>
            <a:off x="576072" y="1759981"/>
            <a:ext cx="10981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Colab</a:t>
            </a:r>
            <a:r>
              <a:rPr lang="ko-KR" altLang="en-US" sz="2800" dirty="0"/>
              <a:t>을 이용하여 쉽게 </a:t>
            </a:r>
            <a:r>
              <a:rPr lang="en-US" altLang="ko-KR" sz="2800" dirty="0"/>
              <a:t>GPU</a:t>
            </a:r>
            <a:r>
              <a:rPr lang="ko-KR" altLang="en-US" sz="2800" dirty="0"/>
              <a:t>를 이용한 파이썬 코딩을 시작할 수 있고</a:t>
            </a:r>
            <a:r>
              <a:rPr lang="en-US" altLang="ko-KR" sz="2800" dirty="0"/>
              <a:t>, </a:t>
            </a:r>
            <a:r>
              <a:rPr lang="ko-KR" altLang="en-US" sz="2800" dirty="0"/>
              <a:t>전문적 사용을 위해서는 </a:t>
            </a:r>
            <a:r>
              <a:rPr lang="en-US" altLang="ko-KR" sz="2800" dirty="0"/>
              <a:t>Amazon Web Service</a:t>
            </a:r>
            <a:r>
              <a:rPr lang="ko-KR" altLang="en-US" sz="2800" dirty="0"/>
              <a:t>를 사용하면 된다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9" name="그림 8">
            <a:hlinkClick r:id="rId2"/>
            <a:extLst>
              <a:ext uri="{FF2B5EF4-FFF2-40B4-BE49-F238E27FC236}">
                <a16:creationId xmlns:a16="http://schemas.microsoft.com/office/drawing/2014/main" id="{9ADBC3E0-701A-FD27-EBB5-3613D2BAA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117" y="3038699"/>
            <a:ext cx="4143509" cy="3487026"/>
          </a:xfrm>
          <a:prstGeom prst="rect">
            <a:avLst/>
          </a:prstGeom>
        </p:spPr>
      </p:pic>
      <p:pic>
        <p:nvPicPr>
          <p:cNvPr id="12" name="그림 11">
            <a:hlinkClick r:id="rId4"/>
            <a:extLst>
              <a:ext uri="{FF2B5EF4-FFF2-40B4-BE49-F238E27FC236}">
                <a16:creationId xmlns:a16="http://schemas.microsoft.com/office/drawing/2014/main" id="{4A58DCE7-0A9A-EF81-F972-D996480FAF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8698" y="2947259"/>
            <a:ext cx="3408099" cy="3391870"/>
          </a:xfrm>
          <a:prstGeom prst="rect">
            <a:avLst/>
          </a:prstGeom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043449D-38F6-6A7D-A532-E5446E533EC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6735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D97FEB-6AC8-253F-89A7-3F8FF8504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2980FB4-6D0B-A2DE-BB32-05BC7C243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80AF0ED-D9FB-3808-96C4-43F70F9D6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ACA340-2A8C-0BE8-0E70-99C594B10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B1025E-F757-F593-0F21-82B0A4AF4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D2B912-E983-5253-57C6-D7A4E78089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68C8A0D-6E06-CD37-4A65-4850CD355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10654087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>
                <a:solidFill>
                  <a:srgbClr val="FFFFFF"/>
                </a:solidFill>
              </a:rPr>
              <a:t>Convolution?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CFCA06B-ED7D-FB0A-9BA1-B7720B2B9C3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EAE518B-73CF-1BD5-F68A-8C3BBFE0A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08" y="2493339"/>
            <a:ext cx="2675020" cy="166848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20C3BCA-CF80-9301-77D2-793156B12D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3" y="4287190"/>
            <a:ext cx="2511583" cy="24155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98EE11F2-9A73-3498-2497-42D3C0762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3298" y="1975878"/>
            <a:ext cx="3799865" cy="267717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5C99CE2-CF5E-9969-C3B6-61F70196C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7192" y="4753965"/>
            <a:ext cx="2097656" cy="200312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1A906D8-16CF-3560-B9BD-D2E20163F2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0104" y="1975878"/>
            <a:ext cx="4194954" cy="1884922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04960782-DCC6-ED23-5640-DE1670DE4A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03987" y="4019707"/>
            <a:ext cx="2097656" cy="193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4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B80C63-8A2F-24E3-62AB-5F34AB101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26F92C3-2589-8FFE-E7C1-A18ABD2A2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C5BF52-9F02-B1C9-6481-99A38486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25B882-01CA-307C-EC17-ACC8C69CDF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93AC75-3BE1-CA54-34DB-839AE39AA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47C219-FA53-4D29-D24B-E42DC0632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FF34EA-0C01-7951-C209-BEF71ABA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10654087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사물 이미지 학습</a:t>
            </a:r>
            <a:r>
              <a:rPr lang="en-US" altLang="ko-KR" sz="4000" dirty="0">
                <a:solidFill>
                  <a:srgbClr val="FFFFFF"/>
                </a:solidFill>
              </a:rPr>
              <a:t>: CNN</a:t>
            </a:r>
            <a:r>
              <a:rPr lang="en-US" altLang="ko-KR" sz="4000" baseline="30000" dirty="0">
                <a:solidFill>
                  <a:srgbClr val="FFFFFF"/>
                </a:solidFill>
              </a:rPr>
              <a:t> *</a:t>
            </a:r>
            <a:r>
              <a:rPr lang="en-US" altLang="ko-KR" sz="4000" dirty="0">
                <a:solidFill>
                  <a:srgbClr val="FFFFFF"/>
                </a:solidFill>
              </a:rPr>
              <a:t> </a:t>
            </a:r>
            <a:r>
              <a:rPr lang="ko-KR" altLang="en-US" sz="4000" dirty="0">
                <a:solidFill>
                  <a:srgbClr val="FFFFFF"/>
                </a:solidFill>
              </a:rPr>
              <a:t>모형 구축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CF8A51-F690-CD3C-1513-5C52B7F3FE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C8B5E-FE5C-B367-BF9C-685D196B6A6E}"/>
              </a:ext>
            </a:extLst>
          </p:cNvPr>
          <p:cNvSpPr txBox="1"/>
          <p:nvPr/>
        </p:nvSpPr>
        <p:spPr>
          <a:xfrm>
            <a:off x="6437743" y="6459865"/>
            <a:ext cx="41340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*CNN: Convolutional Neural Network</a:t>
            </a:r>
            <a:endParaRPr lang="ko-KR" altLang="en-US" sz="11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4180D1F-1FBD-1196-B1FD-CB5D6BB08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27" y="1928621"/>
            <a:ext cx="6285838" cy="43140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7011B57-5FCE-D313-80B8-E0FC55086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546" y="2464647"/>
            <a:ext cx="5062432" cy="242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708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E5B2AB-BC85-CE79-4500-0A28257D5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DFAC703-BBE2-8E0A-DF05-3FDA96375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51C120-2678-E9B6-9C4B-C0BCBD120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10DEAB-EAFA-357C-3262-31EDC0656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A7ABB9B-9E1D-1170-9D20-2D4905CA7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469B62-AB98-217E-0EFC-01F6634BC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923B091-22E3-802F-DCAB-E0F21D7B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353160"/>
            <a:ext cx="10654087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사물 이미지 학습</a:t>
            </a:r>
            <a:r>
              <a:rPr lang="en-US" altLang="ko-KR" sz="4000" dirty="0">
                <a:solidFill>
                  <a:srgbClr val="FFFFFF"/>
                </a:solidFill>
              </a:rPr>
              <a:t>: CNN</a:t>
            </a:r>
            <a:r>
              <a:rPr lang="en-US" altLang="ko-KR" sz="4000" baseline="30000" dirty="0">
                <a:solidFill>
                  <a:srgbClr val="FFFFFF"/>
                </a:solidFill>
              </a:rPr>
              <a:t> </a:t>
            </a:r>
            <a:r>
              <a:rPr lang="en-US" altLang="ko-KR" sz="4000" dirty="0">
                <a:solidFill>
                  <a:srgbClr val="FFFFFF"/>
                </a:solidFill>
              </a:rPr>
              <a:t> </a:t>
            </a:r>
            <a:r>
              <a:rPr lang="ko-KR" altLang="en-US" sz="4000" dirty="0">
                <a:solidFill>
                  <a:srgbClr val="FFFFFF"/>
                </a:solidFill>
              </a:rPr>
              <a:t>학습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EF15DD6-833D-B730-9D6F-F30D1FEFD38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072C6D-C0B4-3F3A-458F-A18B5BEF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013" y="2007326"/>
            <a:ext cx="5688823" cy="4349024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8EF74C-8492-996F-457B-96AD572BFDD8}"/>
              </a:ext>
            </a:extLst>
          </p:cNvPr>
          <p:cNvSpPr/>
          <p:nvPr/>
        </p:nvSpPr>
        <p:spPr>
          <a:xfrm>
            <a:off x="2747817" y="3285836"/>
            <a:ext cx="3283527" cy="286328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8B3A58B-EF9F-C7B4-B007-3D31330E8B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498" y="2007326"/>
            <a:ext cx="4330923" cy="431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820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3109BB-F09C-0DF4-123E-B363E300C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6704A25-4189-1749-07AC-32246EE8B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1673E9D-45B6-3513-3BA2-6D008880E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B5F4C4-E39E-145D-0AC0-0205081D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055A33-F9CE-2FC4-7935-EC1EAD87D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457BAA3-9A98-F167-F387-6E5B44142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BF4A33-D1E7-F7CE-9122-49FE4F28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>
                <a:solidFill>
                  <a:srgbClr val="FFFFFF"/>
                </a:solidFill>
              </a:rPr>
              <a:t>Embedding?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871F7AE-9E19-8870-F8B9-EAAEAB368BE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108B2-0775-3581-BF3F-1E854F806AD3}"/>
              </a:ext>
            </a:extLst>
          </p:cNvPr>
          <p:cNvSpPr txBox="1"/>
          <p:nvPr/>
        </p:nvSpPr>
        <p:spPr>
          <a:xfrm>
            <a:off x="576072" y="1759981"/>
            <a:ext cx="10981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임베딩</a:t>
            </a:r>
            <a:r>
              <a:rPr lang="en-US" altLang="ko-KR" sz="2800" dirty="0"/>
              <a:t>(embedding)</a:t>
            </a:r>
            <a:r>
              <a:rPr lang="ko-KR" altLang="en-US" sz="2800" dirty="0"/>
              <a:t>이란 단어</a:t>
            </a:r>
            <a:r>
              <a:rPr lang="en-US" altLang="ko-KR" sz="2800" dirty="0"/>
              <a:t>, </a:t>
            </a:r>
            <a:r>
              <a:rPr lang="ko-KR" altLang="en-US" sz="2800" dirty="0"/>
              <a:t>문장</a:t>
            </a:r>
            <a:r>
              <a:rPr lang="en-US" altLang="ko-KR" sz="2800" dirty="0"/>
              <a:t>, </a:t>
            </a:r>
            <a:r>
              <a:rPr lang="ko-KR" altLang="en-US" sz="2800" dirty="0"/>
              <a:t>이미지 등의 다양한 유형의 데이터를 벡터 공간에 매핑하는 기술들을 의미한다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6B842CB-4F3A-AD29-862C-67E8F9EED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095" y="2966381"/>
            <a:ext cx="3238666" cy="309260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F388D9E-19E7-FB4C-A0B6-85DABCEF96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714" y="2897622"/>
            <a:ext cx="7482732" cy="345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3301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BD727A-D662-D3B2-8E73-48B712C22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0476333-E11D-1B1C-2D29-7506FA800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DD0BD1-7D3E-D9D5-0B82-1F2C4A9FAF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62920A8-5315-0DE9-1DDA-0541FB0A7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D9DF173-08DC-1708-A9F4-7F0000284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32D6B6C-31EB-60E9-A410-7B108E309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6D5211-6C58-8FE2-E453-0EA9CC969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>
                <a:solidFill>
                  <a:srgbClr val="FFFFFF"/>
                </a:solidFill>
              </a:rPr>
              <a:t>Transformer?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A318793-E752-B70B-A1DF-A7999B761D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5" name="그림 4">
            <a:hlinkClick r:id="rId2"/>
            <a:extLst>
              <a:ext uri="{FF2B5EF4-FFF2-40B4-BE49-F238E27FC236}">
                <a16:creationId xmlns:a16="http://schemas.microsoft.com/office/drawing/2014/main" id="{A98ED412-09D3-DC02-5C2B-A9E12D4B0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23" y="1697192"/>
            <a:ext cx="3395011" cy="480764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B796DA-12B6-EFB7-8756-4CD9F48032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794" y="2263243"/>
            <a:ext cx="3923364" cy="33148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ADDDF1-BA45-CE0F-48F2-165F44D9239F}"/>
              </a:ext>
            </a:extLst>
          </p:cNvPr>
          <p:cNvSpPr txBox="1"/>
          <p:nvPr/>
        </p:nvSpPr>
        <p:spPr>
          <a:xfrm>
            <a:off x="4124176" y="1924474"/>
            <a:ext cx="35521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Self-Attention: </a:t>
            </a:r>
            <a:r>
              <a:rPr lang="ko-KR" altLang="en-US" sz="1400" dirty="0"/>
              <a:t>입력 토큰들의 관계학습</a:t>
            </a:r>
          </a:p>
        </p:txBody>
      </p:sp>
      <p:sp>
        <p:nvSpPr>
          <p:cNvPr id="9" name="Rectangle: Rounded Corners 10">
            <a:extLst>
              <a:ext uri="{FF2B5EF4-FFF2-40B4-BE49-F238E27FC236}">
                <a16:creationId xmlns:a16="http://schemas.microsoft.com/office/drawing/2014/main" id="{0FD213DB-846B-B236-B78B-9C75C031D87C}"/>
              </a:ext>
            </a:extLst>
          </p:cNvPr>
          <p:cNvSpPr/>
          <p:nvPr/>
        </p:nvSpPr>
        <p:spPr bwMode="auto">
          <a:xfrm>
            <a:off x="8464479" y="2122475"/>
            <a:ext cx="3395011" cy="4233876"/>
          </a:xfrm>
          <a:prstGeom prst="roundRect">
            <a:avLst/>
          </a:prstGeom>
          <a:solidFill>
            <a:srgbClr val="FFFFFF">
              <a:lumMod val="85000"/>
            </a:srgbClr>
          </a:solidFill>
          <a:ln w="127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28800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2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2017</a:t>
            </a:r>
            <a:r>
              <a:rPr kumimoji="1" lang="ko-KR" altLang="en-US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년 논문에 의해 </a:t>
            </a:r>
            <a:r>
              <a:rPr kumimoji="1" lang="en-US" altLang="ko-KR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LLM </a:t>
            </a:r>
            <a:r>
              <a:rPr kumimoji="1" lang="ko-KR" altLang="en-US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의 혁신을 이루어 냈으며</a:t>
            </a:r>
            <a:r>
              <a:rPr kumimoji="1" lang="en-US" altLang="ko-KR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, </a:t>
            </a:r>
            <a:r>
              <a:rPr kumimoji="1" lang="ko-KR" altLang="en-US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최근의 </a:t>
            </a:r>
            <a:r>
              <a:rPr kumimoji="1" lang="en-US" altLang="ko-KR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multimodal</a:t>
            </a:r>
            <a:r>
              <a:rPr kumimoji="1" lang="ko-KR" altLang="en-US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모형은 모두 </a:t>
            </a:r>
            <a:r>
              <a:rPr kumimoji="1" lang="en-US" altLang="ko-KR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transformer </a:t>
            </a:r>
            <a:r>
              <a:rPr kumimoji="1" lang="ko-KR" altLang="en-US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모형에 의존하고 있음</a:t>
            </a:r>
            <a:endParaRPr kumimoji="1" lang="en-US" altLang="ko-KR" sz="12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Transformer</a:t>
            </a:r>
            <a:r>
              <a:rPr kumimoji="1" lang="ko-KR" altLang="en-US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는 인코더</a:t>
            </a:r>
            <a:r>
              <a:rPr kumimoji="1" lang="en-US" altLang="ko-KR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(encoder)</a:t>
            </a:r>
            <a:r>
              <a:rPr kumimoji="1" lang="ko-KR" altLang="en-US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와 </a:t>
            </a:r>
            <a:r>
              <a:rPr kumimoji="1" lang="ko-KR" altLang="en-US" sz="12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디코더</a:t>
            </a:r>
            <a:r>
              <a:rPr kumimoji="1" lang="en-US" altLang="ko-KR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(decoder)</a:t>
            </a:r>
            <a:r>
              <a:rPr kumimoji="1" lang="ko-KR" altLang="en-US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로 구분할 수 있음</a:t>
            </a:r>
            <a:r>
              <a:rPr kumimoji="1" lang="en-US" altLang="ko-KR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.</a:t>
            </a: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인코더</a:t>
            </a:r>
            <a:r>
              <a:rPr kumimoji="1" lang="en-US" altLang="ko-KR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: </a:t>
            </a:r>
            <a:r>
              <a:rPr kumimoji="1" lang="ko-KR" altLang="en-US" sz="12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어텐션</a:t>
            </a:r>
            <a:r>
              <a:rPr kumimoji="1" lang="ko-KR" altLang="en-US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메커니즘을 이용하여 </a:t>
            </a:r>
            <a:r>
              <a:rPr kumimoji="1" lang="ko-KR" altLang="en-US" sz="12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단어간의</a:t>
            </a:r>
            <a:r>
              <a:rPr kumimoji="1" lang="ko-KR" altLang="en-US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 관계성을 학습하면서 문장의 의미를 효율적으로 압축하는 역할</a:t>
            </a:r>
            <a:endParaRPr kumimoji="1" lang="en-US" altLang="ko-KR" sz="12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ko-KR" altLang="en-US" sz="1200" kern="0" dirty="0" err="1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디코더</a:t>
            </a:r>
            <a:r>
              <a:rPr kumimoji="1" lang="en-US" altLang="ko-KR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: </a:t>
            </a:r>
            <a:r>
              <a:rPr kumimoji="1" lang="ko-KR" altLang="en-US" sz="1200" kern="0" dirty="0">
                <a:solidFill>
                  <a:srgbClr val="000000"/>
                </a:solidFill>
                <a:latin typeface="굴림" pitchFamily="50" charset="-127"/>
                <a:ea typeface="굴림" pitchFamily="50" charset="-127"/>
              </a:rPr>
              <a:t>인코더의 정보를 활용하여 단어를 순차적으로 생성하는 역할을 수행</a:t>
            </a:r>
            <a:endParaRPr kumimoji="1" lang="en-US" altLang="ko-KR" sz="12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  <a:p>
            <a:pPr marL="171450" marR="0" lvl="0" indent="-171450" defTabSz="957263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1" lang="en-US" altLang="ko-KR" sz="1200" kern="0" dirty="0">
              <a:solidFill>
                <a:srgbClr val="000000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22064B-FDD5-B815-56C4-D109FE8868DD}"/>
              </a:ext>
            </a:extLst>
          </p:cNvPr>
          <p:cNvSpPr txBox="1"/>
          <p:nvPr/>
        </p:nvSpPr>
        <p:spPr>
          <a:xfrm>
            <a:off x="8890769" y="2031724"/>
            <a:ext cx="1610975" cy="338554"/>
          </a:xfrm>
          <a:prstGeom prst="rect">
            <a:avLst/>
          </a:prstGeom>
          <a:solidFill>
            <a:srgbClr val="000000">
              <a:lumMod val="65000"/>
              <a:lumOff val="35000"/>
            </a:srgb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</a:rPr>
              <a:t>Comments</a:t>
            </a:r>
            <a:endParaRPr kumimoji="1" lang="ko-KR" altLang="en-US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96083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1F25BD-F6D4-1289-7352-410E00E56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EC244F5-81EB-5985-2DDD-1CDDC0DDC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3374D7-F72D-6E6B-CCF2-77D49B1EAC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E1900C3-2C9E-E4C1-282F-3B19C7373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955064-B0A4-5313-D9F4-00E2C29A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A6FAF7-8CEA-FC93-344E-A837FBC93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3BEB96A-1BCF-D57F-8496-500565C55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>
                <a:solidFill>
                  <a:srgbClr val="FFFFFF"/>
                </a:solidFill>
              </a:rPr>
              <a:t>RAG?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8B6D24-E14F-DF93-054A-346669E9D6F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4" name="그림 3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6A825642-C80B-C23A-EC11-01609703F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323" y="1793490"/>
            <a:ext cx="9750291" cy="464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314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C03C4A-2937-8D4D-B9EF-54B9EC380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FD52051-73F4-B3B9-A7B8-19E1BC661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2BECCC-80DB-0AFE-58E5-B59F8C260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FA6232-0709-6D02-6CD0-44489A1DD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9D562D-58C8-BB7C-F3A7-68BB73856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B83CC12-F4AD-5166-CF39-08C177AFE9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05EB80-964C-2C5C-37CD-BB0B76B6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4000" dirty="0">
                <a:solidFill>
                  <a:srgbClr val="FFFFFF"/>
                </a:solidFill>
              </a:rPr>
              <a:t>Transfer</a:t>
            </a:r>
            <a:r>
              <a:rPr lang="ko-KR" altLang="en-US" sz="4000" dirty="0">
                <a:solidFill>
                  <a:srgbClr val="FFFFFF"/>
                </a:solidFill>
              </a:rPr>
              <a:t> </a:t>
            </a:r>
            <a:r>
              <a:rPr lang="en-US" altLang="ko-KR" sz="4000" dirty="0">
                <a:solidFill>
                  <a:srgbClr val="FFFFFF"/>
                </a:solidFill>
              </a:rPr>
              <a:t>Learning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8D64021-962D-FB98-3189-FEC29FC130B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D4C53B-0AA5-A6D7-4D37-3D418BF216AE}"/>
              </a:ext>
            </a:extLst>
          </p:cNvPr>
          <p:cNvSpPr txBox="1"/>
          <p:nvPr/>
        </p:nvSpPr>
        <p:spPr>
          <a:xfrm>
            <a:off x="376940" y="1834342"/>
            <a:ext cx="5201824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Q. ‘</a:t>
            </a:r>
            <a:r>
              <a:rPr lang="en-US" altLang="ko-KR" sz="18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huggingface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/cats-image’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에는 여러 배경하에 있는 고양이 이미지들이 들어 있다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첫번째 이미지를 불러와서 고양이가 현재 어떤 배경하에 있는지 설명하도록 추론해 보아라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FD0F10A-257D-2C31-8C39-081DF3CDC042}"/>
              </a:ext>
            </a:extLst>
          </p:cNvPr>
          <p:cNvSpPr/>
          <p:nvPr/>
        </p:nvSpPr>
        <p:spPr>
          <a:xfrm>
            <a:off x="293813" y="1845081"/>
            <a:ext cx="5414260" cy="1895646"/>
          </a:xfrm>
          <a:prstGeom prst="rect">
            <a:avLst/>
          </a:prstGeom>
          <a:solidFill>
            <a:schemeClr val="accent3">
              <a:lumMod val="20000"/>
              <a:lumOff val="8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A969FD6-7F0E-6744-601A-84A49C043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08" y="3898948"/>
            <a:ext cx="3888856" cy="16103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4363291-141A-46AA-6C50-0C1CDC692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000" y="4942933"/>
            <a:ext cx="2053453" cy="157546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9AEF9C-AC21-7F50-516F-745B8FBDF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9677" y="1834342"/>
            <a:ext cx="5134123" cy="26533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8BFB27-F309-0705-C45C-223143F958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185" y="4636976"/>
            <a:ext cx="6672083" cy="171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277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361C24-041B-E5BB-D5D5-173D863BB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7A64980-1700-C6B2-5822-24D1F256A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A804D0-3D20-8858-F5AB-2AF105F62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899A14-4F8F-44CA-CA99-01D6C9D67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E525176-7658-8021-056E-2E0F9357D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7548925-63A5-9DF1-A309-0A96C818A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AE1A76-896F-28A3-C14F-0715A30B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필요한 라이브러리 설치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94B0C-9828-3925-27C5-0A408213394B}"/>
              </a:ext>
            </a:extLst>
          </p:cNvPr>
          <p:cNvSpPr txBox="1"/>
          <p:nvPr/>
        </p:nvSpPr>
        <p:spPr>
          <a:xfrm>
            <a:off x="576072" y="1759981"/>
            <a:ext cx="10981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파이썬은</a:t>
            </a:r>
            <a:r>
              <a:rPr lang="ko-KR" altLang="en-US" sz="2800" dirty="0"/>
              <a:t> 여러가지 유용한 함수들의 집합인 라이브러리</a:t>
            </a:r>
            <a:r>
              <a:rPr lang="en-US" altLang="ko-KR" sz="2800" dirty="0"/>
              <a:t>(</a:t>
            </a:r>
            <a:r>
              <a:rPr lang="ko-KR" altLang="en-US" sz="2800" dirty="0"/>
              <a:t>패키지</a:t>
            </a:r>
            <a:r>
              <a:rPr lang="en-US" altLang="ko-KR" sz="2800" dirty="0"/>
              <a:t>) </a:t>
            </a:r>
            <a:r>
              <a:rPr lang="ko-KR" altLang="en-US" sz="2800" dirty="0"/>
              <a:t>등을 무료로 설치하고</a:t>
            </a:r>
            <a:r>
              <a:rPr lang="en-US" altLang="ko-KR" sz="2800" dirty="0"/>
              <a:t>, </a:t>
            </a:r>
            <a:r>
              <a:rPr lang="ko-KR" altLang="en-US" sz="2800" dirty="0"/>
              <a:t>쉽게 불러와서 사용할 수 있다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FAAE8E9-040D-94E0-BBF2-0CFD42B1F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156" y="3586716"/>
            <a:ext cx="3804108" cy="16772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7DCFB44-B025-3C76-A2FD-7C360FF6B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868" y="2866957"/>
            <a:ext cx="3405931" cy="3803705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BDF2B06-0C1F-8473-B6E6-D81E4DCF316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18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463EF8-05DB-95FD-D2D2-BA07835F2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ACCBA10-137F-47AC-D8F4-9DC2B0724F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36A6AD-23DC-BF26-4AAD-0A4CA817E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AB2461-14D7-C167-D93A-83269612F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A8E34CE-38B2-2608-1213-CC9435408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EBD50CA-6809-A502-ACFE-961CE2E79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05B3742-605C-8FAA-A539-397C2CDC3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8693668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자료형</a:t>
            </a:r>
            <a:r>
              <a:rPr lang="en-US" altLang="ko-KR" sz="4000" dirty="0">
                <a:solidFill>
                  <a:srgbClr val="FFFFFF"/>
                </a:solidFill>
              </a:rPr>
              <a:t>: list,</a:t>
            </a:r>
            <a:r>
              <a:rPr lang="ko-KR" altLang="en-US" sz="4000" dirty="0">
                <a:solidFill>
                  <a:srgbClr val="FFFFFF"/>
                </a:solidFill>
              </a:rPr>
              <a:t> </a:t>
            </a:r>
            <a:r>
              <a:rPr lang="en-US" altLang="ko-KR" sz="4000" dirty="0">
                <a:solidFill>
                  <a:srgbClr val="FFFFFF"/>
                </a:solidFill>
              </a:rPr>
              <a:t>dictionary, tuple, set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0C3A70-8016-3701-BAFC-7919B47F6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790" y="2369119"/>
            <a:ext cx="3375367" cy="4047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9AD79E-15C4-AB3F-C7E0-426B0D3DC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829" y="2369119"/>
            <a:ext cx="3296886" cy="3428178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236BA0-8AAE-109B-FBFB-4F3F9440B5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303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CB6AA9-0FA1-E114-A161-F0FBA716D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F4468E-4ABA-48FC-4620-367CD5497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>
                <a:solidFill>
                  <a:srgbClr val="FFFFFF"/>
                </a:solidFill>
              </a:rPr>
              <a:t>행렬과 텐서</a:t>
            </a:r>
            <a:endParaRPr lang="en-US" altLang="ko-KR" sz="4000">
              <a:solidFill>
                <a:srgbClr val="FFFFFF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7BDE5EF-7708-7DB1-3E72-4B70F663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004" y="3332380"/>
            <a:ext cx="3564019" cy="25075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B57981-464C-CBD5-E3DE-52AFED4F1750}"/>
              </a:ext>
            </a:extLst>
          </p:cNvPr>
          <p:cNvSpPr txBox="1"/>
          <p:nvPr/>
        </p:nvSpPr>
        <p:spPr>
          <a:xfrm>
            <a:off x="576072" y="1759981"/>
            <a:ext cx="10981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텐서</a:t>
            </a:r>
            <a:r>
              <a:rPr lang="en-US" altLang="ko-KR" sz="2800" dirty="0"/>
              <a:t>(tensor)</a:t>
            </a:r>
            <a:r>
              <a:rPr lang="ko-KR" altLang="en-US" sz="2800" dirty="0"/>
              <a:t>는 행렬을 확장한 개념이라고 보면 된다</a:t>
            </a:r>
            <a:r>
              <a:rPr lang="en-US" altLang="ko-KR" sz="2800" dirty="0"/>
              <a:t>. 0</a:t>
            </a:r>
            <a:r>
              <a:rPr lang="ko-KR" altLang="en-US" sz="2800" dirty="0"/>
              <a:t>차원 </a:t>
            </a:r>
            <a:r>
              <a:rPr lang="ko-KR" altLang="en-US" sz="2800" dirty="0" err="1"/>
              <a:t>텐서는</a:t>
            </a:r>
            <a:r>
              <a:rPr lang="ko-KR" altLang="en-US" sz="2800" dirty="0"/>
              <a:t> 스칼라</a:t>
            </a:r>
            <a:r>
              <a:rPr lang="en-US" altLang="ko-KR" sz="2800" dirty="0"/>
              <a:t>, 1</a:t>
            </a:r>
            <a:r>
              <a:rPr lang="ko-KR" altLang="en-US" sz="2800" dirty="0"/>
              <a:t>차원 </a:t>
            </a:r>
            <a:r>
              <a:rPr lang="ko-KR" altLang="en-US" sz="2800" dirty="0" err="1"/>
              <a:t>텐서는</a:t>
            </a:r>
            <a:r>
              <a:rPr lang="ko-KR" altLang="en-US" sz="2800" dirty="0"/>
              <a:t> 벡터</a:t>
            </a:r>
            <a:r>
              <a:rPr lang="en-US" altLang="ko-KR" sz="2800" dirty="0"/>
              <a:t>, 2</a:t>
            </a:r>
            <a:r>
              <a:rPr lang="ko-KR" altLang="en-US" sz="2800" dirty="0"/>
              <a:t>차원 </a:t>
            </a:r>
            <a:r>
              <a:rPr lang="ko-KR" altLang="en-US" sz="2800" dirty="0" err="1"/>
              <a:t>텐서는</a:t>
            </a:r>
            <a:r>
              <a:rPr lang="ko-KR" altLang="en-US" sz="2800" dirty="0"/>
              <a:t> 행렬이 된다</a:t>
            </a:r>
            <a:r>
              <a:rPr lang="en-US" altLang="ko-KR" sz="2800" dirty="0"/>
              <a:t>. </a:t>
            </a:r>
            <a:endParaRPr lang="ko-KR" altLang="en-US" sz="28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F6D338A-817C-CF5E-4C8A-73F6BF659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3005" y="2952706"/>
            <a:ext cx="3011724" cy="3729320"/>
          </a:xfrm>
          <a:prstGeom prst="rect">
            <a:avLst/>
          </a:prstGeom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B34DE242-30C7-05A1-CFED-61BEB1D592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709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7B7569-D56A-1593-CAE3-F5999F636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97D61C9-91E6-E4CB-E23B-2B1BBFBA8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EF7341-D27F-6E1C-ECBC-835A68552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FD4F68-B95B-9B1B-1943-A59BBB088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11C6AD-752F-14CA-7269-6E816BA40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59DBFB-2A76-EF50-B490-6752304A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CC1E1F-9872-5FAB-F26F-37C80BF0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자료형의 </a:t>
            </a:r>
            <a:r>
              <a:rPr lang="ko-KR" altLang="en-US" sz="4000" dirty="0" err="1">
                <a:solidFill>
                  <a:srgbClr val="FFFFFF"/>
                </a:solidFill>
              </a:rPr>
              <a:t>슬라이싱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3FC882-5BD2-A9B1-D619-1F952D8D4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066" y="2085638"/>
            <a:ext cx="4830306" cy="42088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2D64ACE-4A03-67A2-852D-D89CEC255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366" y="2085638"/>
            <a:ext cx="2814737" cy="32385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B07662-9F40-3E54-4258-D7231C3AF5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6097" y="2085638"/>
            <a:ext cx="2886837" cy="3930151"/>
          </a:xfrm>
          <a:prstGeom prst="rect">
            <a:avLst/>
          </a:prstGeom>
        </p:spPr>
      </p:pic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958BC547-6FA5-BE25-3230-ED0CB50B602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801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02DED5-679C-1FD8-B86B-B5EDADDD7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0C39972-2477-C537-7DB6-7902E8EFE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036BA3-91EE-2C0C-8204-BCF92F870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1CC6F6-439A-E36A-6DA8-BECCFAE6F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A6E3D5C-2137-5499-0E74-DB7776B37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1963FA7-9E13-1E18-3076-2EF859858F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7D1A4A2-72A2-FC85-0DAA-F4D80C49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반복문과 </a:t>
            </a:r>
            <a:r>
              <a:rPr lang="ko-KR" altLang="en-US" sz="4000" dirty="0" err="1">
                <a:solidFill>
                  <a:srgbClr val="FFFFFF"/>
                </a:solidFill>
              </a:rPr>
              <a:t>제어문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A88465-BCDE-79E9-4655-135E820D1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792" y="2613210"/>
            <a:ext cx="3003864" cy="23131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1110499-7B40-CF08-8932-037E2E9E6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882" y="2126466"/>
            <a:ext cx="4172156" cy="3783445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FE9EF8-22AE-ED67-EC36-368E3D042CD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80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F62EF6-801E-8D50-0FB9-B51701980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0AA0B0C-0CB0-AD8F-F41C-923ECAE04C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9E5ABC-DEEB-DFA8-9BD9-9EDB2878E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DCAA403-A533-D08B-0A81-3B54DB051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C105479-201F-3F29-F6A1-F20D928D9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1BC1EC-685C-60D5-F2E5-925DE7D8F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BF0107-FE40-0AB2-BC46-1D13EB60C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000" dirty="0">
                <a:solidFill>
                  <a:srgbClr val="FFFFFF"/>
                </a:solidFill>
              </a:rPr>
              <a:t>사용자 정의 함수</a:t>
            </a:r>
            <a:endParaRPr lang="en-US" altLang="ko-KR" sz="4000" dirty="0">
              <a:solidFill>
                <a:srgbClr val="FFFFFF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3BFB02-05D0-C465-319C-5A36E16A7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657" y="2089185"/>
            <a:ext cx="3211628" cy="4296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26E1C8-3A92-5455-4F06-F89DEA3A8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78" y="2089185"/>
            <a:ext cx="3371448" cy="4061358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7FD6D9-6EF2-E9D5-22DC-4E86B29EED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C74C326-204E-41C7-BA7C-86C4136B29F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53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1064</Words>
  <Application>Microsoft Office PowerPoint</Application>
  <PresentationFormat>와이드스크린</PresentationFormat>
  <Paragraphs>141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굴림</vt:lpstr>
      <vt:lpstr>맑은 고딕</vt:lpstr>
      <vt:lpstr>Arial</vt:lpstr>
      <vt:lpstr>Calibri</vt:lpstr>
      <vt:lpstr>Wingdings</vt:lpstr>
      <vt:lpstr>Office 테마</vt:lpstr>
      <vt:lpstr>Introduction to AI for Image Processing </vt:lpstr>
      <vt:lpstr>Python Basics</vt:lpstr>
      <vt:lpstr>개발환경</vt:lpstr>
      <vt:lpstr>필요한 라이브러리 설치</vt:lpstr>
      <vt:lpstr>자료형: list, dictionary, tuple, set</vt:lpstr>
      <vt:lpstr>행렬과 텐서</vt:lpstr>
      <vt:lpstr>자료형의 슬라이싱</vt:lpstr>
      <vt:lpstr>반복문과 제어문</vt:lpstr>
      <vt:lpstr>사용자 정의 함수</vt:lpstr>
      <vt:lpstr>AI  Basics</vt:lpstr>
      <vt:lpstr>Perceptron</vt:lpstr>
      <vt:lpstr>Multilayer Perceptron</vt:lpstr>
      <vt:lpstr>TensorFlow를 활용한 머신러닝 모델 구축</vt:lpstr>
      <vt:lpstr>TensorFlow를 활용한 XOR 게이트 문제 풀기</vt:lpstr>
      <vt:lpstr>Regression: 예제 만들기</vt:lpstr>
      <vt:lpstr>Regression: 선형회귀식</vt:lpstr>
      <vt:lpstr>Regression: TensorFlow 학습</vt:lpstr>
      <vt:lpstr>AI for Image Processing</vt:lpstr>
      <vt:lpstr>Recognizing a Color: RGB 3채널</vt:lpstr>
      <vt:lpstr>PowerPoint 프레젠테이션</vt:lpstr>
      <vt:lpstr>Recognizing an Image </vt:lpstr>
      <vt:lpstr>손글씨 숫자 이미지 학습: mnist데이터</vt:lpstr>
      <vt:lpstr>손글씨 숫자 이미지 학습: ANN* 학습 모델 구축</vt:lpstr>
      <vt:lpstr>손글씨 숫자 이미지 학습: 예측과 평가</vt:lpstr>
      <vt:lpstr>옷 이미지 학습: fashion_mnist 데이터</vt:lpstr>
      <vt:lpstr>옷 이미지 학습: ANN 학습</vt:lpstr>
      <vt:lpstr>사물 이미지 학습: CIFAR10 데이터</vt:lpstr>
      <vt:lpstr>사물 이미지 학습: ANN 학습</vt:lpstr>
      <vt:lpstr>Advanced Topics</vt:lpstr>
      <vt:lpstr>Convolution?</vt:lpstr>
      <vt:lpstr>사물 이미지 학습: CNN * 모형 구축</vt:lpstr>
      <vt:lpstr>사물 이미지 학습: CNN  학습</vt:lpstr>
      <vt:lpstr>Embedding?</vt:lpstr>
      <vt:lpstr>Transformer?</vt:lpstr>
      <vt:lpstr>RAG?</vt:lpstr>
      <vt:lpstr>Transfer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2758</dc:creator>
  <cp:lastModifiedBy>2758</cp:lastModifiedBy>
  <cp:revision>23</cp:revision>
  <dcterms:created xsi:type="dcterms:W3CDTF">2025-02-03T23:02:15Z</dcterms:created>
  <dcterms:modified xsi:type="dcterms:W3CDTF">2025-02-06T06:16:21Z</dcterms:modified>
</cp:coreProperties>
</file>