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16AE71E-201C-43C7-A0F3-79811C8236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F1674-FD30-4005-97CA-E7FB437EF61E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AC34-B023-42C0-98BB-E08C6371C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1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790149-ED65-44C9-BABD-0A2D08B8A364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A18-43B3-47C1-872B-6BD25FBAD2B5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29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FC-FCFC-4BEA-A0FC-C359B749AB61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33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524-BF3E-45B8-84E3-06CB9871DE6A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74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B00E-F0CC-414F-9F2B-08D33D79DCBC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8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26-8BB8-40E1-AA65-44BCC2CBF10B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855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3A65-C491-4AA7-A7C6-C136166C72FF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57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ACC-E0F5-4FF5-929A-C3A52ADED51A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16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6ACF-7953-4C8C-A570-5D51D4C12945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6D28-264E-44A4-A094-3EAAA868C1F0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8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8B7B-3C9D-47CA-89D9-CB80EBB57F23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F0A2-39C9-4055-A455-1350E8CE942A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9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3FB0-B147-48CC-A72B-DF59CCC90C6B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78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7F98-F0A4-4EDA-80A1-FDA13E9F61C1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1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43EE-C1F4-40E6-94F2-2121B1901C87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79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01EA-ECEB-4F9B-9CEA-A79FF2DA2DB1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3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DBCA-C213-46DF-BD50-75F7FA6C3A62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83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15CF02-EC5C-46CE-A614-7C25B3154092}" type="datetime1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407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err="1" smtClean="0"/>
              <a:t>LiVetalk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區塊鏈通訊平</a:t>
            </a:r>
            <a:r>
              <a:rPr lang="zh-TW" altLang="en-US" dirty="0"/>
              <a:t>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團隊成員：</a:t>
            </a:r>
            <a:r>
              <a:rPr lang="en-US" altLang="zh-TW" dirty="0" smtClean="0"/>
              <a:t>	</a:t>
            </a:r>
            <a:r>
              <a:rPr lang="zh-TW" altLang="en-US" dirty="0" smtClean="0"/>
              <a:t>許可証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指導老師：</a:t>
            </a:r>
            <a:r>
              <a:rPr lang="en-US" altLang="zh-TW" dirty="0" smtClean="0"/>
              <a:t>	</a:t>
            </a:r>
            <a:r>
              <a:rPr lang="zh-TW" altLang="en-US" dirty="0" smtClean="0"/>
              <a:t>許孟祥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4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06500"/>
          </a:xfrm>
        </p:spPr>
        <p:txBody>
          <a:bodyPr>
            <a:normAutofit/>
          </a:bodyPr>
          <a:lstStyle/>
          <a:p>
            <a:r>
              <a:rPr lang="zh-TW" altLang="en-US" sz="7200" dirty="0" smtClean="0"/>
              <a:t>系統活動圖</a:t>
            </a:r>
            <a:endParaRPr lang="zh-TW" altLang="en-US" sz="7200" dirty="0"/>
          </a:p>
        </p:txBody>
      </p:sp>
      <p:grpSp>
        <p:nvGrpSpPr>
          <p:cNvPr id="3" name="群組 2"/>
          <p:cNvGrpSpPr/>
          <p:nvPr/>
        </p:nvGrpSpPr>
        <p:grpSpPr>
          <a:xfrm>
            <a:off x="47727" y="2261381"/>
            <a:ext cx="1276148" cy="1266034"/>
            <a:chOff x="9985423" y="3670266"/>
            <a:chExt cx="1276148" cy="1266034"/>
          </a:xfrm>
        </p:grpSpPr>
        <p:sp>
          <p:nvSpPr>
            <p:cNvPr id="31" name="橢圓 30"/>
            <p:cNvSpPr/>
            <p:nvPr/>
          </p:nvSpPr>
          <p:spPr>
            <a:xfrm>
              <a:off x="9985423" y="3670266"/>
              <a:ext cx="1266034" cy="12660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9999687" y="403974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chemeClr val="bg1"/>
                  </a:solidFill>
                </a:rPr>
                <a:t>主畫面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向右箭號 41"/>
          <p:cNvSpPr/>
          <p:nvPr/>
        </p:nvSpPr>
        <p:spPr>
          <a:xfrm rot="5400000">
            <a:off x="5264295" y="3424742"/>
            <a:ext cx="536963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>
            <a:off x="1451020" y="2672301"/>
            <a:ext cx="536963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右箭號 67"/>
          <p:cNvSpPr/>
          <p:nvPr/>
        </p:nvSpPr>
        <p:spPr>
          <a:xfrm>
            <a:off x="7023244" y="4213759"/>
            <a:ext cx="536963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向右箭號 68"/>
          <p:cNvSpPr/>
          <p:nvPr/>
        </p:nvSpPr>
        <p:spPr>
          <a:xfrm>
            <a:off x="3721245" y="2672301"/>
            <a:ext cx="536963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7702444" y="4235575"/>
            <a:ext cx="1835256" cy="4097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執行查詢或分享功能</a:t>
            </a:r>
            <a:endParaRPr lang="zh-TW" altLang="en-US" sz="1400" dirty="0"/>
          </a:p>
        </p:txBody>
      </p:sp>
      <p:sp>
        <p:nvSpPr>
          <p:cNvPr id="72" name="圓角矩形 71"/>
          <p:cNvSpPr/>
          <p:nvPr/>
        </p:nvSpPr>
        <p:spPr>
          <a:xfrm>
            <a:off x="2115128" y="2665707"/>
            <a:ext cx="1478972" cy="455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選擇對象</a:t>
            </a:r>
            <a:endParaRPr lang="zh-TW" altLang="en-US" sz="2400" dirty="0"/>
          </a:p>
        </p:txBody>
      </p:sp>
      <p:sp>
        <p:nvSpPr>
          <p:cNvPr id="73" name="圓角矩形 72"/>
          <p:cNvSpPr/>
          <p:nvPr/>
        </p:nvSpPr>
        <p:spPr>
          <a:xfrm>
            <a:off x="4334555" y="2529956"/>
            <a:ext cx="2396445" cy="7250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進入對話畫面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並進行撰寫</a:t>
            </a:r>
            <a:r>
              <a:rPr lang="zh-TW" altLang="en-US" sz="2400" dirty="0"/>
              <a:t>功能</a:t>
            </a:r>
          </a:p>
        </p:txBody>
      </p:sp>
      <p:sp>
        <p:nvSpPr>
          <p:cNvPr id="75" name="菱形 74"/>
          <p:cNvSpPr/>
          <p:nvPr/>
        </p:nvSpPr>
        <p:spPr>
          <a:xfrm>
            <a:off x="4184547" y="4034840"/>
            <a:ext cx="2696460" cy="7981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有無執行查詢或分享功能</a:t>
            </a:r>
            <a:endParaRPr lang="zh-TW" altLang="en-US" sz="1400" dirty="0"/>
          </a:p>
        </p:txBody>
      </p:sp>
      <p:sp>
        <p:nvSpPr>
          <p:cNvPr id="76" name="向右箭號 75"/>
          <p:cNvSpPr/>
          <p:nvPr/>
        </p:nvSpPr>
        <p:spPr>
          <a:xfrm rot="5400000">
            <a:off x="5264294" y="5002776"/>
            <a:ext cx="536963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菱形 77"/>
          <p:cNvSpPr/>
          <p:nvPr/>
        </p:nvSpPr>
        <p:spPr>
          <a:xfrm>
            <a:off x="4184547" y="5612873"/>
            <a:ext cx="2696460" cy="7981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是否離開程式</a:t>
            </a:r>
            <a:endParaRPr lang="zh-TW" altLang="en-US" sz="1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023244" y="38444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897104" y="48910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  <p:sp>
        <p:nvSpPr>
          <p:cNvPr id="81" name="向右箭號 80"/>
          <p:cNvSpPr/>
          <p:nvPr/>
        </p:nvSpPr>
        <p:spPr>
          <a:xfrm>
            <a:off x="7028023" y="5816277"/>
            <a:ext cx="536963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7028023" y="5446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84" name="上彎箭號 83"/>
          <p:cNvSpPr/>
          <p:nvPr/>
        </p:nvSpPr>
        <p:spPr>
          <a:xfrm flipH="1">
            <a:off x="1451020" y="3154085"/>
            <a:ext cx="2586508" cy="2966150"/>
          </a:xfrm>
          <a:prstGeom prst="bentUpArrow">
            <a:avLst>
              <a:gd name="adj1" fmla="val 7324"/>
              <a:gd name="adj2" fmla="val 7324"/>
              <a:gd name="adj3" fmla="val 132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3609606" y="54914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  <p:sp>
        <p:nvSpPr>
          <p:cNvPr id="25" name="上彎箭號 24"/>
          <p:cNvSpPr/>
          <p:nvPr/>
        </p:nvSpPr>
        <p:spPr>
          <a:xfrm rot="16200000">
            <a:off x="7103353" y="2449955"/>
            <a:ext cx="1412966" cy="1857657"/>
          </a:xfrm>
          <a:prstGeom prst="bentUpArrow">
            <a:avLst>
              <a:gd name="adj1" fmla="val 17100"/>
              <a:gd name="adj2" fmla="val 17100"/>
              <a:gd name="adj3" fmla="val 259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702444" y="5747632"/>
            <a:ext cx="577636" cy="577636"/>
            <a:chOff x="10301020" y="3750540"/>
            <a:chExt cx="720193" cy="720193"/>
          </a:xfrm>
        </p:grpSpPr>
        <p:sp>
          <p:nvSpPr>
            <p:cNvPr id="26" name="橢圓 25"/>
            <p:cNvSpPr/>
            <p:nvPr/>
          </p:nvSpPr>
          <p:spPr>
            <a:xfrm>
              <a:off x="10456462" y="3905982"/>
              <a:ext cx="409308" cy="4093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10301020" y="3750540"/>
              <a:ext cx="720193" cy="720193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 smtClean="0"/>
              <a:t>9/9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24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dirty="0" smtClean="0"/>
              <a:t>END</a:t>
            </a:r>
            <a:br>
              <a:rPr lang="en-US" altLang="zh-TW" sz="9600" dirty="0" smtClean="0"/>
            </a:br>
            <a:r>
              <a:rPr lang="zh-TW" altLang="en-US" sz="9600" dirty="0" smtClean="0"/>
              <a:t>感謝</a:t>
            </a:r>
            <a:r>
              <a:rPr lang="zh-TW" altLang="en-US" sz="9600" dirty="0"/>
              <a:t>聆聽</a:t>
            </a:r>
          </a:p>
        </p:txBody>
      </p:sp>
    </p:spTree>
    <p:extLst>
      <p:ext uri="{BB962C8B-B14F-4D97-AF65-F5344CB8AC3E}">
        <p14:creationId xmlns:p14="http://schemas.microsoft.com/office/powerpoint/2010/main" val="612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/>
              <a:t>目錄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000" dirty="0" smtClean="0"/>
              <a:t>01</a:t>
            </a:r>
            <a:r>
              <a:rPr lang="en-US" altLang="zh-TW" sz="4000" dirty="0"/>
              <a:t>	</a:t>
            </a:r>
            <a:r>
              <a:rPr lang="zh-TW" altLang="en-US" sz="4000" dirty="0" smtClean="0"/>
              <a:t>專題介紹</a:t>
            </a:r>
            <a:endParaRPr lang="en-US" altLang="zh-TW" sz="4000" dirty="0" smtClean="0"/>
          </a:p>
          <a:p>
            <a:r>
              <a:rPr lang="en-US" altLang="zh-TW" sz="4000" dirty="0" smtClean="0"/>
              <a:t>02	</a:t>
            </a:r>
            <a:r>
              <a:rPr lang="zh-TW" altLang="en-US" sz="4000" dirty="0" smtClean="0"/>
              <a:t>利害關係人目標表</a:t>
            </a:r>
            <a:endParaRPr lang="en-US" altLang="zh-TW" sz="4000" dirty="0" smtClean="0"/>
          </a:p>
          <a:p>
            <a:r>
              <a:rPr lang="en-US" altLang="zh-TW" sz="4000" dirty="0" smtClean="0"/>
              <a:t>03</a:t>
            </a:r>
            <a:r>
              <a:rPr lang="en-US" altLang="zh-TW" sz="4000" dirty="0"/>
              <a:t>	</a:t>
            </a:r>
            <a:r>
              <a:rPr lang="zh-TW" altLang="en-US" sz="4000" dirty="0" smtClean="0"/>
              <a:t>事件表</a:t>
            </a:r>
            <a:endParaRPr lang="en-US" altLang="zh-TW" sz="4000" dirty="0" smtClean="0"/>
          </a:p>
          <a:p>
            <a:r>
              <a:rPr lang="en-US" altLang="zh-TW" sz="4000" dirty="0" smtClean="0"/>
              <a:t>04	</a:t>
            </a:r>
            <a:r>
              <a:rPr lang="zh-TW" altLang="en-US" sz="4000" dirty="0" smtClean="0"/>
              <a:t>使用案例</a:t>
            </a:r>
            <a:endParaRPr lang="en-US" altLang="zh-TW" sz="4000" dirty="0" smtClean="0"/>
          </a:p>
          <a:p>
            <a:r>
              <a:rPr lang="en-US" altLang="zh-TW" sz="4000" dirty="0" smtClean="0"/>
              <a:t>05	</a:t>
            </a:r>
            <a:r>
              <a:rPr lang="zh-TW" altLang="en-US" sz="4000" dirty="0" smtClean="0"/>
              <a:t>系統畫面</a:t>
            </a:r>
            <a:endParaRPr lang="en-US" altLang="zh-TW" sz="4000" dirty="0" smtClean="0"/>
          </a:p>
          <a:p>
            <a:r>
              <a:rPr lang="en-US" altLang="zh-TW" sz="4000" dirty="0" smtClean="0"/>
              <a:t>06	</a:t>
            </a:r>
            <a:r>
              <a:rPr lang="zh-TW" altLang="en-US" sz="4000" dirty="0" smtClean="0"/>
              <a:t>系統活動圖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 smtClean="0"/>
              <a:t>1/9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90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/>
              <a:t>專題介紹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建立出一個新穎的通訊軟體，結合</a:t>
            </a:r>
            <a:r>
              <a:rPr lang="en-US" altLang="zh-TW" sz="4000" dirty="0" smtClean="0"/>
              <a:t>Facebook</a:t>
            </a:r>
            <a:r>
              <a:rPr lang="zh-TW" altLang="en-US" sz="4000" dirty="0" smtClean="0"/>
              <a:t>、</a:t>
            </a:r>
            <a:r>
              <a:rPr lang="en-US" altLang="zh-TW" sz="4000" dirty="0" smtClean="0"/>
              <a:t>Instagram</a:t>
            </a:r>
            <a:r>
              <a:rPr lang="zh-TW" altLang="en-US" sz="4000" dirty="0" smtClean="0"/>
              <a:t>、</a:t>
            </a:r>
            <a:r>
              <a:rPr lang="en-US" altLang="zh-TW" sz="4000" dirty="0" smtClean="0"/>
              <a:t>Line</a:t>
            </a:r>
            <a:r>
              <a:rPr lang="zh-TW" altLang="en-US" sz="4000" dirty="0" smtClean="0"/>
              <a:t>等，通訊軟體的優點，並改善其缺點，讓其在儲存、傳送功能上可以得到顯著的提升</a:t>
            </a:r>
            <a:endParaRPr lang="zh-TW" altLang="zh-TW" sz="4000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11447160" y="6480175"/>
            <a:ext cx="74484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2/9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79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/>
              <a:t>利害關係人目標</a:t>
            </a:r>
            <a:r>
              <a:rPr lang="zh-TW" altLang="en-US" sz="8000" dirty="0" smtClean="0"/>
              <a:t>表</a:t>
            </a:r>
            <a:endParaRPr lang="zh-TW" altLang="en-US" sz="80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856855"/>
              </p:ext>
            </p:extLst>
          </p:nvPr>
        </p:nvGraphicFramePr>
        <p:xfrm>
          <a:off x="685800" y="2141538"/>
          <a:ext cx="10131426" cy="397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656964045"/>
                    </a:ext>
                  </a:extLst>
                </a:gridCol>
                <a:gridCol w="7654926">
                  <a:extLst>
                    <a:ext uri="{9D8B030D-6E8A-4147-A177-3AD203B41FA5}">
                      <a16:colId xmlns:a16="http://schemas.microsoft.com/office/drawing/2014/main" val="4117263946"/>
                    </a:ext>
                  </a:extLst>
                </a:gridCol>
              </a:tblGrid>
              <a:tr h="1326621">
                <a:tc>
                  <a:txBody>
                    <a:bodyPr/>
                    <a:lstStyle/>
                    <a:p>
                      <a:endParaRPr lang="en-US" altLang="zh-TW" sz="2000" dirty="0" smtClean="0"/>
                    </a:p>
                    <a:p>
                      <a:pPr algn="ctr"/>
                      <a:r>
                        <a:rPr lang="zh-TW" altLang="en-US" sz="3600" dirty="0" smtClean="0"/>
                        <a:t>利害關係人</a:t>
                      </a:r>
                      <a:endParaRPr lang="en-US" altLang="zh-TW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dirty="0" smtClean="0"/>
                    </a:p>
                    <a:p>
                      <a:pPr algn="ctr"/>
                      <a:r>
                        <a:rPr lang="zh-TW" altLang="en-US" sz="3600" dirty="0" smtClean="0"/>
                        <a:t>目標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55852"/>
                  </a:ext>
                </a:extLst>
              </a:tr>
              <a:tr h="1326621">
                <a:tc>
                  <a:txBody>
                    <a:bodyPr/>
                    <a:lstStyle/>
                    <a:p>
                      <a:endParaRPr lang="en-US" altLang="zh-TW" sz="2000" dirty="0" smtClean="0"/>
                    </a:p>
                    <a:p>
                      <a:pPr algn="ctr"/>
                      <a:r>
                        <a:rPr lang="zh-TW" altLang="en-US" sz="3600" dirty="0" smtClean="0"/>
                        <a:t>使用者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 smtClean="0"/>
                        <a:t>能擁有更安全及足夠的儲存空間來存放訊息</a:t>
                      </a:r>
                      <a:endParaRPr lang="en-US" altLang="zh-TW" sz="20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 smtClean="0"/>
                        <a:t>能快速查找到曾經的對話記錄</a:t>
                      </a:r>
                      <a:endParaRPr lang="en-US" altLang="zh-TW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981960"/>
                  </a:ext>
                </a:extLst>
              </a:tr>
              <a:tr h="1326621">
                <a:tc>
                  <a:txBody>
                    <a:bodyPr/>
                    <a:lstStyle/>
                    <a:p>
                      <a:endParaRPr lang="en-US" altLang="zh-TW" sz="2000" dirty="0" smtClean="0"/>
                    </a:p>
                    <a:p>
                      <a:pPr algn="ctr"/>
                      <a:r>
                        <a:rPr lang="zh-TW" altLang="en-US" sz="3600" dirty="0" smtClean="0"/>
                        <a:t>管理者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能分配儲存空間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確認使用者的身分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6722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投影片編號版面配置區 3"/>
          <p:cNvSpPr txBox="1">
            <a:spLocks/>
          </p:cNvSpPr>
          <p:nvPr/>
        </p:nvSpPr>
        <p:spPr>
          <a:xfrm>
            <a:off x="11447160" y="6480175"/>
            <a:ext cx="74484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3/9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8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88900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8000" dirty="0"/>
              <a:t>事件表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602329"/>
              </p:ext>
            </p:extLst>
          </p:nvPr>
        </p:nvGraphicFramePr>
        <p:xfrm>
          <a:off x="685800" y="1545167"/>
          <a:ext cx="10131426" cy="501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2822020834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2308002460"/>
                    </a:ext>
                  </a:extLst>
                </a:gridCol>
              </a:tblGrid>
              <a:tr h="1000395"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r>
                        <a:rPr lang="zh-TW" altLang="en-US" sz="3600" dirty="0" smtClean="0"/>
                        <a:t>事件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r>
                        <a:rPr lang="zh-TW" altLang="en-US" sz="3600" dirty="0" smtClean="0"/>
                        <a:t>使用案例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940"/>
                  </a:ext>
                </a:extLst>
              </a:tr>
              <a:tr h="1000395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r>
                        <a:rPr lang="zh-TW" altLang="en-US" sz="2400" dirty="0" smtClean="0"/>
                        <a:t>撰寫、儲存資訊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6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將使用者撰寫的訊息發送出去，並存在系統內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3551"/>
                  </a:ext>
                </a:extLst>
              </a:tr>
              <a:tr h="1000395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r>
                        <a:rPr lang="zh-TW" altLang="en-US" sz="2400" dirty="0" smtClean="0"/>
                        <a:t>分享、接收資訊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r>
                        <a:rPr lang="zh-TW" altLang="en-US" sz="2400" dirty="0" smtClean="0"/>
                        <a:t>分享自己的資訊供被分享者閱覽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23640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r>
                        <a:rPr lang="zh-TW" altLang="en-US" sz="2400" dirty="0" smtClean="0"/>
                        <a:t>使用者記錄查詢</a:t>
                      </a:r>
                      <a:endParaRPr lang="en-US" altLang="zh-TW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600" dirty="0" smtClean="0"/>
                    </a:p>
                    <a:p>
                      <a:r>
                        <a:rPr lang="zh-TW" altLang="en-US" sz="2400" dirty="0" smtClean="0"/>
                        <a:t>讓使用者可以快速找到以前的對話記錄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27123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endParaRPr lang="en-US" altLang="zh-TW" sz="18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使用者身分認證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6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使用者需綁定手機或身分證之類的識別物件才可申請帳號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062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11447160" y="6480175"/>
            <a:ext cx="74484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4/9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39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47" y="111600"/>
            <a:ext cx="2616200" cy="673101"/>
          </a:xfrm>
        </p:spPr>
        <p:txBody>
          <a:bodyPr/>
          <a:lstStyle/>
          <a:p>
            <a:r>
              <a:rPr lang="zh-TW" altLang="en-US" dirty="0" smtClean="0"/>
              <a:t>使用案例圖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60800" y="111600"/>
            <a:ext cx="2946400" cy="6454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977256" y="576601"/>
            <a:ext cx="2750171" cy="1342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撰寫、儲存資訊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60900" y="111600"/>
            <a:ext cx="134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</a:rPr>
              <a:t>livetalk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743376" y="2296741"/>
            <a:ext cx="1101579" cy="2236418"/>
            <a:chOff x="2042213" y="1380891"/>
            <a:chExt cx="776726" cy="1576903"/>
          </a:xfrm>
        </p:grpSpPr>
        <p:sp>
          <p:nvSpPr>
            <p:cNvPr id="12" name="橢圓 11"/>
            <p:cNvSpPr/>
            <p:nvPr/>
          </p:nvSpPr>
          <p:spPr>
            <a:xfrm>
              <a:off x="2171700" y="1380891"/>
              <a:ext cx="520700" cy="5207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/>
            <p:cNvCxnSpPr>
              <a:stCxn id="12" idx="4"/>
            </p:cNvCxnSpPr>
            <p:nvPr/>
          </p:nvCxnSpPr>
          <p:spPr>
            <a:xfrm flipH="1">
              <a:off x="2425700" y="1901591"/>
              <a:ext cx="6350" cy="288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096415" y="2157021"/>
              <a:ext cx="650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425700" y="2197722"/>
              <a:ext cx="0" cy="3717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>
              <a:off x="2042213" y="2569431"/>
              <a:ext cx="383487" cy="3834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425700" y="2564555"/>
              <a:ext cx="393239" cy="393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文字方塊 27"/>
          <p:cNvSpPr txBox="1"/>
          <p:nvPr/>
        </p:nvSpPr>
        <p:spPr>
          <a:xfrm>
            <a:off x="652203" y="46369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使用者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507422" y="46187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管理者</a:t>
            </a:r>
          </a:p>
        </p:txBody>
      </p:sp>
      <p:cxnSp>
        <p:nvCxnSpPr>
          <p:cNvPr id="17" name="直線單箭頭接點 16"/>
          <p:cNvCxnSpPr>
            <a:endCxn id="5" idx="2"/>
          </p:cNvCxnSpPr>
          <p:nvPr/>
        </p:nvCxnSpPr>
        <p:spPr>
          <a:xfrm flipV="1">
            <a:off x="1879202" y="1247614"/>
            <a:ext cx="2098054" cy="199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71" idx="2"/>
          </p:cNvCxnSpPr>
          <p:nvPr/>
        </p:nvCxnSpPr>
        <p:spPr>
          <a:xfrm flipV="1">
            <a:off x="1879202" y="2665391"/>
            <a:ext cx="2113403" cy="67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3992605" y="2005591"/>
            <a:ext cx="2750171" cy="131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分享資訊</a:t>
            </a:r>
          </a:p>
        </p:txBody>
      </p:sp>
      <p:sp>
        <p:nvSpPr>
          <p:cNvPr id="73" name="橢圓 72"/>
          <p:cNvSpPr/>
          <p:nvPr/>
        </p:nvSpPr>
        <p:spPr>
          <a:xfrm>
            <a:off x="3935677" y="3435268"/>
            <a:ext cx="2750171" cy="1359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使用者</a:t>
            </a:r>
            <a:endParaRPr lang="en-US" altLang="zh-TW" sz="2800" dirty="0"/>
          </a:p>
          <a:p>
            <a:pPr algn="ctr"/>
            <a:r>
              <a:rPr lang="zh-TW" altLang="en-US" sz="2800" dirty="0"/>
              <a:t>記錄查詢</a:t>
            </a:r>
          </a:p>
        </p:txBody>
      </p:sp>
      <p:sp>
        <p:nvSpPr>
          <p:cNvPr id="74" name="橢圓 73"/>
          <p:cNvSpPr/>
          <p:nvPr/>
        </p:nvSpPr>
        <p:spPr>
          <a:xfrm>
            <a:off x="3954705" y="4950277"/>
            <a:ext cx="2750171" cy="139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使用者</a:t>
            </a:r>
            <a:endParaRPr lang="en-US" altLang="zh-TW" sz="2800" dirty="0"/>
          </a:p>
          <a:p>
            <a:pPr algn="ctr"/>
            <a:r>
              <a:rPr lang="zh-TW" altLang="en-US" sz="2800" dirty="0"/>
              <a:t>身分認證</a:t>
            </a:r>
          </a:p>
        </p:txBody>
      </p:sp>
      <p:cxnSp>
        <p:nvCxnSpPr>
          <p:cNvPr id="76" name="直線單箭頭接點 75"/>
          <p:cNvCxnSpPr>
            <a:endCxn id="73" idx="2"/>
          </p:cNvCxnSpPr>
          <p:nvPr/>
        </p:nvCxnSpPr>
        <p:spPr>
          <a:xfrm>
            <a:off x="1879202" y="3444657"/>
            <a:ext cx="2056475" cy="67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74" idx="2"/>
          </p:cNvCxnSpPr>
          <p:nvPr/>
        </p:nvCxnSpPr>
        <p:spPr>
          <a:xfrm>
            <a:off x="1844955" y="3606800"/>
            <a:ext cx="2109750" cy="204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4" idx="6"/>
          </p:cNvCxnSpPr>
          <p:nvPr/>
        </p:nvCxnSpPr>
        <p:spPr>
          <a:xfrm flipV="1">
            <a:off x="6704876" y="3390559"/>
            <a:ext cx="1761346" cy="225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群組 97"/>
          <p:cNvGrpSpPr/>
          <p:nvPr/>
        </p:nvGrpSpPr>
        <p:grpSpPr>
          <a:xfrm>
            <a:off x="8587574" y="2289825"/>
            <a:ext cx="1101579" cy="2236418"/>
            <a:chOff x="2042213" y="1380891"/>
            <a:chExt cx="776726" cy="1576903"/>
          </a:xfrm>
        </p:grpSpPr>
        <p:sp>
          <p:nvSpPr>
            <p:cNvPr id="99" name="橢圓 98"/>
            <p:cNvSpPr/>
            <p:nvPr/>
          </p:nvSpPr>
          <p:spPr>
            <a:xfrm>
              <a:off x="2171700" y="1380891"/>
              <a:ext cx="520700" cy="5207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stCxn id="99" idx="4"/>
            </p:cNvCxnSpPr>
            <p:nvPr/>
          </p:nvCxnSpPr>
          <p:spPr>
            <a:xfrm flipH="1">
              <a:off x="2425700" y="1901591"/>
              <a:ext cx="6350" cy="288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2096415" y="2157021"/>
              <a:ext cx="650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2425700" y="2197722"/>
              <a:ext cx="0" cy="3717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H="1">
              <a:off x="2042213" y="2569431"/>
              <a:ext cx="383487" cy="3834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2425700" y="2564555"/>
              <a:ext cx="393239" cy="393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 smtClean="0"/>
              <a:t>5/9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75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1" y="139701"/>
            <a:ext cx="10131425" cy="1104900"/>
          </a:xfrm>
        </p:spPr>
        <p:txBody>
          <a:bodyPr>
            <a:normAutofit fontScale="90000"/>
          </a:bodyPr>
          <a:lstStyle/>
          <a:p>
            <a:r>
              <a:rPr lang="zh-TW" altLang="en-US" sz="8000" dirty="0" smtClean="0"/>
              <a:t>使用案例</a:t>
            </a:r>
            <a:endParaRPr lang="zh-TW" altLang="en-US" sz="8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68793"/>
              </p:ext>
            </p:extLst>
          </p:nvPr>
        </p:nvGraphicFramePr>
        <p:xfrm>
          <a:off x="723901" y="1244601"/>
          <a:ext cx="10131427" cy="5016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503191367"/>
                    </a:ext>
                  </a:extLst>
                </a:gridCol>
                <a:gridCol w="4049713">
                  <a:extLst>
                    <a:ext uri="{9D8B030D-6E8A-4147-A177-3AD203B41FA5}">
                      <a16:colId xmlns:a16="http://schemas.microsoft.com/office/drawing/2014/main" val="3397179840"/>
                    </a:ext>
                  </a:extLst>
                </a:gridCol>
                <a:gridCol w="4049713">
                  <a:extLst>
                    <a:ext uri="{9D8B030D-6E8A-4147-A177-3AD203B41FA5}">
                      <a16:colId xmlns:a16="http://schemas.microsoft.com/office/drawing/2014/main" val="1047559864"/>
                    </a:ext>
                  </a:extLst>
                </a:gridCol>
              </a:tblGrid>
              <a:tr h="51692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使用案例名稱</a:t>
                      </a:r>
                      <a:endParaRPr lang="zh-TW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查詢記錄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40542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使用案例描述</a:t>
                      </a:r>
                      <a:endParaRPr lang="zh-TW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dirty="0" smtClean="0"/>
                        <a:t>讓使用者可以查詢自己的記錄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85018"/>
                  </a:ext>
                </a:extLst>
              </a:tr>
              <a:tr h="477379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主要參與者</a:t>
                      </a:r>
                      <a:endParaRPr lang="zh-TW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dirty="0" smtClean="0"/>
                        <a:t>使用者</a:t>
                      </a:r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97499"/>
                  </a:ext>
                </a:extLst>
              </a:tr>
              <a:tr h="469980">
                <a:tc rowSpan="2">
                  <a:txBody>
                    <a:bodyPr/>
                    <a:lstStyle/>
                    <a:p>
                      <a:r>
                        <a:rPr lang="zh-TW" altLang="en-US" sz="2400" dirty="0" smtClean="0"/>
                        <a:t>主要成功情節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2400" dirty="0" smtClean="0"/>
                        <a:t>使用者</a:t>
                      </a:r>
                      <a:endParaRPr lang="en-US" altLang="zh-TW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2400" dirty="0" smtClean="0"/>
                        <a:t>系統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34881"/>
                  </a:ext>
                </a:extLst>
              </a:tr>
              <a:tr h="25781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dirty="0" smtClean="0"/>
                        <a:t>使用者</a:t>
                      </a:r>
                      <a:r>
                        <a:rPr lang="en-US" altLang="zh-TW" sz="1800" dirty="0" smtClean="0"/>
                        <a:t>A</a:t>
                      </a:r>
                      <a:r>
                        <a:rPr lang="zh-TW" altLang="en-US" sz="1800" dirty="0" smtClean="0"/>
                        <a:t>在與使用者</a:t>
                      </a:r>
                      <a:r>
                        <a:rPr lang="en-US" altLang="zh-TW" sz="1800" dirty="0" smtClean="0"/>
                        <a:t>B</a:t>
                      </a:r>
                      <a:r>
                        <a:rPr lang="zh-TW" altLang="en-US" sz="1800" dirty="0" smtClean="0"/>
                        <a:t>的對話記錄中，點擊查詢並輸入關鍵字。</a:t>
                      </a:r>
                      <a:endParaRPr lang="en-US" altLang="zh-TW" sz="1800" dirty="0" smtClean="0"/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dirty="0" smtClean="0"/>
                        <a:t>若無找到想要的結果，則再點擊下一個。</a:t>
                      </a:r>
                      <a:endParaRPr lang="en-US" altLang="zh-TW" sz="1800" dirty="0" smtClean="0"/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dirty="0" smtClean="0"/>
                        <a:t>成功找到想找的資訊，點擊離開查詢。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dirty="0" smtClean="0"/>
                        <a:t>從查詢到最早的記錄開始顯示。</a:t>
                      </a:r>
                      <a:endParaRPr lang="en-US" altLang="zh-TW" sz="18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dirty="0" smtClean="0"/>
                        <a:t>使用者點擊下一個後，則顯示搜尋到的下一個。</a:t>
                      </a:r>
                      <a:endParaRPr lang="en-US" altLang="zh-TW" sz="18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dirty="0" smtClean="0"/>
                        <a:t>使用者點擊離開查詢後，停留在查找位置。</a:t>
                      </a:r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4512"/>
                  </a:ext>
                </a:extLst>
              </a:tr>
              <a:tr h="42680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其他需求</a:t>
                      </a:r>
                      <a:endParaRPr lang="zh-TW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4452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投影片編號版面配置區 3"/>
          <p:cNvSpPr txBox="1">
            <a:spLocks/>
          </p:cNvSpPr>
          <p:nvPr/>
        </p:nvSpPr>
        <p:spPr>
          <a:xfrm>
            <a:off x="11447160" y="6480175"/>
            <a:ext cx="74484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6/9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07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01601"/>
            <a:ext cx="10131425" cy="1066800"/>
          </a:xfrm>
        </p:spPr>
        <p:txBody>
          <a:bodyPr>
            <a:normAutofit fontScale="90000"/>
          </a:bodyPr>
          <a:lstStyle/>
          <a:p>
            <a:r>
              <a:rPr lang="zh-TW" altLang="en-US" sz="8000" dirty="0" smtClean="0"/>
              <a:t>系統模擬畫面</a:t>
            </a:r>
            <a:endParaRPr lang="zh-TW" altLang="en-US" sz="80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60" y="1381760"/>
            <a:ext cx="3202940" cy="44898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419860" y="5875792"/>
            <a:ext cx="3202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/>
              <a:t>主</a:t>
            </a:r>
            <a:r>
              <a:rPr lang="zh-TW" altLang="en-US" sz="4800" dirty="0"/>
              <a:t>畫面</a:t>
            </a:r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89" y="1381760"/>
            <a:ext cx="3220969" cy="44898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/>
          <p:cNvSpPr txBox="1"/>
          <p:nvPr/>
        </p:nvSpPr>
        <p:spPr>
          <a:xfrm>
            <a:off x="6739889" y="5871596"/>
            <a:ext cx="3202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/>
              <a:t>撰寫畫</a:t>
            </a:r>
            <a:r>
              <a:rPr lang="zh-TW" altLang="en-US" sz="4800" dirty="0"/>
              <a:t>面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 smtClean="0"/>
              <a:t>7/9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43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06500"/>
          </a:xfrm>
        </p:spPr>
        <p:txBody>
          <a:bodyPr>
            <a:normAutofit/>
          </a:bodyPr>
          <a:lstStyle/>
          <a:p>
            <a:r>
              <a:rPr lang="zh-TW" altLang="en-US" sz="7200" dirty="0" smtClean="0"/>
              <a:t>系統活動圖</a:t>
            </a:r>
            <a:endParaRPr lang="zh-TW" altLang="en-US" sz="7200" dirty="0"/>
          </a:p>
        </p:txBody>
      </p:sp>
      <p:sp>
        <p:nvSpPr>
          <p:cNvPr id="15" name="向右箭號 14"/>
          <p:cNvSpPr/>
          <p:nvPr/>
        </p:nvSpPr>
        <p:spPr>
          <a:xfrm>
            <a:off x="1851980" y="2011585"/>
            <a:ext cx="889000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2885000" y="1830384"/>
            <a:ext cx="1788600" cy="760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登入畫</a:t>
            </a:r>
            <a:r>
              <a:rPr lang="zh-TW" altLang="en-US" sz="2800" dirty="0"/>
              <a:t>面</a:t>
            </a:r>
          </a:p>
        </p:txBody>
      </p:sp>
      <p:sp>
        <p:nvSpPr>
          <p:cNvPr id="18" name="向右箭號 17"/>
          <p:cNvSpPr/>
          <p:nvPr/>
        </p:nvSpPr>
        <p:spPr>
          <a:xfrm>
            <a:off x="4817620" y="2011585"/>
            <a:ext cx="889000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菱形 18"/>
          <p:cNvSpPr/>
          <p:nvPr/>
        </p:nvSpPr>
        <p:spPr>
          <a:xfrm>
            <a:off x="5850640" y="1811333"/>
            <a:ext cx="2696460" cy="7981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是否為會員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 rot="5400000">
            <a:off x="6754370" y="2994177"/>
            <a:ext cx="889000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563199" y="30296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6304570" y="3921318"/>
            <a:ext cx="1788600" cy="760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註冊</a:t>
            </a:r>
            <a:r>
              <a:rPr lang="zh-TW" altLang="en-US" sz="2800" dirty="0" smtClean="0"/>
              <a:t>畫面</a:t>
            </a:r>
            <a:endParaRPr lang="zh-TW" altLang="en-US" sz="2800" dirty="0"/>
          </a:p>
        </p:txBody>
      </p:sp>
      <p:sp>
        <p:nvSpPr>
          <p:cNvPr id="24" name="向右箭號 23"/>
          <p:cNvSpPr/>
          <p:nvPr/>
        </p:nvSpPr>
        <p:spPr>
          <a:xfrm>
            <a:off x="8686350" y="1990252"/>
            <a:ext cx="889000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923101" y="1645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28" name="矩形 27"/>
          <p:cNvSpPr/>
          <p:nvPr/>
        </p:nvSpPr>
        <p:spPr>
          <a:xfrm>
            <a:off x="9724140" y="1830384"/>
            <a:ext cx="1788600" cy="76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登入作業</a:t>
            </a:r>
            <a:endParaRPr lang="zh-TW" altLang="en-US" sz="2800" dirty="0"/>
          </a:p>
        </p:txBody>
      </p:sp>
      <p:sp>
        <p:nvSpPr>
          <p:cNvPr id="29" name="向右箭號 28"/>
          <p:cNvSpPr/>
          <p:nvPr/>
        </p:nvSpPr>
        <p:spPr>
          <a:xfrm rot="5400000">
            <a:off x="10173940" y="2960368"/>
            <a:ext cx="889000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19137319">
            <a:off x="8031405" y="3088865"/>
            <a:ext cx="1979247" cy="440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9985423" y="3670266"/>
            <a:ext cx="1266034" cy="12660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999687" y="403974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主畫面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303422" y="2021290"/>
            <a:ext cx="409308" cy="409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 smtClean="0"/>
              <a:t>8/9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9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403</TotalTime>
  <Words>347</Words>
  <Application>Microsoft Office PowerPoint</Application>
  <PresentationFormat>寬螢幕</PresentationFormat>
  <Paragraphs>113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天體</vt:lpstr>
      <vt:lpstr>LiVetalk 區塊鏈通訊平台 </vt:lpstr>
      <vt:lpstr>目錄</vt:lpstr>
      <vt:lpstr>專題介紹</vt:lpstr>
      <vt:lpstr>利害關係人目標表</vt:lpstr>
      <vt:lpstr>事件表</vt:lpstr>
      <vt:lpstr>使用案例圖</vt:lpstr>
      <vt:lpstr>使用案例</vt:lpstr>
      <vt:lpstr>系統模擬畫面</vt:lpstr>
      <vt:lpstr>系統活動圖</vt:lpstr>
      <vt:lpstr>系統活動圖</vt:lpstr>
      <vt:lpstr>END 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Lifechain 用區塊鏈打造的寶箱</dc:title>
  <dc:creator>正</dc:creator>
  <cp:lastModifiedBy>正</cp:lastModifiedBy>
  <cp:revision>39</cp:revision>
  <dcterms:created xsi:type="dcterms:W3CDTF">2018-12-05T20:53:48Z</dcterms:created>
  <dcterms:modified xsi:type="dcterms:W3CDTF">2019-01-03T00:42:51Z</dcterms:modified>
</cp:coreProperties>
</file>