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9"/>
  </p:notesMasterIdLst>
  <p:sldIdLst>
    <p:sldId id="256" r:id="rId2"/>
    <p:sldId id="258" r:id="rId3"/>
    <p:sldId id="257" r:id="rId4"/>
    <p:sldId id="266" r:id="rId5"/>
    <p:sldId id="261" r:id="rId6"/>
    <p:sldId id="267" r:id="rId7"/>
    <p:sldId id="262" r:id="rId8"/>
    <p:sldId id="272" r:id="rId9"/>
    <p:sldId id="263" r:id="rId10"/>
    <p:sldId id="264" r:id="rId11"/>
    <p:sldId id="265" r:id="rId12"/>
    <p:sldId id="268" r:id="rId13"/>
    <p:sldId id="273" r:id="rId14"/>
    <p:sldId id="274" r:id="rId15"/>
    <p:sldId id="269" r:id="rId16"/>
    <p:sldId id="270" r:id="rId17"/>
    <p:sldId id="271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09"/>
    <p:restoredTop sz="94542"/>
  </p:normalViewPr>
  <p:slideViewPr>
    <p:cSldViewPr snapToGrid="0">
      <p:cViewPr varScale="1">
        <p:scale>
          <a:sx n="137" d="100"/>
          <a:sy n="137" d="100"/>
        </p:scale>
        <p:origin x="73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689E13-E9B9-B746-BD13-E8A66434500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1EC197-64D5-1F43-90CA-EFB2ACC1D5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7978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EC197-64D5-1F43-90CA-EFB2ACC1D5F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73615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EC197-64D5-1F43-90CA-EFB2ACC1D5F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953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EC197-64D5-1F43-90CA-EFB2ACC1D5FE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64294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EC197-64D5-1F43-90CA-EFB2ACC1D5F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29577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EC197-64D5-1F43-90CA-EFB2ACC1D5F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78572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EC197-64D5-1F43-90CA-EFB2ACC1D5F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78335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9E9763-1765-89C9-57D4-AAD01D135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7BA933B-6A3F-542A-CC94-F1F52AEDEE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B70984-C74A-5B54-226D-F751985AD4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A49AE3-94AF-B64B-B848-57EDC96AEA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EC197-64D5-1F43-90CA-EFB2ACC1D5F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1136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EC197-64D5-1F43-90CA-EFB2ACC1D5F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123870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EC197-64D5-1F43-90CA-EFB2ACC1D5F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40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61EC197-64D5-1F43-90CA-EFB2ACC1D5F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3132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B0BA2-B45D-49C3-9996-934F8F975B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CA0EF1-9BAB-86BD-8203-FE96D90EC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7562C1-2B65-32FA-8C86-8F6EC3414C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98B1-43AC-7A48-A9C9-324FDB8189D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AFA959-B404-6902-5215-1BD026D716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494717-5276-8BB3-A36F-03A1FF4D59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6806-A960-3642-A86B-92725B82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5155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562C-CD96-E0D7-D93A-29C6AD9903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2DD49A-DF05-52E4-9F9C-DA1790B606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71C49-D53B-5085-E098-45E75FC9E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98B1-43AC-7A48-A9C9-324FDB8189D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4D261-05E5-BCE4-876F-D19534A71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631DFA-DD04-4406-3762-D29E12A60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6806-A960-3642-A86B-92725B82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027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ACA64D-FCCF-2F98-9AA7-8E48C7E418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9E8AAAA-1C8E-DD34-6D28-A5F68FD57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6A1FDF-9022-14C8-C1B1-6680AC553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98B1-43AC-7A48-A9C9-324FDB8189D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49692-0E27-716B-D2CE-AC03A3424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0A21F4-874D-699F-30D3-BF4056081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6806-A960-3642-A86B-92725B82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346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8822A-BD9F-645B-F3BC-6FEA4BCC9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BBC95-2EA0-367F-7EF9-C6C422328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FFDBB-C23E-E870-3EBC-9BFAF4871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98B1-43AC-7A48-A9C9-324FDB8189D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9FAF-3C25-12BD-38D4-DA3B7513D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30E99D-5295-BBB5-45F0-DC98DA36A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6806-A960-3642-A86B-92725B82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556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2B5E2-0D53-057C-03E2-D6A88A5C7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74409-571A-1E46-68EE-926F0AFED5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57BA71-9A1A-FFBD-42E5-F73D6335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98B1-43AC-7A48-A9C9-324FDB8189D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53A0B6-6591-0256-3FDF-F54F2F1315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0533F8-AF06-816C-D4F1-97EEB29B8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6806-A960-3642-A86B-92725B82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59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55F0D-B273-75BD-1F2A-75772F1E3C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DBBAD1-50B0-F570-1983-25BDC7BF31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203BC-81AE-995C-4CBC-0EADB2A954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0029FE-5E7D-C533-6A77-4AD74C7DA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98B1-43AC-7A48-A9C9-324FDB8189D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3D3C1-55D2-149E-5E99-E03497F15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F58732-E1A3-CD9C-C3E0-DC50CD92B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6806-A960-3642-A86B-92725B82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71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A91C2-596A-41C3-24B1-32E622613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1216FB-88C9-E218-3000-FF986A3C0C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BD49-B39D-2F25-033E-C31610B89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28E3E0-A98A-29B8-7AD9-4BB2BB98BB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695BF27-229C-3673-217A-1EE69D4D3E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790E00-2D02-98E8-2662-7E392196B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98B1-43AC-7A48-A9C9-324FDB8189D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2C81A2-1F94-B552-74EE-F8DD39480C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C03FF01-2E9B-5196-999B-06E4B4C933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6806-A960-3642-A86B-92725B82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159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355D-8A07-C1C6-10E3-3963D4212E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F6255A-0290-B505-3877-EACC31CCE1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98B1-43AC-7A48-A9C9-324FDB8189D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AEF8B6-4F33-C8C9-2139-D14A201F5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088726-BCA9-C1F2-D528-857F4619D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6806-A960-3642-A86B-92725B82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27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18C9B3-E8FD-42D9-FE5A-97280D63A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98B1-43AC-7A48-A9C9-324FDB8189D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471E4F7-942D-A16D-AC1F-CE52C0248B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CAF649-6E43-76B9-BB50-E63328D59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6806-A960-3642-A86B-92725B82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288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E8747-975B-AD6C-0265-451E4E1F87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3CC5AC-8395-30D3-B998-AB4951013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EA63E1-7F9F-3C37-27DA-8633E6861D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67553A-4358-7D96-3013-5830BAAA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98B1-43AC-7A48-A9C9-324FDB8189D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874842-DAD2-7B88-156C-CF9763445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B1A44F-1552-79E0-FE7E-932A8948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6806-A960-3642-A86B-92725B82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1260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03818-BEA4-06EB-68C8-AF74CD2BAC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20B82D-CD78-997B-F733-302345B4C73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7CDE01-A514-5874-DBAB-EE938A1393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7FEB5A-5B67-5CE4-56CF-F7040059EF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F98B1-43AC-7A48-A9C9-324FDB8189D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9E8C0E-3829-12FB-2C34-85831DACC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5CE9D0-97CD-5235-4BDB-FA4115887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57D6806-A960-3642-A86B-92725B82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82639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ED62FB-DDFE-A857-7882-A2B01FB9F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DC4E3C-AA53-18B1-A7CE-2C706E1B14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B26A2C-DB32-4DC2-78AA-84CA439C32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1F98B1-43AC-7A48-A9C9-324FDB8189DC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AD063C-7F53-5C54-7361-A3AC7699A6A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60222-6AA8-78F1-1D77-10C5DA9E1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7D6806-A960-3642-A86B-92725B8281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1387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HSV-AI/presentations/tree/master/2025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gemini.google.com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F64172-6163-F58B-54EB-D4196F4988C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Deep Research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1B9C69-F274-3962-B479-756383AD34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Google Gemini Deep Research</a:t>
            </a:r>
          </a:p>
          <a:p>
            <a:r>
              <a:rPr lang="en-US" dirty="0"/>
              <a:t>OpenAI Deep Research</a:t>
            </a:r>
          </a:p>
          <a:p>
            <a:r>
              <a:rPr lang="en-US" dirty="0"/>
              <a:t>Open-Source Deep Research</a:t>
            </a:r>
          </a:p>
        </p:txBody>
      </p:sp>
    </p:spTree>
    <p:extLst>
      <p:ext uri="{BB962C8B-B14F-4D97-AF65-F5344CB8AC3E}">
        <p14:creationId xmlns:p14="http://schemas.microsoft.com/office/powerpoint/2010/main" val="31244189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D7C61-A34B-6B4A-5A53-C45601FCC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Open-Source Deep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AB28C-4F9C-ABD2-2B1C-D30D0F530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Workflow: Provide a prompt</a:t>
            </a:r>
          </a:p>
          <a:p>
            <a:r>
              <a:rPr lang="en-US" dirty="0"/>
              <a:t>Pricing: Free and open-source</a:t>
            </a:r>
          </a:p>
          <a:p>
            <a:r>
              <a:rPr lang="en-US" dirty="0"/>
              <a:t>Rate Limits: None</a:t>
            </a:r>
          </a:p>
          <a:p>
            <a:r>
              <a:rPr lang="en-US" dirty="0"/>
              <a:t>Time to complete: 1-5 minutes</a:t>
            </a:r>
          </a:p>
          <a:p>
            <a:r>
              <a:rPr lang="en-US" dirty="0"/>
              <a:t>Output Format: Text in browser, can integrate with apps locally</a:t>
            </a:r>
          </a:p>
          <a:p>
            <a:r>
              <a:rPr lang="en-US" dirty="0"/>
              <a:t>Quirks/Bugs: </a:t>
            </a:r>
          </a:p>
          <a:p>
            <a:pPr lvl="1"/>
            <a:r>
              <a:rPr lang="en-US" dirty="0"/>
              <a:t>Poorer performance compared to Gemini / OpenAI</a:t>
            </a:r>
          </a:p>
          <a:p>
            <a:pPr lvl="1"/>
            <a:r>
              <a:rPr lang="en-US" dirty="0"/>
              <a:t>Quality is heavily dependent on the base model you use, will likely require significant compute to perform well (i.e., GAIA results used o1)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19473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F7ED26-F26D-9D6B-4DC5-1AB3DEE74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Tools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D5270D-FDEB-CEB9-EADA-010C3D0A32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939072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Outputs are extremely long, so manually reviewing is not feasible during this meeting. </a:t>
            </a:r>
          </a:p>
          <a:p>
            <a:r>
              <a:rPr lang="en-US" dirty="0"/>
              <a:t>HSV.AI </a:t>
            </a:r>
            <a:r>
              <a:rPr lang="en-US" dirty="0" err="1"/>
              <a:t>Github</a:t>
            </a:r>
            <a:r>
              <a:rPr lang="en-US" dirty="0"/>
              <a:t> presentations repo has prompts and unedited outputs for each of these 10 prompts</a:t>
            </a:r>
          </a:p>
          <a:p>
            <a:pPr lvl="1"/>
            <a:r>
              <a:rPr lang="en-US" dirty="0">
                <a:hlinkClick r:id="rId3"/>
              </a:rPr>
              <a:t>https://github.com/HSV-AI/presentations/tree/master/2025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9261F87-F430-6F29-085F-6A7D8DD048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72" y="1676436"/>
            <a:ext cx="7300219" cy="431725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C0898BA-3AE8-F7A7-88D3-65BB7E9B3110}"/>
              </a:ext>
            </a:extLst>
          </p:cNvPr>
          <p:cNvSpPr txBox="1"/>
          <p:nvPr/>
        </p:nvSpPr>
        <p:spPr>
          <a:xfrm>
            <a:off x="6616020" y="6123543"/>
            <a:ext cx="36227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Rule of Thumb: 500 words = 1 page</a:t>
            </a:r>
          </a:p>
        </p:txBody>
      </p:sp>
    </p:spTree>
    <p:extLst>
      <p:ext uri="{BB962C8B-B14F-4D97-AF65-F5344CB8AC3E}">
        <p14:creationId xmlns:p14="http://schemas.microsoft.com/office/powerpoint/2010/main" val="36322427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62105-1117-409A-C5FD-A19783B0E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22704"/>
            <a:ext cx="10515600" cy="1325563"/>
          </a:xfrm>
        </p:spPr>
        <p:txBody>
          <a:bodyPr/>
          <a:lstStyle/>
          <a:p>
            <a:r>
              <a:rPr lang="en-US" dirty="0"/>
              <a:t>Comparison Findings – AI History Prompt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0F8896A-6B62-E029-51BC-AC4A445588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298" y="886524"/>
            <a:ext cx="6240624" cy="50849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3742A65-1BD2-23C2-8CA7-2644D5760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1922" y="886524"/>
            <a:ext cx="5618584" cy="5751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107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4D27D33-A2A2-1E90-C822-CBBAC706E8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965271"/>
              </p:ext>
            </p:extLst>
          </p:nvPr>
        </p:nvGraphicFramePr>
        <p:xfrm>
          <a:off x="198275" y="1959428"/>
          <a:ext cx="11795449" cy="470296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9302">
                  <a:extLst>
                    <a:ext uri="{9D8B030D-6E8A-4147-A177-3AD203B41FA5}">
                      <a16:colId xmlns:a16="http://schemas.microsoft.com/office/drawing/2014/main" val="876761900"/>
                    </a:ext>
                  </a:extLst>
                </a:gridCol>
                <a:gridCol w="1218423">
                  <a:extLst>
                    <a:ext uri="{9D8B030D-6E8A-4147-A177-3AD203B41FA5}">
                      <a16:colId xmlns:a16="http://schemas.microsoft.com/office/drawing/2014/main" val="456825969"/>
                    </a:ext>
                  </a:extLst>
                </a:gridCol>
                <a:gridCol w="1114230">
                  <a:extLst>
                    <a:ext uri="{9D8B030D-6E8A-4147-A177-3AD203B41FA5}">
                      <a16:colId xmlns:a16="http://schemas.microsoft.com/office/drawing/2014/main" val="535374638"/>
                    </a:ext>
                  </a:extLst>
                </a:gridCol>
                <a:gridCol w="1548881">
                  <a:extLst>
                    <a:ext uri="{9D8B030D-6E8A-4147-A177-3AD203B41FA5}">
                      <a16:colId xmlns:a16="http://schemas.microsoft.com/office/drawing/2014/main" val="2679283071"/>
                    </a:ext>
                  </a:extLst>
                </a:gridCol>
                <a:gridCol w="4082922">
                  <a:extLst>
                    <a:ext uri="{9D8B030D-6E8A-4147-A177-3AD203B41FA5}">
                      <a16:colId xmlns:a16="http://schemas.microsoft.com/office/drawing/2014/main" val="2501236977"/>
                    </a:ext>
                  </a:extLst>
                </a:gridCol>
                <a:gridCol w="2961691">
                  <a:extLst>
                    <a:ext uri="{9D8B030D-6E8A-4147-A177-3AD203B41FA5}">
                      <a16:colId xmlns:a16="http://schemas.microsoft.com/office/drawing/2014/main" val="4028803560"/>
                    </a:ext>
                  </a:extLst>
                </a:gridCol>
              </a:tblGrid>
              <a:tr h="717756">
                <a:tc>
                  <a:txBody>
                    <a:bodyPr/>
                    <a:lstStyle/>
                    <a:p>
                      <a:r>
                        <a:rPr lang="en-US" sz="1600" dirty="0"/>
                        <a:t>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Response Length (words)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AI Topics in Timeline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Number of Sources cited in final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Prompt Adherence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Interesting Findings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5860577"/>
                  </a:ext>
                </a:extLst>
              </a:tr>
              <a:tr h="1061271">
                <a:tc>
                  <a:txBody>
                    <a:bodyPr/>
                    <a:lstStyle/>
                    <a:p>
                      <a:r>
                        <a:rPr lang="en-US" sz="1600" dirty="0"/>
                        <a:t>OpenAI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16276 </a:t>
                      </a:r>
                    </a:p>
                    <a:p>
                      <a:pPr algn="r"/>
                      <a:r>
                        <a:rPr lang="en-US" sz="1600" dirty="0"/>
                        <a:t>(~32 pages)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A+. Consistently followed the provided format for all topics. For general trends, specific papers/projects were provided along with overall impact.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In-text references point to specific paragraph used. When </a:t>
                      </a:r>
                      <a:r>
                        <a:rPr lang="en-US" sz="1600" dirty="0" err="1"/>
                        <a:t>arxiv</a:t>
                      </a:r>
                      <a:r>
                        <a:rPr lang="en-US" sz="1600" dirty="0"/>
                        <a:t> is cited, it appears to only reference the abstract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1740995"/>
                  </a:ext>
                </a:extLst>
              </a:tr>
              <a:tr h="870532">
                <a:tc>
                  <a:txBody>
                    <a:bodyPr/>
                    <a:lstStyle/>
                    <a:p>
                      <a:r>
                        <a:rPr lang="en-US" sz="1600" dirty="0"/>
                        <a:t>Gemini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5166</a:t>
                      </a:r>
                    </a:p>
                    <a:p>
                      <a:pPr algn="r"/>
                      <a:r>
                        <a:rPr lang="en-US" sz="1600" dirty="0"/>
                        <a:t>(~10 pages)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B+. Followed the format for some topics, but regularly missed tech contributions / impact / lineage. Explanations were 1-2 sentences for each subtopic.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Did not cite </a:t>
                      </a:r>
                      <a:r>
                        <a:rPr lang="en-US" sz="1600" dirty="0" err="1"/>
                        <a:t>arxiv</a:t>
                      </a:r>
                      <a:r>
                        <a:rPr lang="en-US" sz="1600" dirty="0"/>
                        <a:t>.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9030365"/>
                  </a:ext>
                </a:extLst>
              </a:tr>
              <a:tr h="1502563">
                <a:tc>
                  <a:txBody>
                    <a:bodyPr/>
                    <a:lstStyle/>
                    <a:p>
                      <a:r>
                        <a:rPr lang="en-US" sz="1600" dirty="0"/>
                        <a:t>Open-Source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397</a:t>
                      </a:r>
                    </a:p>
                    <a:p>
                      <a:pPr algn="r"/>
                      <a:r>
                        <a:rPr lang="en-US" sz="1600" dirty="0"/>
                        <a:t>(~0.75 pages)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/>
                        <a:t>N/A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D. Each topic was a “headline”. Lot of missing steps in the timeline for AI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7318686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B42522D7-C3F5-E956-893B-4EE1E8569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High Level Summary – AI History</a:t>
            </a:r>
          </a:p>
        </p:txBody>
      </p:sp>
    </p:spTree>
    <p:extLst>
      <p:ext uri="{BB962C8B-B14F-4D97-AF65-F5344CB8AC3E}">
        <p14:creationId xmlns:p14="http://schemas.microsoft.com/office/powerpoint/2010/main" val="151108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F61112C-CF71-6D53-87AE-F608013269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857" y="83976"/>
            <a:ext cx="4984682" cy="644278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DF5598D-22A8-9E0A-7F2E-2CF1F09B4E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1738" y="160304"/>
            <a:ext cx="4642062" cy="566836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06BE3A1-CAB5-9CA0-861F-98C065156864}"/>
              </a:ext>
            </a:extLst>
          </p:cNvPr>
          <p:cNvSpPr txBox="1"/>
          <p:nvPr/>
        </p:nvSpPr>
        <p:spPr>
          <a:xfrm>
            <a:off x="1670179" y="6488668"/>
            <a:ext cx="2493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OpenAI Deep Research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5D90DCC-ABB1-0EE7-C9CF-C28680F2A638}"/>
              </a:ext>
            </a:extLst>
          </p:cNvPr>
          <p:cNvSpPr txBox="1"/>
          <p:nvPr/>
        </p:nvSpPr>
        <p:spPr>
          <a:xfrm>
            <a:off x="7786241" y="5828672"/>
            <a:ext cx="24690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Gemini Deep Research</a:t>
            </a:r>
          </a:p>
        </p:txBody>
      </p:sp>
    </p:spTree>
    <p:extLst>
      <p:ext uri="{BB962C8B-B14F-4D97-AF65-F5344CB8AC3E}">
        <p14:creationId xmlns:p14="http://schemas.microsoft.com/office/powerpoint/2010/main" val="3682007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BBF7CD-FC35-9CF6-DC64-1D4444A40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Practical Tips on Using Deep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48EB3-4E33-FC17-4430-8BF5ECCBB4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Deep Research approaches tend to do better with highly-structured, very detailed initial prompts</a:t>
            </a:r>
          </a:p>
          <a:p>
            <a:pPr lvl="1"/>
            <a:r>
              <a:rPr lang="en-US" dirty="0"/>
              <a:t>Recommendation: Paste your potential prompt into o3-mini, or other model and ask it to make it detailed, clear, and verbose. Provide specific sections/format you want your output to be in. Provide specific sources when available</a:t>
            </a:r>
          </a:p>
          <a:p>
            <a:r>
              <a:rPr lang="en-US" dirty="0"/>
              <a:t>Deep Research tends to provide a lot of information </a:t>
            </a:r>
          </a:p>
          <a:p>
            <a:pPr lvl="1"/>
            <a:r>
              <a:rPr lang="en-US" dirty="0"/>
              <a:t>Recommendation: Let Deep Research provide as much information as possible, then summarize the output using another model (gpt-4o, o1, 2.0-Flash) – Claude seems to do a great job of breaking down the info</a:t>
            </a:r>
          </a:p>
        </p:txBody>
      </p:sp>
    </p:spTree>
    <p:extLst>
      <p:ext uri="{BB962C8B-B14F-4D97-AF65-F5344CB8AC3E}">
        <p14:creationId xmlns:p14="http://schemas.microsoft.com/office/powerpoint/2010/main" val="98769196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C9230-76B6-F0F2-949C-FE1E94CB12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Research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ACCA4-BA48-5F4F-BAF8-C45AAC359A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Market Research</a:t>
            </a:r>
          </a:p>
          <a:p>
            <a:pPr lvl="1"/>
            <a:r>
              <a:rPr lang="en-US" dirty="0"/>
              <a:t>Fantastic for identifying large number of relevant sources though initial “Googling”</a:t>
            </a:r>
          </a:p>
          <a:p>
            <a:r>
              <a:rPr lang="en-US" dirty="0"/>
              <a:t>Technical Topic Deep Dive</a:t>
            </a:r>
          </a:p>
          <a:p>
            <a:pPr lvl="1"/>
            <a:r>
              <a:rPr lang="en-US" dirty="0"/>
              <a:t>Can narrow the focus of Deep Research to certain topics / websites / organizations / paper titles / etc.</a:t>
            </a:r>
          </a:p>
          <a:p>
            <a:r>
              <a:rPr lang="en-US" dirty="0"/>
              <a:t>Personalized reports on making purchasing decisions</a:t>
            </a:r>
          </a:p>
          <a:p>
            <a:pPr lvl="1"/>
            <a:r>
              <a:rPr lang="en-US" dirty="0"/>
              <a:t>OpenAI demo using Deep Research to figure out best snowboard to purchase</a:t>
            </a:r>
          </a:p>
          <a:p>
            <a:r>
              <a:rPr lang="en-US" dirty="0"/>
              <a:t>In general, if your problem would benefit from multi-step context from the internet, Deep Research is probably a good fit.</a:t>
            </a:r>
          </a:p>
        </p:txBody>
      </p:sp>
    </p:spTree>
    <p:extLst>
      <p:ext uri="{BB962C8B-B14F-4D97-AF65-F5344CB8AC3E}">
        <p14:creationId xmlns:p14="http://schemas.microsoft.com/office/powerpoint/2010/main" val="11385574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D5989-A393-C367-C534-139D39E1CC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 for Deep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7A55D-30C6-62AA-09C4-EF35E4ADE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Increased tool use effectiveness with tools like </a:t>
            </a:r>
            <a:r>
              <a:rPr lang="en-US" dirty="0" err="1"/>
              <a:t>Anthropic’s</a:t>
            </a:r>
            <a:r>
              <a:rPr lang="en-US" dirty="0"/>
              <a:t> Computer Use Agent, OpenAI’s Operator, and other browser manipulation tools</a:t>
            </a:r>
          </a:p>
          <a:p>
            <a:r>
              <a:rPr lang="en-US" dirty="0"/>
              <a:t>As reasoning models (o1, o3-mini, gemini-2.0-pro, </a:t>
            </a:r>
            <a:r>
              <a:rPr lang="en-US" dirty="0" err="1"/>
              <a:t>deepseek</a:t>
            </a:r>
            <a:r>
              <a:rPr lang="en-US" dirty="0"/>
              <a:t>, etc.) improve, expect the outputs of Deep Research to continue improving.</a:t>
            </a:r>
          </a:p>
          <a:p>
            <a:r>
              <a:rPr lang="en-US" dirty="0"/>
              <a:t>OpenAI plans to bring Deep Research to Plus and Free Tiers in coming months</a:t>
            </a:r>
          </a:p>
          <a:p>
            <a:r>
              <a:rPr lang="en-US" dirty="0"/>
              <a:t>Expect to see different “levels” of intelligence for deep research based on pricing tiers (potentially tied to time spent)</a:t>
            </a:r>
          </a:p>
        </p:txBody>
      </p:sp>
    </p:spTree>
    <p:extLst>
      <p:ext uri="{BB962C8B-B14F-4D97-AF65-F5344CB8AC3E}">
        <p14:creationId xmlns:p14="http://schemas.microsoft.com/office/powerpoint/2010/main" val="245394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9CF52-919A-91A3-51D8-96C76EB98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Deep Research?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FB9A0C-00D4-C974-A602-FD5B26CF8E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096000" cy="4351338"/>
          </a:xfrm>
        </p:spPr>
        <p:txBody>
          <a:bodyPr/>
          <a:lstStyle/>
          <a:p>
            <a:r>
              <a:rPr lang="en-US" dirty="0"/>
              <a:t>Agentic, personal research assistant</a:t>
            </a:r>
          </a:p>
          <a:p>
            <a:r>
              <a:rPr lang="en-US" dirty="0"/>
              <a:t>Analyze hundreds of sources and generate a comprehensive research report</a:t>
            </a:r>
          </a:p>
          <a:p>
            <a:r>
              <a:rPr lang="en-US" dirty="0"/>
              <a:t>Timeline:</a:t>
            </a:r>
          </a:p>
          <a:p>
            <a:pPr lvl="1"/>
            <a:r>
              <a:rPr lang="en-US" dirty="0"/>
              <a:t>Google: 12/11/2024</a:t>
            </a:r>
          </a:p>
          <a:p>
            <a:pPr lvl="1"/>
            <a:r>
              <a:rPr lang="en-US" dirty="0"/>
              <a:t>OpenAI: 2/2/2025</a:t>
            </a:r>
          </a:p>
          <a:p>
            <a:pPr lvl="1"/>
            <a:r>
              <a:rPr lang="en-US" dirty="0"/>
              <a:t>Open-Source recreations: Ongoing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3B4E1F-2204-06FF-CE59-754E2F18F4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4716" y="230188"/>
            <a:ext cx="3884633" cy="1325562"/>
          </a:xfrm>
          <a:prstGeom prst="rect">
            <a:avLst/>
          </a:prstGeom>
        </p:spPr>
      </p:pic>
      <p:pic>
        <p:nvPicPr>
          <p:cNvPr id="1026" name="Picture 2" descr="OpenAI’s Deep Research: Unexpected Game Changer!">
            <a:extLst>
              <a:ext uri="{FF2B5EF4-FFF2-40B4-BE49-F238E27FC236}">
                <a16:creationId xmlns:a16="http://schemas.microsoft.com/office/drawing/2014/main" id="{568E68BB-9CF0-CDF6-B4AF-DB75FDBA72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8059" y="1687555"/>
            <a:ext cx="3657948" cy="2057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C9E12A-7367-892A-D048-D5E88CA535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513" y="3967792"/>
            <a:ext cx="5573038" cy="2525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01902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8ED9-A23E-3526-7114-91A48EF42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start with an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79A57-CF87-639F-E112-2F29845F4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Gemini.google.com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07155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9B65A-369E-1E0C-9F3D-9F605FA4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Deep Research -- How it works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E10D38B-8E4B-3A91-F093-590C88E41232}"/>
              </a:ext>
            </a:extLst>
          </p:cNvPr>
          <p:cNvSpPr/>
          <p:nvPr/>
        </p:nvSpPr>
        <p:spPr>
          <a:xfrm>
            <a:off x="167951" y="3529018"/>
            <a:ext cx="1660849" cy="43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User Prompt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A1011D-41EA-5C2D-95CC-1702646D317A}"/>
              </a:ext>
            </a:extLst>
          </p:cNvPr>
          <p:cNvSpPr/>
          <p:nvPr/>
        </p:nvSpPr>
        <p:spPr>
          <a:xfrm>
            <a:off x="2313992" y="1511559"/>
            <a:ext cx="7576457" cy="4478694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2000" b="1" dirty="0"/>
              <a:t>Deep Research Agentic Framework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E62325D-D58D-0CBE-38C7-7B53476AC492}"/>
              </a:ext>
            </a:extLst>
          </p:cNvPr>
          <p:cNvSpPr/>
          <p:nvPr/>
        </p:nvSpPr>
        <p:spPr>
          <a:xfrm>
            <a:off x="10256088" y="3540169"/>
            <a:ext cx="1660849" cy="433873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Response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894346E-2D5B-150D-3D19-E4B4EBFFDA2A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1828800" y="3745955"/>
            <a:ext cx="485192" cy="49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ED4F68E-653E-F530-9BCE-D280ED7E2CBD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9890449" y="3750906"/>
            <a:ext cx="365639" cy="62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8D42CC0D-F904-B6F5-95FB-87B552C5B9F4}"/>
              </a:ext>
            </a:extLst>
          </p:cNvPr>
          <p:cNvSpPr/>
          <p:nvPr/>
        </p:nvSpPr>
        <p:spPr>
          <a:xfrm>
            <a:off x="2709746" y="1951931"/>
            <a:ext cx="6857999" cy="5910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Available Tools: </a:t>
            </a:r>
            <a:r>
              <a:rPr lang="en-US" sz="1600" dirty="0" err="1"/>
              <a:t>WebSearch</a:t>
            </a:r>
            <a:r>
              <a:rPr lang="en-US" sz="1600" dirty="0"/>
              <a:t>, </a:t>
            </a:r>
            <a:r>
              <a:rPr lang="en-US" sz="1600" dirty="0" err="1"/>
              <a:t>PageUp</a:t>
            </a:r>
            <a:r>
              <a:rPr lang="en-US" sz="1600" dirty="0"/>
              <a:t>/Down, </a:t>
            </a:r>
            <a:r>
              <a:rPr lang="en-US" sz="1600" dirty="0" err="1"/>
              <a:t>FinderTool</a:t>
            </a:r>
            <a:r>
              <a:rPr lang="en-US" sz="1600" dirty="0"/>
              <a:t>, </a:t>
            </a:r>
            <a:r>
              <a:rPr lang="en-US" sz="1600" dirty="0" err="1"/>
              <a:t>ArchiveTool</a:t>
            </a:r>
            <a:r>
              <a:rPr lang="en-US" sz="1600" dirty="0"/>
              <a:t>, </a:t>
            </a:r>
            <a:r>
              <a:rPr lang="en-US" sz="1600" dirty="0" err="1"/>
              <a:t>DownloadTool</a:t>
            </a:r>
            <a:r>
              <a:rPr lang="en-US" sz="1600" dirty="0"/>
              <a:t>, Visualizer, </a:t>
            </a:r>
            <a:r>
              <a:rPr lang="en-US" sz="1600" dirty="0" err="1"/>
              <a:t>PythonExecutor</a:t>
            </a:r>
            <a:r>
              <a:rPr lang="en-US" sz="1600" dirty="0"/>
              <a:t>, </a:t>
            </a:r>
            <a:r>
              <a:rPr lang="en-US" sz="1600" dirty="0" err="1"/>
              <a:t>TextBasedWeb</a:t>
            </a:r>
            <a:r>
              <a:rPr lang="en-US" sz="1600" dirty="0"/>
              <a:t>, </a:t>
            </a:r>
            <a:r>
              <a:rPr lang="en-US" sz="1600" dirty="0" err="1"/>
              <a:t>FinalAnswer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013308-0157-F7EF-04F6-4F44C52E1049}"/>
              </a:ext>
            </a:extLst>
          </p:cNvPr>
          <p:cNvSpPr txBox="1"/>
          <p:nvPr/>
        </p:nvSpPr>
        <p:spPr>
          <a:xfrm>
            <a:off x="1248957" y="6402339"/>
            <a:ext cx="923374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Source: https://</a:t>
            </a:r>
            <a:r>
              <a:rPr lang="en-US" sz="1600" dirty="0" err="1"/>
              <a:t>github.com</a:t>
            </a:r>
            <a:r>
              <a:rPr lang="en-US" sz="1600" dirty="0"/>
              <a:t>/</a:t>
            </a:r>
            <a:r>
              <a:rPr lang="en-US" sz="1600" dirty="0" err="1"/>
              <a:t>huggingface</a:t>
            </a:r>
            <a:r>
              <a:rPr lang="en-US" sz="1600" dirty="0"/>
              <a:t>/</a:t>
            </a:r>
            <a:r>
              <a:rPr lang="en-US" sz="1600" dirty="0" err="1"/>
              <a:t>smolagents</a:t>
            </a:r>
            <a:r>
              <a:rPr lang="en-US" sz="1600" dirty="0"/>
              <a:t>/blob/main/examples/</a:t>
            </a:r>
            <a:r>
              <a:rPr lang="en-US" sz="1600" dirty="0" err="1"/>
              <a:t>open_deep_research</a:t>
            </a:r>
            <a:r>
              <a:rPr lang="en-US" sz="1600" dirty="0"/>
              <a:t>/</a:t>
            </a:r>
            <a:r>
              <a:rPr lang="en-US" sz="1600" dirty="0" err="1"/>
              <a:t>run.py</a:t>
            </a:r>
            <a:endParaRPr lang="en-US" sz="16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EC5824D0-7227-897F-CD4D-93010134BB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1703" y="2909285"/>
            <a:ext cx="7274083" cy="2129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710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AAB12-7C46-50EF-6ED8-74F5C6148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B6AAAE-2832-A83B-0FF4-6C275F0424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57392" cy="4351338"/>
          </a:xfrm>
        </p:spPr>
        <p:txBody>
          <a:bodyPr/>
          <a:lstStyle/>
          <a:p>
            <a:r>
              <a:rPr lang="en-US" dirty="0"/>
              <a:t>GAIA (General AI Assistants)</a:t>
            </a:r>
          </a:p>
          <a:p>
            <a:pPr lvl="1"/>
            <a:r>
              <a:rPr lang="en-US" dirty="0"/>
              <a:t>OpenAI Deep Research: 67.36%, </a:t>
            </a:r>
          </a:p>
          <a:p>
            <a:pPr lvl="1"/>
            <a:r>
              <a:rPr lang="en-US" dirty="0"/>
              <a:t>Open-Source Deep Research: 55.15%</a:t>
            </a:r>
          </a:p>
          <a:p>
            <a:pPr lvl="1"/>
            <a:r>
              <a:rPr lang="en-US" dirty="0"/>
              <a:t>Gemini Deep Research: N/A</a:t>
            </a:r>
          </a:p>
          <a:p>
            <a:pPr lvl="1"/>
            <a:r>
              <a:rPr lang="en-US" dirty="0"/>
              <a:t>GPT-4o: 7%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2911E4-949E-5D10-FB00-C154FF2B42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95592" y="1375565"/>
            <a:ext cx="7417420" cy="410687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E60CBC0-538A-1A0E-9E69-EA300124176A}"/>
              </a:ext>
            </a:extLst>
          </p:cNvPr>
          <p:cNvSpPr txBox="1"/>
          <p:nvPr/>
        </p:nvSpPr>
        <p:spPr>
          <a:xfrm>
            <a:off x="1433634" y="6176963"/>
            <a:ext cx="9324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GAIA Benchmark Leaderboard: https://</a:t>
            </a:r>
            <a:r>
              <a:rPr lang="en-US" dirty="0" err="1"/>
              <a:t>huggingface.co</a:t>
            </a:r>
            <a:r>
              <a:rPr lang="en-US" dirty="0"/>
              <a:t>/spaces/</a:t>
            </a:r>
            <a:r>
              <a:rPr lang="en-US" dirty="0" err="1"/>
              <a:t>gaia</a:t>
            </a:r>
            <a:r>
              <a:rPr lang="en-US" dirty="0"/>
              <a:t>-benchmark/leaderboard</a:t>
            </a:r>
          </a:p>
        </p:txBody>
      </p:sp>
    </p:spTree>
    <p:extLst>
      <p:ext uri="{BB962C8B-B14F-4D97-AF65-F5344CB8AC3E}">
        <p14:creationId xmlns:p14="http://schemas.microsoft.com/office/powerpoint/2010/main" val="24702637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5D90A5-6072-1D57-BC26-6D7C77595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Benchmarks (Cont.)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A8973-42A0-9532-2D6C-4AAB4B9942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879000" cy="4351338"/>
          </a:xfrm>
        </p:spPr>
        <p:txBody>
          <a:bodyPr/>
          <a:lstStyle/>
          <a:p>
            <a:r>
              <a:rPr lang="en-US" dirty="0"/>
              <a:t>Humanity’s Last Exam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B00669-6A7C-7FF1-B844-F55DEA87E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200" y="1825625"/>
            <a:ext cx="7227613" cy="346129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5CB3AC1-3909-D5A5-322F-884F486478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9382" y="2608682"/>
            <a:ext cx="3655828" cy="346129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939AB1-4BB4-63AA-8114-182CA0BF0AC5}"/>
              </a:ext>
            </a:extLst>
          </p:cNvPr>
          <p:cNvSpPr txBox="1"/>
          <p:nvPr/>
        </p:nvSpPr>
        <p:spPr>
          <a:xfrm>
            <a:off x="3897545" y="6361629"/>
            <a:ext cx="43969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Humanity’s Last Exam: https://</a:t>
            </a:r>
            <a:r>
              <a:rPr lang="en-US" dirty="0" err="1"/>
              <a:t>lastexam.ai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391641A-1470-9441-8153-339A942EC417}"/>
              </a:ext>
            </a:extLst>
          </p:cNvPr>
          <p:cNvSpPr txBox="1"/>
          <p:nvPr/>
        </p:nvSpPr>
        <p:spPr>
          <a:xfrm>
            <a:off x="838200" y="5992297"/>
            <a:ext cx="4192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OpenAI Deep Research: 26.6% accuracy</a:t>
            </a:r>
          </a:p>
        </p:txBody>
      </p:sp>
    </p:spTree>
    <p:extLst>
      <p:ext uri="{BB962C8B-B14F-4D97-AF65-F5344CB8AC3E}">
        <p14:creationId xmlns:p14="http://schemas.microsoft.com/office/powerpoint/2010/main" val="42946314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0CCD-25AB-6948-42FC-DE543FE48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Google Gemini Deep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66903-6CF5-A6EF-2960-B29CEE418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Workflow: Provide a prompt, then edit a research plan </a:t>
            </a:r>
          </a:p>
          <a:p>
            <a:r>
              <a:rPr lang="en-US" dirty="0"/>
              <a:t>Pricing: Included in $20/month Gemini Advanced</a:t>
            </a:r>
          </a:p>
          <a:p>
            <a:r>
              <a:rPr lang="en-US" dirty="0"/>
              <a:t>Rate Limits: None, 6 concurrent research tasks</a:t>
            </a:r>
          </a:p>
          <a:p>
            <a:r>
              <a:rPr lang="en-US" dirty="0"/>
              <a:t>Time to complete: Generally 3-5 minutes</a:t>
            </a:r>
          </a:p>
          <a:p>
            <a:r>
              <a:rPr lang="en-US" dirty="0"/>
              <a:t>Output Format: Text in browser, can open in Google Docs. 4-6 pages of output</a:t>
            </a:r>
          </a:p>
          <a:p>
            <a:r>
              <a:rPr lang="en-US" dirty="0"/>
              <a:t>Quirks/Bugs: </a:t>
            </a:r>
          </a:p>
          <a:p>
            <a:pPr lvl="1"/>
            <a:r>
              <a:rPr lang="en-US" dirty="0"/>
              <a:t>Roughly 5-10% of deep research prompts don’t finish and exit early</a:t>
            </a:r>
          </a:p>
          <a:p>
            <a:pPr lvl="1"/>
            <a:r>
              <a:rPr lang="en-US" dirty="0"/>
              <a:t>It can get confused on pages with a lot of content and assign things incorrectly</a:t>
            </a:r>
          </a:p>
          <a:p>
            <a:pPr lvl="1"/>
            <a:r>
              <a:rPr lang="en-US" dirty="0"/>
              <a:t>Currently uses the 1.5-Pro model instead of 2.0-Pro model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8786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E3E1D6-6BC3-2ABD-7A72-7768F4C10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5DB21-6F7F-D08D-DDA0-1999463EDF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OpenAI Deep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3BCD8A-3341-11D0-AA24-BF25D83455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Workflow: Provide a prompt, OpenAI Deep Research will ask follow up questions that you answer to provide more context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FA34BE-0F26-57A8-C6DA-B665CBFC9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20348" y="2678746"/>
            <a:ext cx="6951303" cy="4101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8139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07AC7-22F6-FFD7-6F27-FCA94DFF2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OpenAI Deep Research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4FB736-8FB6-ADE0-CA9A-8793FEEFD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Workflow: Provide a prompt, OpenAI Deep Research will ask follow up questions that you answer to provide more context</a:t>
            </a:r>
          </a:p>
          <a:p>
            <a:r>
              <a:rPr lang="en-US" dirty="0"/>
              <a:t>Pricing: Included in $200/month OpenAI Pro Tier</a:t>
            </a:r>
          </a:p>
          <a:p>
            <a:r>
              <a:rPr lang="en-US" dirty="0"/>
              <a:t>Rate Limits: 100 messages per month</a:t>
            </a:r>
          </a:p>
          <a:p>
            <a:r>
              <a:rPr lang="en-US" dirty="0"/>
              <a:t>Time to complete: Generally 5-30 minutes (can be longer)</a:t>
            </a:r>
          </a:p>
          <a:p>
            <a:r>
              <a:rPr lang="en-US" dirty="0"/>
              <a:t>Output Format: Text in browser, 8-40 pages of output.</a:t>
            </a:r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Quirks/Bugs: </a:t>
            </a:r>
          </a:p>
          <a:p>
            <a:pPr lvl="1"/>
            <a:r>
              <a:rPr lang="en-US" dirty="0"/>
              <a:t>Make sure to use the GPT Copy button for consistent formatting</a:t>
            </a:r>
          </a:p>
          <a:p>
            <a:pPr lvl="1"/>
            <a:r>
              <a:rPr lang="en-US" dirty="0"/>
              <a:t>Have yet to see one fail to finish, but will sometimes fail to start</a:t>
            </a:r>
          </a:p>
          <a:p>
            <a:pPr lvl="1"/>
            <a:r>
              <a:rPr lang="en-US" dirty="0"/>
              <a:t>Hallucinates more often than other models, but most of output is useful</a:t>
            </a:r>
          </a:p>
          <a:p>
            <a:pPr lvl="1"/>
            <a:r>
              <a:rPr lang="en-US" dirty="0"/>
              <a:t>Unclear on model, seems to be a custom o3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22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8042</TotalTime>
  <Words>1017</Words>
  <Application>Microsoft Macintosh PowerPoint</Application>
  <PresentationFormat>Widescreen</PresentationFormat>
  <Paragraphs>125</Paragraphs>
  <Slides>17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Deep Research</vt:lpstr>
      <vt:lpstr>What is Deep Research?</vt:lpstr>
      <vt:lpstr>Let’s start with an example</vt:lpstr>
      <vt:lpstr>Deep Research -- How it works</vt:lpstr>
      <vt:lpstr>Benchmarks</vt:lpstr>
      <vt:lpstr>Benchmarks (Cont.)</vt:lpstr>
      <vt:lpstr>Google Gemini Deep Research</vt:lpstr>
      <vt:lpstr>OpenAI Deep Research</vt:lpstr>
      <vt:lpstr>OpenAI Deep Research</vt:lpstr>
      <vt:lpstr>Open-Source Deep Research</vt:lpstr>
      <vt:lpstr>Comparison of Tools</vt:lpstr>
      <vt:lpstr>Comparison Findings – AI History Prompt</vt:lpstr>
      <vt:lpstr>High Level Summary – AI History</vt:lpstr>
      <vt:lpstr>PowerPoint Presentation</vt:lpstr>
      <vt:lpstr>Practical Tips on Using Deep Research</vt:lpstr>
      <vt:lpstr>Deep Research Use Cases</vt:lpstr>
      <vt:lpstr>What’s next for Deep Research?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Jack Francis</dc:creator>
  <cp:lastModifiedBy>Jack Francis</cp:lastModifiedBy>
  <cp:revision>6</cp:revision>
  <dcterms:created xsi:type="dcterms:W3CDTF">2025-02-13T06:17:36Z</dcterms:created>
  <dcterms:modified xsi:type="dcterms:W3CDTF">2025-02-18T20:23:52Z</dcterms:modified>
</cp:coreProperties>
</file>