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  <p:sldMasterId id="2147483752" r:id="rId2"/>
    <p:sldMasterId id="2147483750" r:id="rId3"/>
  </p:sldMasterIdLst>
  <p:notesMasterIdLst>
    <p:notesMasterId r:id="rId18"/>
  </p:notesMasterIdLst>
  <p:sldIdLst>
    <p:sldId id="256" r:id="rId4"/>
    <p:sldId id="257" r:id="rId5"/>
    <p:sldId id="325" r:id="rId6"/>
    <p:sldId id="328" r:id="rId7"/>
    <p:sldId id="335" r:id="rId8"/>
    <p:sldId id="336" r:id="rId9"/>
    <p:sldId id="338" r:id="rId10"/>
    <p:sldId id="329" r:id="rId11"/>
    <p:sldId id="332" r:id="rId12"/>
    <p:sldId id="339" r:id="rId13"/>
    <p:sldId id="340" r:id="rId14"/>
    <p:sldId id="342" r:id="rId15"/>
    <p:sldId id="331" r:id="rId16"/>
    <p:sldId id="334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odam_dodam" id="{A5547037-115B-45B6-B360-CC5B508463A2}">
          <p14:sldIdLst>
            <p14:sldId id="256"/>
            <p14:sldId id="257"/>
          </p14:sldIdLst>
        </p14:section>
        <p14:section name="로그인" id="{7B70B2C2-B4DE-4FF9-9AEE-86BA7F49F35B}">
          <p14:sldIdLst>
            <p14:sldId id="325"/>
            <p14:sldId id="328"/>
          </p14:sldIdLst>
        </p14:section>
        <p14:section name="공통" id="{46C250C2-A2BC-4C67-81CB-EC3A708574F6}">
          <p14:sldIdLst>
            <p14:sldId id="335"/>
            <p14:sldId id="336"/>
            <p14:sldId id="338"/>
          </p14:sldIdLst>
        </p14:section>
        <p14:section name="사이트 관리" id="{1B718B64-E4B7-4D9C-9526-ACD18AD459C6}">
          <p14:sldIdLst>
            <p14:sldId id="329"/>
            <p14:sldId id="332"/>
            <p14:sldId id="339"/>
            <p14:sldId id="340"/>
            <p14:sldId id="342"/>
          </p14:sldIdLst>
        </p14:section>
        <p14:section name="회원 관리" id="{A2643112-D28F-4193-805B-B93F562A009C}">
          <p14:sldIdLst>
            <p14:sldId id="331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795" userDrawn="1">
          <p15:clr>
            <a:srgbClr val="A4A3A4"/>
          </p15:clr>
        </p15:guide>
        <p15:guide id="2" pos="2494" userDrawn="1">
          <p15:clr>
            <a:srgbClr val="A4A3A4"/>
          </p15:clr>
        </p15:guide>
        <p15:guide id="3" pos="431" userDrawn="1">
          <p15:clr>
            <a:srgbClr val="A4A3A4"/>
          </p15:clr>
        </p15:guide>
        <p15:guide id="4" pos="5692" userDrawn="1">
          <p15:clr>
            <a:srgbClr val="A4A3A4"/>
          </p15:clr>
        </p15:guide>
        <p15:guide id="6" orient="horz" pos="572" userDrawn="1">
          <p15:clr>
            <a:srgbClr val="A4A3A4"/>
          </p15:clr>
        </p15:guide>
        <p15:guide id="7" pos="2200" userDrawn="1">
          <p15:clr>
            <a:srgbClr val="A4A3A4"/>
          </p15:clr>
        </p15:guide>
        <p15:guide id="9" pos="4150" userDrawn="1">
          <p15:clr>
            <a:srgbClr val="A4A3A4"/>
          </p15:clr>
        </p15:guide>
        <p15:guide id="10" pos="3356" userDrawn="1">
          <p15:clr>
            <a:srgbClr val="A4A3A4"/>
          </p15:clr>
        </p15:guide>
        <p15:guide id="12" pos="1338" userDrawn="1">
          <p15:clr>
            <a:srgbClr val="A4A3A4"/>
          </p15:clr>
        </p15:guide>
        <p15:guide id="13" orient="horz" pos="2789">
          <p15:clr>
            <a:srgbClr val="A4A3A4"/>
          </p15:clr>
        </p15:guide>
        <p15:guide id="14" pos="2500">
          <p15:clr>
            <a:srgbClr val="A4A3A4"/>
          </p15:clr>
        </p15:guide>
        <p15:guide id="15" pos="4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779"/>
    <a:srgbClr val="4C5153"/>
    <a:srgbClr val="7F7F7F"/>
    <a:srgbClr val="595959"/>
    <a:srgbClr val="E7E6E6"/>
    <a:srgbClr val="4A4E50"/>
    <a:srgbClr val="4B4F50"/>
    <a:srgbClr val="464645"/>
    <a:srgbClr val="FFFFFF"/>
    <a:srgbClr val="92D4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96582" autoAdjust="0"/>
  </p:normalViewPr>
  <p:slideViewPr>
    <p:cSldViewPr snapToGrid="0" showGuides="1">
      <p:cViewPr varScale="1">
        <p:scale>
          <a:sx n="117" d="100"/>
          <a:sy n="117" d="100"/>
        </p:scale>
        <p:origin x="1782" y="108"/>
      </p:cViewPr>
      <p:guideLst>
        <p:guide orient="horz" pos="2795"/>
        <p:guide pos="2494"/>
        <p:guide pos="431"/>
        <p:guide pos="5692"/>
        <p:guide orient="horz" pos="572"/>
        <p:guide pos="2200"/>
        <p:guide pos="4150"/>
        <p:guide pos="3356"/>
        <p:guide pos="1338"/>
        <p:guide orient="horz" pos="2789"/>
        <p:guide pos="2500"/>
        <p:guide pos="43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21773-8F08-469B-8405-095ECE5453C0}" type="datetimeFigureOut">
              <a:rPr lang="ko-KR" altLang="en-US" smtClean="0"/>
              <a:pPr/>
              <a:t>2016-11-02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57084-79D1-4817-BEAC-C4D6F28355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49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7084-79D1-4817-BEAC-C4D6F28355D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570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7084-79D1-4817-BEAC-C4D6F28355D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302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3" y="734524"/>
            <a:ext cx="1180121" cy="664305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5767996" y="1052735"/>
            <a:ext cx="70313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lvl="0" indent="-92075" algn="r">
              <a:defRPr/>
            </a:pPr>
            <a:r>
              <a:rPr lang="en-US" altLang="ko-KR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kmira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님</a:t>
            </a:r>
            <a:endParaRPr lang="ko-KR" altLang="en-US" sz="8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6510214" y="1052735"/>
            <a:ext cx="548061" cy="21600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5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나눔고딕" panose="020D0604000000000000" pitchFamily="50" charset="-127"/>
                <a:cs typeface="Verdana" pitchFamily="34" charset="0"/>
              </a:rPr>
              <a:t>로그아웃</a:t>
            </a:r>
            <a:endParaRPr kumimoji="0" lang="ko-KR" altLang="en-US" sz="750" b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나눔고딕" panose="020D0604000000000000" pitchFamily="50" charset="-127"/>
              <a:cs typeface="Verdana" pitchFamily="34" charset="0"/>
            </a:endParaRPr>
          </a:p>
        </p:txBody>
      </p:sp>
      <p:pic>
        <p:nvPicPr>
          <p:cNvPr id="6" name="Picture 2" descr="F:\2. 예전자료\BND\3. 참고자료\3. 기타 문서\1. 아이콘\32x32 Mono Icons - Tutorial9\user3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996" y="1098176"/>
            <a:ext cx="124562" cy="12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816342" y="264344"/>
            <a:ext cx="2825627" cy="203133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buFontTx/>
              <a:buNone/>
              <a:defRPr sz="800" b="0">
                <a:latin typeface="+mn-ea"/>
                <a:ea typeface="+mn-ea"/>
                <a:cs typeface="Verdana" pitchFamily="34" charset="0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4571636" y="268252"/>
            <a:ext cx="2626333" cy="203133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buFontTx/>
              <a:buNone/>
              <a:defRPr sz="800" b="0">
                <a:latin typeface="+mn-ea"/>
                <a:ea typeface="+mn-ea"/>
                <a:cs typeface="Verdana" pitchFamily="34" charset="0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816337" y="475357"/>
            <a:ext cx="6373817" cy="203133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buFontTx/>
              <a:buNone/>
              <a:defRPr sz="800" b="0">
                <a:latin typeface="+mn-ea"/>
                <a:ea typeface="+mn-ea"/>
                <a:cs typeface="Verdana" pitchFamily="34" charset="0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680005" y="6218991"/>
            <a:ext cx="393251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</a:rPr>
              <a:t>COPYRIGHT ⓒ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</a:rPr>
              <a:t>2016 KIM MI RA &amp; HWANG SEONG WOON, 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</a:rPr>
              <a:t>LTD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15538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059" y="1211382"/>
            <a:ext cx="2691517" cy="1633417"/>
          </a:xfrm>
          <a:prstGeom prst="rect">
            <a:avLst/>
          </a:prstGeom>
        </p:spPr>
      </p:pic>
      <p:sp>
        <p:nvSpPr>
          <p:cNvPr id="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816342" y="264344"/>
            <a:ext cx="2825627" cy="203133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buFontTx/>
              <a:buNone/>
              <a:defRPr sz="800" b="0">
                <a:latin typeface="+mn-ea"/>
                <a:ea typeface="+mn-ea"/>
                <a:cs typeface="Verdana" pitchFamily="34" charset="0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4571636" y="268252"/>
            <a:ext cx="2626333" cy="203133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buFontTx/>
              <a:buNone/>
              <a:defRPr sz="800" b="0">
                <a:latin typeface="+mn-ea"/>
                <a:ea typeface="+mn-ea"/>
                <a:cs typeface="Verdana" pitchFamily="34" charset="0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816337" y="475357"/>
            <a:ext cx="6373817" cy="203133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buFontTx/>
              <a:buNone/>
              <a:defRPr sz="800" b="0">
                <a:latin typeface="+mn-ea"/>
                <a:ea typeface="+mn-ea"/>
                <a:cs typeface="Verdana" pitchFamily="34" charset="0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8713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128588" y="335141"/>
            <a:ext cx="2858475" cy="2862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FontTx/>
              <a:buNone/>
              <a:defRPr sz="1400" b="1">
                <a:latin typeface="나눔고딕" panose="020D0604000000000000" pitchFamily="50" charset="-127"/>
                <a:ea typeface="나눔고딕" panose="020D0604000000000000" pitchFamily="50" charset="-127"/>
                <a:cs typeface="Verdana" pitchFamily="34" charset="0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3533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61450" y="3265910"/>
            <a:ext cx="8671535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>
              <a:buFontTx/>
              <a:buNone/>
              <a:defRPr sz="3200" b="1">
                <a:latin typeface="나눔고딕" panose="020D0604000000000000" pitchFamily="50" charset="-127"/>
                <a:ea typeface="나눔고딕" panose="020D0604000000000000" pitchFamily="50" charset="-127"/>
                <a:cs typeface="Verdana" pitchFamily="34" charset="0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590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5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36"/>
          <p:cNvSpPr txBox="1">
            <a:spLocks noChangeArrowheads="1"/>
          </p:cNvSpPr>
          <p:nvPr userDrawn="1"/>
        </p:nvSpPr>
        <p:spPr bwMode="auto">
          <a:xfrm>
            <a:off x="8646255" y="6675246"/>
            <a:ext cx="44403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+mn-ea"/>
              </a:rPr>
              <a:t>PAGE</a:t>
            </a:r>
            <a:r>
              <a:rPr kumimoji="0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+mn-ea"/>
              </a:rPr>
              <a:t> </a:t>
            </a:r>
            <a:fld id="{4F43314B-4029-4BA6-922B-007E2DB5202A}" type="slidenum">
              <a:rPr kumimoji="0"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+mn-ea"/>
            </a:endParaRPr>
          </a:p>
        </p:txBody>
      </p:sp>
      <p:sp>
        <p:nvSpPr>
          <p:cNvPr id="14" name="Line 38"/>
          <p:cNvSpPr>
            <a:spLocks noChangeShapeType="1"/>
          </p:cNvSpPr>
          <p:nvPr userDrawn="1"/>
        </p:nvSpPr>
        <p:spPr bwMode="auto">
          <a:xfrm flipV="1">
            <a:off x="-6350" y="6623050"/>
            <a:ext cx="9144000" cy="0"/>
          </a:xfrm>
          <a:prstGeom prst="line">
            <a:avLst/>
          </a:prstGeom>
          <a:noFill/>
          <a:ln w="317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latin typeface="+mn-lt"/>
              <a:ea typeface="+mn-ea"/>
            </a:endParaRPr>
          </a:p>
        </p:txBody>
      </p:sp>
      <p:pic>
        <p:nvPicPr>
          <p:cNvPr id="15" name="그림 11" descr="메기존로고_뉴.gif"/>
          <p:cNvPicPr>
            <a:picLocks noChangeAspect="1"/>
          </p:cNvPicPr>
          <p:nvPr userDrawn="1"/>
        </p:nvPicPr>
        <p:blipFill>
          <a:blip r:embed="rId4"/>
          <a:srcRect l="24435" t="18279" r="24709" b="11481"/>
          <a:stretch>
            <a:fillRect/>
          </a:stretch>
        </p:blipFill>
        <p:spPr bwMode="auto">
          <a:xfrm>
            <a:off x="4860926" y="6673850"/>
            <a:ext cx="184150" cy="14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6" descr="logo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866065" y="63502"/>
            <a:ext cx="1169987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4"/>
          <p:cNvSpPr txBox="1">
            <a:spLocks noChangeArrowheads="1"/>
          </p:cNvSpPr>
          <p:nvPr userDrawn="1"/>
        </p:nvSpPr>
        <p:spPr bwMode="auto">
          <a:xfrm>
            <a:off x="57151" y="6651625"/>
            <a:ext cx="292227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돋움" pitchFamily="50" charset="-127"/>
                <a:ea typeface="돋움" pitchFamily="50" charset="-127"/>
              </a:rPr>
              <a:t>화면설계서</a:t>
            </a:r>
            <a:endParaRPr kumimoji="0" lang="en-US" altLang="ko-KR" sz="600" dirty="0">
              <a:solidFill>
                <a:schemeClr val="tx1">
                  <a:lumMod val="50000"/>
                  <a:lumOff val="50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fontAlgn="auto">
              <a:spcAft>
                <a:spcPts val="0"/>
              </a:spcAft>
              <a:defRPr/>
            </a:pPr>
            <a:r>
              <a:rPr kumimoji="0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+mn-ea"/>
              </a:rPr>
              <a:t>COPYRIGHT </a:t>
            </a:r>
            <a:r>
              <a:rPr kumimoji="0"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+mn-ea"/>
              </a:rPr>
              <a:t>2016 </a:t>
            </a:r>
            <a:r>
              <a:rPr kumimoji="0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+mn-ea"/>
              </a:rPr>
              <a:t>MEGAZONE CORP. All rights reserved   |  CONFIDENTIAL</a:t>
            </a:r>
          </a:p>
        </p:txBody>
      </p:sp>
      <p:sp>
        <p:nvSpPr>
          <p:cNvPr id="18" name="Line 38"/>
          <p:cNvSpPr>
            <a:spLocks noChangeShapeType="1"/>
          </p:cNvSpPr>
          <p:nvPr userDrawn="1"/>
        </p:nvSpPr>
        <p:spPr bwMode="auto">
          <a:xfrm flipV="1">
            <a:off x="-6350" y="6623050"/>
            <a:ext cx="9918700" cy="0"/>
          </a:xfrm>
          <a:prstGeom prst="line">
            <a:avLst/>
          </a:prstGeom>
          <a:noFill/>
          <a:ln w="317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29525747"/>
              </p:ext>
            </p:extLst>
          </p:nvPr>
        </p:nvGraphicFramePr>
        <p:xfrm>
          <a:off x="57150" y="260350"/>
          <a:ext cx="9036000" cy="6313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300"/>
                <a:gridCol w="2834756"/>
                <a:gridCol w="922945"/>
                <a:gridCol w="2636979"/>
                <a:gridCol w="400133"/>
                <a:gridCol w="456897"/>
                <a:gridCol w="395545"/>
                <a:gridCol w="6284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화면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 코드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페이지 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김미라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작성일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2016-10-25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화면 경로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VER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0.1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P.NO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rowSpan="2" gridSpan="4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Verdana" pitchFamily="34" charset="0"/>
                        </a:rPr>
                        <a:t> Description</a:t>
                      </a: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666948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 userDrawn="1"/>
        </p:nvSpPr>
        <p:spPr>
          <a:xfrm>
            <a:off x="57150" y="31750"/>
            <a:ext cx="1638269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err="1" smtClean="0">
                <a:latin typeface="+mn-ea"/>
                <a:ea typeface="+mn-ea"/>
                <a:cs typeface="Verdana" pitchFamily="34" charset="0"/>
              </a:rPr>
              <a:t>Dodam_dodam</a:t>
            </a:r>
            <a:r>
              <a:rPr kumimoji="0" lang="en-US" altLang="ko-KR" sz="1200" b="1" dirty="0" smtClean="0">
                <a:latin typeface="+mn-ea"/>
                <a:ea typeface="+mn-ea"/>
                <a:cs typeface="Verdana" pitchFamily="34" charset="0"/>
              </a:rPr>
              <a:t>_</a:t>
            </a:r>
            <a:r>
              <a:rPr kumimoji="0" lang="ko-KR" altLang="en-US" sz="1200" b="1" dirty="0" smtClean="0">
                <a:latin typeface="+mn-ea"/>
                <a:ea typeface="+mn-ea"/>
                <a:cs typeface="Verdana" pitchFamily="34" charset="0"/>
              </a:rPr>
              <a:t>관리자</a:t>
            </a:r>
            <a:endParaRPr kumimoji="0" lang="ko-KR" altLang="en-US" sz="1200" b="1" dirty="0"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 userDrawn="1"/>
        </p:nvSpPr>
        <p:spPr bwMode="auto">
          <a:xfrm>
            <a:off x="8472487" y="474784"/>
            <a:ext cx="671513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DAC328C-A7F3-4B84-81AC-5C71A147CB08}" type="slidenum">
              <a:rPr kumimoji="0" lang="en-US" altLang="ko-KR" sz="800" b="1">
                <a:latin typeface="+mn-ea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404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6"/>
          <p:cNvSpPr txBox="1">
            <a:spLocks noChangeArrowheads="1"/>
          </p:cNvSpPr>
          <p:nvPr userDrawn="1"/>
        </p:nvSpPr>
        <p:spPr bwMode="auto">
          <a:xfrm>
            <a:off x="8646255" y="6675246"/>
            <a:ext cx="44403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+mn-ea"/>
              </a:rPr>
              <a:t>PAGE</a:t>
            </a:r>
            <a:r>
              <a:rPr kumimoji="0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+mn-ea"/>
              </a:rPr>
              <a:t> </a:t>
            </a:r>
            <a:fld id="{4F43314B-4029-4BA6-922B-007E2DB5202A}" type="slidenum">
              <a:rPr kumimoji="0"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+mn-ea"/>
            </a:endParaRPr>
          </a:p>
        </p:txBody>
      </p:sp>
      <p:sp>
        <p:nvSpPr>
          <p:cNvPr id="8" name="Line 38"/>
          <p:cNvSpPr>
            <a:spLocks noChangeShapeType="1"/>
          </p:cNvSpPr>
          <p:nvPr userDrawn="1"/>
        </p:nvSpPr>
        <p:spPr bwMode="auto">
          <a:xfrm flipV="1">
            <a:off x="-6350" y="6623050"/>
            <a:ext cx="9144000" cy="0"/>
          </a:xfrm>
          <a:prstGeom prst="line">
            <a:avLst/>
          </a:prstGeom>
          <a:noFill/>
          <a:ln w="317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latin typeface="+mn-lt"/>
              <a:ea typeface="+mn-ea"/>
            </a:endParaRPr>
          </a:p>
        </p:txBody>
      </p:sp>
      <p:pic>
        <p:nvPicPr>
          <p:cNvPr id="9" name="그림 11" descr="메기존로고_뉴.gif"/>
          <p:cNvPicPr>
            <a:picLocks noChangeAspect="1"/>
          </p:cNvPicPr>
          <p:nvPr userDrawn="1"/>
        </p:nvPicPr>
        <p:blipFill>
          <a:blip r:embed="rId4"/>
          <a:srcRect l="24435" t="18279" r="24709" b="11481"/>
          <a:stretch>
            <a:fillRect/>
          </a:stretch>
        </p:blipFill>
        <p:spPr bwMode="auto">
          <a:xfrm>
            <a:off x="4860926" y="6673850"/>
            <a:ext cx="184150" cy="14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6" descr="logo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866065" y="63502"/>
            <a:ext cx="1169987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44"/>
          <p:cNvSpPr txBox="1">
            <a:spLocks noChangeArrowheads="1"/>
          </p:cNvSpPr>
          <p:nvPr userDrawn="1"/>
        </p:nvSpPr>
        <p:spPr bwMode="auto">
          <a:xfrm>
            <a:off x="57151" y="6651625"/>
            <a:ext cx="292227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돋움" pitchFamily="50" charset="-127"/>
                <a:ea typeface="돋움" pitchFamily="50" charset="-127"/>
              </a:rPr>
              <a:t>화면설계서</a:t>
            </a:r>
            <a:endParaRPr kumimoji="0" lang="en-US" altLang="ko-KR" sz="600" dirty="0">
              <a:solidFill>
                <a:schemeClr val="tx1">
                  <a:lumMod val="50000"/>
                  <a:lumOff val="50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fontAlgn="auto">
              <a:spcAft>
                <a:spcPts val="0"/>
              </a:spcAft>
              <a:defRPr/>
            </a:pPr>
            <a:r>
              <a:rPr kumimoji="0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+mn-ea"/>
              </a:rPr>
              <a:t>COPYRIGHT </a:t>
            </a:r>
            <a:r>
              <a:rPr kumimoji="0"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+mn-ea"/>
              </a:rPr>
              <a:t>2016 </a:t>
            </a:r>
            <a:r>
              <a:rPr kumimoji="0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+mn-ea"/>
              </a:rPr>
              <a:t>MEGAZONE CORP. All rights reserved   |  CONFIDENTIAL</a:t>
            </a: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128589" y="763590"/>
            <a:ext cx="8928000" cy="1587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9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979689" y="5643563"/>
            <a:ext cx="3949800" cy="215444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lang="en-US" altLang="ko-KR" sz="700" b="1" dirty="0">
                <a:latin typeface="Verdana" pitchFamily="34" charset="0"/>
              </a:rPr>
              <a:t>COPYRIGHT </a:t>
            </a:r>
            <a:r>
              <a:rPr lang="en-US" altLang="ko-KR" sz="700" b="1" dirty="0" smtClean="0">
                <a:latin typeface="Verdana" pitchFamily="34" charset="0"/>
              </a:rPr>
              <a:t>2016 </a:t>
            </a:r>
            <a:r>
              <a:rPr lang="en-US" altLang="ko-KR" sz="700" b="1" dirty="0">
                <a:latin typeface="Verdana" pitchFamily="34" charset="0"/>
              </a:rPr>
              <a:t>MEGAZONE CORP. ALL RIGHTS RESERVED</a:t>
            </a:r>
          </a:p>
          <a:p>
            <a:pPr algn="ctr">
              <a:defRPr/>
            </a:pPr>
            <a:r>
              <a:rPr lang="ko-KR" altLang="en-US" sz="700" dirty="0">
                <a:latin typeface="돋움" pitchFamily="50" charset="-127"/>
                <a:ea typeface="돋움" pitchFamily="50" charset="-127"/>
              </a:rPr>
              <a:t>메가존</a:t>
            </a:r>
            <a:r>
              <a:rPr lang="en-US" altLang="ko-KR" sz="700" dirty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700" dirty="0">
                <a:latin typeface="돋움" pitchFamily="50" charset="-127"/>
                <a:ea typeface="돋움" pitchFamily="50" charset="-127"/>
              </a:rPr>
              <a:t>주</a:t>
            </a:r>
            <a:r>
              <a:rPr lang="en-US" altLang="ko-KR" sz="700" dirty="0">
                <a:latin typeface="돋움" pitchFamily="50" charset="-127"/>
                <a:ea typeface="돋움" pitchFamily="50" charset="-127"/>
              </a:rPr>
              <a:t>)</a:t>
            </a:r>
            <a:r>
              <a:rPr lang="ko-KR" altLang="en-US" sz="700" dirty="0">
                <a:latin typeface="돋움" pitchFamily="50" charset="-127"/>
                <a:ea typeface="돋움" pitchFamily="50" charset="-127"/>
              </a:rPr>
              <a:t>의 사전 승인 없이 본 내용의 전부 또는 일부에 대한 복사</a:t>
            </a:r>
            <a:r>
              <a:rPr lang="en-US" altLang="ko-KR" sz="7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700" dirty="0">
                <a:latin typeface="돋움" pitchFamily="50" charset="-127"/>
                <a:ea typeface="돋움" pitchFamily="50" charset="-127"/>
              </a:rPr>
              <a:t>전재</a:t>
            </a:r>
            <a:r>
              <a:rPr lang="en-US" altLang="ko-KR" sz="7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700" dirty="0">
                <a:latin typeface="돋움" pitchFamily="50" charset="-127"/>
                <a:ea typeface="돋움" pitchFamily="50" charset="-127"/>
              </a:rPr>
              <a:t>배포</a:t>
            </a:r>
            <a:r>
              <a:rPr lang="en-US" altLang="ko-KR" sz="7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700" dirty="0">
                <a:latin typeface="돋움" pitchFamily="50" charset="-127"/>
                <a:ea typeface="돋움" pitchFamily="50" charset="-127"/>
              </a:rPr>
              <a:t>사용을 금합니다</a:t>
            </a:r>
            <a:r>
              <a:rPr lang="en-US" altLang="ko-KR" sz="700" dirty="0"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700" dirty="0">
              <a:latin typeface="돋움" pitchFamily="50" charset="-127"/>
              <a:ea typeface="돋움" pitchFamily="50" charset="-127"/>
              <a:cs typeface="Verdana" pitchFamily="34" charset="0"/>
            </a:endParaRPr>
          </a:p>
        </p:txBody>
      </p:sp>
      <p:pic>
        <p:nvPicPr>
          <p:cNvPr id="8" name="Picture 1" descr="megazone copy_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191212" y="6067427"/>
            <a:ext cx="16954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89" y="0"/>
            <a:ext cx="2493917" cy="151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3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151227" y="2286000"/>
            <a:ext cx="3603551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Dodam_dodam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_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관리자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_v0.1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7032090" y="765175"/>
            <a:ext cx="195726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0" lang="en-US" altLang="ko-KR" sz="2000" dirty="0" err="1" smtClean="0">
                <a:latin typeface="HY견고딕" pitchFamily="18" charset="-127"/>
                <a:ea typeface="HY견고딕" pitchFamily="18" charset="-127"/>
                <a:cs typeface="Verdana" pitchFamily="34" charset="0"/>
              </a:rPr>
              <a:t>Dodam</a:t>
            </a:r>
            <a:r>
              <a:rPr kumimoji="0" lang="en-US" altLang="ko-KR" sz="2000" dirty="0" smtClean="0">
                <a:latin typeface="HY견고딕" pitchFamily="18" charset="-127"/>
                <a:ea typeface="HY견고딕" pitchFamily="18" charset="-127"/>
                <a:cs typeface="Verdana" pitchFamily="34" charset="0"/>
              </a:rPr>
              <a:t> </a:t>
            </a:r>
            <a:r>
              <a:rPr kumimoji="0" lang="en-US" altLang="ko-KR" sz="2000" dirty="0" err="1" smtClean="0">
                <a:latin typeface="HY견고딕" pitchFamily="18" charset="-127"/>
                <a:ea typeface="HY견고딕" pitchFamily="18" charset="-127"/>
                <a:cs typeface="Verdana" pitchFamily="34" charset="0"/>
              </a:rPr>
              <a:t>d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  <a:cs typeface="Verdana" pitchFamily="34" charset="0"/>
              </a:rPr>
              <a:t>odam</a:t>
            </a:r>
            <a:endParaRPr kumimoji="0" lang="en-US" altLang="ko-KR" sz="2000" dirty="0">
              <a:latin typeface="HY견고딕" pitchFamily="18" charset="-127"/>
              <a:ea typeface="HY견고딕" pitchFamily="18" charset="-127"/>
              <a:cs typeface="Verdana" pitchFamily="34" charset="0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5178703" y="1416050"/>
            <a:ext cx="3873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kumimoji="0" lang="ko-KR" altLang="en-US" sz="2400" dirty="0">
                <a:latin typeface="HY견고딕" pitchFamily="18" charset="-127"/>
                <a:ea typeface="HY견고딕" pitchFamily="18" charset="-127"/>
                <a:cs typeface="Verdana" pitchFamily="34" charset="0"/>
              </a:rPr>
              <a:t>화면 설계서 </a:t>
            </a: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  <a:cs typeface="Verdana" pitchFamily="34" charset="0"/>
              </a:rPr>
              <a:t>(Storyboard)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28588" y="1857375"/>
            <a:ext cx="8892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7871377" y="1928813"/>
            <a:ext cx="10310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100" dirty="0" smtClean="0">
                <a:latin typeface="Verdana" pitchFamily="34" charset="0"/>
              </a:rPr>
              <a:t>2016-10-26</a:t>
            </a:r>
            <a:endParaRPr lang="ko-KR" altLang="en-US" sz="1100" dirty="0">
              <a:latin typeface="Verdana" pitchFamily="34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631346"/>
              </p:ext>
            </p:extLst>
          </p:nvPr>
        </p:nvGraphicFramePr>
        <p:xfrm>
          <a:off x="1784350" y="3253468"/>
          <a:ext cx="6337304" cy="1589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3"/>
                <a:gridCol w="792163"/>
                <a:gridCol w="1584326"/>
                <a:gridCol w="1584326"/>
                <a:gridCol w="1584326"/>
              </a:tblGrid>
              <a:tr h="2244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돋움" pitchFamily="50" charset="-127"/>
                          <a:cs typeface="Verdana" pitchFamily="34" charset="0"/>
                        </a:rPr>
                        <a:t>구분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돋움" pitchFamily="50" charset="-127"/>
                          <a:cs typeface="Verdana" pitchFamily="34" charset="0"/>
                        </a:rPr>
                        <a:t>성명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돋움" pitchFamily="50" charset="-127"/>
                          <a:cs typeface="Verdana" pitchFamily="34" charset="0"/>
                        </a:rPr>
                        <a:t>서명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돋움" pitchFamily="50" charset="-127"/>
                          <a:cs typeface="Verdana" pitchFamily="34" charset="0"/>
                        </a:rPr>
                        <a:t>날짜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518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돋움" pitchFamily="50" charset="-127"/>
                          <a:cs typeface="Verdana" pitchFamily="34" charset="0"/>
                        </a:rPr>
                        <a:t>메가존 승인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돋움" pitchFamily="50" charset="-127"/>
                          <a:cs typeface="Verdana" pitchFamily="34" charset="0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돋움" pitchFamily="50" charset="-127"/>
                          <a:cs typeface="Verdana" pitchFamily="34" charset="0"/>
                        </a:rPr>
                        <a:t>김미라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돋움" pitchFamily="50" charset="-127"/>
                          <a:cs typeface="Verdana" pitchFamily="34" charset="0"/>
                        </a:rPr>
                        <a:t>2016-10-26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18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돋움" pitchFamily="50" charset="-127"/>
                          <a:cs typeface="Verdana" pitchFamily="34" charset="0"/>
                        </a:rPr>
                        <a:t>PL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돋움" pitchFamily="50" charset="-127"/>
                          <a:cs typeface="Verdana" pitchFamily="34" charset="0"/>
                        </a:rPr>
                        <a:t>황성운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돋움" pitchFamily="50" charset="-127"/>
                          <a:cs typeface="Verdana" pitchFamily="34" charset="0"/>
                        </a:rPr>
                        <a:t>2016-10-26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18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돋움" pitchFamily="50" charset="-127"/>
                          <a:cs typeface="Verdana" pitchFamily="34" charset="0"/>
                        </a:rPr>
                        <a:t>PM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돋움" pitchFamily="50" charset="-127"/>
                          <a:cs typeface="Verdana" pitchFamily="34" charset="0"/>
                        </a:rPr>
                        <a:t>황성운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돋움" pitchFamily="50" charset="-127"/>
                          <a:cs typeface="Verdana" pitchFamily="34" charset="0"/>
                        </a:rPr>
                        <a:t>2016-10-26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19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226644" y="2271881"/>
          <a:ext cx="6831629" cy="3717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8299"/>
                <a:gridCol w="3433330"/>
              </a:tblGrid>
              <a:tr h="218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rgbClr val="4C5153"/>
                          </a:solidFill>
                        </a:rPr>
                        <a:t>1depth</a:t>
                      </a:r>
                      <a:endParaRPr lang="ko-KR" altLang="en-US" sz="700" b="1" dirty="0">
                        <a:solidFill>
                          <a:srgbClr val="4C5153"/>
                        </a:solidFill>
                      </a:endParaRPr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4C5153"/>
                          </a:solidFill>
                        </a:rPr>
                        <a:t>2depth</a:t>
                      </a:r>
                      <a:endParaRPr lang="ko-KR" altLang="en-US" sz="700" dirty="0">
                        <a:solidFill>
                          <a:srgbClr val="4C5153"/>
                        </a:solidFill>
                      </a:endParaRPr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45962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u="sng" dirty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911045"/>
              </p:ext>
            </p:extLst>
          </p:nvPr>
        </p:nvGraphicFramePr>
        <p:xfrm>
          <a:off x="7211561" y="909583"/>
          <a:ext cx="1877260" cy="3535047"/>
        </p:xfrm>
        <a:graphic>
          <a:graphicData uri="http://schemas.openxmlformats.org/drawingml/2006/table">
            <a:tbl>
              <a:tblPr/>
              <a:tblGrid>
                <a:gridCol w="203769"/>
                <a:gridCol w="1673491"/>
              </a:tblGrid>
              <a:tr h="2387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1depth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메뉴 목록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사이트 관리 메뉴는 수정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삭제 불가능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7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사용안함으로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저장된 관리자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메뉴 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disabled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표시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메뉴 순서 변경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(drag&amp; drop)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사이트 관리 메뉴를 제외한 메뉴만 순서 변경 가능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같은 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depth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끼리만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순서 변경 가능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관리자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메뉴 수정 팝업 노출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(4)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관리자 메뉴 수정 팝업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16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4.2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유효성 체크 후 해당 관리자 메뉴 수정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유효성 체크는 등록 팝업과 동일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수정완료 후 화면 갱신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7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관리자 메뉴 삭제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- 5.1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삭제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컨펌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창 노출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5.1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관리자 메뉴 삭제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컨펌창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확인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클릭시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해당 메뉴 삭제 후 화면 갱신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5.2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하위 메뉴가 있는 메뉴 삭제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컨펌창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확인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클릭시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해당 메뉴의 하위 메뉴까지 전체 삭제 후 화면 갱신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16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2depth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메뉴 목록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- 1depth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와 같은 행에 노출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기능 및 표시는 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1depth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와 동일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85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</a:rPr>
                        <a:t>특이사항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35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/>
        </p:nvGraphicFramePr>
        <p:xfrm>
          <a:off x="226644" y="1401888"/>
          <a:ext cx="683163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326"/>
                <a:gridCol w="2105451"/>
                <a:gridCol w="1993527"/>
                <a:gridCol w="1366326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rgbClr val="4B4F50"/>
                          </a:solidFill>
                        </a:rPr>
                        <a:t>사이트 관리</a:t>
                      </a:r>
                      <a:endParaRPr lang="ko-KR" altLang="en-US" sz="800" b="1" dirty="0">
                        <a:solidFill>
                          <a:srgbClr val="4B4F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회원 관리</a:t>
                      </a:r>
                      <a:endParaRPr lang="ko-KR" altLang="en-US" sz="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153286" y="1736796"/>
            <a:ext cx="185512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</a:rPr>
              <a:t>사이트 관리 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</a:rPr>
              <a:t>&gt;  </a:t>
            </a:r>
            <a:r>
              <a:rPr lang="ko-KR" altLang="en-US" sz="700" b="1" kern="0" dirty="0" smtClean="0">
                <a:solidFill>
                  <a:sysClr val="windowText" lastClr="000000"/>
                </a:solidFill>
                <a:latin typeface="+mn-ea"/>
              </a:rPr>
              <a:t>관리자 메뉴   ▼</a:t>
            </a:r>
            <a:endParaRPr lang="en-US" altLang="ko-KR" sz="700" b="1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6" name="직사각형 65"/>
          <p:cNvSpPr/>
          <p:nvPr/>
        </p:nvSpPr>
        <p:spPr bwMode="auto">
          <a:xfrm>
            <a:off x="6588578" y="1957230"/>
            <a:ext cx="469695" cy="21600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5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Verdana" pitchFamily="34" charset="0"/>
              </a:rPr>
              <a:t>등록</a:t>
            </a:r>
            <a:endParaRPr kumimoji="0" lang="ko-KR" altLang="en-US" sz="750" b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Verdana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71503" y="2620313"/>
            <a:ext cx="2718706" cy="40863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rgbClr val="4C5153"/>
                </a:solidFill>
              </a:rPr>
              <a:t>사이트 관리</a:t>
            </a:r>
            <a:endParaRPr lang="ko-KR" altLang="en-US" sz="800" b="1" dirty="0">
              <a:solidFill>
                <a:srgbClr val="4C5153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68780" y="4503543"/>
            <a:ext cx="2718706" cy="40863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39700" dist="38100" dir="60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rgbClr val="4C5153"/>
                </a:solidFill>
              </a:rPr>
              <a:t>회원 관리</a:t>
            </a:r>
            <a:endParaRPr lang="ko-KR" altLang="en-US" sz="800" b="1" dirty="0">
              <a:solidFill>
                <a:srgbClr val="4C5153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3989620" y="2625758"/>
            <a:ext cx="2718706" cy="40863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smtClean="0">
                <a:solidFill>
                  <a:srgbClr val="4C5153"/>
                </a:solidFill>
              </a:rPr>
              <a:t>관리자 메뉴</a:t>
            </a:r>
            <a:endParaRPr lang="ko-KR" altLang="en-US" sz="800" b="1" dirty="0">
              <a:solidFill>
                <a:srgbClr val="4C5153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995063" y="3219028"/>
            <a:ext cx="2718706" cy="40863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rgbClr val="4C5153"/>
                </a:solidFill>
              </a:rPr>
              <a:t>사용자 메뉴</a:t>
            </a:r>
            <a:endParaRPr lang="ko-KR" altLang="en-US" sz="800" b="1" dirty="0">
              <a:solidFill>
                <a:srgbClr val="4C5153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574223" y="3872170"/>
            <a:ext cx="2718706" cy="40863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</a:rPr>
              <a:t>1depth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명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2088015" y="3999678"/>
            <a:ext cx="522000" cy="180000"/>
          </a:xfrm>
          <a:prstGeom prst="rect">
            <a:avLst/>
          </a:prstGeom>
          <a:solidFill>
            <a:srgbClr val="595959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b="1" dirty="0" smtClean="0">
                <a:solidFill>
                  <a:schemeClr val="bg1"/>
                </a:solidFill>
                <a:latin typeface="+mn-ea"/>
                <a:cs typeface="Verdana" pitchFamily="34" charset="0"/>
              </a:rPr>
              <a:t>수정</a:t>
            </a:r>
            <a:endParaRPr lang="ko-KR" altLang="en-US" sz="700" b="1" dirty="0">
              <a:solidFill>
                <a:schemeClr val="bg1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2675843" y="3999678"/>
            <a:ext cx="522000" cy="180000"/>
          </a:xfrm>
          <a:prstGeom prst="rect">
            <a:avLst/>
          </a:prstGeom>
          <a:solidFill>
            <a:srgbClr val="595959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b="1" dirty="0" smtClean="0">
                <a:solidFill>
                  <a:schemeClr val="bg1"/>
                </a:solidFill>
                <a:latin typeface="+mn-ea"/>
                <a:cs typeface="Verdana" pitchFamily="34" charset="0"/>
              </a:rPr>
              <a:t>삭제</a:t>
            </a:r>
            <a:endParaRPr lang="ko-KR" altLang="en-US" sz="700" b="1" dirty="0">
              <a:solidFill>
                <a:schemeClr val="bg1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2085294" y="4633772"/>
            <a:ext cx="522000" cy="180000"/>
          </a:xfrm>
          <a:prstGeom prst="rect">
            <a:avLst/>
          </a:prstGeom>
          <a:solidFill>
            <a:srgbClr val="595959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b="1" dirty="0" smtClean="0">
                <a:solidFill>
                  <a:schemeClr val="bg1"/>
                </a:solidFill>
                <a:latin typeface="+mn-ea"/>
                <a:cs typeface="Verdana" pitchFamily="34" charset="0"/>
              </a:rPr>
              <a:t>수정</a:t>
            </a:r>
            <a:endParaRPr lang="ko-KR" altLang="en-US" sz="700" b="1" dirty="0">
              <a:solidFill>
                <a:schemeClr val="bg1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2673122" y="4633772"/>
            <a:ext cx="522000" cy="180000"/>
          </a:xfrm>
          <a:prstGeom prst="rect">
            <a:avLst/>
          </a:prstGeom>
          <a:solidFill>
            <a:srgbClr val="595959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b="1" dirty="0" smtClean="0">
                <a:solidFill>
                  <a:schemeClr val="bg1"/>
                </a:solidFill>
                <a:latin typeface="+mn-ea"/>
                <a:cs typeface="Verdana" pitchFamily="34" charset="0"/>
              </a:rPr>
              <a:t>삭제</a:t>
            </a:r>
            <a:endParaRPr lang="ko-KR" altLang="en-US" sz="700" b="1" dirty="0">
              <a:solidFill>
                <a:schemeClr val="bg1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3996000" y="3855842"/>
            <a:ext cx="2718706" cy="40863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</a:rPr>
              <a:t>1depth &gt; 2depth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명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5497970" y="3980632"/>
            <a:ext cx="522000" cy="180000"/>
          </a:xfrm>
          <a:prstGeom prst="rect">
            <a:avLst/>
          </a:prstGeom>
          <a:solidFill>
            <a:srgbClr val="595959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b="1" dirty="0" smtClean="0">
                <a:solidFill>
                  <a:schemeClr val="bg1"/>
                </a:solidFill>
                <a:latin typeface="+mn-ea"/>
                <a:cs typeface="Verdana" pitchFamily="34" charset="0"/>
              </a:rPr>
              <a:t>수정</a:t>
            </a:r>
            <a:endParaRPr lang="ko-KR" altLang="en-US" sz="700" b="1" dirty="0">
              <a:solidFill>
                <a:schemeClr val="bg1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6085798" y="3980632"/>
            <a:ext cx="522000" cy="180000"/>
          </a:xfrm>
          <a:prstGeom prst="rect">
            <a:avLst/>
          </a:prstGeom>
          <a:solidFill>
            <a:srgbClr val="595959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b="1" dirty="0" smtClean="0">
                <a:solidFill>
                  <a:schemeClr val="bg1"/>
                </a:solidFill>
                <a:latin typeface="+mn-ea"/>
                <a:cs typeface="Verdana" pitchFamily="34" charset="0"/>
              </a:rPr>
              <a:t>삭제</a:t>
            </a:r>
            <a:endParaRPr lang="ko-KR" altLang="en-US" sz="700" b="1" dirty="0">
              <a:solidFill>
                <a:schemeClr val="bg1"/>
              </a:solidFill>
              <a:latin typeface="+mn-ea"/>
              <a:cs typeface="Verdana" pitchFamily="34" charset="0"/>
            </a:endParaRPr>
          </a:p>
        </p:txBody>
      </p:sp>
      <p:pic>
        <p:nvPicPr>
          <p:cNvPr id="112" name="Picture 151" descr="http://demo.stylinova.pl/img/icon_dra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91" y="4428168"/>
            <a:ext cx="212578" cy="212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210757" y="2264143"/>
            <a:ext cx="3420000" cy="3712112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45205" y="2261426"/>
            <a:ext cx="3428916" cy="3712112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6" name="Oval 202"/>
          <p:cNvSpPr>
            <a:spLocks noChangeArrowheads="1"/>
          </p:cNvSpPr>
          <p:nvPr/>
        </p:nvSpPr>
        <p:spPr bwMode="auto">
          <a:xfrm>
            <a:off x="153286" y="2171813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en-US" altLang="ko-KR" sz="700" b="1" dirty="0" smtClean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Oval 202"/>
          <p:cNvSpPr>
            <a:spLocks noChangeArrowheads="1"/>
          </p:cNvSpPr>
          <p:nvPr/>
        </p:nvSpPr>
        <p:spPr bwMode="auto">
          <a:xfrm>
            <a:off x="3562575" y="2179999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en-US" altLang="ko-KR" sz="700" b="1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Oval 202"/>
          <p:cNvSpPr>
            <a:spLocks noChangeArrowheads="1"/>
          </p:cNvSpPr>
          <p:nvPr/>
        </p:nvSpPr>
        <p:spPr bwMode="auto">
          <a:xfrm>
            <a:off x="493373" y="3792646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en-US" altLang="ko-KR" sz="700" b="1" dirty="0" smtClean="0">
                <a:solidFill>
                  <a:schemeClr val="bg1"/>
                </a:solidFill>
                <a:latin typeface="+mn-ea"/>
              </a:rPr>
              <a:t>1.1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Oval 202"/>
          <p:cNvSpPr>
            <a:spLocks noChangeArrowheads="1"/>
          </p:cNvSpPr>
          <p:nvPr/>
        </p:nvSpPr>
        <p:spPr bwMode="auto">
          <a:xfrm>
            <a:off x="358349" y="4351968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en-US" altLang="ko-KR" sz="7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Oval 202"/>
          <p:cNvSpPr>
            <a:spLocks noChangeArrowheads="1"/>
          </p:cNvSpPr>
          <p:nvPr/>
        </p:nvSpPr>
        <p:spPr bwMode="auto">
          <a:xfrm>
            <a:off x="1992930" y="4546880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700" b="1" dirty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Oval 202"/>
          <p:cNvSpPr>
            <a:spLocks noChangeArrowheads="1"/>
          </p:cNvSpPr>
          <p:nvPr/>
        </p:nvSpPr>
        <p:spPr bwMode="auto">
          <a:xfrm>
            <a:off x="2593426" y="4546880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en-US" altLang="ko-KR" sz="700" b="1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40307" y="4693090"/>
            <a:ext cx="2224848" cy="17537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50089" y="4698655"/>
            <a:ext cx="2210400" cy="214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53914" y="4708594"/>
            <a:ext cx="1344127" cy="204439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관리자 메뉴 수정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 flipH="1">
            <a:off x="5373199" y="4693108"/>
            <a:ext cx="275895" cy="250606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pPr algn="r"/>
            <a:r>
              <a:rPr lang="en-US" altLang="ko-KR" sz="1000" b="1" dirty="0" smtClean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4121348" y="4972928"/>
            <a:ext cx="1434283" cy="216000"/>
          </a:xfrm>
          <a:prstGeom prst="rect">
            <a:avLst/>
          </a:prstGeom>
          <a:solidFill>
            <a:schemeClr val="bg1"/>
          </a:solidFill>
          <a:ln w="63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Verdana" pitchFamily="34" charset="0"/>
              </a:rPr>
              <a:t>회원 관리</a:t>
            </a:r>
            <a:endParaRPr lang="ko-KR" altLang="en-US" sz="7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Verdana" pitchFamily="34" charset="0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3781592" y="6068421"/>
            <a:ext cx="729296" cy="21600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5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Verdana" pitchFamily="34" charset="0"/>
              </a:rPr>
              <a:t>수정</a:t>
            </a:r>
            <a:endParaRPr kumimoji="0" lang="ko-KR" altLang="en-US" sz="750" b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Verdana" pitchFamily="34" charset="0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4627100" y="6068421"/>
            <a:ext cx="729296" cy="21600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5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Verdana" pitchFamily="34" charset="0"/>
              </a:rPr>
              <a:t>취소</a:t>
            </a:r>
            <a:endParaRPr kumimoji="0" lang="ko-KR" altLang="en-US" sz="750" b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Verdan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51193" y="4973509"/>
            <a:ext cx="659270" cy="204439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altLang="ko-KR" sz="700" b="1" dirty="0" smtClean="0">
                <a:solidFill>
                  <a:srgbClr val="C00000"/>
                </a:solidFill>
                <a:latin typeface="+mn-ea"/>
              </a:rPr>
              <a:t>*</a:t>
            </a:r>
            <a:r>
              <a:rPr lang="en-US" altLang="ko-KR" sz="700" b="1" dirty="0" smtClean="0">
                <a:latin typeface="+mn-ea"/>
              </a:rPr>
              <a:t> </a:t>
            </a:r>
            <a:r>
              <a:rPr lang="ko-KR" altLang="en-US" sz="700" b="1" dirty="0" err="1" smtClean="0">
                <a:latin typeface="+mn-ea"/>
              </a:rPr>
              <a:t>메뉴명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53964" y="5242285"/>
            <a:ext cx="659270" cy="204439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altLang="ko-KR" sz="700" b="1" dirty="0" smtClean="0">
                <a:latin typeface="+mn-ea"/>
              </a:rPr>
              <a:t>  </a:t>
            </a:r>
            <a:r>
              <a:rPr lang="ko-KR" altLang="en-US" sz="700" b="1" dirty="0" smtClean="0">
                <a:latin typeface="+mn-ea"/>
              </a:rPr>
              <a:t>부모 메뉴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53963" y="5499979"/>
            <a:ext cx="659270" cy="204439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altLang="ko-KR" sz="700" b="1" dirty="0" smtClean="0">
                <a:solidFill>
                  <a:srgbClr val="C00000"/>
                </a:solidFill>
                <a:latin typeface="+mn-ea"/>
              </a:rPr>
              <a:t>*</a:t>
            </a:r>
            <a:r>
              <a:rPr lang="en-US" altLang="ko-KR" sz="700" b="1" dirty="0" smtClean="0">
                <a:latin typeface="+mn-ea"/>
              </a:rPr>
              <a:t> URL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56733" y="5760443"/>
            <a:ext cx="659270" cy="204439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altLang="ko-KR" sz="700" b="1" dirty="0" smtClean="0">
                <a:solidFill>
                  <a:srgbClr val="C00000"/>
                </a:solidFill>
                <a:latin typeface="+mn-ea"/>
              </a:rPr>
              <a:t>*</a:t>
            </a:r>
            <a:r>
              <a:rPr lang="en-US" altLang="ko-KR" sz="700" b="1" dirty="0" smtClean="0">
                <a:latin typeface="+mn-ea"/>
              </a:rPr>
              <a:t> </a:t>
            </a:r>
            <a:r>
              <a:rPr lang="ko-KR" altLang="en-US" sz="700" b="1" dirty="0" smtClean="0">
                <a:latin typeface="+mn-ea"/>
              </a:rPr>
              <a:t>사용여부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4124120" y="5491088"/>
            <a:ext cx="1434283" cy="216000"/>
          </a:xfrm>
          <a:prstGeom prst="rect">
            <a:avLst/>
          </a:prstGeom>
          <a:solidFill>
            <a:schemeClr val="bg1"/>
          </a:solidFill>
          <a:ln w="63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Verdana" pitchFamily="34" charset="0"/>
              </a:rPr>
              <a:t>/users</a:t>
            </a:r>
            <a:endParaRPr lang="ko-KR" altLang="en-US" sz="7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Verdana" pitchFamily="34" charset="0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4119526" y="5256203"/>
            <a:ext cx="576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cs typeface="Verdana" pitchFamily="34" charset="0"/>
              </a:rPr>
              <a:t>선택</a:t>
            </a:r>
            <a:endParaRPr lang="ko-KR" altLang="en-US" sz="700" dirty="0">
              <a:solidFill>
                <a:schemeClr val="tx1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4514134" y="5259078"/>
            <a:ext cx="216000" cy="172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cs typeface="Verdana" pitchFamily="34" charset="0"/>
              </a:rPr>
              <a:t>▼</a:t>
            </a:r>
            <a:endParaRPr lang="ko-KR" altLang="en-US" sz="700" dirty="0">
              <a:solidFill>
                <a:schemeClr val="tx1"/>
              </a:solidFill>
              <a:latin typeface="+mn-ea"/>
              <a:cs typeface="Verdana" pitchFamily="34" charset="0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4123961" y="5761874"/>
            <a:ext cx="435031" cy="204439"/>
            <a:chOff x="1321824" y="3188765"/>
            <a:chExt cx="435031" cy="204439"/>
          </a:xfrm>
        </p:grpSpPr>
        <p:sp>
          <p:nvSpPr>
            <p:cNvPr id="47" name="TextBox 46"/>
            <p:cNvSpPr txBox="1"/>
            <p:nvPr/>
          </p:nvSpPr>
          <p:spPr>
            <a:xfrm>
              <a:off x="1383884" y="3188765"/>
              <a:ext cx="372971" cy="204439"/>
            </a:xfrm>
            <a:prstGeom prst="rect">
              <a:avLst/>
            </a:prstGeom>
            <a:noFill/>
          </p:spPr>
          <p:txBody>
            <a:bodyPr wrap="none" lIns="95782" tIns="47891" rIns="95782" bIns="47891" rtlCol="0">
              <a:spAutoFit/>
            </a:bodyPr>
            <a:lstStyle/>
            <a:p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사용</a:t>
              </a:r>
              <a:endParaRPr lang="ko-KR" altLang="en-US" sz="7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 Box 46"/>
            <p:cNvSpPr txBox="1">
              <a:spLocks noChangeArrowheads="1"/>
            </p:cNvSpPr>
            <p:nvPr/>
          </p:nvSpPr>
          <p:spPr bwMode="auto">
            <a:xfrm>
              <a:off x="1321824" y="3241371"/>
              <a:ext cx="101475" cy="97532"/>
            </a:xfrm>
            <a:prstGeom prst="ellips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>
              <a:noAutofit/>
            </a:bodyPr>
            <a:lstStyle/>
            <a:p>
              <a:pPr algn="ctr" latinLnBrk="0">
                <a:defRPr/>
              </a:pPr>
              <a:endParaRPr lang="en-US" altLang="ko-KR" sz="600" b="1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4691998" y="5756333"/>
            <a:ext cx="614567" cy="204439"/>
            <a:chOff x="1321824" y="3188765"/>
            <a:chExt cx="614567" cy="204439"/>
          </a:xfrm>
        </p:grpSpPr>
        <p:sp>
          <p:nvSpPr>
            <p:cNvPr id="50" name="TextBox 49"/>
            <p:cNvSpPr txBox="1"/>
            <p:nvPr/>
          </p:nvSpPr>
          <p:spPr>
            <a:xfrm>
              <a:off x="1383884" y="3188765"/>
              <a:ext cx="552507" cy="204439"/>
            </a:xfrm>
            <a:prstGeom prst="rect">
              <a:avLst/>
            </a:prstGeom>
            <a:noFill/>
          </p:spPr>
          <p:txBody>
            <a:bodyPr wrap="none" lIns="95782" tIns="47891" rIns="95782" bIns="47891" rtlCol="0">
              <a:spAutoFit/>
            </a:bodyPr>
            <a:lstStyle/>
            <a:p>
              <a:r>
                <a:rPr lang="ko-KR" altLang="en-US" sz="700" dirty="0" err="1" smtClean="0">
                  <a:latin typeface="맑은 고딕" pitchFamily="50" charset="-127"/>
                  <a:ea typeface="맑은 고딕" pitchFamily="50" charset="-127"/>
                </a:rPr>
                <a:t>사용안함</a:t>
              </a:r>
              <a:endParaRPr lang="ko-KR" altLang="en-US" sz="7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 Box 46"/>
            <p:cNvSpPr txBox="1">
              <a:spLocks noChangeArrowheads="1"/>
            </p:cNvSpPr>
            <p:nvPr/>
          </p:nvSpPr>
          <p:spPr bwMode="auto">
            <a:xfrm>
              <a:off x="1321824" y="3241371"/>
              <a:ext cx="101475" cy="97532"/>
            </a:xfrm>
            <a:prstGeom prst="ellips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>
              <a:noAutofit/>
            </a:bodyPr>
            <a:lstStyle/>
            <a:p>
              <a:pPr algn="ctr" latinLnBrk="0">
                <a:defRPr/>
              </a:pPr>
              <a:endParaRPr lang="en-US" altLang="ko-KR" sz="600" b="1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2" name="Text Box 46"/>
          <p:cNvSpPr txBox="1">
            <a:spLocks noChangeArrowheads="1"/>
          </p:cNvSpPr>
          <p:nvPr/>
        </p:nvSpPr>
        <p:spPr bwMode="auto">
          <a:xfrm>
            <a:off x="4149948" y="5833448"/>
            <a:ext cx="50400" cy="50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algn="ctr" latinLnBrk="0">
              <a:defRPr/>
            </a:pPr>
            <a:endParaRPr lang="en-US" altLang="ko-KR" sz="600" b="1" kern="0" dirty="0">
              <a:solidFill>
                <a:sysClr val="windowText" lastClr="000000">
                  <a:lumMod val="50000"/>
                  <a:lumOff val="50000"/>
                </a:sys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Oval 202"/>
          <p:cNvSpPr>
            <a:spLocks noChangeArrowheads="1"/>
          </p:cNvSpPr>
          <p:nvPr/>
        </p:nvSpPr>
        <p:spPr bwMode="auto">
          <a:xfrm>
            <a:off x="3356957" y="4606610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9" name="Oval 202"/>
          <p:cNvSpPr>
            <a:spLocks noChangeArrowheads="1"/>
          </p:cNvSpPr>
          <p:nvPr/>
        </p:nvSpPr>
        <p:spPr bwMode="auto">
          <a:xfrm>
            <a:off x="3705421" y="5993225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700" b="1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.1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5395568" y="2679865"/>
            <a:ext cx="1606701" cy="1026853"/>
            <a:chOff x="3800872" y="906463"/>
            <a:chExt cx="1944216" cy="1190389"/>
          </a:xfrm>
        </p:grpSpPr>
        <p:sp>
          <p:nvSpPr>
            <p:cNvPr id="64" name="모서리가 둥근 직사각형 63"/>
            <p:cNvSpPr/>
            <p:nvPr/>
          </p:nvSpPr>
          <p:spPr bwMode="auto">
            <a:xfrm>
              <a:off x="3800872" y="906463"/>
              <a:ext cx="1944216" cy="1190389"/>
            </a:xfrm>
            <a:prstGeom prst="roundRect">
              <a:avLst>
                <a:gd name="adj" fmla="val 2408"/>
              </a:avLst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lIns="36000" rIns="36000" rtlCol="0" anchor="t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45000"/>
                <a:buFont typeface="StarSymbol" pitchFamily="2" charset="0"/>
                <a:buNone/>
              </a:pPr>
              <a:endParaRPr kumimoji="0"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Verdana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633320" y="978612"/>
              <a:ext cx="279323" cy="1605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Verdana" pitchFamily="34" charset="0"/>
                </a:rPr>
                <a:t>알림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598225" y="978612"/>
              <a:ext cx="91169" cy="1605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Verdana" pitchFamily="34" charset="0"/>
                </a:rPr>
                <a:t>X</a:t>
              </a:r>
              <a:endPara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Verdana" pitchFamily="34" charset="0"/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3800872" y="1198874"/>
              <a:ext cx="1944216" cy="0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</p:cxnSp>
        <p:sp>
          <p:nvSpPr>
            <p:cNvPr id="71" name="TextBox 70"/>
            <p:cNvSpPr txBox="1"/>
            <p:nvPr/>
          </p:nvSpPr>
          <p:spPr>
            <a:xfrm>
              <a:off x="3819918" y="1382571"/>
              <a:ext cx="1906124" cy="2140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dirty="0" smtClean="0">
                  <a:latin typeface="+mn-ea"/>
                  <a:cs typeface="Verdana" pitchFamily="34" charset="0"/>
                </a:rPr>
                <a:t>해당 메뉴를 삭제하시겠습니까</a:t>
              </a:r>
              <a:r>
                <a:rPr lang="en-US" altLang="ko-KR" sz="800" dirty="0" smtClean="0">
                  <a:latin typeface="+mn-ea"/>
                  <a:cs typeface="Verdana" pitchFamily="34" charset="0"/>
                </a:rPr>
                <a:t>?</a:t>
              </a: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3924051" y="1744664"/>
              <a:ext cx="792039" cy="216000"/>
            </a:xfrm>
            <a:prstGeom prst="roundRect">
              <a:avLst>
                <a:gd name="adj" fmla="val 16927"/>
              </a:avLst>
            </a:prstGeom>
            <a:solidFill>
              <a:schemeClr val="bg2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45000"/>
              </a:pPr>
              <a:r>
                <a:rPr kumimoji="0" lang="ko-KR" altLang="en-US" sz="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Verdana" pitchFamily="34" charset="0"/>
                </a:rPr>
                <a:t>확인</a:t>
              </a:r>
              <a:endParaRPr kumimoji="0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Verdana" pitchFamily="34" charset="0"/>
              </a:endParaRPr>
            </a:p>
          </p:txBody>
        </p:sp>
      </p:grpSp>
      <p:sp>
        <p:nvSpPr>
          <p:cNvPr id="73" name="모서리가 둥근 직사각형 72"/>
          <p:cNvSpPr/>
          <p:nvPr/>
        </p:nvSpPr>
        <p:spPr>
          <a:xfrm>
            <a:off x="6248474" y="3402914"/>
            <a:ext cx="654541" cy="186326"/>
          </a:xfrm>
          <a:prstGeom prst="roundRect">
            <a:avLst>
              <a:gd name="adj" fmla="val 16927"/>
            </a:avLst>
          </a:prstGeom>
          <a:solidFill>
            <a:schemeClr val="bg2"/>
          </a:solidFill>
          <a:ln w="3175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</a:pPr>
            <a:r>
              <a:rPr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Verdana" pitchFamily="34" charset="0"/>
              </a:rPr>
              <a:t>취소</a:t>
            </a:r>
            <a:endParaRPr kumimoji="0"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Verdana" pitchFamily="34" charset="0"/>
            </a:endParaRPr>
          </a:p>
        </p:txBody>
      </p:sp>
      <p:sp>
        <p:nvSpPr>
          <p:cNvPr id="74" name="Oval 202"/>
          <p:cNvSpPr>
            <a:spLocks noChangeArrowheads="1"/>
          </p:cNvSpPr>
          <p:nvPr/>
        </p:nvSpPr>
        <p:spPr bwMode="auto">
          <a:xfrm>
            <a:off x="5319573" y="2621244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en-US" altLang="ko-KR" sz="700" b="1" dirty="0" smtClean="0">
                <a:solidFill>
                  <a:schemeClr val="bg1"/>
                </a:solidFill>
                <a:latin typeface="+mn-ea"/>
              </a:rPr>
              <a:t>5.1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5" name="꺾인 연결선 74"/>
          <p:cNvCxnSpPr/>
          <p:nvPr/>
        </p:nvCxnSpPr>
        <p:spPr>
          <a:xfrm rot="10800000">
            <a:off x="2314189" y="4822859"/>
            <a:ext cx="1111670" cy="847253"/>
          </a:xfrm>
          <a:prstGeom prst="bentConnector3">
            <a:avLst>
              <a:gd name="adj1" fmla="val 99206"/>
            </a:avLst>
          </a:prstGeom>
          <a:ln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/>
          <p:cNvGrpSpPr/>
          <p:nvPr/>
        </p:nvGrpSpPr>
        <p:grpSpPr>
          <a:xfrm>
            <a:off x="7368604" y="4677395"/>
            <a:ext cx="1606701" cy="1130643"/>
            <a:chOff x="3800872" y="906463"/>
            <a:chExt cx="1944216" cy="1310708"/>
          </a:xfrm>
        </p:grpSpPr>
        <p:sp>
          <p:nvSpPr>
            <p:cNvPr id="77" name="모서리가 둥근 직사각형 76"/>
            <p:cNvSpPr/>
            <p:nvPr/>
          </p:nvSpPr>
          <p:spPr bwMode="auto">
            <a:xfrm>
              <a:off x="3800872" y="906463"/>
              <a:ext cx="1944216" cy="1310708"/>
            </a:xfrm>
            <a:prstGeom prst="roundRect">
              <a:avLst>
                <a:gd name="adj" fmla="val 2408"/>
              </a:avLst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lIns="36000" rIns="36000" rtlCol="0" anchor="t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45000"/>
                <a:buFont typeface="StarSymbol" pitchFamily="2" charset="0"/>
                <a:buNone/>
              </a:pPr>
              <a:endParaRPr kumimoji="0"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Verdana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633320" y="978612"/>
              <a:ext cx="279323" cy="1605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Verdana" pitchFamily="34" charset="0"/>
                </a:rPr>
                <a:t>알림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598225" y="978612"/>
              <a:ext cx="91169" cy="1605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Verdana" pitchFamily="34" charset="0"/>
                </a:rPr>
                <a:t>X</a:t>
              </a:r>
              <a:endPara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Verdana" pitchFamily="34" charset="0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>
              <a:off x="3800872" y="1198874"/>
              <a:ext cx="1944216" cy="0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</p:cxnSp>
        <p:sp>
          <p:nvSpPr>
            <p:cNvPr id="86" name="TextBox 85"/>
            <p:cNvSpPr txBox="1"/>
            <p:nvPr/>
          </p:nvSpPr>
          <p:spPr>
            <a:xfrm>
              <a:off x="3819918" y="1221680"/>
              <a:ext cx="1906124" cy="6422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dirty="0" smtClean="0">
                  <a:latin typeface="+mn-ea"/>
                  <a:cs typeface="Verdana" pitchFamily="34" charset="0"/>
                </a:rPr>
                <a:t>해당 메뉴를 삭제하시면</a:t>
              </a:r>
              <a:endParaRPr lang="en-US" altLang="ko-KR" sz="800" dirty="0" smtClean="0">
                <a:latin typeface="+mn-ea"/>
                <a:cs typeface="Verdana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800" dirty="0" smtClean="0">
                  <a:latin typeface="+mn-ea"/>
                  <a:cs typeface="Verdana" pitchFamily="34" charset="0"/>
                </a:rPr>
                <a:t>하위 메뉴도 함께 삭제됩니다</a:t>
              </a:r>
              <a:r>
                <a:rPr lang="en-US" altLang="ko-KR" sz="800" dirty="0" smtClean="0">
                  <a:latin typeface="+mn-ea"/>
                  <a:cs typeface="Verdana" pitchFamily="34" charset="0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800" dirty="0" smtClean="0">
                  <a:latin typeface="+mn-ea"/>
                  <a:cs typeface="Verdana" pitchFamily="34" charset="0"/>
                </a:rPr>
                <a:t>정말 삭제하시겠습니까</a:t>
              </a:r>
              <a:r>
                <a:rPr lang="en-US" altLang="ko-KR" sz="800" dirty="0" smtClean="0">
                  <a:latin typeface="+mn-ea"/>
                  <a:cs typeface="Verdana" pitchFamily="34" charset="0"/>
                </a:rPr>
                <a:t>?</a:t>
              </a:r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3924051" y="1915025"/>
              <a:ext cx="792039" cy="216000"/>
            </a:xfrm>
            <a:prstGeom prst="roundRect">
              <a:avLst>
                <a:gd name="adj" fmla="val 16927"/>
              </a:avLst>
            </a:prstGeom>
            <a:solidFill>
              <a:schemeClr val="bg2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45000"/>
              </a:pPr>
              <a:r>
                <a:rPr kumimoji="0" lang="ko-KR" altLang="en-US" sz="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Verdana" pitchFamily="34" charset="0"/>
                </a:rPr>
                <a:t>확인</a:t>
              </a:r>
              <a:endParaRPr kumimoji="0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Verdana" pitchFamily="34" charset="0"/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8221510" y="5539232"/>
            <a:ext cx="654541" cy="186326"/>
          </a:xfrm>
          <a:prstGeom prst="roundRect">
            <a:avLst>
              <a:gd name="adj" fmla="val 16927"/>
            </a:avLst>
          </a:prstGeom>
          <a:solidFill>
            <a:schemeClr val="bg2"/>
          </a:solidFill>
          <a:ln w="3175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</a:pPr>
            <a:r>
              <a:rPr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Verdana" pitchFamily="34" charset="0"/>
              </a:rPr>
              <a:t>취소</a:t>
            </a:r>
            <a:endParaRPr kumimoji="0"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Verdana" pitchFamily="34" charset="0"/>
            </a:endParaRPr>
          </a:p>
        </p:txBody>
      </p:sp>
      <p:sp>
        <p:nvSpPr>
          <p:cNvPr id="89" name="Oval 202"/>
          <p:cNvSpPr>
            <a:spLocks noChangeArrowheads="1"/>
          </p:cNvSpPr>
          <p:nvPr/>
        </p:nvSpPr>
        <p:spPr bwMode="auto">
          <a:xfrm>
            <a:off x="7292609" y="4618774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en-US" altLang="ko-KR" sz="700" b="1" dirty="0" smtClean="0">
                <a:solidFill>
                  <a:schemeClr val="bg1"/>
                </a:solidFill>
                <a:latin typeface="+mn-ea"/>
              </a:rPr>
              <a:t>5.2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379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표 159"/>
          <p:cNvGraphicFramePr>
            <a:graphicFrameLocks noGrp="1"/>
          </p:cNvGraphicFramePr>
          <p:nvPr/>
        </p:nvGraphicFramePr>
        <p:xfrm>
          <a:off x="226644" y="2271881"/>
          <a:ext cx="6831629" cy="3717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8299"/>
                <a:gridCol w="3433330"/>
              </a:tblGrid>
              <a:tr h="218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rgbClr val="4C5153"/>
                          </a:solidFill>
                        </a:rPr>
                        <a:t>1depth</a:t>
                      </a:r>
                      <a:endParaRPr lang="ko-KR" altLang="en-US" sz="700" b="1" dirty="0">
                        <a:solidFill>
                          <a:srgbClr val="4C5153"/>
                        </a:solidFill>
                      </a:endParaRPr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4C5153"/>
                          </a:solidFill>
                        </a:rPr>
                        <a:t>2depth</a:t>
                      </a:r>
                      <a:endParaRPr lang="ko-KR" altLang="en-US" sz="700" dirty="0">
                        <a:solidFill>
                          <a:srgbClr val="4C5153"/>
                        </a:solidFill>
                      </a:endParaRPr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45962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u="sng" dirty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272426"/>
              </p:ext>
            </p:extLst>
          </p:nvPr>
        </p:nvGraphicFramePr>
        <p:xfrm>
          <a:off x="7211561" y="902139"/>
          <a:ext cx="1877260" cy="3491040"/>
        </p:xfrm>
        <a:graphic>
          <a:graphicData uri="http://schemas.openxmlformats.org/drawingml/2006/table">
            <a:tbl>
              <a:tblPr/>
              <a:tblGrid>
                <a:gridCol w="203769"/>
                <a:gridCol w="1673491"/>
              </a:tblGrid>
              <a:tr h="81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사용자 메뉴 등록 팝업 노출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(2)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0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사용자 메뉴 등록 팝업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2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2.1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필수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메뉴명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입력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최대 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10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자까지 입력가능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2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2.2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선택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부모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메뉴 선택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사용자 메뉴 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1depth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목록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2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2.3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필수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)URL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입력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최대 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자까지 입력가능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2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2.4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메뉴 사용여부 선택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기본 </a:t>
                      </a:r>
                      <a:r>
                        <a:rPr kumimoji="0" lang="en-US" altLang="ko-KR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사용</a:t>
                      </a:r>
                      <a:endParaRPr kumimoji="0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4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유효성 체크 후 입력한 메뉴 등록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순서는 등록 시 마지막으로 자동 지정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등록 완료 후 화면 갱신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3.1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메뉴명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유효성 체크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확인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클릭시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메뉴명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입력란으로 포커스이동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3.2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URL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유효성 체크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확인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클릭시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URL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입력란으로 포커스 이동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사용자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메뉴 수정 팝업 노출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(5)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0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사용자 메뉴 수정 팝업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4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5.1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유효성 체크 후 해당 사용자 메뉴 수정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유효성 체크는 등록 팝업과 동일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수정완료 후 화면 갱신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01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</a:rPr>
                        <a:t>특이사항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601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/>
        </p:nvGraphicFramePr>
        <p:xfrm>
          <a:off x="226644" y="1401888"/>
          <a:ext cx="683163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326"/>
                <a:gridCol w="2105451"/>
                <a:gridCol w="1993527"/>
                <a:gridCol w="1366326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rgbClr val="4B4F50"/>
                          </a:solidFill>
                        </a:rPr>
                        <a:t>사이트 관리</a:t>
                      </a:r>
                      <a:endParaRPr lang="ko-KR" altLang="en-US" sz="800" b="1" dirty="0">
                        <a:solidFill>
                          <a:srgbClr val="4B4F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회원 관리</a:t>
                      </a:r>
                      <a:endParaRPr lang="ko-KR" altLang="en-US" sz="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153286" y="1736796"/>
            <a:ext cx="185512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</a:rPr>
              <a:t>사이트 관리 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</a:rPr>
              <a:t>&gt;  </a:t>
            </a:r>
            <a:r>
              <a:rPr lang="ko-KR" altLang="en-US" sz="700" b="1" kern="0" dirty="0" smtClean="0">
                <a:solidFill>
                  <a:sysClr val="windowText" lastClr="000000"/>
                </a:solidFill>
                <a:latin typeface="+mn-ea"/>
              </a:rPr>
              <a:t>사용자 메뉴   ▼</a:t>
            </a:r>
            <a:endParaRPr lang="en-US" altLang="ko-KR" sz="700" b="1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6" name="직사각형 65"/>
          <p:cNvSpPr/>
          <p:nvPr/>
        </p:nvSpPr>
        <p:spPr bwMode="auto">
          <a:xfrm>
            <a:off x="6588578" y="1957230"/>
            <a:ext cx="469695" cy="21600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5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Verdana" pitchFamily="34" charset="0"/>
              </a:rPr>
              <a:t>등록</a:t>
            </a:r>
            <a:endParaRPr kumimoji="0" lang="ko-KR" altLang="en-US" sz="750" b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Verdana" pitchFamily="34" charset="0"/>
            </a:endParaRPr>
          </a:p>
        </p:txBody>
      </p:sp>
      <p:sp>
        <p:nvSpPr>
          <p:cNvPr id="113" name="Oval 202"/>
          <p:cNvSpPr>
            <a:spLocks noChangeArrowheads="1"/>
          </p:cNvSpPr>
          <p:nvPr/>
        </p:nvSpPr>
        <p:spPr bwMode="auto">
          <a:xfrm>
            <a:off x="6513171" y="1874078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700" b="1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3373771" y="914639"/>
            <a:ext cx="2224848" cy="17537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383553" y="920204"/>
            <a:ext cx="2210400" cy="214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387378" y="930143"/>
            <a:ext cx="1344127" cy="204439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사용자 메뉴 등록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17" name="TextBox 116"/>
          <p:cNvSpPr txBox="1"/>
          <p:nvPr/>
        </p:nvSpPr>
        <p:spPr>
          <a:xfrm flipH="1">
            <a:off x="5306663" y="906494"/>
            <a:ext cx="275895" cy="250606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pPr algn="r"/>
            <a:r>
              <a:rPr lang="en-US" altLang="ko-KR" sz="1000" b="1" dirty="0" smtClean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4054812" y="1194477"/>
            <a:ext cx="1434283" cy="216000"/>
          </a:xfrm>
          <a:prstGeom prst="rect">
            <a:avLst/>
          </a:prstGeom>
          <a:solidFill>
            <a:schemeClr val="bg1"/>
          </a:solidFill>
          <a:ln w="63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Verdana" pitchFamily="34" charset="0"/>
              </a:rPr>
              <a:t>메뉴명을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Verdana" pitchFamily="34" charset="0"/>
              </a:rPr>
              <a:t> 입력해주세요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Verdana" pitchFamily="34" charset="0"/>
              </a:rPr>
              <a:t>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Verdana" pitchFamily="34" charset="0"/>
            </a:endParaRPr>
          </a:p>
        </p:txBody>
      </p:sp>
      <p:sp>
        <p:nvSpPr>
          <p:cNvPr id="119" name="직사각형 118"/>
          <p:cNvSpPr/>
          <p:nvPr/>
        </p:nvSpPr>
        <p:spPr bwMode="auto">
          <a:xfrm>
            <a:off x="3715056" y="2289970"/>
            <a:ext cx="729296" cy="21600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5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Verdana" pitchFamily="34" charset="0"/>
              </a:rPr>
              <a:t>등록</a:t>
            </a:r>
            <a:endParaRPr kumimoji="0" lang="ko-KR" altLang="en-US" sz="750" b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Verdana" pitchFamily="34" charset="0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4560564" y="2289970"/>
            <a:ext cx="729296" cy="21600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5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Verdana" pitchFamily="34" charset="0"/>
              </a:rPr>
              <a:t>취소</a:t>
            </a:r>
            <a:endParaRPr kumimoji="0" lang="ko-KR" altLang="en-US" sz="750" b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Verdana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384657" y="1195058"/>
            <a:ext cx="659270" cy="204439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altLang="ko-KR" sz="700" b="1" dirty="0" smtClean="0">
                <a:solidFill>
                  <a:srgbClr val="C00000"/>
                </a:solidFill>
                <a:latin typeface="+mn-ea"/>
              </a:rPr>
              <a:t>*</a:t>
            </a:r>
            <a:r>
              <a:rPr lang="en-US" altLang="ko-KR" sz="700" b="1" dirty="0" smtClean="0">
                <a:latin typeface="+mn-ea"/>
              </a:rPr>
              <a:t> </a:t>
            </a:r>
            <a:r>
              <a:rPr lang="ko-KR" altLang="en-US" sz="700" b="1" dirty="0" err="1" smtClean="0">
                <a:latin typeface="+mn-ea"/>
              </a:rPr>
              <a:t>메뉴명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387428" y="1463834"/>
            <a:ext cx="659270" cy="204439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altLang="ko-KR" sz="700" b="1" dirty="0" smtClean="0">
                <a:latin typeface="+mn-ea"/>
              </a:rPr>
              <a:t>  </a:t>
            </a:r>
            <a:r>
              <a:rPr lang="ko-KR" altLang="en-US" sz="700" b="1" dirty="0" smtClean="0">
                <a:latin typeface="+mn-ea"/>
              </a:rPr>
              <a:t>부모 메뉴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387427" y="1721528"/>
            <a:ext cx="659270" cy="204439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altLang="ko-KR" sz="700" b="1" dirty="0" smtClean="0">
                <a:solidFill>
                  <a:srgbClr val="C00000"/>
                </a:solidFill>
                <a:latin typeface="+mn-ea"/>
              </a:rPr>
              <a:t>*</a:t>
            </a:r>
            <a:r>
              <a:rPr lang="en-US" altLang="ko-KR" sz="700" b="1" dirty="0" smtClean="0">
                <a:latin typeface="+mn-ea"/>
              </a:rPr>
              <a:t> URL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390197" y="1981992"/>
            <a:ext cx="659270" cy="204439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altLang="ko-KR" sz="700" b="1" dirty="0" smtClean="0">
                <a:solidFill>
                  <a:srgbClr val="C00000"/>
                </a:solidFill>
                <a:latin typeface="+mn-ea"/>
              </a:rPr>
              <a:t>*</a:t>
            </a:r>
            <a:r>
              <a:rPr lang="en-US" altLang="ko-KR" sz="700" b="1" dirty="0" smtClean="0">
                <a:latin typeface="+mn-ea"/>
              </a:rPr>
              <a:t> </a:t>
            </a:r>
            <a:r>
              <a:rPr lang="ko-KR" altLang="en-US" sz="700" b="1" dirty="0" smtClean="0">
                <a:latin typeface="+mn-ea"/>
              </a:rPr>
              <a:t>사용여부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25" name="직사각형 124"/>
          <p:cNvSpPr/>
          <p:nvPr/>
        </p:nvSpPr>
        <p:spPr bwMode="auto">
          <a:xfrm>
            <a:off x="4057584" y="1712637"/>
            <a:ext cx="1434283" cy="216000"/>
          </a:xfrm>
          <a:prstGeom prst="rect">
            <a:avLst/>
          </a:prstGeom>
          <a:solidFill>
            <a:schemeClr val="bg1"/>
          </a:solidFill>
          <a:ln w="63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Verdana" pitchFamily="34" charset="0"/>
              </a:rPr>
              <a:t>URL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Verdana" pitchFamily="34" charset="0"/>
              </a:rPr>
              <a:t>을 입력해주세요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Verdana" pitchFamily="34" charset="0"/>
              </a:rPr>
              <a:t>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Verdana" pitchFamily="34" charset="0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4052990" y="1477752"/>
            <a:ext cx="576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cs typeface="Verdana" pitchFamily="34" charset="0"/>
              </a:rPr>
              <a:t>선택</a:t>
            </a:r>
            <a:endParaRPr lang="ko-KR" altLang="en-US" sz="700" dirty="0">
              <a:solidFill>
                <a:schemeClr val="tx1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4447598" y="1480627"/>
            <a:ext cx="216000" cy="172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cs typeface="Verdana" pitchFamily="34" charset="0"/>
              </a:rPr>
              <a:t>▼</a:t>
            </a:r>
            <a:endParaRPr lang="ko-KR" altLang="en-US" sz="700" dirty="0">
              <a:solidFill>
                <a:schemeClr val="tx1"/>
              </a:solidFill>
              <a:latin typeface="+mn-ea"/>
              <a:cs typeface="Verdana" pitchFamily="34" charset="0"/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4057425" y="1983423"/>
            <a:ext cx="435031" cy="204439"/>
            <a:chOff x="1321824" y="3188765"/>
            <a:chExt cx="435031" cy="204439"/>
          </a:xfrm>
        </p:grpSpPr>
        <p:sp>
          <p:nvSpPr>
            <p:cNvPr id="129" name="TextBox 128"/>
            <p:cNvSpPr txBox="1"/>
            <p:nvPr/>
          </p:nvSpPr>
          <p:spPr>
            <a:xfrm>
              <a:off x="1383884" y="3188765"/>
              <a:ext cx="372971" cy="204439"/>
            </a:xfrm>
            <a:prstGeom prst="rect">
              <a:avLst/>
            </a:prstGeom>
            <a:noFill/>
          </p:spPr>
          <p:txBody>
            <a:bodyPr wrap="none" lIns="95782" tIns="47891" rIns="95782" bIns="47891" rtlCol="0">
              <a:spAutoFit/>
            </a:bodyPr>
            <a:lstStyle/>
            <a:p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사용</a:t>
              </a:r>
              <a:endParaRPr lang="ko-KR" altLang="en-US" sz="7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0" name="Text Box 46"/>
            <p:cNvSpPr txBox="1">
              <a:spLocks noChangeArrowheads="1"/>
            </p:cNvSpPr>
            <p:nvPr/>
          </p:nvSpPr>
          <p:spPr bwMode="auto">
            <a:xfrm>
              <a:off x="1321824" y="3241371"/>
              <a:ext cx="101475" cy="97532"/>
            </a:xfrm>
            <a:prstGeom prst="ellips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>
              <a:noAutofit/>
            </a:bodyPr>
            <a:lstStyle/>
            <a:p>
              <a:pPr algn="ctr" latinLnBrk="0">
                <a:defRPr/>
              </a:pPr>
              <a:endParaRPr lang="en-US" altLang="ko-KR" sz="600" b="1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4625462" y="1977882"/>
            <a:ext cx="614567" cy="204439"/>
            <a:chOff x="1321824" y="3188765"/>
            <a:chExt cx="614567" cy="204439"/>
          </a:xfrm>
        </p:grpSpPr>
        <p:sp>
          <p:nvSpPr>
            <p:cNvPr id="132" name="TextBox 131"/>
            <p:cNvSpPr txBox="1"/>
            <p:nvPr/>
          </p:nvSpPr>
          <p:spPr>
            <a:xfrm>
              <a:off x="1383884" y="3188765"/>
              <a:ext cx="552507" cy="204439"/>
            </a:xfrm>
            <a:prstGeom prst="rect">
              <a:avLst/>
            </a:prstGeom>
            <a:noFill/>
          </p:spPr>
          <p:txBody>
            <a:bodyPr wrap="none" lIns="95782" tIns="47891" rIns="95782" bIns="47891" rtlCol="0">
              <a:spAutoFit/>
            </a:bodyPr>
            <a:lstStyle/>
            <a:p>
              <a:r>
                <a:rPr lang="ko-KR" altLang="en-US" sz="700" dirty="0" err="1" smtClean="0">
                  <a:latin typeface="맑은 고딕" pitchFamily="50" charset="-127"/>
                  <a:ea typeface="맑은 고딕" pitchFamily="50" charset="-127"/>
                </a:rPr>
                <a:t>사용안함</a:t>
              </a:r>
              <a:endParaRPr lang="ko-KR" altLang="en-US" sz="7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3" name="Text Box 46"/>
            <p:cNvSpPr txBox="1">
              <a:spLocks noChangeArrowheads="1"/>
            </p:cNvSpPr>
            <p:nvPr/>
          </p:nvSpPr>
          <p:spPr bwMode="auto">
            <a:xfrm>
              <a:off x="1321824" y="3241371"/>
              <a:ext cx="101475" cy="97532"/>
            </a:xfrm>
            <a:prstGeom prst="ellips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>
              <a:noAutofit/>
            </a:bodyPr>
            <a:lstStyle/>
            <a:p>
              <a:pPr algn="ctr" latinLnBrk="0">
                <a:defRPr/>
              </a:pPr>
              <a:endParaRPr lang="en-US" altLang="ko-KR" sz="600" b="1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4" name="Text Box 46"/>
          <p:cNvSpPr txBox="1">
            <a:spLocks noChangeArrowheads="1"/>
          </p:cNvSpPr>
          <p:nvPr/>
        </p:nvSpPr>
        <p:spPr bwMode="auto">
          <a:xfrm>
            <a:off x="4083412" y="2054997"/>
            <a:ext cx="50400" cy="50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algn="ctr" latinLnBrk="0">
              <a:defRPr/>
            </a:pPr>
            <a:endParaRPr lang="en-US" altLang="ko-KR" sz="600" b="1" kern="0" dirty="0">
              <a:solidFill>
                <a:sysClr val="windowText" lastClr="000000">
                  <a:lumMod val="50000"/>
                  <a:lumOff val="50000"/>
                </a:sys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Oval 202"/>
          <p:cNvSpPr>
            <a:spLocks noChangeArrowheads="1"/>
          </p:cNvSpPr>
          <p:nvPr/>
        </p:nvSpPr>
        <p:spPr bwMode="auto">
          <a:xfrm>
            <a:off x="3282293" y="821132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6" name="Oval 202"/>
          <p:cNvSpPr>
            <a:spLocks noChangeArrowheads="1"/>
          </p:cNvSpPr>
          <p:nvPr/>
        </p:nvSpPr>
        <p:spPr bwMode="auto">
          <a:xfrm>
            <a:off x="3966707" y="1114851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2.1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7" name="Oval 202"/>
          <p:cNvSpPr>
            <a:spLocks noChangeArrowheads="1"/>
          </p:cNvSpPr>
          <p:nvPr/>
        </p:nvSpPr>
        <p:spPr bwMode="auto">
          <a:xfrm>
            <a:off x="3961166" y="1416880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2.2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8" name="Oval 202"/>
          <p:cNvSpPr>
            <a:spLocks noChangeArrowheads="1"/>
          </p:cNvSpPr>
          <p:nvPr/>
        </p:nvSpPr>
        <p:spPr bwMode="auto">
          <a:xfrm>
            <a:off x="3972251" y="1652407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2.3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9" name="Oval 202"/>
          <p:cNvSpPr>
            <a:spLocks noChangeArrowheads="1"/>
          </p:cNvSpPr>
          <p:nvPr/>
        </p:nvSpPr>
        <p:spPr bwMode="auto">
          <a:xfrm>
            <a:off x="3975024" y="1937811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2.4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0" name="Oval 202"/>
          <p:cNvSpPr>
            <a:spLocks noChangeArrowheads="1"/>
          </p:cNvSpPr>
          <p:nvPr/>
        </p:nvSpPr>
        <p:spPr bwMode="auto">
          <a:xfrm>
            <a:off x="3653598" y="2206589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41" name="꺾인 연결선 140"/>
          <p:cNvCxnSpPr/>
          <p:nvPr/>
        </p:nvCxnSpPr>
        <p:spPr>
          <a:xfrm rot="10800000">
            <a:off x="5611170" y="2089646"/>
            <a:ext cx="972000" cy="130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모서리가 둥근 직사각형 74"/>
          <p:cNvSpPr/>
          <p:nvPr/>
        </p:nvSpPr>
        <p:spPr>
          <a:xfrm>
            <a:off x="3989620" y="3458518"/>
            <a:ext cx="2718706" cy="40863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rgbClr val="4C5153"/>
                </a:solidFill>
              </a:rPr>
              <a:t>1depth_2 &gt; 2depth</a:t>
            </a:r>
            <a:r>
              <a:rPr lang="ko-KR" altLang="en-US" sz="800" b="1" dirty="0" smtClean="0">
                <a:solidFill>
                  <a:srgbClr val="4C5153"/>
                </a:solidFill>
              </a:rPr>
              <a:t>명</a:t>
            </a:r>
            <a:r>
              <a:rPr lang="en-US" altLang="ko-KR" sz="800" b="1" dirty="0" smtClean="0">
                <a:solidFill>
                  <a:srgbClr val="4C5153"/>
                </a:solidFill>
              </a:rPr>
              <a:t>_1</a:t>
            </a:r>
            <a:endParaRPr lang="ko-KR" altLang="en-US" sz="800" b="1" dirty="0">
              <a:solidFill>
                <a:srgbClr val="4C5153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995063" y="4051788"/>
            <a:ext cx="2718706" cy="40863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rgbClr val="4C5153"/>
                </a:solidFill>
              </a:rPr>
              <a:t>1depth_2 </a:t>
            </a:r>
            <a:r>
              <a:rPr lang="en-US" altLang="ko-KR" sz="800" b="1" dirty="0">
                <a:solidFill>
                  <a:srgbClr val="4C5153"/>
                </a:solidFill>
              </a:rPr>
              <a:t>&gt; 2depth</a:t>
            </a:r>
            <a:r>
              <a:rPr lang="ko-KR" altLang="en-US" sz="800" b="1" dirty="0">
                <a:solidFill>
                  <a:srgbClr val="4C5153"/>
                </a:solidFill>
              </a:rPr>
              <a:t>명</a:t>
            </a:r>
            <a:r>
              <a:rPr lang="en-US" altLang="ko-KR" sz="800" b="1" dirty="0" smtClean="0">
                <a:solidFill>
                  <a:srgbClr val="4C5153"/>
                </a:solidFill>
              </a:rPr>
              <a:t>_2</a:t>
            </a:r>
            <a:endParaRPr lang="ko-KR" altLang="en-US" sz="800" b="1" dirty="0">
              <a:solidFill>
                <a:srgbClr val="4C5153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574223" y="2680186"/>
            <a:ext cx="2718706" cy="40863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</a:rPr>
              <a:t>1depth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명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2088015" y="2807694"/>
            <a:ext cx="522000" cy="180000"/>
          </a:xfrm>
          <a:prstGeom prst="rect">
            <a:avLst/>
          </a:prstGeom>
          <a:solidFill>
            <a:srgbClr val="595959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b="1" dirty="0" smtClean="0">
                <a:solidFill>
                  <a:schemeClr val="bg1"/>
                </a:solidFill>
                <a:latin typeface="+mn-ea"/>
                <a:cs typeface="Verdana" pitchFamily="34" charset="0"/>
              </a:rPr>
              <a:t>수정</a:t>
            </a:r>
            <a:endParaRPr lang="ko-KR" altLang="en-US" sz="700" b="1" dirty="0">
              <a:solidFill>
                <a:schemeClr val="bg1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2675843" y="2807694"/>
            <a:ext cx="522000" cy="180000"/>
          </a:xfrm>
          <a:prstGeom prst="rect">
            <a:avLst/>
          </a:prstGeom>
          <a:solidFill>
            <a:srgbClr val="595959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b="1" dirty="0" smtClean="0">
                <a:solidFill>
                  <a:schemeClr val="bg1"/>
                </a:solidFill>
                <a:latin typeface="+mn-ea"/>
                <a:cs typeface="Verdana" pitchFamily="34" charset="0"/>
              </a:rPr>
              <a:t>삭제</a:t>
            </a:r>
            <a:endParaRPr lang="ko-KR" altLang="en-US" sz="700" b="1" dirty="0">
              <a:solidFill>
                <a:schemeClr val="bg1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996000" y="2663858"/>
            <a:ext cx="2718706" cy="40863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</a:rPr>
              <a:t>1depth &gt; 2depth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명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5497970" y="2788648"/>
            <a:ext cx="522000" cy="180000"/>
          </a:xfrm>
          <a:prstGeom prst="rect">
            <a:avLst/>
          </a:prstGeom>
          <a:solidFill>
            <a:srgbClr val="595959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b="1" dirty="0" smtClean="0">
                <a:solidFill>
                  <a:schemeClr val="bg1"/>
                </a:solidFill>
                <a:latin typeface="+mn-ea"/>
                <a:cs typeface="Verdana" pitchFamily="34" charset="0"/>
              </a:rPr>
              <a:t>수정</a:t>
            </a:r>
            <a:endParaRPr lang="ko-KR" altLang="en-US" sz="700" b="1" dirty="0">
              <a:solidFill>
                <a:schemeClr val="bg1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6085798" y="2788648"/>
            <a:ext cx="522000" cy="180000"/>
          </a:xfrm>
          <a:prstGeom prst="rect">
            <a:avLst/>
          </a:prstGeom>
          <a:solidFill>
            <a:srgbClr val="595959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b="1" dirty="0" smtClean="0">
                <a:solidFill>
                  <a:schemeClr val="bg1"/>
                </a:solidFill>
                <a:latin typeface="+mn-ea"/>
                <a:cs typeface="Verdana" pitchFamily="34" charset="0"/>
              </a:rPr>
              <a:t>삭제</a:t>
            </a:r>
            <a:endParaRPr lang="ko-KR" altLang="en-US" sz="700" b="1" dirty="0">
              <a:solidFill>
                <a:schemeClr val="bg1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5497967" y="3564255"/>
            <a:ext cx="522000" cy="180000"/>
          </a:xfrm>
          <a:prstGeom prst="rect">
            <a:avLst/>
          </a:prstGeom>
          <a:solidFill>
            <a:srgbClr val="595959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b="1" dirty="0" smtClean="0">
                <a:solidFill>
                  <a:schemeClr val="bg1"/>
                </a:solidFill>
                <a:latin typeface="+mn-ea"/>
                <a:cs typeface="Verdana" pitchFamily="34" charset="0"/>
              </a:rPr>
              <a:t>수정</a:t>
            </a:r>
            <a:endParaRPr lang="ko-KR" altLang="en-US" sz="700" b="1" dirty="0">
              <a:solidFill>
                <a:schemeClr val="bg1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6085795" y="3564255"/>
            <a:ext cx="522000" cy="180000"/>
          </a:xfrm>
          <a:prstGeom prst="rect">
            <a:avLst/>
          </a:prstGeom>
          <a:solidFill>
            <a:srgbClr val="595959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b="1" dirty="0" smtClean="0">
                <a:solidFill>
                  <a:schemeClr val="bg1"/>
                </a:solidFill>
                <a:latin typeface="+mn-ea"/>
                <a:cs typeface="Verdana" pitchFamily="34" charset="0"/>
              </a:rPr>
              <a:t>삭제</a:t>
            </a:r>
            <a:endParaRPr lang="ko-KR" altLang="en-US" sz="700" b="1" dirty="0">
              <a:solidFill>
                <a:schemeClr val="bg1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568780" y="3450355"/>
            <a:ext cx="2718706" cy="40863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rgbClr val="4C5153"/>
                </a:solidFill>
              </a:rPr>
              <a:t>1depth</a:t>
            </a:r>
            <a:r>
              <a:rPr lang="ko-KR" altLang="en-US" sz="800" b="1" dirty="0" smtClean="0">
                <a:solidFill>
                  <a:srgbClr val="4C5153"/>
                </a:solidFill>
              </a:rPr>
              <a:t>명</a:t>
            </a:r>
            <a:r>
              <a:rPr lang="en-US" altLang="ko-KR" sz="800" b="1" dirty="0" smtClean="0">
                <a:solidFill>
                  <a:srgbClr val="4C5153"/>
                </a:solidFill>
              </a:rPr>
              <a:t>_2</a:t>
            </a:r>
            <a:endParaRPr lang="ko-KR" altLang="en-US" sz="800" b="1" dirty="0">
              <a:solidFill>
                <a:srgbClr val="4C5153"/>
              </a:solidFill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2093458" y="3564254"/>
            <a:ext cx="522000" cy="180000"/>
          </a:xfrm>
          <a:prstGeom prst="rect">
            <a:avLst/>
          </a:prstGeom>
          <a:solidFill>
            <a:srgbClr val="595959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b="1" dirty="0" smtClean="0">
                <a:solidFill>
                  <a:schemeClr val="bg1"/>
                </a:solidFill>
                <a:latin typeface="+mn-ea"/>
                <a:cs typeface="Verdana" pitchFamily="34" charset="0"/>
              </a:rPr>
              <a:t>수정</a:t>
            </a:r>
            <a:endParaRPr lang="ko-KR" altLang="en-US" sz="700" b="1" dirty="0">
              <a:solidFill>
                <a:schemeClr val="bg1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2681286" y="3564254"/>
            <a:ext cx="522000" cy="180000"/>
          </a:xfrm>
          <a:prstGeom prst="rect">
            <a:avLst/>
          </a:prstGeom>
          <a:solidFill>
            <a:srgbClr val="595959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b="1" dirty="0" smtClean="0">
                <a:solidFill>
                  <a:schemeClr val="bg1"/>
                </a:solidFill>
                <a:latin typeface="+mn-ea"/>
                <a:cs typeface="Verdana" pitchFamily="34" charset="0"/>
              </a:rPr>
              <a:t>삭제</a:t>
            </a:r>
            <a:endParaRPr lang="ko-KR" altLang="en-US" sz="700" b="1" dirty="0">
              <a:solidFill>
                <a:schemeClr val="bg1"/>
              </a:solidFill>
              <a:latin typeface="+mn-ea"/>
              <a:cs typeface="Verdana" pitchFamily="34" charset="0"/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7355585" y="4595749"/>
            <a:ext cx="1614865" cy="1051222"/>
            <a:chOff x="3800872" y="887534"/>
            <a:chExt cx="1954095" cy="1218638"/>
          </a:xfrm>
        </p:grpSpPr>
        <p:sp>
          <p:nvSpPr>
            <p:cNvPr id="151" name="모서리가 둥근 직사각형 150"/>
            <p:cNvSpPr/>
            <p:nvPr/>
          </p:nvSpPr>
          <p:spPr bwMode="auto">
            <a:xfrm>
              <a:off x="3810751" y="887534"/>
              <a:ext cx="1944216" cy="1218638"/>
            </a:xfrm>
            <a:prstGeom prst="roundRect">
              <a:avLst>
                <a:gd name="adj" fmla="val 2408"/>
              </a:avLst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lIns="36000" rIns="36000" rtlCol="0" anchor="t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45000"/>
                <a:buFont typeface="StarSymbol" pitchFamily="2" charset="0"/>
                <a:buNone/>
              </a:pPr>
              <a:endParaRPr kumimoji="0"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Verdana" pitchFamily="34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633320" y="978612"/>
              <a:ext cx="279323" cy="1605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Verdana" pitchFamily="34" charset="0"/>
                </a:rPr>
                <a:t>알림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598225" y="978612"/>
              <a:ext cx="91169" cy="1605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Verdana" pitchFamily="34" charset="0"/>
                </a:rPr>
                <a:t>X</a:t>
              </a:r>
              <a:endPara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Verdana" pitchFamily="34" charset="0"/>
              </a:endParaRPr>
            </a:p>
          </p:txBody>
        </p:sp>
        <p:cxnSp>
          <p:nvCxnSpPr>
            <p:cNvPr id="154" name="직선 연결선 153"/>
            <p:cNvCxnSpPr/>
            <p:nvPr/>
          </p:nvCxnSpPr>
          <p:spPr>
            <a:xfrm>
              <a:off x="3800872" y="1198874"/>
              <a:ext cx="1944216" cy="0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</p:cxnSp>
        <p:sp>
          <p:nvSpPr>
            <p:cNvPr id="155" name="TextBox 154"/>
            <p:cNvSpPr txBox="1"/>
            <p:nvPr/>
          </p:nvSpPr>
          <p:spPr>
            <a:xfrm>
              <a:off x="3819918" y="1382570"/>
              <a:ext cx="1906124" cy="2140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800" dirty="0" smtClean="0">
                  <a:latin typeface="+mn-ea"/>
                  <a:cs typeface="Verdana" pitchFamily="34" charset="0"/>
                </a:rPr>
                <a:t>URL</a:t>
              </a:r>
              <a:r>
                <a:rPr lang="ko-KR" altLang="en-US" sz="800" dirty="0" smtClean="0">
                  <a:latin typeface="+mn-ea"/>
                  <a:cs typeface="Verdana" pitchFamily="34" charset="0"/>
                </a:rPr>
                <a:t>을 입력해주세요</a:t>
              </a:r>
              <a:r>
                <a:rPr lang="en-US" altLang="ko-KR" sz="800" dirty="0" smtClean="0">
                  <a:latin typeface="+mn-ea"/>
                  <a:cs typeface="Verdana" pitchFamily="34" charset="0"/>
                </a:rPr>
                <a:t>.</a:t>
              </a:r>
            </a:p>
          </p:txBody>
        </p:sp>
        <p:sp>
          <p:nvSpPr>
            <p:cNvPr id="156" name="모서리가 둥근 직사각형 155"/>
            <p:cNvSpPr/>
            <p:nvPr/>
          </p:nvSpPr>
          <p:spPr>
            <a:xfrm>
              <a:off x="4358741" y="1725727"/>
              <a:ext cx="792039" cy="216000"/>
            </a:xfrm>
            <a:prstGeom prst="roundRect">
              <a:avLst>
                <a:gd name="adj" fmla="val 16927"/>
              </a:avLst>
            </a:prstGeom>
            <a:solidFill>
              <a:schemeClr val="bg2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45000"/>
              </a:pPr>
              <a:r>
                <a:rPr kumimoji="0" lang="ko-KR" altLang="en-US" sz="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Verdana" pitchFamily="34" charset="0"/>
                </a:rPr>
                <a:t>확인</a:t>
              </a:r>
              <a:endParaRPr kumimoji="0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Verdana" pitchFamily="34" charset="0"/>
              </a:endParaRPr>
            </a:p>
          </p:txBody>
        </p:sp>
      </p:grpSp>
      <p:sp>
        <p:nvSpPr>
          <p:cNvPr id="159" name="Oval 202"/>
          <p:cNvSpPr>
            <a:spLocks noChangeArrowheads="1"/>
          </p:cNvSpPr>
          <p:nvPr/>
        </p:nvSpPr>
        <p:spPr bwMode="auto">
          <a:xfrm>
            <a:off x="7280178" y="4519549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3.2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5444551" y="4614790"/>
            <a:ext cx="1606701" cy="1051221"/>
            <a:chOff x="3800872" y="906463"/>
            <a:chExt cx="1944216" cy="1218637"/>
          </a:xfrm>
        </p:grpSpPr>
        <p:sp>
          <p:nvSpPr>
            <p:cNvPr id="91" name="모서리가 둥근 직사각형 90"/>
            <p:cNvSpPr/>
            <p:nvPr/>
          </p:nvSpPr>
          <p:spPr bwMode="auto">
            <a:xfrm>
              <a:off x="3800872" y="906463"/>
              <a:ext cx="1944216" cy="1218637"/>
            </a:xfrm>
            <a:prstGeom prst="roundRect">
              <a:avLst>
                <a:gd name="adj" fmla="val 2408"/>
              </a:avLst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lIns="36000" rIns="36000" rtlCol="0" anchor="t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45000"/>
                <a:buFont typeface="StarSymbol" pitchFamily="2" charset="0"/>
                <a:buNone/>
              </a:pPr>
              <a:endParaRPr kumimoji="0"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Verdana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633320" y="978612"/>
              <a:ext cx="279323" cy="1605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Verdana" pitchFamily="34" charset="0"/>
                </a:rPr>
                <a:t>알림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598225" y="978612"/>
              <a:ext cx="91169" cy="1605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Verdana" pitchFamily="34" charset="0"/>
                </a:rPr>
                <a:t>X</a:t>
              </a:r>
              <a:endPara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Verdana" pitchFamily="34" charset="0"/>
              </a:endParaRPr>
            </a:p>
          </p:txBody>
        </p:sp>
        <p:cxnSp>
          <p:nvCxnSpPr>
            <p:cNvPr id="94" name="직선 연결선 93"/>
            <p:cNvCxnSpPr/>
            <p:nvPr/>
          </p:nvCxnSpPr>
          <p:spPr>
            <a:xfrm>
              <a:off x="3800872" y="1198874"/>
              <a:ext cx="1944216" cy="0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</p:cxnSp>
        <p:sp>
          <p:nvSpPr>
            <p:cNvPr id="95" name="TextBox 94"/>
            <p:cNvSpPr txBox="1"/>
            <p:nvPr/>
          </p:nvSpPr>
          <p:spPr>
            <a:xfrm>
              <a:off x="3819918" y="1382570"/>
              <a:ext cx="1906124" cy="2140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dirty="0" err="1" smtClean="0">
                  <a:latin typeface="+mn-ea"/>
                  <a:cs typeface="Verdana" pitchFamily="34" charset="0"/>
                </a:rPr>
                <a:t>메뉴명을</a:t>
              </a:r>
              <a:r>
                <a:rPr lang="ko-KR" altLang="en-US" sz="800" dirty="0" smtClean="0">
                  <a:latin typeface="+mn-ea"/>
                  <a:cs typeface="Verdana" pitchFamily="34" charset="0"/>
                </a:rPr>
                <a:t> 입력해주세요</a:t>
              </a:r>
              <a:r>
                <a:rPr lang="en-US" altLang="ko-KR" sz="800" dirty="0" smtClean="0">
                  <a:latin typeface="+mn-ea"/>
                  <a:cs typeface="Verdana" pitchFamily="34" charset="0"/>
                </a:rPr>
                <a:t>.</a:t>
              </a: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4368621" y="1725727"/>
              <a:ext cx="792039" cy="216000"/>
            </a:xfrm>
            <a:prstGeom prst="roundRect">
              <a:avLst>
                <a:gd name="adj" fmla="val 16927"/>
              </a:avLst>
            </a:prstGeom>
            <a:solidFill>
              <a:schemeClr val="bg2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45000"/>
              </a:pPr>
              <a:r>
                <a:rPr kumimoji="0" lang="ko-KR" altLang="en-US" sz="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Verdana" pitchFamily="34" charset="0"/>
                </a:rPr>
                <a:t>확인</a:t>
              </a:r>
              <a:endParaRPr kumimoji="0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Verdana" pitchFamily="34" charset="0"/>
              </a:endParaRPr>
            </a:p>
          </p:txBody>
        </p:sp>
      </p:grpSp>
      <p:sp>
        <p:nvSpPr>
          <p:cNvPr id="97" name="Oval 202"/>
          <p:cNvSpPr>
            <a:spLocks noChangeArrowheads="1"/>
          </p:cNvSpPr>
          <p:nvPr/>
        </p:nvSpPr>
        <p:spPr bwMode="auto">
          <a:xfrm>
            <a:off x="5369144" y="4549298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3.1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834669" y="4555916"/>
            <a:ext cx="2224848" cy="17537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844451" y="4561481"/>
            <a:ext cx="2210400" cy="214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48276" y="4571420"/>
            <a:ext cx="1344127" cy="204439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사용자 메뉴 수정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 flipH="1">
            <a:off x="2767561" y="4555934"/>
            <a:ext cx="275895" cy="250606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pPr algn="r"/>
            <a:r>
              <a:rPr lang="en-US" altLang="ko-KR" sz="1000" b="1" dirty="0" smtClean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1515710" y="4835754"/>
            <a:ext cx="1434283" cy="216000"/>
          </a:xfrm>
          <a:prstGeom prst="rect">
            <a:avLst/>
          </a:prstGeom>
          <a:solidFill>
            <a:schemeClr val="bg1"/>
          </a:solidFill>
          <a:ln w="63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Verdana" pitchFamily="34" charset="0"/>
              </a:rPr>
              <a:t>1depth</a:t>
            </a:r>
            <a:r>
              <a:rPr lang="ko-KR" altLang="en-US" sz="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Verdana" pitchFamily="34" charset="0"/>
              </a:rPr>
              <a:t>명</a:t>
            </a:r>
            <a:r>
              <a:rPr lang="en-US" altLang="ko-KR" sz="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Verdana" pitchFamily="34" charset="0"/>
              </a:rPr>
              <a:t>_2</a:t>
            </a:r>
            <a:endParaRPr lang="ko-KR" altLang="en-US" sz="7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Verdana" pitchFamily="34" charset="0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1175954" y="5931247"/>
            <a:ext cx="729296" cy="21600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5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Verdana" pitchFamily="34" charset="0"/>
              </a:rPr>
              <a:t>수정</a:t>
            </a:r>
            <a:endParaRPr kumimoji="0" lang="ko-KR" altLang="en-US" sz="750" b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Verdana" pitchFamily="34" charset="0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2021462" y="5931247"/>
            <a:ext cx="729296" cy="21600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5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Verdana" pitchFamily="34" charset="0"/>
              </a:rPr>
              <a:t>취소</a:t>
            </a:r>
            <a:endParaRPr kumimoji="0" lang="ko-KR" altLang="en-US" sz="750" b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Verdana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45555" y="4836335"/>
            <a:ext cx="659270" cy="204439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altLang="ko-KR" sz="700" b="1" dirty="0" smtClean="0">
                <a:solidFill>
                  <a:srgbClr val="C00000"/>
                </a:solidFill>
                <a:latin typeface="+mn-ea"/>
              </a:rPr>
              <a:t>*</a:t>
            </a:r>
            <a:r>
              <a:rPr lang="en-US" altLang="ko-KR" sz="700" b="1" dirty="0" smtClean="0">
                <a:latin typeface="+mn-ea"/>
              </a:rPr>
              <a:t> </a:t>
            </a:r>
            <a:r>
              <a:rPr lang="ko-KR" altLang="en-US" sz="700" b="1" dirty="0" err="1" smtClean="0">
                <a:latin typeface="+mn-ea"/>
              </a:rPr>
              <a:t>메뉴명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48326" y="5105111"/>
            <a:ext cx="659270" cy="204439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altLang="ko-KR" sz="700" b="1" dirty="0" smtClean="0">
                <a:latin typeface="+mn-ea"/>
              </a:rPr>
              <a:t>  </a:t>
            </a:r>
            <a:r>
              <a:rPr lang="ko-KR" altLang="en-US" sz="700" b="1" dirty="0" smtClean="0">
                <a:latin typeface="+mn-ea"/>
              </a:rPr>
              <a:t>부모 메뉴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48325" y="5362805"/>
            <a:ext cx="659270" cy="204439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altLang="ko-KR" sz="700" b="1" dirty="0" smtClean="0">
                <a:solidFill>
                  <a:srgbClr val="C00000"/>
                </a:solidFill>
                <a:latin typeface="+mn-ea"/>
              </a:rPr>
              <a:t>*</a:t>
            </a:r>
            <a:r>
              <a:rPr lang="en-US" altLang="ko-KR" sz="700" b="1" dirty="0" smtClean="0">
                <a:latin typeface="+mn-ea"/>
              </a:rPr>
              <a:t> URL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51095" y="5623269"/>
            <a:ext cx="659270" cy="204439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altLang="ko-KR" sz="700" b="1" dirty="0" smtClean="0">
                <a:solidFill>
                  <a:srgbClr val="C00000"/>
                </a:solidFill>
                <a:latin typeface="+mn-ea"/>
              </a:rPr>
              <a:t>*</a:t>
            </a:r>
            <a:r>
              <a:rPr lang="en-US" altLang="ko-KR" sz="700" b="1" dirty="0" smtClean="0">
                <a:latin typeface="+mn-ea"/>
              </a:rPr>
              <a:t> </a:t>
            </a:r>
            <a:r>
              <a:rPr lang="ko-KR" altLang="en-US" sz="700" b="1" dirty="0" smtClean="0">
                <a:latin typeface="+mn-ea"/>
              </a:rPr>
              <a:t>사용여부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1518482" y="5353914"/>
            <a:ext cx="1434283" cy="216000"/>
          </a:xfrm>
          <a:prstGeom prst="rect">
            <a:avLst/>
          </a:prstGeom>
          <a:solidFill>
            <a:schemeClr val="bg1"/>
          </a:solidFill>
          <a:ln w="63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Verdana" pitchFamily="34" charset="0"/>
              </a:rPr>
              <a:t>/1depth_2</a:t>
            </a:r>
            <a:endParaRPr lang="ko-KR" altLang="en-US" sz="7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Verdana" pitchFamily="34" charset="0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1513888" y="5119029"/>
            <a:ext cx="576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cs typeface="Verdana" pitchFamily="34" charset="0"/>
              </a:rPr>
              <a:t>선택</a:t>
            </a:r>
            <a:endParaRPr lang="ko-KR" altLang="en-US" sz="700" dirty="0">
              <a:solidFill>
                <a:schemeClr val="tx1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1908496" y="5121904"/>
            <a:ext cx="216000" cy="172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cs typeface="Verdana" pitchFamily="34" charset="0"/>
              </a:rPr>
              <a:t>▼</a:t>
            </a:r>
            <a:endParaRPr lang="ko-KR" altLang="en-US" sz="700" dirty="0">
              <a:solidFill>
                <a:schemeClr val="tx1"/>
              </a:solidFill>
              <a:latin typeface="+mn-ea"/>
              <a:cs typeface="Verdana" pitchFamily="34" charset="0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1518323" y="5624700"/>
            <a:ext cx="435031" cy="204439"/>
            <a:chOff x="1321824" y="3188765"/>
            <a:chExt cx="435031" cy="204439"/>
          </a:xfrm>
        </p:grpSpPr>
        <p:sp>
          <p:nvSpPr>
            <p:cNvPr id="149" name="TextBox 148"/>
            <p:cNvSpPr txBox="1"/>
            <p:nvPr/>
          </p:nvSpPr>
          <p:spPr>
            <a:xfrm>
              <a:off x="1383884" y="3188765"/>
              <a:ext cx="372971" cy="204439"/>
            </a:xfrm>
            <a:prstGeom prst="rect">
              <a:avLst/>
            </a:prstGeom>
            <a:noFill/>
          </p:spPr>
          <p:txBody>
            <a:bodyPr wrap="none" lIns="95782" tIns="47891" rIns="95782" bIns="47891" rtlCol="0">
              <a:spAutoFit/>
            </a:bodyPr>
            <a:lstStyle/>
            <a:p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사용</a:t>
              </a:r>
              <a:endParaRPr lang="ko-KR" altLang="en-US" sz="7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7" name="Text Box 46"/>
            <p:cNvSpPr txBox="1">
              <a:spLocks noChangeArrowheads="1"/>
            </p:cNvSpPr>
            <p:nvPr/>
          </p:nvSpPr>
          <p:spPr bwMode="auto">
            <a:xfrm>
              <a:off x="1321824" y="3241371"/>
              <a:ext cx="101475" cy="97532"/>
            </a:xfrm>
            <a:prstGeom prst="ellips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>
              <a:noAutofit/>
            </a:bodyPr>
            <a:lstStyle/>
            <a:p>
              <a:pPr algn="ctr" latinLnBrk="0">
                <a:defRPr/>
              </a:pPr>
              <a:endParaRPr lang="en-US" altLang="ko-KR" sz="600" b="1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2086360" y="5619159"/>
            <a:ext cx="614567" cy="204439"/>
            <a:chOff x="1321824" y="3188765"/>
            <a:chExt cx="614567" cy="204439"/>
          </a:xfrm>
        </p:grpSpPr>
        <p:sp>
          <p:nvSpPr>
            <p:cNvPr id="174" name="TextBox 173"/>
            <p:cNvSpPr txBox="1"/>
            <p:nvPr/>
          </p:nvSpPr>
          <p:spPr>
            <a:xfrm>
              <a:off x="1383884" y="3188765"/>
              <a:ext cx="552507" cy="204439"/>
            </a:xfrm>
            <a:prstGeom prst="rect">
              <a:avLst/>
            </a:prstGeom>
            <a:noFill/>
          </p:spPr>
          <p:txBody>
            <a:bodyPr wrap="none" lIns="95782" tIns="47891" rIns="95782" bIns="47891" rtlCol="0">
              <a:spAutoFit/>
            </a:bodyPr>
            <a:lstStyle/>
            <a:p>
              <a:r>
                <a:rPr lang="ko-KR" altLang="en-US" sz="700" dirty="0" err="1" smtClean="0">
                  <a:latin typeface="맑은 고딕" pitchFamily="50" charset="-127"/>
                  <a:ea typeface="맑은 고딕" pitchFamily="50" charset="-127"/>
                </a:rPr>
                <a:t>사용안함</a:t>
              </a:r>
              <a:endParaRPr lang="ko-KR" altLang="en-US" sz="7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5" name="Text Box 46"/>
            <p:cNvSpPr txBox="1">
              <a:spLocks noChangeArrowheads="1"/>
            </p:cNvSpPr>
            <p:nvPr/>
          </p:nvSpPr>
          <p:spPr bwMode="auto">
            <a:xfrm>
              <a:off x="1321824" y="3241371"/>
              <a:ext cx="101475" cy="97532"/>
            </a:xfrm>
            <a:prstGeom prst="ellips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>
              <a:noAutofit/>
            </a:bodyPr>
            <a:lstStyle/>
            <a:p>
              <a:pPr algn="ctr" latinLnBrk="0">
                <a:defRPr/>
              </a:pPr>
              <a:endParaRPr lang="en-US" altLang="ko-KR" sz="600" b="1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76" name="Text Box 46"/>
          <p:cNvSpPr txBox="1">
            <a:spLocks noChangeArrowheads="1"/>
          </p:cNvSpPr>
          <p:nvPr/>
        </p:nvSpPr>
        <p:spPr bwMode="auto">
          <a:xfrm>
            <a:off x="1544310" y="5696274"/>
            <a:ext cx="50400" cy="50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algn="ctr" latinLnBrk="0">
              <a:defRPr/>
            </a:pPr>
            <a:endParaRPr lang="en-US" altLang="ko-KR" sz="600" b="1" kern="0" dirty="0">
              <a:solidFill>
                <a:sysClr val="windowText" lastClr="000000">
                  <a:lumMod val="50000"/>
                  <a:lumOff val="50000"/>
                </a:sys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7" name="Oval 202"/>
          <p:cNvSpPr>
            <a:spLocks noChangeArrowheads="1"/>
          </p:cNvSpPr>
          <p:nvPr/>
        </p:nvSpPr>
        <p:spPr bwMode="auto">
          <a:xfrm>
            <a:off x="751319" y="4469436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700" b="1" dirty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8" name="Oval 202"/>
          <p:cNvSpPr>
            <a:spLocks noChangeArrowheads="1"/>
          </p:cNvSpPr>
          <p:nvPr/>
        </p:nvSpPr>
        <p:spPr bwMode="auto">
          <a:xfrm>
            <a:off x="1099783" y="5856051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5.1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9" name="Oval 202"/>
          <p:cNvSpPr>
            <a:spLocks noChangeArrowheads="1"/>
          </p:cNvSpPr>
          <p:nvPr/>
        </p:nvSpPr>
        <p:spPr bwMode="auto">
          <a:xfrm>
            <a:off x="2016496" y="3486224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80" name="꺾인 연결선 179"/>
          <p:cNvCxnSpPr/>
          <p:nvPr/>
        </p:nvCxnSpPr>
        <p:spPr>
          <a:xfrm rot="5400000">
            <a:off x="1744945" y="3938239"/>
            <a:ext cx="811662" cy="40736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/>
          <p:cNvSpPr/>
          <p:nvPr/>
        </p:nvSpPr>
        <p:spPr bwMode="auto">
          <a:xfrm>
            <a:off x="5495244" y="4165690"/>
            <a:ext cx="522000" cy="180000"/>
          </a:xfrm>
          <a:prstGeom prst="rect">
            <a:avLst/>
          </a:prstGeom>
          <a:solidFill>
            <a:srgbClr val="595959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b="1" dirty="0" smtClean="0">
                <a:solidFill>
                  <a:schemeClr val="bg1"/>
                </a:solidFill>
                <a:latin typeface="+mn-ea"/>
                <a:cs typeface="Verdana" pitchFamily="34" charset="0"/>
              </a:rPr>
              <a:t>수정</a:t>
            </a:r>
            <a:endParaRPr lang="ko-KR" altLang="en-US" sz="700" b="1" dirty="0">
              <a:solidFill>
                <a:schemeClr val="bg1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182" name="직사각형 181"/>
          <p:cNvSpPr/>
          <p:nvPr/>
        </p:nvSpPr>
        <p:spPr bwMode="auto">
          <a:xfrm>
            <a:off x="6083072" y="4165690"/>
            <a:ext cx="522000" cy="180000"/>
          </a:xfrm>
          <a:prstGeom prst="rect">
            <a:avLst/>
          </a:prstGeom>
          <a:solidFill>
            <a:srgbClr val="595959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b="1" dirty="0" smtClean="0">
                <a:solidFill>
                  <a:schemeClr val="bg1"/>
                </a:solidFill>
                <a:latin typeface="+mn-ea"/>
                <a:cs typeface="Verdana" pitchFamily="34" charset="0"/>
              </a:rPr>
              <a:t>삭제</a:t>
            </a:r>
            <a:endParaRPr lang="ko-KR" altLang="en-US" sz="700" b="1" dirty="0">
              <a:solidFill>
                <a:schemeClr val="bg1"/>
              </a:solidFill>
              <a:latin typeface="+mn-ea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23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표 159"/>
          <p:cNvGraphicFramePr>
            <a:graphicFrameLocks noGrp="1"/>
          </p:cNvGraphicFramePr>
          <p:nvPr/>
        </p:nvGraphicFramePr>
        <p:xfrm>
          <a:off x="226644" y="2271881"/>
          <a:ext cx="6831629" cy="3717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8299"/>
                <a:gridCol w="3433330"/>
              </a:tblGrid>
              <a:tr h="218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rgbClr val="4C5153"/>
                          </a:solidFill>
                        </a:rPr>
                        <a:t>1depth</a:t>
                      </a:r>
                      <a:endParaRPr lang="ko-KR" altLang="en-US" sz="700" b="1" dirty="0">
                        <a:solidFill>
                          <a:srgbClr val="4C5153"/>
                        </a:solidFill>
                      </a:endParaRPr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4C5153"/>
                          </a:solidFill>
                        </a:rPr>
                        <a:t>2depth</a:t>
                      </a:r>
                      <a:endParaRPr lang="ko-KR" altLang="en-US" sz="700" dirty="0">
                        <a:solidFill>
                          <a:srgbClr val="4C5153"/>
                        </a:solidFill>
                      </a:endParaRPr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45962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u="sng" dirty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3" name="모서리가 둥근 직사각형 162"/>
          <p:cNvSpPr/>
          <p:nvPr/>
        </p:nvSpPr>
        <p:spPr>
          <a:xfrm>
            <a:off x="3989620" y="3458518"/>
            <a:ext cx="2718706" cy="40863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rgbClr val="4C5153"/>
                </a:solidFill>
              </a:rPr>
              <a:t>1depth_2 &gt; 2depth</a:t>
            </a:r>
            <a:r>
              <a:rPr lang="ko-KR" altLang="en-US" sz="800" b="1" dirty="0" smtClean="0">
                <a:solidFill>
                  <a:srgbClr val="4C5153"/>
                </a:solidFill>
              </a:rPr>
              <a:t>명</a:t>
            </a:r>
            <a:r>
              <a:rPr lang="en-US" altLang="ko-KR" sz="800" b="1" dirty="0" smtClean="0">
                <a:solidFill>
                  <a:srgbClr val="4C5153"/>
                </a:solidFill>
              </a:rPr>
              <a:t>_1</a:t>
            </a:r>
            <a:endParaRPr lang="ko-KR" altLang="en-US" sz="800" b="1" dirty="0">
              <a:solidFill>
                <a:srgbClr val="4C5153"/>
              </a:solidFill>
            </a:endParaRP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3995063" y="4051788"/>
            <a:ext cx="2718706" cy="40863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rgbClr val="4C5153"/>
                </a:solidFill>
              </a:rPr>
              <a:t>1depth_2 </a:t>
            </a:r>
            <a:r>
              <a:rPr lang="en-US" altLang="ko-KR" sz="800" b="1" dirty="0">
                <a:solidFill>
                  <a:srgbClr val="4C5153"/>
                </a:solidFill>
              </a:rPr>
              <a:t>&gt; 2depth</a:t>
            </a:r>
            <a:r>
              <a:rPr lang="ko-KR" altLang="en-US" sz="800" b="1" dirty="0">
                <a:solidFill>
                  <a:srgbClr val="4C5153"/>
                </a:solidFill>
              </a:rPr>
              <a:t>명</a:t>
            </a:r>
            <a:r>
              <a:rPr lang="en-US" altLang="ko-KR" sz="800" b="1" dirty="0" smtClean="0">
                <a:solidFill>
                  <a:srgbClr val="4C5153"/>
                </a:solidFill>
              </a:rPr>
              <a:t>_2</a:t>
            </a:r>
            <a:endParaRPr lang="ko-KR" altLang="en-US" sz="800" b="1" dirty="0">
              <a:solidFill>
                <a:srgbClr val="4C5153"/>
              </a:solidFill>
            </a:endParaRPr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574223" y="2680186"/>
            <a:ext cx="2718706" cy="40863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</a:rPr>
              <a:t>1depth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명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6" name="직사각형 165"/>
          <p:cNvSpPr/>
          <p:nvPr/>
        </p:nvSpPr>
        <p:spPr bwMode="auto">
          <a:xfrm>
            <a:off x="2088015" y="2807694"/>
            <a:ext cx="522000" cy="180000"/>
          </a:xfrm>
          <a:prstGeom prst="rect">
            <a:avLst/>
          </a:prstGeom>
          <a:solidFill>
            <a:srgbClr val="595959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b="1" dirty="0" smtClean="0">
                <a:solidFill>
                  <a:schemeClr val="bg1"/>
                </a:solidFill>
                <a:latin typeface="+mn-ea"/>
                <a:cs typeface="Verdana" pitchFamily="34" charset="0"/>
              </a:rPr>
              <a:t>수정</a:t>
            </a:r>
            <a:endParaRPr lang="ko-KR" altLang="en-US" sz="700" b="1" dirty="0">
              <a:solidFill>
                <a:schemeClr val="bg1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167" name="직사각형 166"/>
          <p:cNvSpPr/>
          <p:nvPr/>
        </p:nvSpPr>
        <p:spPr bwMode="auto">
          <a:xfrm>
            <a:off x="2675843" y="2807694"/>
            <a:ext cx="522000" cy="180000"/>
          </a:xfrm>
          <a:prstGeom prst="rect">
            <a:avLst/>
          </a:prstGeom>
          <a:solidFill>
            <a:srgbClr val="595959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b="1" dirty="0" smtClean="0">
                <a:solidFill>
                  <a:schemeClr val="bg1"/>
                </a:solidFill>
                <a:latin typeface="+mn-ea"/>
                <a:cs typeface="Verdana" pitchFamily="34" charset="0"/>
              </a:rPr>
              <a:t>삭제</a:t>
            </a:r>
            <a:endParaRPr lang="ko-KR" altLang="en-US" sz="700" b="1" dirty="0">
              <a:solidFill>
                <a:schemeClr val="bg1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3996000" y="2663858"/>
            <a:ext cx="2718706" cy="40863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</a:rPr>
              <a:t>1depth &gt; 2depth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명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1" name="직사각형 170"/>
          <p:cNvSpPr/>
          <p:nvPr/>
        </p:nvSpPr>
        <p:spPr bwMode="auto">
          <a:xfrm>
            <a:off x="5497970" y="2788648"/>
            <a:ext cx="522000" cy="180000"/>
          </a:xfrm>
          <a:prstGeom prst="rect">
            <a:avLst/>
          </a:prstGeom>
          <a:solidFill>
            <a:srgbClr val="595959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b="1" dirty="0" smtClean="0">
                <a:solidFill>
                  <a:schemeClr val="bg1"/>
                </a:solidFill>
                <a:latin typeface="+mn-ea"/>
                <a:cs typeface="Verdana" pitchFamily="34" charset="0"/>
              </a:rPr>
              <a:t>수정</a:t>
            </a:r>
            <a:endParaRPr lang="ko-KR" altLang="en-US" sz="700" b="1" dirty="0">
              <a:solidFill>
                <a:schemeClr val="bg1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172" name="직사각형 171"/>
          <p:cNvSpPr/>
          <p:nvPr/>
        </p:nvSpPr>
        <p:spPr bwMode="auto">
          <a:xfrm>
            <a:off x="6085798" y="2788648"/>
            <a:ext cx="522000" cy="180000"/>
          </a:xfrm>
          <a:prstGeom prst="rect">
            <a:avLst/>
          </a:prstGeom>
          <a:solidFill>
            <a:srgbClr val="595959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b="1" dirty="0" smtClean="0">
                <a:solidFill>
                  <a:schemeClr val="bg1"/>
                </a:solidFill>
                <a:latin typeface="+mn-ea"/>
                <a:cs typeface="Verdana" pitchFamily="34" charset="0"/>
              </a:rPr>
              <a:t>삭제</a:t>
            </a:r>
            <a:endParaRPr lang="ko-KR" altLang="en-US" sz="700" b="1" dirty="0">
              <a:solidFill>
                <a:schemeClr val="bg1"/>
              </a:solidFill>
              <a:latin typeface="+mn-ea"/>
              <a:cs typeface="Verdana" pitchFamily="34" charset="0"/>
            </a:endParaRPr>
          </a:p>
        </p:txBody>
      </p:sp>
      <p:graphicFrame>
        <p:nvGraphicFramePr>
          <p:cNvPr id="60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500863"/>
              </p:ext>
            </p:extLst>
          </p:nvPr>
        </p:nvGraphicFramePr>
        <p:xfrm>
          <a:off x="7211561" y="901778"/>
          <a:ext cx="1877260" cy="2427180"/>
        </p:xfrm>
        <a:graphic>
          <a:graphicData uri="http://schemas.openxmlformats.org/drawingml/2006/table">
            <a:tbl>
              <a:tblPr/>
              <a:tblGrid>
                <a:gridCol w="203769"/>
                <a:gridCol w="1673491"/>
              </a:tblGrid>
              <a:tr h="176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1depth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메뉴 목록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사용안함으로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저장된 사용자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메뉴 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disabled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표시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메뉴 순서 변경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(drag&amp; drop)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같은 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depth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끼리만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순서 변경 가능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사용자 메뉴 삭제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2.1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삭제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컨펌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창 노출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2.1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사용자 메뉴 삭제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컨펌창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확인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클릭시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해당 메뉴 삭제 후 화면 갱신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2.2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하위 메뉴가 있는 메뉴 삭제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컨펌창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확인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클릭시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해당 메뉴의 하위 메뉴까지 전체 삭제 후 화면 갱신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2depth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메뉴 목록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- 1depth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와 같은 행에 노출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기능 및 표시는 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1depth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와 동일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6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</a:rPr>
                        <a:t>특이사항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/>
        </p:nvGraphicFramePr>
        <p:xfrm>
          <a:off x="226644" y="1401888"/>
          <a:ext cx="683163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326"/>
                <a:gridCol w="2105451"/>
                <a:gridCol w="1993527"/>
                <a:gridCol w="1366326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rgbClr val="4B4F50"/>
                          </a:solidFill>
                        </a:rPr>
                        <a:t>사이트 관리</a:t>
                      </a:r>
                      <a:endParaRPr lang="ko-KR" altLang="en-US" sz="800" b="1" dirty="0">
                        <a:solidFill>
                          <a:srgbClr val="4B4F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회원 관리</a:t>
                      </a:r>
                      <a:endParaRPr lang="ko-KR" altLang="en-US" sz="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153286" y="1736796"/>
            <a:ext cx="185512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</a:rPr>
              <a:t>사이트 관리 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</a:rPr>
              <a:t>&gt;  </a:t>
            </a:r>
            <a:r>
              <a:rPr lang="ko-KR" altLang="en-US" sz="700" b="1" kern="0" dirty="0" smtClean="0">
                <a:solidFill>
                  <a:sysClr val="windowText" lastClr="000000"/>
                </a:solidFill>
                <a:latin typeface="+mn-ea"/>
              </a:rPr>
              <a:t>사용자 메뉴   ▼</a:t>
            </a:r>
            <a:endParaRPr lang="en-US" altLang="ko-KR" sz="700" b="1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6" name="직사각형 65"/>
          <p:cNvSpPr/>
          <p:nvPr/>
        </p:nvSpPr>
        <p:spPr bwMode="auto">
          <a:xfrm>
            <a:off x="6588578" y="1957230"/>
            <a:ext cx="469695" cy="21600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5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Verdana" pitchFamily="34" charset="0"/>
              </a:rPr>
              <a:t>등록</a:t>
            </a:r>
            <a:endParaRPr kumimoji="0" lang="ko-KR" altLang="en-US" sz="750" b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Verdana" pitchFamily="34" charset="0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5497969" y="4160247"/>
            <a:ext cx="522000" cy="180000"/>
          </a:xfrm>
          <a:prstGeom prst="rect">
            <a:avLst/>
          </a:prstGeom>
          <a:solidFill>
            <a:srgbClr val="595959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b="1" dirty="0" smtClean="0">
                <a:solidFill>
                  <a:schemeClr val="bg1"/>
                </a:solidFill>
                <a:latin typeface="+mn-ea"/>
                <a:cs typeface="Verdana" pitchFamily="34" charset="0"/>
              </a:rPr>
              <a:t>수정</a:t>
            </a:r>
            <a:endParaRPr lang="ko-KR" altLang="en-US" sz="700" b="1" dirty="0">
              <a:solidFill>
                <a:schemeClr val="bg1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6085797" y="4160247"/>
            <a:ext cx="522000" cy="180000"/>
          </a:xfrm>
          <a:prstGeom prst="rect">
            <a:avLst/>
          </a:prstGeom>
          <a:solidFill>
            <a:srgbClr val="595959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b="1" dirty="0" smtClean="0">
                <a:solidFill>
                  <a:schemeClr val="bg1"/>
                </a:solidFill>
                <a:latin typeface="+mn-ea"/>
                <a:cs typeface="Verdana" pitchFamily="34" charset="0"/>
              </a:rPr>
              <a:t>삭제</a:t>
            </a:r>
            <a:endParaRPr lang="ko-KR" altLang="en-US" sz="700" b="1" dirty="0">
              <a:solidFill>
                <a:schemeClr val="bg1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5497967" y="3564255"/>
            <a:ext cx="522000" cy="180000"/>
          </a:xfrm>
          <a:prstGeom prst="rect">
            <a:avLst/>
          </a:prstGeom>
          <a:solidFill>
            <a:srgbClr val="595959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b="1" dirty="0" smtClean="0">
                <a:solidFill>
                  <a:schemeClr val="bg1"/>
                </a:solidFill>
                <a:latin typeface="+mn-ea"/>
                <a:cs typeface="Verdana" pitchFamily="34" charset="0"/>
              </a:rPr>
              <a:t>수정</a:t>
            </a:r>
            <a:endParaRPr lang="ko-KR" altLang="en-US" sz="700" b="1" dirty="0">
              <a:solidFill>
                <a:schemeClr val="bg1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6085795" y="3564255"/>
            <a:ext cx="522000" cy="180000"/>
          </a:xfrm>
          <a:prstGeom prst="rect">
            <a:avLst/>
          </a:prstGeom>
          <a:solidFill>
            <a:srgbClr val="595959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b="1" dirty="0" smtClean="0">
                <a:solidFill>
                  <a:schemeClr val="bg1"/>
                </a:solidFill>
                <a:latin typeface="+mn-ea"/>
                <a:cs typeface="Verdana" pitchFamily="34" charset="0"/>
              </a:rPr>
              <a:t>삭제</a:t>
            </a:r>
            <a:endParaRPr lang="ko-KR" altLang="en-US" sz="700" b="1" dirty="0">
              <a:solidFill>
                <a:schemeClr val="bg1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10757" y="2264143"/>
            <a:ext cx="3420000" cy="3712112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645205" y="2261426"/>
            <a:ext cx="3428916" cy="3712112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5" name="Oval 202"/>
          <p:cNvSpPr>
            <a:spLocks noChangeArrowheads="1"/>
          </p:cNvSpPr>
          <p:nvPr/>
        </p:nvSpPr>
        <p:spPr bwMode="auto">
          <a:xfrm>
            <a:off x="153286" y="2171813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en-US" altLang="ko-KR" sz="700" b="1" dirty="0" smtClean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Oval 202"/>
          <p:cNvSpPr>
            <a:spLocks noChangeArrowheads="1"/>
          </p:cNvSpPr>
          <p:nvPr/>
        </p:nvSpPr>
        <p:spPr bwMode="auto">
          <a:xfrm>
            <a:off x="3562575" y="2179999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Oval 202"/>
          <p:cNvSpPr>
            <a:spLocks noChangeArrowheads="1"/>
          </p:cNvSpPr>
          <p:nvPr/>
        </p:nvSpPr>
        <p:spPr bwMode="auto">
          <a:xfrm>
            <a:off x="493373" y="2600662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en-US" altLang="ko-KR" sz="700" b="1" dirty="0" smtClean="0">
                <a:solidFill>
                  <a:schemeClr val="bg1"/>
                </a:solidFill>
                <a:latin typeface="+mn-ea"/>
              </a:rPr>
              <a:t>1.1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568780" y="3450355"/>
            <a:ext cx="2718706" cy="40863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39700" dist="38100" dir="60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rgbClr val="4C5153"/>
                </a:solidFill>
              </a:rPr>
              <a:t>1depth</a:t>
            </a:r>
            <a:r>
              <a:rPr lang="ko-KR" altLang="en-US" sz="800" b="1" dirty="0" smtClean="0">
                <a:solidFill>
                  <a:srgbClr val="4C5153"/>
                </a:solidFill>
              </a:rPr>
              <a:t>명</a:t>
            </a:r>
            <a:r>
              <a:rPr lang="en-US" altLang="ko-KR" sz="800" b="1" dirty="0" smtClean="0">
                <a:solidFill>
                  <a:srgbClr val="4C5153"/>
                </a:solidFill>
              </a:rPr>
              <a:t>_2</a:t>
            </a:r>
            <a:endParaRPr lang="ko-KR" altLang="en-US" sz="800" b="1" dirty="0">
              <a:solidFill>
                <a:srgbClr val="4C5153"/>
              </a:solidFill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2093458" y="3564254"/>
            <a:ext cx="522000" cy="180000"/>
          </a:xfrm>
          <a:prstGeom prst="rect">
            <a:avLst/>
          </a:prstGeom>
          <a:solidFill>
            <a:srgbClr val="595959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b="1" dirty="0" smtClean="0">
                <a:solidFill>
                  <a:schemeClr val="bg1"/>
                </a:solidFill>
                <a:latin typeface="+mn-ea"/>
                <a:cs typeface="Verdana" pitchFamily="34" charset="0"/>
              </a:rPr>
              <a:t>수정</a:t>
            </a:r>
            <a:endParaRPr lang="ko-KR" altLang="en-US" sz="700" b="1" dirty="0">
              <a:solidFill>
                <a:schemeClr val="bg1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2681286" y="3564254"/>
            <a:ext cx="522000" cy="180000"/>
          </a:xfrm>
          <a:prstGeom prst="rect">
            <a:avLst/>
          </a:prstGeom>
          <a:solidFill>
            <a:srgbClr val="595959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b="1" dirty="0" smtClean="0">
                <a:solidFill>
                  <a:schemeClr val="bg1"/>
                </a:solidFill>
                <a:latin typeface="+mn-ea"/>
                <a:cs typeface="Verdana" pitchFamily="34" charset="0"/>
              </a:rPr>
              <a:t>삭제</a:t>
            </a:r>
            <a:endParaRPr lang="ko-KR" altLang="en-US" sz="700" b="1" dirty="0">
              <a:solidFill>
                <a:schemeClr val="bg1"/>
              </a:solidFill>
              <a:latin typeface="+mn-ea"/>
              <a:cs typeface="Verdana" pitchFamily="34" charset="0"/>
            </a:endParaRPr>
          </a:p>
        </p:txBody>
      </p:sp>
      <p:pic>
        <p:nvPicPr>
          <p:cNvPr id="79" name="Picture 151" descr="http://demo.stylinova.pl/img/icon_dra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91" y="3383141"/>
            <a:ext cx="212578" cy="212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Oval 202"/>
          <p:cNvSpPr>
            <a:spLocks noChangeArrowheads="1"/>
          </p:cNvSpPr>
          <p:nvPr/>
        </p:nvSpPr>
        <p:spPr bwMode="auto">
          <a:xfrm>
            <a:off x="358349" y="3306941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1.2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6" name="Oval 202"/>
          <p:cNvSpPr>
            <a:spLocks noChangeArrowheads="1"/>
          </p:cNvSpPr>
          <p:nvPr/>
        </p:nvSpPr>
        <p:spPr bwMode="auto">
          <a:xfrm>
            <a:off x="2615458" y="3474926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7346836" y="3520784"/>
            <a:ext cx="1606701" cy="1026853"/>
            <a:chOff x="3800872" y="906463"/>
            <a:chExt cx="1944216" cy="1190389"/>
          </a:xfrm>
        </p:grpSpPr>
        <p:sp>
          <p:nvSpPr>
            <p:cNvPr id="108" name="모서리가 둥근 직사각형 107"/>
            <p:cNvSpPr/>
            <p:nvPr/>
          </p:nvSpPr>
          <p:spPr bwMode="auto">
            <a:xfrm>
              <a:off x="3800872" y="906463"/>
              <a:ext cx="1944216" cy="1190389"/>
            </a:xfrm>
            <a:prstGeom prst="roundRect">
              <a:avLst>
                <a:gd name="adj" fmla="val 2408"/>
              </a:avLst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lIns="36000" rIns="36000" rtlCol="0" anchor="t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45000"/>
                <a:buFont typeface="StarSymbol" pitchFamily="2" charset="0"/>
                <a:buNone/>
              </a:pPr>
              <a:endParaRPr kumimoji="0"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Verdana" pitchFamily="34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33320" y="978612"/>
              <a:ext cx="279323" cy="1605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Verdana" pitchFamily="34" charset="0"/>
                </a:rPr>
                <a:t>알림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598225" y="978612"/>
              <a:ext cx="91169" cy="1605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Verdana" pitchFamily="34" charset="0"/>
                </a:rPr>
                <a:t>X</a:t>
              </a:r>
              <a:endPara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Verdana" pitchFamily="34" charset="0"/>
              </a:endParaRPr>
            </a:p>
          </p:txBody>
        </p:sp>
        <p:cxnSp>
          <p:nvCxnSpPr>
            <p:cNvPr id="111" name="직선 연결선 110"/>
            <p:cNvCxnSpPr/>
            <p:nvPr/>
          </p:nvCxnSpPr>
          <p:spPr>
            <a:xfrm>
              <a:off x="3800872" y="1198874"/>
              <a:ext cx="1944216" cy="0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</p:cxnSp>
        <p:sp>
          <p:nvSpPr>
            <p:cNvPr id="112" name="TextBox 111"/>
            <p:cNvSpPr txBox="1"/>
            <p:nvPr/>
          </p:nvSpPr>
          <p:spPr>
            <a:xfrm>
              <a:off x="3819918" y="1382571"/>
              <a:ext cx="1906124" cy="2140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dirty="0" smtClean="0">
                  <a:latin typeface="+mn-ea"/>
                  <a:cs typeface="Verdana" pitchFamily="34" charset="0"/>
                </a:rPr>
                <a:t>해당 메뉴를 삭제하시겠습니까</a:t>
              </a:r>
              <a:r>
                <a:rPr lang="en-US" altLang="ko-KR" sz="800" dirty="0" smtClean="0">
                  <a:latin typeface="+mn-ea"/>
                  <a:cs typeface="Verdana" pitchFamily="34" charset="0"/>
                </a:rPr>
                <a:t>?</a:t>
              </a:r>
            </a:p>
          </p:txBody>
        </p:sp>
        <p:sp>
          <p:nvSpPr>
            <p:cNvPr id="149" name="모서리가 둥근 직사각형 148"/>
            <p:cNvSpPr/>
            <p:nvPr/>
          </p:nvSpPr>
          <p:spPr>
            <a:xfrm>
              <a:off x="3924051" y="1744664"/>
              <a:ext cx="792039" cy="216000"/>
            </a:xfrm>
            <a:prstGeom prst="roundRect">
              <a:avLst>
                <a:gd name="adj" fmla="val 16927"/>
              </a:avLst>
            </a:prstGeom>
            <a:solidFill>
              <a:schemeClr val="bg2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45000"/>
              </a:pPr>
              <a:r>
                <a:rPr kumimoji="0" lang="ko-KR" altLang="en-US" sz="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Verdana" pitchFamily="34" charset="0"/>
                </a:rPr>
                <a:t>확인</a:t>
              </a:r>
              <a:endParaRPr kumimoji="0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Verdana" pitchFamily="34" charset="0"/>
              </a:endParaRPr>
            </a:p>
          </p:txBody>
        </p:sp>
      </p:grpSp>
      <p:sp>
        <p:nvSpPr>
          <p:cNvPr id="157" name="모서리가 둥근 직사각형 156"/>
          <p:cNvSpPr/>
          <p:nvPr/>
        </p:nvSpPr>
        <p:spPr>
          <a:xfrm>
            <a:off x="8199742" y="4243833"/>
            <a:ext cx="654541" cy="186326"/>
          </a:xfrm>
          <a:prstGeom prst="roundRect">
            <a:avLst>
              <a:gd name="adj" fmla="val 16927"/>
            </a:avLst>
          </a:prstGeom>
          <a:solidFill>
            <a:schemeClr val="bg2"/>
          </a:solidFill>
          <a:ln w="3175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</a:pPr>
            <a:r>
              <a:rPr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Verdana" pitchFamily="34" charset="0"/>
              </a:rPr>
              <a:t>취소</a:t>
            </a:r>
            <a:endParaRPr kumimoji="0"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Verdana" pitchFamily="34" charset="0"/>
            </a:endParaRPr>
          </a:p>
        </p:txBody>
      </p:sp>
      <p:sp>
        <p:nvSpPr>
          <p:cNvPr id="162" name="Oval 202"/>
          <p:cNvSpPr>
            <a:spLocks noChangeArrowheads="1"/>
          </p:cNvSpPr>
          <p:nvPr/>
        </p:nvSpPr>
        <p:spPr bwMode="auto">
          <a:xfrm>
            <a:off x="7270841" y="3462163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700" b="1" dirty="0">
                <a:solidFill>
                  <a:schemeClr val="bg1"/>
                </a:solidFill>
                <a:latin typeface="+mn-ea"/>
              </a:rPr>
              <a:t>2</a:t>
            </a:r>
            <a:r>
              <a:rPr kumimoji="0" lang="en-US" altLang="ko-KR" sz="700" b="1" dirty="0" smtClean="0">
                <a:solidFill>
                  <a:schemeClr val="bg1"/>
                </a:solidFill>
                <a:latin typeface="+mn-ea"/>
              </a:rPr>
              <a:t>.1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7344112" y="5012131"/>
            <a:ext cx="1606701" cy="1130643"/>
            <a:chOff x="3800872" y="906463"/>
            <a:chExt cx="1944216" cy="1310708"/>
          </a:xfrm>
        </p:grpSpPr>
        <p:sp>
          <p:nvSpPr>
            <p:cNvPr id="43" name="모서리가 둥근 직사각형 42"/>
            <p:cNvSpPr/>
            <p:nvPr/>
          </p:nvSpPr>
          <p:spPr bwMode="auto">
            <a:xfrm>
              <a:off x="3800872" y="906463"/>
              <a:ext cx="1944216" cy="1310708"/>
            </a:xfrm>
            <a:prstGeom prst="roundRect">
              <a:avLst>
                <a:gd name="adj" fmla="val 2408"/>
              </a:avLst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lIns="36000" rIns="36000" rtlCol="0" anchor="t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45000"/>
                <a:buFont typeface="StarSymbol" pitchFamily="2" charset="0"/>
                <a:buNone/>
              </a:pPr>
              <a:endParaRPr kumimoji="0"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Verdana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633320" y="978612"/>
              <a:ext cx="279323" cy="1605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Verdana" pitchFamily="34" charset="0"/>
                </a:rPr>
                <a:t>알림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598225" y="978612"/>
              <a:ext cx="91169" cy="1605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Verdana" pitchFamily="34" charset="0"/>
                </a:rPr>
                <a:t>X</a:t>
              </a:r>
              <a:endPara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Verdana" pitchFamily="34" charset="0"/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3800872" y="1198874"/>
              <a:ext cx="1944216" cy="0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</p:cxnSp>
        <p:sp>
          <p:nvSpPr>
            <p:cNvPr id="47" name="TextBox 46"/>
            <p:cNvSpPr txBox="1"/>
            <p:nvPr/>
          </p:nvSpPr>
          <p:spPr>
            <a:xfrm>
              <a:off x="3819918" y="1221680"/>
              <a:ext cx="1906124" cy="6422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dirty="0" smtClean="0">
                  <a:latin typeface="+mn-ea"/>
                  <a:cs typeface="Verdana" pitchFamily="34" charset="0"/>
                </a:rPr>
                <a:t>해당 메뉴를 삭제하시면</a:t>
              </a:r>
              <a:endParaRPr lang="en-US" altLang="ko-KR" sz="800" dirty="0" smtClean="0">
                <a:latin typeface="+mn-ea"/>
                <a:cs typeface="Verdana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800" dirty="0" smtClean="0">
                  <a:latin typeface="+mn-ea"/>
                  <a:cs typeface="Verdana" pitchFamily="34" charset="0"/>
                </a:rPr>
                <a:t>하위 메뉴도 함께 삭제됩니다</a:t>
              </a:r>
              <a:r>
                <a:rPr lang="en-US" altLang="ko-KR" sz="800" dirty="0" smtClean="0">
                  <a:latin typeface="+mn-ea"/>
                  <a:cs typeface="Verdana" pitchFamily="34" charset="0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800" dirty="0" smtClean="0">
                  <a:latin typeface="+mn-ea"/>
                  <a:cs typeface="Verdana" pitchFamily="34" charset="0"/>
                </a:rPr>
                <a:t>정말 삭제하시겠습니까</a:t>
              </a:r>
              <a:r>
                <a:rPr lang="en-US" altLang="ko-KR" sz="800" dirty="0" smtClean="0">
                  <a:latin typeface="+mn-ea"/>
                  <a:cs typeface="Verdana" pitchFamily="34" charset="0"/>
                </a:rPr>
                <a:t>?</a:t>
              </a: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3924051" y="1915025"/>
              <a:ext cx="792039" cy="216000"/>
            </a:xfrm>
            <a:prstGeom prst="roundRect">
              <a:avLst>
                <a:gd name="adj" fmla="val 16927"/>
              </a:avLst>
            </a:prstGeom>
            <a:solidFill>
              <a:schemeClr val="bg2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45000"/>
              </a:pPr>
              <a:r>
                <a:rPr kumimoji="0" lang="ko-KR" altLang="en-US" sz="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Verdana" pitchFamily="34" charset="0"/>
                </a:rPr>
                <a:t>확인</a:t>
              </a:r>
              <a:endParaRPr kumimoji="0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Verdana" pitchFamily="34" charset="0"/>
              </a:endParaRPr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8197018" y="5873968"/>
            <a:ext cx="654541" cy="186326"/>
          </a:xfrm>
          <a:prstGeom prst="roundRect">
            <a:avLst>
              <a:gd name="adj" fmla="val 16927"/>
            </a:avLst>
          </a:prstGeom>
          <a:solidFill>
            <a:schemeClr val="bg2"/>
          </a:solidFill>
          <a:ln w="3175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</a:pPr>
            <a:r>
              <a:rPr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Verdana" pitchFamily="34" charset="0"/>
              </a:rPr>
              <a:t>취소</a:t>
            </a:r>
            <a:endParaRPr kumimoji="0"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Verdana" pitchFamily="34" charset="0"/>
            </a:endParaRPr>
          </a:p>
        </p:txBody>
      </p:sp>
      <p:sp>
        <p:nvSpPr>
          <p:cNvPr id="50" name="Oval 202"/>
          <p:cNvSpPr>
            <a:spLocks noChangeArrowheads="1"/>
          </p:cNvSpPr>
          <p:nvPr/>
        </p:nvSpPr>
        <p:spPr bwMode="auto">
          <a:xfrm>
            <a:off x="7268117" y="4953510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en-US" altLang="ko-KR" sz="700" b="1" dirty="0" smtClean="0">
                <a:solidFill>
                  <a:schemeClr val="bg1"/>
                </a:solidFill>
                <a:latin typeface="+mn-ea"/>
              </a:rPr>
              <a:t>2.2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835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smtClean="0"/>
              <a:t>회원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969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558061"/>
              </p:ext>
            </p:extLst>
          </p:nvPr>
        </p:nvGraphicFramePr>
        <p:xfrm>
          <a:off x="226644" y="1401888"/>
          <a:ext cx="683163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326"/>
                <a:gridCol w="2105451"/>
                <a:gridCol w="1993527"/>
                <a:gridCol w="1366326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사이트 관리</a:t>
                      </a:r>
                      <a:endParaRPr lang="ko-KR" altLang="en-US" sz="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rgbClr val="4C5153"/>
                          </a:solidFill>
                        </a:rPr>
                        <a:t>회원 관리</a:t>
                      </a:r>
                      <a:endParaRPr lang="ko-KR" altLang="en-US" sz="800" b="1" dirty="0">
                        <a:solidFill>
                          <a:srgbClr val="4C515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505074"/>
              </p:ext>
            </p:extLst>
          </p:nvPr>
        </p:nvGraphicFramePr>
        <p:xfrm>
          <a:off x="7211561" y="901781"/>
          <a:ext cx="1877260" cy="5335331"/>
        </p:xfrm>
        <a:graphic>
          <a:graphicData uri="http://schemas.openxmlformats.org/drawingml/2006/table">
            <a:tbl>
              <a:tblPr/>
              <a:tblGrid>
                <a:gridCol w="203769"/>
                <a:gridCol w="1673491"/>
              </a:tblGrid>
              <a:tr h="2328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회원 구분 선택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일반 회원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관리자 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기본</a:t>
                      </a:r>
                      <a:r>
                        <a:rPr kumimoji="0" lang="en-US" altLang="ko-KR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: </a:t>
                      </a: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일반회원</a:t>
                      </a:r>
                      <a:r>
                        <a:rPr kumimoji="0" lang="en-US" altLang="ko-KR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관리자 둘 다 선택</a:t>
                      </a:r>
                      <a:r>
                        <a:rPr kumimoji="0" lang="en-US" altLang="ko-KR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전체</a:t>
                      </a:r>
                      <a:r>
                        <a:rPr kumimoji="0" lang="en-US" altLang="ko-KR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)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28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검색 구분 선택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아이디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이름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기본</a:t>
                      </a:r>
                      <a:r>
                        <a:rPr kumimoji="0" lang="en-US" altLang="ko-KR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아이디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28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검색어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입력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검색 구분에 따른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검색어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입력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필수값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X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28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검색버튼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클릭시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입력한 검색조건으로 회원 검색 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컨텐츠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영역에 검색결과 노출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화면갱신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34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회원 검색결과 테이블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*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정렬 조건 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1.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관리자 권한 신청을 한 회원 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일반회원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2.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관리자 권한 신청 일자 오래된 순 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가입일자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최신순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*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관리자 권한 신청일자 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권한신청 후 권한 부여가 아직 되지 않았을 경우에만 노출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기본 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: -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0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5.1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관리자 권한 신청을 한 회원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기본 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row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와 다른 색상으로 중요 표시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회원 아이디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클릭시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회원 정보 팝업 노출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(6.1)</a:t>
                      </a:r>
                      <a:endParaRPr kumimoji="0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54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6.1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회원 활동내역 및 기본 정보 팝업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3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관리자 권한 부여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해제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토글버튼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1. ON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권한이 있는 회원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클릭시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7.1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컨펌창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노출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2. OFF :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권한이 없는 회원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클릭시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7.2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컨펌창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노출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7.1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권한 해제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컨펌창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확인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클릭시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해당 회원 권한 해제 후 화면 갱신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7.2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권한 부여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컨펌창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확인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클릭시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해당 회원에게 권한 부여 후 화면 갱신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31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</a:rPr>
                        <a:t>특이사항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331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3286" y="1736796"/>
            <a:ext cx="18551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b="1" kern="0" dirty="0" smtClean="0">
                <a:solidFill>
                  <a:sysClr val="windowText" lastClr="000000"/>
                </a:solidFill>
                <a:latin typeface="+mn-ea"/>
              </a:rPr>
              <a:t>회원 관리</a:t>
            </a:r>
            <a:endParaRPr lang="en-US" altLang="ko-KR" sz="800" b="1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723837"/>
              </p:ext>
            </p:extLst>
          </p:nvPr>
        </p:nvGraphicFramePr>
        <p:xfrm>
          <a:off x="226644" y="2892363"/>
          <a:ext cx="6831633" cy="283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295"/>
                <a:gridCol w="1512418"/>
                <a:gridCol w="1877786"/>
                <a:gridCol w="1069521"/>
                <a:gridCol w="1123813"/>
                <a:gridCol w="7828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4C5153"/>
                          </a:solidFill>
                        </a:rPr>
                        <a:t>순번</a:t>
                      </a:r>
                      <a:endParaRPr lang="ko-KR" altLang="en-US" sz="700" dirty="0">
                        <a:solidFill>
                          <a:srgbClr val="4C5153"/>
                        </a:solidFill>
                      </a:endParaRPr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4C5153"/>
                          </a:solidFill>
                        </a:rPr>
                        <a:t>아이디</a:t>
                      </a:r>
                      <a:endParaRPr lang="ko-KR" altLang="en-US" sz="700" dirty="0">
                        <a:solidFill>
                          <a:srgbClr val="4C5153"/>
                        </a:solidFill>
                      </a:endParaRPr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4C5153"/>
                          </a:solidFill>
                        </a:rPr>
                        <a:t>이름</a:t>
                      </a:r>
                      <a:endParaRPr lang="ko-KR" altLang="en-US" sz="700" dirty="0">
                        <a:solidFill>
                          <a:srgbClr val="4C5153"/>
                        </a:solidFill>
                      </a:endParaRPr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4C5153"/>
                          </a:solidFill>
                        </a:rPr>
                        <a:t>가입 일자</a:t>
                      </a:r>
                      <a:endParaRPr lang="ko-KR" altLang="en-US" sz="700" dirty="0">
                        <a:solidFill>
                          <a:srgbClr val="4C5153"/>
                        </a:solidFill>
                      </a:endParaRPr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4C5153"/>
                          </a:solidFill>
                        </a:rPr>
                        <a:t>관리자 권한 신청 일자</a:t>
                      </a:r>
                      <a:endParaRPr lang="ko-KR" altLang="en-US" sz="700" dirty="0">
                        <a:solidFill>
                          <a:srgbClr val="4C5153"/>
                        </a:solidFill>
                      </a:endParaRPr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4C5153"/>
                          </a:solidFill>
                        </a:rPr>
                        <a:t>관리자 권한</a:t>
                      </a:r>
                      <a:endParaRPr lang="ko-KR" altLang="en-US" sz="700" dirty="0">
                        <a:solidFill>
                          <a:srgbClr val="4C5153"/>
                        </a:solidFill>
                      </a:endParaRPr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100</a:t>
                      </a:r>
                      <a:endParaRPr lang="ko-KR" altLang="en-US" sz="700" dirty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sng" dirty="0" err="1" smtClean="0"/>
                        <a:t>hong</a:t>
                      </a:r>
                      <a:endParaRPr lang="ko-KR" altLang="en-US" sz="700" u="sng" dirty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홍창민</a:t>
                      </a:r>
                      <a:endParaRPr lang="ko-KR" altLang="en-US" sz="700" dirty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2016-10-25 17:33:07</a:t>
                      </a:r>
                      <a:endParaRPr lang="ko-KR" altLang="en-US" sz="700" dirty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2016-10-25 16:33:07</a:t>
                      </a:r>
                      <a:endParaRPr lang="ko-KR" altLang="en-US" sz="700" dirty="0" smtClean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99</a:t>
                      </a:r>
                      <a:endParaRPr lang="ko-KR" altLang="en-US" sz="700" dirty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sng" dirty="0" smtClean="0"/>
                        <a:t>alexkr230</a:t>
                      </a:r>
                      <a:endParaRPr lang="ko-KR" altLang="en-US" sz="700" u="sng" dirty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김연민</a:t>
                      </a:r>
                      <a:endParaRPr lang="ko-KR" altLang="en-US" sz="700" dirty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2016-10-25 17:33:07</a:t>
                      </a:r>
                      <a:endParaRPr lang="ko-KR" altLang="en-US" sz="700" dirty="0" smtClean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2016-10-25 17:33:07</a:t>
                      </a:r>
                      <a:endParaRPr lang="ko-KR" altLang="en-US" sz="700" dirty="0" smtClean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98</a:t>
                      </a:r>
                      <a:endParaRPr lang="ko-KR" altLang="en-US" sz="700" dirty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sng" dirty="0" err="1" smtClean="0"/>
                        <a:t>hsw</a:t>
                      </a:r>
                      <a:endParaRPr lang="ko-KR" altLang="en-US" sz="700" u="sng" dirty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황성운</a:t>
                      </a:r>
                      <a:endParaRPr lang="ko-KR" altLang="en-US" sz="700" dirty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2016-10-25 17:33:07</a:t>
                      </a:r>
                      <a:endParaRPr lang="ko-KR" altLang="en-US" sz="700" dirty="0" smtClean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-</a:t>
                      </a:r>
                      <a:endParaRPr lang="ko-KR" altLang="en-US" sz="700" dirty="0" smtClean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97</a:t>
                      </a:r>
                      <a:endParaRPr lang="ko-KR" altLang="en-US" sz="700" dirty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sng" dirty="0" err="1" smtClean="0"/>
                        <a:t>kmira</a:t>
                      </a:r>
                      <a:endParaRPr lang="ko-KR" altLang="en-US" sz="700" u="sng" dirty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김미라</a:t>
                      </a:r>
                      <a:endParaRPr lang="ko-KR" altLang="en-US" sz="700" dirty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2016-10-25 17:33:07</a:t>
                      </a:r>
                      <a:endParaRPr lang="ko-KR" altLang="en-US" sz="700" dirty="0" smtClean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-</a:t>
                      </a:r>
                      <a:endParaRPr lang="ko-KR" altLang="en-US" sz="700" dirty="0" smtClean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96</a:t>
                      </a:r>
                      <a:endParaRPr lang="ko-KR" altLang="en-US" sz="700" dirty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sng" dirty="0" err="1" smtClean="0"/>
                        <a:t>aiden</a:t>
                      </a:r>
                      <a:endParaRPr lang="ko-KR" altLang="en-US" sz="700" u="sng" dirty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송오주</a:t>
                      </a:r>
                      <a:endParaRPr lang="ko-KR" altLang="en-US" sz="700" dirty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2016-10-25 17:33:07</a:t>
                      </a:r>
                      <a:endParaRPr lang="ko-KR" altLang="en-US" sz="700" dirty="0" smtClean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-</a:t>
                      </a:r>
                      <a:endParaRPr lang="ko-KR" altLang="en-US" sz="700" dirty="0" smtClean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95</a:t>
                      </a:r>
                      <a:endParaRPr lang="ko-KR" altLang="en-US" sz="700" dirty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sng" dirty="0" err="1" smtClean="0"/>
                        <a:t>hjo</a:t>
                      </a:r>
                      <a:endParaRPr lang="ko-KR" altLang="en-US" sz="700" u="sng" dirty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홍진옥</a:t>
                      </a:r>
                      <a:endParaRPr lang="ko-KR" altLang="en-US" sz="700" dirty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2016-10-25 17:33:07</a:t>
                      </a:r>
                      <a:endParaRPr lang="ko-KR" altLang="en-US" sz="700" dirty="0" smtClean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-</a:t>
                      </a:r>
                      <a:endParaRPr lang="ko-KR" altLang="en-US" sz="700" dirty="0" smtClean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94</a:t>
                      </a:r>
                      <a:endParaRPr lang="ko-KR" altLang="en-US" sz="700" dirty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sng" dirty="0" err="1" smtClean="0"/>
                        <a:t>jhm</a:t>
                      </a:r>
                      <a:endParaRPr lang="ko-KR" altLang="en-US" sz="700" u="sng" dirty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정하명</a:t>
                      </a:r>
                      <a:endParaRPr lang="ko-KR" altLang="en-US" sz="700" dirty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2016-10-25 17:33:07</a:t>
                      </a:r>
                      <a:endParaRPr lang="ko-KR" altLang="en-US" sz="700" dirty="0" smtClean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-</a:t>
                      </a:r>
                      <a:endParaRPr lang="ko-KR" altLang="en-US" sz="700" dirty="0" smtClean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93</a:t>
                      </a:r>
                      <a:endParaRPr lang="ko-KR" altLang="en-US" sz="700" dirty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sng" dirty="0" smtClean="0"/>
                        <a:t>minhye9</a:t>
                      </a:r>
                      <a:endParaRPr lang="ko-KR" altLang="en-US" sz="700" u="sng" dirty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구민혜</a:t>
                      </a:r>
                      <a:endParaRPr lang="ko-KR" altLang="en-US" sz="700" dirty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2016-10-25 17:33:07</a:t>
                      </a:r>
                      <a:endParaRPr lang="ko-KR" altLang="en-US" sz="700" dirty="0" smtClean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-</a:t>
                      </a:r>
                      <a:endParaRPr lang="ko-KR" altLang="en-US" sz="700" dirty="0" smtClean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92</a:t>
                      </a:r>
                      <a:endParaRPr lang="ko-KR" altLang="en-US" sz="700" dirty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sng" dirty="0" err="1" smtClean="0"/>
                        <a:t>gskim</a:t>
                      </a:r>
                      <a:endParaRPr lang="ko-KR" altLang="en-US" sz="700" u="sng" dirty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김길숙</a:t>
                      </a:r>
                      <a:endParaRPr lang="ko-KR" altLang="en-US" sz="700" dirty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2016-10-25 17:33:07</a:t>
                      </a:r>
                      <a:endParaRPr lang="ko-KR" altLang="en-US" sz="700" dirty="0" smtClean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-</a:t>
                      </a:r>
                      <a:endParaRPr lang="ko-KR" altLang="en-US" sz="700" dirty="0" smtClean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91</a:t>
                      </a:r>
                      <a:endParaRPr lang="ko-KR" altLang="en-US" sz="700" dirty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sng" dirty="0" err="1" smtClean="0"/>
                        <a:t>kimks</a:t>
                      </a:r>
                      <a:endParaRPr lang="ko-KR" altLang="en-US" sz="700" u="sng" dirty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김경수</a:t>
                      </a:r>
                      <a:endParaRPr lang="ko-KR" altLang="en-US" sz="700" dirty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2016-10-25 17:33:07</a:t>
                      </a:r>
                      <a:endParaRPr lang="ko-KR" altLang="en-US" sz="700" dirty="0" smtClean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-</a:t>
                      </a:r>
                      <a:endParaRPr lang="ko-KR" altLang="en-US" sz="700" dirty="0" smtClean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순서도: 처리 12"/>
          <p:cNvSpPr/>
          <p:nvPr/>
        </p:nvSpPr>
        <p:spPr>
          <a:xfrm>
            <a:off x="6427672" y="3448556"/>
            <a:ext cx="514350" cy="1796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처리 14"/>
          <p:cNvSpPr/>
          <p:nvPr/>
        </p:nvSpPr>
        <p:spPr>
          <a:xfrm>
            <a:off x="6679672" y="3453997"/>
            <a:ext cx="252000" cy="179614"/>
          </a:xfrm>
          <a:prstGeom prst="flowChartProcess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50" b="1" i="1" dirty="0" smtClean="0"/>
              <a:t>OFF</a:t>
            </a:r>
            <a:endParaRPr lang="ko-KR" altLang="en-US" sz="850" b="1" i="1" dirty="0"/>
          </a:p>
        </p:txBody>
      </p:sp>
      <p:sp>
        <p:nvSpPr>
          <p:cNvPr id="8" name="순서도: 처리 7"/>
          <p:cNvSpPr/>
          <p:nvPr/>
        </p:nvSpPr>
        <p:spPr>
          <a:xfrm>
            <a:off x="6427672" y="3706581"/>
            <a:ext cx="514350" cy="1796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처리 11"/>
          <p:cNvSpPr/>
          <p:nvPr/>
        </p:nvSpPr>
        <p:spPr>
          <a:xfrm>
            <a:off x="6427672" y="3703861"/>
            <a:ext cx="252000" cy="1796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50" b="1" i="1" dirty="0" smtClean="0"/>
              <a:t>ON</a:t>
            </a:r>
            <a:endParaRPr lang="ko-KR" altLang="en-US" sz="850" b="1" i="1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637066"/>
              </p:ext>
            </p:extLst>
          </p:nvPr>
        </p:nvGraphicFramePr>
        <p:xfrm>
          <a:off x="232085" y="2007604"/>
          <a:ext cx="6831631" cy="32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6185"/>
                <a:gridCol w="755446"/>
              </a:tblGrid>
              <a:tr h="32738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4C5153"/>
                        </a:solidFill>
                      </a:endParaRPr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4C5153"/>
                        </a:solidFill>
                      </a:endParaRPr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 bwMode="auto">
          <a:xfrm>
            <a:off x="2468463" y="2074584"/>
            <a:ext cx="3636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Verdana" pitchFamily="34" charset="0"/>
              </a:rPr>
              <a:t>검색어를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Verdana" pitchFamily="34" charset="0"/>
              </a:rPr>
              <a:t> 입력해주세요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Verdana" pitchFamily="34" charset="0"/>
              </a:rPr>
              <a:t>.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Verdana" pitchFamily="34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1769053" y="2077312"/>
            <a:ext cx="432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cs typeface="Verdana" pitchFamily="34" charset="0"/>
              </a:rPr>
              <a:t>아이디</a:t>
            </a:r>
            <a:endParaRPr lang="ko-KR" altLang="en-US" sz="700" dirty="0">
              <a:solidFill>
                <a:schemeClr val="tx1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2147330" y="2072016"/>
            <a:ext cx="216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cs typeface="Verdana" pitchFamily="34" charset="0"/>
              </a:rPr>
              <a:t>▼</a:t>
            </a:r>
            <a:endParaRPr lang="ko-KR" altLang="en-US" sz="700" dirty="0">
              <a:solidFill>
                <a:schemeClr val="tx1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6430860" y="2077313"/>
            <a:ext cx="522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b="1" dirty="0" smtClean="0">
                <a:solidFill>
                  <a:schemeClr val="bg1"/>
                </a:solidFill>
                <a:latin typeface="+mn-ea"/>
                <a:cs typeface="Verdana" pitchFamily="34" charset="0"/>
              </a:rPr>
              <a:t>검색</a:t>
            </a:r>
            <a:endParaRPr lang="ko-KR" altLang="en-US" sz="700" b="1" dirty="0">
              <a:solidFill>
                <a:schemeClr val="bg1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30" name="순서도: 처리 29"/>
          <p:cNvSpPr/>
          <p:nvPr/>
        </p:nvSpPr>
        <p:spPr>
          <a:xfrm>
            <a:off x="6427672" y="3184580"/>
            <a:ext cx="514350" cy="1796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6679672" y="3190021"/>
            <a:ext cx="252000" cy="179614"/>
          </a:xfrm>
          <a:prstGeom prst="flowChartProcess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50" b="1" i="1" dirty="0" smtClean="0"/>
              <a:t>OFF</a:t>
            </a:r>
            <a:endParaRPr lang="ko-KR" altLang="en-US" sz="850" b="1" i="1" dirty="0"/>
          </a:p>
        </p:txBody>
      </p:sp>
      <p:sp>
        <p:nvSpPr>
          <p:cNvPr id="32" name="순서도: 처리 31"/>
          <p:cNvSpPr/>
          <p:nvPr/>
        </p:nvSpPr>
        <p:spPr>
          <a:xfrm>
            <a:off x="6427672" y="3973281"/>
            <a:ext cx="514350" cy="1796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처리 32"/>
          <p:cNvSpPr/>
          <p:nvPr/>
        </p:nvSpPr>
        <p:spPr>
          <a:xfrm>
            <a:off x="6427672" y="3970561"/>
            <a:ext cx="252000" cy="1796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50" b="1" i="1" dirty="0" smtClean="0"/>
              <a:t>ON</a:t>
            </a:r>
            <a:endParaRPr lang="ko-KR" altLang="en-US" sz="850" b="1" i="1" dirty="0"/>
          </a:p>
        </p:txBody>
      </p:sp>
      <p:sp>
        <p:nvSpPr>
          <p:cNvPr id="44" name="순서도: 처리 43"/>
          <p:cNvSpPr/>
          <p:nvPr/>
        </p:nvSpPr>
        <p:spPr>
          <a:xfrm>
            <a:off x="6501148" y="5247421"/>
            <a:ext cx="514350" cy="1796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순서도: 처리 44"/>
          <p:cNvSpPr/>
          <p:nvPr/>
        </p:nvSpPr>
        <p:spPr>
          <a:xfrm>
            <a:off x="6754239" y="5252862"/>
            <a:ext cx="252000" cy="179614"/>
          </a:xfrm>
          <a:prstGeom prst="flowChartProcess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50" b="1" i="1" dirty="0" smtClean="0"/>
              <a:t>OFF</a:t>
            </a:r>
            <a:endParaRPr lang="ko-KR" altLang="en-US" sz="850" b="1" i="1" dirty="0"/>
          </a:p>
        </p:txBody>
      </p:sp>
      <p:sp>
        <p:nvSpPr>
          <p:cNvPr id="49" name="순서도: 처리 48"/>
          <p:cNvSpPr/>
          <p:nvPr/>
        </p:nvSpPr>
        <p:spPr>
          <a:xfrm>
            <a:off x="6501148" y="5513614"/>
            <a:ext cx="514350" cy="1796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처리 49"/>
          <p:cNvSpPr/>
          <p:nvPr/>
        </p:nvSpPr>
        <p:spPr>
          <a:xfrm>
            <a:off x="6501148" y="5510894"/>
            <a:ext cx="252000" cy="1796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50" b="1" i="1" dirty="0" smtClean="0"/>
              <a:t>ON</a:t>
            </a:r>
            <a:endParaRPr lang="ko-KR" altLang="en-US" sz="850" b="1" i="1" dirty="0"/>
          </a:p>
        </p:txBody>
      </p:sp>
      <p:sp>
        <p:nvSpPr>
          <p:cNvPr id="52" name="직사각형 51"/>
          <p:cNvSpPr/>
          <p:nvPr/>
        </p:nvSpPr>
        <p:spPr>
          <a:xfrm>
            <a:off x="150565" y="2574995"/>
            <a:ext cx="86997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</a:rPr>
              <a:t>총 </a:t>
            </a:r>
            <a:r>
              <a:rPr lang="en-US" altLang="ko-KR" sz="700" b="1" kern="0" dirty="0" smtClean="0">
                <a:solidFill>
                  <a:sysClr val="windowText" lastClr="000000"/>
                </a:solidFill>
                <a:latin typeface="+mn-ea"/>
              </a:rPr>
              <a:t>100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</a:rPr>
              <a:t>건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6455359" y="2591653"/>
            <a:ext cx="576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700" dirty="0" smtClean="0">
                <a:solidFill>
                  <a:schemeClr val="tx1"/>
                </a:solidFill>
                <a:latin typeface="+mn-ea"/>
                <a:cs typeface="Verdana" pitchFamily="34" charset="0"/>
              </a:rPr>
              <a:t>10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cs typeface="Verdana" pitchFamily="34" charset="0"/>
              </a:rPr>
              <a:t>개</a:t>
            </a:r>
            <a:endParaRPr lang="ko-KR" altLang="en-US" sz="700" dirty="0">
              <a:solidFill>
                <a:schemeClr val="tx1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6849967" y="2594528"/>
            <a:ext cx="216000" cy="172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cs typeface="Verdana" pitchFamily="34" charset="0"/>
              </a:rPr>
              <a:t>▼</a:t>
            </a:r>
            <a:endParaRPr lang="ko-KR" altLang="en-US" sz="700" dirty="0">
              <a:solidFill>
                <a:schemeClr val="tx1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12143" y="3132720"/>
            <a:ext cx="6853824" cy="52200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6" name="Oval 202"/>
          <p:cNvSpPr>
            <a:spLocks noChangeArrowheads="1"/>
          </p:cNvSpPr>
          <p:nvPr/>
        </p:nvSpPr>
        <p:spPr bwMode="auto">
          <a:xfrm>
            <a:off x="6346953" y="1962000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en-US" altLang="ko-KR" sz="700" b="1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41" y="2106206"/>
            <a:ext cx="108000" cy="108000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446964" y="2058553"/>
            <a:ext cx="71039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lvl="0" indent="-92075">
              <a:defRPr/>
            </a:pPr>
            <a:r>
              <a:rPr lang="ko-KR" altLang="en-US" sz="700" dirty="0" smtClean="0">
                <a:latin typeface="+mn-ea"/>
              </a:rPr>
              <a:t>일반 회원</a:t>
            </a:r>
            <a:endParaRPr lang="ko-KR" altLang="en-US" sz="700" dirty="0">
              <a:latin typeface="+mn-ea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66" y="2111650"/>
            <a:ext cx="108000" cy="108000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1187189" y="2063997"/>
            <a:ext cx="71039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lvl="0" indent="-92075">
              <a:defRPr/>
            </a:pPr>
            <a:r>
              <a:rPr lang="ko-KR" altLang="en-US" sz="700" dirty="0" smtClean="0">
                <a:latin typeface="+mn-ea"/>
              </a:rPr>
              <a:t>관리자</a:t>
            </a:r>
            <a:endParaRPr lang="ko-KR" altLang="en-US" sz="700" dirty="0">
              <a:latin typeface="+mn-ea"/>
            </a:endParaRPr>
          </a:p>
        </p:txBody>
      </p:sp>
      <p:pic>
        <p:nvPicPr>
          <p:cNvPr id="82" name="Picture 2" descr="https://upload.wikimedia.org/wikipedia/commons/thumb/9/90/Check_mark_23x20_02.svg/1081px-Check_mark_23x20_02.svg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82" y="2051907"/>
            <a:ext cx="154800" cy="146638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pic>
        <p:nvPicPr>
          <p:cNvPr id="83" name="Picture 2" descr="https://upload.wikimedia.org/wikipedia/commons/thumb/9/90/Check_mark_23x20_02.svg/1081px-Check_mark_23x20_02.svg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76" y="2057349"/>
            <a:ext cx="154800" cy="146638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86" name="직사각형 85"/>
          <p:cNvSpPr/>
          <p:nvPr/>
        </p:nvSpPr>
        <p:spPr>
          <a:xfrm>
            <a:off x="299227" y="2035985"/>
            <a:ext cx="1306645" cy="27000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7" name="Oval 202"/>
          <p:cNvSpPr>
            <a:spLocks noChangeArrowheads="1"/>
          </p:cNvSpPr>
          <p:nvPr/>
        </p:nvSpPr>
        <p:spPr bwMode="auto">
          <a:xfrm>
            <a:off x="237515" y="1962000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en-US" altLang="ko-KR" sz="700" b="1" dirty="0" smtClean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8" name="Oval 202"/>
          <p:cNvSpPr>
            <a:spLocks noChangeArrowheads="1"/>
          </p:cNvSpPr>
          <p:nvPr/>
        </p:nvSpPr>
        <p:spPr bwMode="auto">
          <a:xfrm>
            <a:off x="1704364" y="1962000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700" b="1" dirty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9" name="Oval 202"/>
          <p:cNvSpPr>
            <a:spLocks noChangeArrowheads="1"/>
          </p:cNvSpPr>
          <p:nvPr/>
        </p:nvSpPr>
        <p:spPr bwMode="auto">
          <a:xfrm>
            <a:off x="2395604" y="1962000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en-US" altLang="ko-KR" sz="700" b="1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3" name="Oval 202"/>
          <p:cNvSpPr>
            <a:spLocks noChangeArrowheads="1"/>
          </p:cNvSpPr>
          <p:nvPr/>
        </p:nvSpPr>
        <p:spPr bwMode="auto">
          <a:xfrm>
            <a:off x="120185" y="3040589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5.1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4" name="Oval 202"/>
          <p:cNvSpPr>
            <a:spLocks noChangeArrowheads="1"/>
          </p:cNvSpPr>
          <p:nvPr/>
        </p:nvSpPr>
        <p:spPr bwMode="auto">
          <a:xfrm>
            <a:off x="626370" y="3914168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en-US" altLang="ko-KR" sz="700" b="1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5" name="Oval 202"/>
          <p:cNvSpPr>
            <a:spLocks noChangeArrowheads="1"/>
          </p:cNvSpPr>
          <p:nvPr/>
        </p:nvSpPr>
        <p:spPr bwMode="auto">
          <a:xfrm>
            <a:off x="6297834" y="3878787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700" b="1" dirty="0">
                <a:solidFill>
                  <a:schemeClr val="bg1"/>
                </a:solidFill>
                <a:latin typeface="+mn-ea"/>
              </a:rPr>
              <a:t>7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8" name="Oval 202"/>
          <p:cNvSpPr>
            <a:spLocks noChangeArrowheads="1"/>
          </p:cNvSpPr>
          <p:nvPr/>
        </p:nvSpPr>
        <p:spPr bwMode="auto">
          <a:xfrm>
            <a:off x="125629" y="2809268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700" b="1" dirty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5523471" y="5412172"/>
            <a:ext cx="1606701" cy="1122734"/>
            <a:chOff x="3800872" y="906463"/>
            <a:chExt cx="1944216" cy="1301539"/>
          </a:xfrm>
        </p:grpSpPr>
        <p:sp>
          <p:nvSpPr>
            <p:cNvPr id="110" name="모서리가 둥근 직사각형 109"/>
            <p:cNvSpPr/>
            <p:nvPr/>
          </p:nvSpPr>
          <p:spPr bwMode="auto">
            <a:xfrm>
              <a:off x="3800872" y="906463"/>
              <a:ext cx="1944216" cy="1301539"/>
            </a:xfrm>
            <a:prstGeom prst="roundRect">
              <a:avLst>
                <a:gd name="adj" fmla="val 2408"/>
              </a:avLst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lIns="36000" rIns="36000" rtlCol="0" anchor="t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45000"/>
                <a:buFont typeface="StarSymbol" pitchFamily="2" charset="0"/>
                <a:buNone/>
              </a:pPr>
              <a:endParaRPr kumimoji="0"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Verdana" pitchFamily="34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633320" y="978612"/>
              <a:ext cx="279323" cy="1605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Verdana" pitchFamily="34" charset="0"/>
                </a:rPr>
                <a:t>알림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598225" y="978612"/>
              <a:ext cx="91169" cy="1605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Verdana" pitchFamily="34" charset="0"/>
                </a:rPr>
                <a:t>X</a:t>
              </a:r>
              <a:endPara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Verdana" pitchFamily="34" charset="0"/>
              </a:endParaRPr>
            </a:p>
          </p:txBody>
        </p:sp>
        <p:cxnSp>
          <p:nvCxnSpPr>
            <p:cNvPr id="113" name="직선 연결선 112"/>
            <p:cNvCxnSpPr/>
            <p:nvPr/>
          </p:nvCxnSpPr>
          <p:spPr>
            <a:xfrm>
              <a:off x="3800872" y="1198874"/>
              <a:ext cx="1944216" cy="0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</p:cxnSp>
        <p:sp>
          <p:nvSpPr>
            <p:cNvPr id="114" name="TextBox 113"/>
            <p:cNvSpPr txBox="1"/>
            <p:nvPr/>
          </p:nvSpPr>
          <p:spPr>
            <a:xfrm>
              <a:off x="3819918" y="1382571"/>
              <a:ext cx="1906124" cy="4281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800" dirty="0" smtClean="0">
                  <a:latin typeface="+mn-ea"/>
                  <a:cs typeface="Verdana" pitchFamily="34" charset="0"/>
                </a:rPr>
                <a:t>{</a:t>
              </a:r>
              <a:r>
                <a:rPr lang="ko-KR" altLang="en-US" sz="800" dirty="0" smtClean="0">
                  <a:latin typeface="+mn-ea"/>
                  <a:cs typeface="Verdana" pitchFamily="34" charset="0"/>
                </a:rPr>
                <a:t>회원아이디</a:t>
              </a:r>
              <a:r>
                <a:rPr lang="en-US" altLang="ko-KR" sz="800" dirty="0" smtClean="0">
                  <a:latin typeface="+mn-ea"/>
                  <a:cs typeface="Verdana" pitchFamily="34" charset="0"/>
                </a:rPr>
                <a:t>}</a:t>
              </a:r>
              <a:r>
                <a:rPr lang="ko-KR" altLang="en-US" sz="800" dirty="0" smtClean="0">
                  <a:latin typeface="+mn-ea"/>
                  <a:cs typeface="Verdana" pitchFamily="34" charset="0"/>
                </a:rPr>
                <a:t>에게 관리자 권한을 </a:t>
              </a:r>
              <a:endParaRPr lang="en-US" altLang="ko-KR" sz="800" dirty="0" smtClean="0">
                <a:latin typeface="+mn-ea"/>
                <a:cs typeface="Verdana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800" dirty="0" smtClean="0">
                  <a:latin typeface="+mn-ea"/>
                  <a:cs typeface="Verdana" pitchFamily="34" charset="0"/>
                </a:rPr>
                <a:t>부여 하시겠습니까</a:t>
              </a:r>
              <a:r>
                <a:rPr lang="en-US" altLang="ko-KR" sz="800" dirty="0" smtClean="0">
                  <a:latin typeface="+mn-ea"/>
                  <a:cs typeface="Verdana" pitchFamily="34" charset="0"/>
                </a:rPr>
                <a:t>?</a:t>
              </a:r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3924051" y="1867698"/>
              <a:ext cx="792039" cy="216000"/>
            </a:xfrm>
            <a:prstGeom prst="roundRect">
              <a:avLst>
                <a:gd name="adj" fmla="val 16927"/>
              </a:avLst>
            </a:prstGeom>
            <a:solidFill>
              <a:schemeClr val="bg2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45000"/>
              </a:pPr>
              <a:r>
                <a:rPr kumimoji="0" lang="ko-KR" altLang="en-US" sz="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Verdana" pitchFamily="34" charset="0"/>
                </a:rPr>
                <a:t>확인</a:t>
              </a:r>
              <a:endParaRPr kumimoji="0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Verdana" pitchFamily="34" charset="0"/>
              </a:endParaRPr>
            </a:p>
          </p:txBody>
        </p:sp>
      </p:grpSp>
      <p:sp>
        <p:nvSpPr>
          <p:cNvPr id="116" name="모서리가 둥근 직사각형 115"/>
          <p:cNvSpPr/>
          <p:nvPr/>
        </p:nvSpPr>
        <p:spPr>
          <a:xfrm>
            <a:off x="6357327" y="6254963"/>
            <a:ext cx="654541" cy="186326"/>
          </a:xfrm>
          <a:prstGeom prst="roundRect">
            <a:avLst>
              <a:gd name="adj" fmla="val 16927"/>
            </a:avLst>
          </a:prstGeom>
          <a:solidFill>
            <a:schemeClr val="bg2"/>
          </a:solidFill>
          <a:ln w="3175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</a:pPr>
            <a:r>
              <a:rPr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Verdana" pitchFamily="34" charset="0"/>
              </a:rPr>
              <a:t>취소</a:t>
            </a:r>
            <a:endParaRPr kumimoji="0"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Verdana" pitchFamily="34" charset="0"/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5526194" y="4190251"/>
            <a:ext cx="1606701" cy="1122734"/>
            <a:chOff x="3800872" y="906463"/>
            <a:chExt cx="1944216" cy="1301539"/>
          </a:xfrm>
        </p:grpSpPr>
        <p:sp>
          <p:nvSpPr>
            <p:cNvPr id="126" name="모서리가 둥근 직사각형 125"/>
            <p:cNvSpPr/>
            <p:nvPr/>
          </p:nvSpPr>
          <p:spPr bwMode="auto">
            <a:xfrm>
              <a:off x="3800872" y="906463"/>
              <a:ext cx="1944216" cy="1301539"/>
            </a:xfrm>
            <a:prstGeom prst="roundRect">
              <a:avLst>
                <a:gd name="adj" fmla="val 2408"/>
              </a:avLst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lIns="36000" rIns="36000" rtlCol="0" anchor="t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45000"/>
                <a:buFont typeface="StarSymbol" pitchFamily="2" charset="0"/>
                <a:buNone/>
              </a:pPr>
              <a:endParaRPr kumimoji="0"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Verdana" pitchFamily="34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633320" y="978612"/>
              <a:ext cx="279323" cy="1605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Verdana" pitchFamily="34" charset="0"/>
                </a:rPr>
                <a:t>알림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598225" y="978612"/>
              <a:ext cx="91169" cy="1605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Verdana" pitchFamily="34" charset="0"/>
                </a:rPr>
                <a:t>X</a:t>
              </a:r>
              <a:endPara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Verdana" pitchFamily="34" charset="0"/>
              </a:endParaRPr>
            </a:p>
          </p:txBody>
        </p:sp>
        <p:cxnSp>
          <p:nvCxnSpPr>
            <p:cNvPr id="129" name="직선 연결선 128"/>
            <p:cNvCxnSpPr/>
            <p:nvPr/>
          </p:nvCxnSpPr>
          <p:spPr>
            <a:xfrm>
              <a:off x="3800872" y="1198874"/>
              <a:ext cx="1944216" cy="0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</p:cxnSp>
        <p:sp>
          <p:nvSpPr>
            <p:cNvPr id="130" name="TextBox 129"/>
            <p:cNvSpPr txBox="1"/>
            <p:nvPr/>
          </p:nvSpPr>
          <p:spPr>
            <a:xfrm>
              <a:off x="3819918" y="1382571"/>
              <a:ext cx="1906124" cy="4281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800" dirty="0" smtClean="0">
                  <a:latin typeface="+mn-ea"/>
                  <a:cs typeface="Verdana" pitchFamily="34" charset="0"/>
                </a:rPr>
                <a:t>{</a:t>
              </a:r>
              <a:r>
                <a:rPr lang="ko-KR" altLang="en-US" sz="800" dirty="0" smtClean="0">
                  <a:latin typeface="+mn-ea"/>
                  <a:cs typeface="Verdana" pitchFamily="34" charset="0"/>
                </a:rPr>
                <a:t>회원아이디</a:t>
              </a:r>
              <a:r>
                <a:rPr lang="en-US" altLang="ko-KR" sz="800" dirty="0" smtClean="0">
                  <a:latin typeface="+mn-ea"/>
                  <a:cs typeface="Verdana" pitchFamily="34" charset="0"/>
                </a:rPr>
                <a:t>}</a:t>
              </a:r>
              <a:r>
                <a:rPr lang="ko-KR" altLang="en-US" sz="800" dirty="0" smtClean="0">
                  <a:latin typeface="+mn-ea"/>
                  <a:cs typeface="Verdana" pitchFamily="34" charset="0"/>
                </a:rPr>
                <a:t>의 관리자 권한을 </a:t>
              </a:r>
              <a:endParaRPr lang="en-US" altLang="ko-KR" sz="800" dirty="0" smtClean="0">
                <a:latin typeface="+mn-ea"/>
                <a:cs typeface="Verdana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800" dirty="0" smtClean="0">
                  <a:latin typeface="+mn-ea"/>
                  <a:cs typeface="Verdana" pitchFamily="34" charset="0"/>
                </a:rPr>
                <a:t>해제 하시겠습니까</a:t>
              </a:r>
              <a:r>
                <a:rPr lang="en-US" altLang="ko-KR" sz="800" dirty="0" smtClean="0">
                  <a:latin typeface="+mn-ea"/>
                  <a:cs typeface="Verdana" pitchFamily="34" charset="0"/>
                </a:rPr>
                <a:t>?</a:t>
              </a:r>
            </a:p>
          </p:txBody>
        </p:sp>
        <p:sp>
          <p:nvSpPr>
            <p:cNvPr id="131" name="모서리가 둥근 직사각형 130"/>
            <p:cNvSpPr/>
            <p:nvPr/>
          </p:nvSpPr>
          <p:spPr>
            <a:xfrm>
              <a:off x="3924051" y="1867698"/>
              <a:ext cx="792039" cy="216000"/>
            </a:xfrm>
            <a:prstGeom prst="roundRect">
              <a:avLst>
                <a:gd name="adj" fmla="val 16927"/>
              </a:avLst>
            </a:prstGeom>
            <a:solidFill>
              <a:schemeClr val="bg2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45000"/>
              </a:pPr>
              <a:r>
                <a:rPr kumimoji="0" lang="ko-KR" altLang="en-US" sz="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Verdana" pitchFamily="34" charset="0"/>
                </a:rPr>
                <a:t>확인</a:t>
              </a:r>
              <a:endParaRPr kumimoji="0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Verdana" pitchFamily="34" charset="0"/>
              </a:endParaRPr>
            </a:p>
          </p:txBody>
        </p:sp>
      </p:grpSp>
      <p:sp>
        <p:nvSpPr>
          <p:cNvPr id="132" name="모서리가 둥근 직사각형 131"/>
          <p:cNvSpPr/>
          <p:nvPr/>
        </p:nvSpPr>
        <p:spPr>
          <a:xfrm>
            <a:off x="6360050" y="5033042"/>
            <a:ext cx="654541" cy="186326"/>
          </a:xfrm>
          <a:prstGeom prst="roundRect">
            <a:avLst>
              <a:gd name="adj" fmla="val 16927"/>
            </a:avLst>
          </a:prstGeom>
          <a:solidFill>
            <a:schemeClr val="bg2"/>
          </a:solidFill>
          <a:ln w="3175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</a:pPr>
            <a:r>
              <a:rPr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Verdana" pitchFamily="34" charset="0"/>
              </a:rPr>
              <a:t>취소</a:t>
            </a:r>
            <a:endParaRPr kumimoji="0"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Verdana" pitchFamily="34" charset="0"/>
            </a:endParaRPr>
          </a:p>
        </p:txBody>
      </p:sp>
      <p:sp>
        <p:nvSpPr>
          <p:cNvPr id="133" name="Oval 202"/>
          <p:cNvSpPr>
            <a:spLocks noChangeArrowheads="1"/>
          </p:cNvSpPr>
          <p:nvPr/>
        </p:nvSpPr>
        <p:spPr bwMode="auto">
          <a:xfrm>
            <a:off x="5478685" y="4112830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700" b="1" dirty="0">
                <a:solidFill>
                  <a:schemeClr val="bg1"/>
                </a:solidFill>
                <a:latin typeface="+mn-ea"/>
              </a:rPr>
              <a:t>7</a:t>
            </a:r>
            <a:r>
              <a:rPr kumimoji="0" lang="en-US" altLang="ko-KR" sz="700" b="1" dirty="0" smtClean="0">
                <a:solidFill>
                  <a:schemeClr val="bg1"/>
                </a:solidFill>
                <a:latin typeface="+mn-ea"/>
              </a:rPr>
              <a:t>.1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4" name="Oval 202"/>
          <p:cNvSpPr>
            <a:spLocks noChangeArrowheads="1"/>
          </p:cNvSpPr>
          <p:nvPr/>
        </p:nvSpPr>
        <p:spPr bwMode="auto">
          <a:xfrm>
            <a:off x="5454187" y="5370128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700" b="1" dirty="0">
                <a:solidFill>
                  <a:schemeClr val="bg1"/>
                </a:solidFill>
                <a:latin typeface="+mn-ea"/>
              </a:rPr>
              <a:t>7</a:t>
            </a:r>
            <a:r>
              <a:rPr kumimoji="0" lang="en-US" altLang="ko-KR" sz="700" b="1" dirty="0" smtClean="0">
                <a:solidFill>
                  <a:schemeClr val="bg1"/>
                </a:solidFill>
                <a:latin typeface="+mn-ea"/>
              </a:rPr>
              <a:t>.2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1171492" y="4054617"/>
            <a:ext cx="4118964" cy="24604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1173111" y="4060182"/>
            <a:ext cx="4107600" cy="214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185100" y="4070121"/>
            <a:ext cx="1344127" cy="204439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회원 정보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48" name="TextBox 147"/>
          <p:cNvSpPr txBox="1"/>
          <p:nvPr/>
        </p:nvSpPr>
        <p:spPr>
          <a:xfrm flipH="1">
            <a:off x="5006660" y="4046472"/>
            <a:ext cx="275895" cy="250606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pPr algn="r"/>
            <a:r>
              <a:rPr lang="en-US" altLang="ko-KR" sz="1000" b="1" dirty="0" smtClean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49" name="직사각형 148"/>
          <p:cNvSpPr/>
          <p:nvPr/>
        </p:nvSpPr>
        <p:spPr bwMode="auto">
          <a:xfrm>
            <a:off x="2849444" y="6129150"/>
            <a:ext cx="729296" cy="21600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5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Verdana" pitchFamily="34" charset="0"/>
              </a:rPr>
              <a:t>닫기</a:t>
            </a:r>
            <a:endParaRPr kumimoji="0" lang="ko-KR" altLang="en-US" sz="750" b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Verdana" pitchFamily="34" charset="0"/>
            </a:endParaRPr>
          </a:p>
        </p:txBody>
      </p:sp>
      <p:graphicFrame>
        <p:nvGraphicFramePr>
          <p:cNvPr id="150" name="표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731646"/>
              </p:ext>
            </p:extLst>
          </p:nvPr>
        </p:nvGraphicFramePr>
        <p:xfrm>
          <a:off x="1262916" y="4535817"/>
          <a:ext cx="3905076" cy="6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901"/>
                <a:gridCol w="1212614"/>
                <a:gridCol w="653828"/>
                <a:gridCol w="1366733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4C5153"/>
                          </a:solidFill>
                        </a:rPr>
                        <a:t>구분</a:t>
                      </a:r>
                      <a:endParaRPr lang="ko-KR" altLang="en-US" sz="700" b="1" dirty="0">
                        <a:solidFill>
                          <a:srgbClr val="4C5153"/>
                        </a:solidFill>
                      </a:endParaRPr>
                    </a:p>
                  </a:txBody>
                  <a:tcPr marT="54000" marB="54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4C5153"/>
                          </a:solidFill>
                        </a:rPr>
                        <a:t>관리자</a:t>
                      </a:r>
                      <a:endParaRPr lang="ko-KR" altLang="en-US" sz="700" b="0" dirty="0">
                        <a:solidFill>
                          <a:srgbClr val="4C5153"/>
                        </a:solidFill>
                      </a:endParaRPr>
                    </a:p>
                  </a:txBody>
                  <a:tcPr marT="54000" marB="54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4C5153"/>
                          </a:solidFill>
                        </a:rPr>
                        <a:t>아이디</a:t>
                      </a:r>
                      <a:endParaRPr lang="ko-KR" altLang="en-US" sz="700" b="1" dirty="0">
                        <a:solidFill>
                          <a:srgbClr val="4C5153"/>
                        </a:solidFill>
                      </a:endParaRPr>
                    </a:p>
                  </a:txBody>
                  <a:tcPr marT="54000" marB="54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err="1" smtClean="0">
                          <a:solidFill>
                            <a:srgbClr val="4C5153"/>
                          </a:solidFill>
                        </a:rPr>
                        <a:t>Kmira</a:t>
                      </a:r>
                      <a:endParaRPr lang="ko-KR" altLang="en-US" sz="700" b="0" dirty="0">
                        <a:solidFill>
                          <a:srgbClr val="4C5153"/>
                        </a:solidFill>
                      </a:endParaRPr>
                    </a:p>
                  </a:txBody>
                  <a:tcPr marT="54000" marB="54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4C5153"/>
                          </a:solidFill>
                        </a:rPr>
                        <a:t>이름</a:t>
                      </a:r>
                      <a:endParaRPr lang="ko-KR" altLang="en-US" sz="700" b="1" dirty="0">
                        <a:solidFill>
                          <a:srgbClr val="4C5153"/>
                        </a:solidFill>
                      </a:endParaRPr>
                    </a:p>
                  </a:txBody>
                  <a:tcPr marT="54000" marB="54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4C5153"/>
                          </a:solidFill>
                        </a:rPr>
                        <a:t>김미라</a:t>
                      </a:r>
                      <a:endParaRPr lang="ko-KR" altLang="en-US" sz="700" b="0" dirty="0">
                        <a:solidFill>
                          <a:srgbClr val="4C5153"/>
                        </a:solidFill>
                      </a:endParaRPr>
                    </a:p>
                  </a:txBody>
                  <a:tcPr marT="54000" marB="54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4C5153"/>
                          </a:solidFill>
                        </a:rPr>
                        <a:t>성별</a:t>
                      </a:r>
                      <a:endParaRPr lang="ko-KR" altLang="en-US" sz="700" b="1" dirty="0">
                        <a:solidFill>
                          <a:srgbClr val="4C5153"/>
                        </a:solidFill>
                      </a:endParaRPr>
                    </a:p>
                  </a:txBody>
                  <a:tcPr marT="54000" marB="54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4C5153"/>
                          </a:solidFill>
                        </a:rPr>
                        <a:t>여</a:t>
                      </a:r>
                      <a:endParaRPr lang="ko-KR" altLang="en-US" sz="700" b="0" dirty="0">
                        <a:solidFill>
                          <a:srgbClr val="4C5153"/>
                        </a:solidFill>
                      </a:endParaRPr>
                    </a:p>
                  </a:txBody>
                  <a:tcPr marT="54000" marB="54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4C5153"/>
                          </a:solidFill>
                        </a:rPr>
                        <a:t>생일</a:t>
                      </a:r>
                      <a:endParaRPr lang="ko-KR" altLang="en-US" sz="700" b="1" dirty="0">
                        <a:solidFill>
                          <a:srgbClr val="4C5153"/>
                        </a:solidFill>
                      </a:endParaRPr>
                    </a:p>
                  </a:txBody>
                  <a:tcPr marT="54000" marB="54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rgbClr val="4C5153"/>
                          </a:solidFill>
                        </a:rPr>
                        <a:t>05</a:t>
                      </a:r>
                      <a:r>
                        <a:rPr lang="ko-KR" altLang="en-US" sz="700" b="0" dirty="0" smtClean="0">
                          <a:solidFill>
                            <a:srgbClr val="4C5153"/>
                          </a:solidFill>
                        </a:rPr>
                        <a:t>월 </a:t>
                      </a:r>
                      <a:r>
                        <a:rPr lang="en-US" altLang="ko-KR" sz="700" b="0" dirty="0" smtClean="0">
                          <a:solidFill>
                            <a:srgbClr val="4C5153"/>
                          </a:solidFill>
                        </a:rPr>
                        <a:t>29</a:t>
                      </a:r>
                      <a:r>
                        <a:rPr lang="ko-KR" altLang="en-US" sz="700" b="0" dirty="0" smtClean="0">
                          <a:solidFill>
                            <a:srgbClr val="4C5153"/>
                          </a:solidFill>
                        </a:rPr>
                        <a:t>일</a:t>
                      </a:r>
                      <a:endParaRPr lang="ko-KR" altLang="en-US" sz="700" b="0" dirty="0">
                        <a:solidFill>
                          <a:srgbClr val="4C5153"/>
                        </a:solidFill>
                      </a:endParaRPr>
                    </a:p>
                  </a:txBody>
                  <a:tcPr marT="54000" marB="54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4C5153"/>
                          </a:solidFill>
                        </a:rPr>
                        <a:t>가입일자</a:t>
                      </a:r>
                      <a:endParaRPr lang="ko-KR" altLang="en-US" sz="700" b="1" dirty="0">
                        <a:solidFill>
                          <a:srgbClr val="4C5153"/>
                        </a:solidFill>
                      </a:endParaRPr>
                    </a:p>
                  </a:txBody>
                  <a:tcPr marT="54000" marB="54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2016-10-25 17:33:07</a:t>
                      </a:r>
                      <a:endParaRPr lang="ko-KR" altLang="en-US" sz="700" b="0" dirty="0">
                        <a:solidFill>
                          <a:srgbClr val="4C5153"/>
                        </a:solidFill>
                      </a:endParaRPr>
                    </a:p>
                  </a:txBody>
                  <a:tcPr marT="54000" marB="54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1" name="TextBox 150"/>
          <p:cNvSpPr txBox="1"/>
          <p:nvPr/>
        </p:nvSpPr>
        <p:spPr>
          <a:xfrm>
            <a:off x="1174218" y="4320493"/>
            <a:ext cx="1344127" cy="204439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■ 기본 정보</a:t>
            </a:r>
            <a:endParaRPr lang="ko-KR" altLang="en-US" sz="700" b="1" dirty="0">
              <a:latin typeface="+mn-ea"/>
            </a:endParaRPr>
          </a:p>
        </p:txBody>
      </p:sp>
      <p:graphicFrame>
        <p:nvGraphicFramePr>
          <p:cNvPr id="152" name="표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588683"/>
              </p:ext>
            </p:extLst>
          </p:nvPr>
        </p:nvGraphicFramePr>
        <p:xfrm>
          <a:off x="1260194" y="5496479"/>
          <a:ext cx="3907797" cy="42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682"/>
                <a:gridCol w="1079794"/>
                <a:gridCol w="1010442"/>
                <a:gridCol w="98787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4C5153"/>
                          </a:solidFill>
                        </a:rPr>
                        <a:t>최근 접속일자</a:t>
                      </a:r>
                      <a:endParaRPr lang="ko-KR" altLang="en-US" sz="700" b="1" dirty="0">
                        <a:solidFill>
                          <a:srgbClr val="4C5153"/>
                        </a:solidFill>
                      </a:endParaRPr>
                    </a:p>
                  </a:txBody>
                  <a:tcPr marT="54000" marB="54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rgbClr val="4C5153"/>
                          </a:solidFill>
                        </a:rPr>
                        <a:t>2016-10-25 17:33:07</a:t>
                      </a:r>
                      <a:endParaRPr lang="ko-KR" altLang="en-US" sz="700" b="0" dirty="0">
                        <a:solidFill>
                          <a:srgbClr val="4C5153"/>
                        </a:solidFill>
                      </a:endParaRPr>
                    </a:p>
                  </a:txBody>
                  <a:tcPr marT="54000" marB="54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4C5153"/>
                          </a:solidFill>
                        </a:rPr>
                        <a:t>사이트 총 접속 횟수</a:t>
                      </a:r>
                      <a:endParaRPr lang="ko-KR" altLang="en-US" sz="700" b="1" dirty="0">
                        <a:solidFill>
                          <a:srgbClr val="4C5153"/>
                        </a:solidFill>
                      </a:endParaRPr>
                    </a:p>
                  </a:txBody>
                  <a:tcPr marT="54000" marB="54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rgbClr val="4C5153"/>
                          </a:solidFill>
                        </a:rPr>
                        <a:t>9,999</a:t>
                      </a:r>
                      <a:endParaRPr lang="ko-KR" altLang="en-US" sz="700" b="0" dirty="0">
                        <a:solidFill>
                          <a:srgbClr val="4C5153"/>
                        </a:solidFill>
                      </a:endParaRPr>
                    </a:p>
                  </a:txBody>
                  <a:tcPr marT="54000" marB="54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4C5153"/>
                          </a:solidFill>
                        </a:rPr>
                        <a:t>총 </a:t>
                      </a:r>
                      <a:r>
                        <a:rPr lang="ko-KR" altLang="en-US" sz="700" b="1" dirty="0" err="1" smtClean="0">
                          <a:solidFill>
                            <a:srgbClr val="4C5153"/>
                          </a:solidFill>
                        </a:rPr>
                        <a:t>댓글</a:t>
                      </a:r>
                      <a:r>
                        <a:rPr lang="ko-KR" altLang="en-US" sz="700" b="1" dirty="0" smtClean="0">
                          <a:solidFill>
                            <a:srgbClr val="4C5153"/>
                          </a:solidFill>
                        </a:rPr>
                        <a:t> 수</a:t>
                      </a:r>
                      <a:endParaRPr lang="ko-KR" altLang="en-US" sz="700" b="1" dirty="0">
                        <a:solidFill>
                          <a:srgbClr val="4C5153"/>
                        </a:solidFill>
                      </a:endParaRPr>
                    </a:p>
                  </a:txBody>
                  <a:tcPr marT="54000" marB="54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rgbClr val="4C5153"/>
                          </a:solidFill>
                        </a:rPr>
                        <a:t>1,000</a:t>
                      </a:r>
                      <a:endParaRPr lang="ko-KR" altLang="en-US" sz="700" b="0" dirty="0">
                        <a:solidFill>
                          <a:srgbClr val="4C5153"/>
                        </a:solidFill>
                      </a:endParaRPr>
                    </a:p>
                  </a:txBody>
                  <a:tcPr marT="54000" marB="54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4C5153"/>
                          </a:solidFill>
                        </a:rPr>
                        <a:t>총 방명록 작성 수</a:t>
                      </a:r>
                      <a:endParaRPr lang="ko-KR" altLang="en-US" sz="700" b="1" dirty="0">
                        <a:solidFill>
                          <a:srgbClr val="4C5153"/>
                        </a:solidFill>
                      </a:endParaRPr>
                    </a:p>
                  </a:txBody>
                  <a:tcPr marT="54000" marB="54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rgbClr val="4C5153"/>
                          </a:solidFill>
                        </a:rPr>
                        <a:t>1,000</a:t>
                      </a:r>
                      <a:endParaRPr lang="ko-KR" altLang="en-US" sz="700" b="0" dirty="0">
                        <a:solidFill>
                          <a:srgbClr val="4C5153"/>
                        </a:solidFill>
                      </a:endParaRPr>
                    </a:p>
                  </a:txBody>
                  <a:tcPr marT="54000" marB="54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3" name="TextBox 152"/>
          <p:cNvSpPr txBox="1"/>
          <p:nvPr/>
        </p:nvSpPr>
        <p:spPr>
          <a:xfrm>
            <a:off x="1171494" y="5281155"/>
            <a:ext cx="1344127" cy="204439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■ 활동내역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54" name="Oval 202"/>
          <p:cNvSpPr>
            <a:spLocks noChangeArrowheads="1"/>
          </p:cNvSpPr>
          <p:nvPr/>
        </p:nvSpPr>
        <p:spPr bwMode="auto">
          <a:xfrm>
            <a:off x="1097175" y="3984922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en-US" altLang="ko-KR" sz="700" b="1" dirty="0" smtClean="0">
                <a:solidFill>
                  <a:schemeClr val="bg1"/>
                </a:solidFill>
                <a:latin typeface="+mn-ea"/>
              </a:rPr>
              <a:t>6.1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6" name="꺾인 연결선 165"/>
          <p:cNvCxnSpPr/>
          <p:nvPr/>
        </p:nvCxnSpPr>
        <p:spPr>
          <a:xfrm rot="16200000" flipH="1">
            <a:off x="654923" y="4282500"/>
            <a:ext cx="720516" cy="381173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58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/>
              <a:t>Revision History</a:t>
            </a:r>
            <a:endParaRPr lang="ko-KR" altLang="en-US" dirty="0"/>
          </a:p>
        </p:txBody>
      </p:sp>
      <p:graphicFrame>
        <p:nvGraphicFramePr>
          <p:cNvPr id="3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601930"/>
              </p:ext>
            </p:extLst>
          </p:nvPr>
        </p:nvGraphicFramePr>
        <p:xfrm>
          <a:off x="128588" y="857250"/>
          <a:ext cx="8914158" cy="581760"/>
        </p:xfrm>
        <a:graphic>
          <a:graphicData uri="http://schemas.openxmlformats.org/drawingml/2006/table">
            <a:tbl>
              <a:tblPr/>
              <a:tblGrid>
                <a:gridCol w="763479"/>
                <a:gridCol w="763479"/>
                <a:gridCol w="6624000"/>
                <a:gridCol w="763200"/>
              </a:tblGrid>
              <a:tr h="12547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</a:rPr>
                        <a:t>문서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</a:rPr>
                        <a:t>화면 설계서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</a:rPr>
                        <a:t>: </a:t>
                      </a:r>
                      <a:r>
                        <a:rPr kumimoji="1" lang="en-US" altLang="ko-KR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</a:rPr>
                        <a:t>Dodam_dodam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</a:rPr>
                        <a:t>_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</a:rPr>
                        <a:t>관리자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</a:rPr>
                        <a:t>_v0.1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54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</a:rPr>
                        <a:t>버전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</a:rPr>
                        <a:t>날짜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</a:rPr>
                        <a:t>내용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</a:rPr>
                        <a:t>작성자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v0.1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2016-10-26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초안작성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김미라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82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923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 bwMode="auto">
          <a:xfrm>
            <a:off x="2358118" y="3014321"/>
            <a:ext cx="2584374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Verdana" pitchFamily="34" charset="0"/>
              </a:rPr>
              <a:t>아이디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Verdana" pitchFamily="34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368624" y="3371672"/>
            <a:ext cx="2584374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Verdana" pitchFamily="34" charset="0"/>
              </a:rPr>
              <a:t>비밀번호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Verdana" pitchFamily="34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2368624" y="4144139"/>
            <a:ext cx="2584374" cy="21600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5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Verdana" pitchFamily="34" charset="0"/>
              </a:rPr>
              <a:t>로그인</a:t>
            </a:r>
            <a:endParaRPr kumimoji="0" lang="ko-KR" altLang="en-US" sz="750" b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Verdana" pitchFamily="34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358118" y="4477524"/>
            <a:ext cx="2584374" cy="21600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5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Verdana" pitchFamily="34" charset="0"/>
              </a:rPr>
              <a:t>관리자 권한 신청</a:t>
            </a:r>
            <a:endParaRPr kumimoji="0" lang="ko-KR" altLang="en-US" sz="750" b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Verdana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266" y="3698243"/>
            <a:ext cx="108000" cy="108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373989" y="3650590"/>
            <a:ext cx="71039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lvl="0" indent="-92075">
              <a:defRPr/>
            </a:pPr>
            <a:r>
              <a:rPr lang="ko-KR" altLang="en-US" sz="700" dirty="0" smtClean="0">
                <a:latin typeface="+mn-ea"/>
              </a:rPr>
              <a:t>아이디 저장</a:t>
            </a:r>
            <a:endParaRPr lang="ko-KR" altLang="en-US" sz="700" dirty="0">
              <a:latin typeface="+mn-ea"/>
            </a:endParaRPr>
          </a:p>
        </p:txBody>
      </p:sp>
      <p:graphicFrame>
        <p:nvGraphicFramePr>
          <p:cNvPr id="11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008135"/>
              </p:ext>
            </p:extLst>
          </p:nvPr>
        </p:nvGraphicFramePr>
        <p:xfrm>
          <a:off x="7211561" y="909584"/>
          <a:ext cx="1877260" cy="3988440"/>
        </p:xfrm>
        <a:graphic>
          <a:graphicData uri="http://schemas.openxmlformats.org/drawingml/2006/table">
            <a:tbl>
              <a:tblPr/>
              <a:tblGrid>
                <a:gridCol w="203769"/>
                <a:gridCol w="1673491"/>
              </a:tblGrid>
              <a:tr h="370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아이디 저장 여부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체크된 상태로 로그인 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&gt;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로그인 화면 재진입 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아이디 입력란에 로그인 했던 아이디 자동 입력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1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입력된 정보로 로그인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2.1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아이디 유효성 체크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확인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클릭시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아이디 입력란으로 포커스이동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2.2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비밀번호 유효성 체크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확인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클릭시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비밀번호 입력란으로 포커스이동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1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권한 신청 팝업 노출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(4)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1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권한 신청 팝업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권한 신청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관리자 권한 신청할 수 있는 계정인지 확인 후 신청처리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신청 완료된 회원은 권한 관리 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신청 회원 목록에 노출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5.1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아이디 유효성 체크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확인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클릭시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아이디 입력란으로 포커스이동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5.2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아이디 유효성 체크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확인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클릭시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아이디 입력란으로 포커스이동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유효하지 않은 계정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1.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어디에도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가입되어있지 않은 계정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2.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이미 권한 신청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부여된 계정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1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5.3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권한신청 완료 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권한 신청 취소 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해당 팝업 닫힘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16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</a:rPr>
                        <a:t>특이사항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916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Oval 202"/>
          <p:cNvSpPr>
            <a:spLocks noChangeArrowheads="1"/>
          </p:cNvSpPr>
          <p:nvPr/>
        </p:nvSpPr>
        <p:spPr bwMode="auto">
          <a:xfrm>
            <a:off x="2293217" y="4067939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en-US" altLang="ko-KR" sz="7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Oval 202"/>
          <p:cNvSpPr>
            <a:spLocks noChangeArrowheads="1"/>
          </p:cNvSpPr>
          <p:nvPr/>
        </p:nvSpPr>
        <p:spPr bwMode="auto">
          <a:xfrm>
            <a:off x="4121251" y="3564023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en-US" altLang="ko-KR" sz="700" b="1" dirty="0" smtClean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47379" y="3642707"/>
            <a:ext cx="776566" cy="222633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Oval 202"/>
          <p:cNvSpPr>
            <a:spLocks noChangeArrowheads="1"/>
          </p:cNvSpPr>
          <p:nvPr/>
        </p:nvSpPr>
        <p:spPr bwMode="auto">
          <a:xfrm>
            <a:off x="2295841" y="4377999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700" b="1" dirty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503543" y="2835448"/>
            <a:ext cx="1606701" cy="1026853"/>
            <a:chOff x="3800872" y="906463"/>
            <a:chExt cx="1944216" cy="1190389"/>
          </a:xfrm>
        </p:grpSpPr>
        <p:sp>
          <p:nvSpPr>
            <p:cNvPr id="20" name="모서리가 둥근 직사각형 19"/>
            <p:cNvSpPr/>
            <p:nvPr/>
          </p:nvSpPr>
          <p:spPr bwMode="auto">
            <a:xfrm>
              <a:off x="3800872" y="906463"/>
              <a:ext cx="1944216" cy="1190389"/>
            </a:xfrm>
            <a:prstGeom prst="roundRect">
              <a:avLst>
                <a:gd name="adj" fmla="val 2408"/>
              </a:avLst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lIns="36000" rIns="36000" rtlCol="0" anchor="t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45000"/>
                <a:buFont typeface="StarSymbol" pitchFamily="2" charset="0"/>
                <a:buNone/>
              </a:pPr>
              <a:endParaRPr kumimoji="0"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Verdana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33320" y="978612"/>
              <a:ext cx="279323" cy="1605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Verdana" pitchFamily="34" charset="0"/>
                </a:rPr>
                <a:t>알림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98225" y="978612"/>
              <a:ext cx="91169" cy="1605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Verdana" pitchFamily="34" charset="0"/>
                </a:rPr>
                <a:t>X</a:t>
              </a:r>
              <a:endPara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Verdana" pitchFamily="34" charset="0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3800872" y="1198874"/>
              <a:ext cx="1944216" cy="0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</p:cxnSp>
        <p:sp>
          <p:nvSpPr>
            <p:cNvPr id="24" name="TextBox 23"/>
            <p:cNvSpPr txBox="1"/>
            <p:nvPr/>
          </p:nvSpPr>
          <p:spPr>
            <a:xfrm>
              <a:off x="3819918" y="1382571"/>
              <a:ext cx="1906124" cy="2140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dirty="0" smtClean="0">
                  <a:latin typeface="+mn-ea"/>
                  <a:cs typeface="Verdana" pitchFamily="34" charset="0"/>
                </a:rPr>
                <a:t>아이디를 입력해주세요</a:t>
              </a:r>
              <a:endParaRPr lang="en-US" altLang="ko-KR" sz="800" dirty="0" smtClean="0">
                <a:latin typeface="+mn-ea"/>
                <a:cs typeface="Verdana" pitchFamily="34" charset="0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78496" y="1744664"/>
              <a:ext cx="792039" cy="216000"/>
            </a:xfrm>
            <a:prstGeom prst="roundRect">
              <a:avLst>
                <a:gd name="adj" fmla="val 16927"/>
              </a:avLst>
            </a:prstGeom>
            <a:solidFill>
              <a:schemeClr val="bg2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45000"/>
              </a:pPr>
              <a:r>
                <a:rPr kumimoji="0" lang="ko-KR" altLang="en-US" sz="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Verdana" pitchFamily="34" charset="0"/>
                </a:rPr>
                <a:t>확인</a:t>
              </a:r>
              <a:endParaRPr kumimoji="0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Verdana" pitchFamily="34" charset="0"/>
              </a:endParaRPr>
            </a:p>
          </p:txBody>
        </p:sp>
      </p:grpSp>
      <p:sp>
        <p:nvSpPr>
          <p:cNvPr id="28" name="Oval 202"/>
          <p:cNvSpPr>
            <a:spLocks noChangeArrowheads="1"/>
          </p:cNvSpPr>
          <p:nvPr/>
        </p:nvSpPr>
        <p:spPr bwMode="auto">
          <a:xfrm>
            <a:off x="5428136" y="2776827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en-US" altLang="ko-KR" sz="700" b="1" dirty="0" smtClean="0">
                <a:solidFill>
                  <a:schemeClr val="bg1"/>
                </a:solidFill>
                <a:latin typeface="+mn-ea"/>
              </a:rPr>
              <a:t>2.1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506166" y="4067784"/>
            <a:ext cx="1606701" cy="1026853"/>
            <a:chOff x="3800872" y="906463"/>
            <a:chExt cx="1944216" cy="1190389"/>
          </a:xfrm>
        </p:grpSpPr>
        <p:sp>
          <p:nvSpPr>
            <p:cNvPr id="30" name="모서리가 둥근 직사각형 29"/>
            <p:cNvSpPr/>
            <p:nvPr/>
          </p:nvSpPr>
          <p:spPr bwMode="auto">
            <a:xfrm>
              <a:off x="3800872" y="906463"/>
              <a:ext cx="1944216" cy="1190389"/>
            </a:xfrm>
            <a:prstGeom prst="roundRect">
              <a:avLst>
                <a:gd name="adj" fmla="val 2408"/>
              </a:avLst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lIns="36000" rIns="36000" rtlCol="0" anchor="t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45000"/>
                <a:buFont typeface="StarSymbol" pitchFamily="2" charset="0"/>
                <a:buNone/>
              </a:pPr>
              <a:endParaRPr kumimoji="0"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Verdana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33320" y="978612"/>
              <a:ext cx="279323" cy="1605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Verdana" pitchFamily="34" charset="0"/>
                </a:rPr>
                <a:t>알림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598225" y="978612"/>
              <a:ext cx="91169" cy="1605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Verdana" pitchFamily="34" charset="0"/>
                </a:rPr>
                <a:t>X</a:t>
              </a:r>
              <a:endPara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Verdana" pitchFamily="34" charset="0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3800872" y="1198874"/>
              <a:ext cx="1944216" cy="0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</p:cxnSp>
        <p:sp>
          <p:nvSpPr>
            <p:cNvPr id="34" name="TextBox 33"/>
            <p:cNvSpPr txBox="1"/>
            <p:nvPr/>
          </p:nvSpPr>
          <p:spPr>
            <a:xfrm>
              <a:off x="3819918" y="1382571"/>
              <a:ext cx="1906124" cy="2140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dirty="0" smtClean="0">
                  <a:latin typeface="+mn-ea"/>
                  <a:cs typeface="Verdana" pitchFamily="34" charset="0"/>
                </a:rPr>
                <a:t>비밀번호를 입력해주세요</a:t>
              </a:r>
              <a:endParaRPr lang="en-US" altLang="ko-KR" sz="800" dirty="0" smtClean="0">
                <a:latin typeface="+mn-ea"/>
                <a:cs typeface="Verdana" pitchFamily="34" charset="0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4378496" y="1744664"/>
              <a:ext cx="792039" cy="216000"/>
            </a:xfrm>
            <a:prstGeom prst="roundRect">
              <a:avLst>
                <a:gd name="adj" fmla="val 16927"/>
              </a:avLst>
            </a:prstGeom>
            <a:solidFill>
              <a:schemeClr val="bg2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45000"/>
              </a:pPr>
              <a:r>
                <a:rPr kumimoji="0" lang="ko-KR" altLang="en-US" sz="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Verdana" pitchFamily="34" charset="0"/>
                </a:rPr>
                <a:t>확인</a:t>
              </a:r>
              <a:endParaRPr kumimoji="0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Verdana" pitchFamily="34" charset="0"/>
              </a:endParaRPr>
            </a:p>
          </p:txBody>
        </p:sp>
      </p:grpSp>
      <p:sp>
        <p:nvSpPr>
          <p:cNvPr id="36" name="Oval 202"/>
          <p:cNvSpPr>
            <a:spLocks noChangeArrowheads="1"/>
          </p:cNvSpPr>
          <p:nvPr/>
        </p:nvSpPr>
        <p:spPr bwMode="auto">
          <a:xfrm>
            <a:off x="5430759" y="4009163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en-US" altLang="ko-KR" sz="700" b="1" dirty="0" smtClean="0">
                <a:solidFill>
                  <a:schemeClr val="bg1"/>
                </a:solidFill>
                <a:latin typeface="+mn-ea"/>
              </a:rPr>
              <a:t>2.2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80005" y="5027008"/>
            <a:ext cx="393251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</a:rPr>
              <a:t>COPYRIGHT ⓒ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</a:rPr>
              <a:t>2016 KIM MI RA &amp; HWANG SEONG WOON, 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</a:rPr>
              <a:t>LTD ALL RIGHTS RESERVED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9752" y="1523692"/>
            <a:ext cx="1980472" cy="114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99534" y="1529257"/>
            <a:ext cx="1962000" cy="214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3359" y="1539196"/>
            <a:ext cx="1344127" cy="204439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관리자 권한 신청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 flipH="1">
            <a:off x="2002209" y="1515547"/>
            <a:ext cx="275895" cy="250606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pPr algn="r"/>
            <a:r>
              <a:rPr lang="en-US" altLang="ko-KR" sz="1000" b="1" dirty="0" smtClean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411059" y="1894973"/>
            <a:ext cx="1740924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Verdana" pitchFamily="34" charset="0"/>
              </a:rPr>
              <a:t>아이디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Verdana" pitchFamily="34" charset="0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500407" y="2244397"/>
            <a:ext cx="729296" cy="21600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5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Verdana" pitchFamily="34" charset="0"/>
              </a:rPr>
              <a:t>신청</a:t>
            </a:r>
            <a:endParaRPr kumimoji="0" lang="ko-KR" altLang="en-US" sz="750" b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Verdana" pitchFamily="34" charset="0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1345915" y="2244397"/>
            <a:ext cx="729296" cy="21600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5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Verdana" pitchFamily="34" charset="0"/>
              </a:rPr>
              <a:t>취소</a:t>
            </a:r>
            <a:endParaRPr kumimoji="0" lang="ko-KR" altLang="en-US" sz="750" b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Verdana" pitchFamily="34" charset="0"/>
            </a:endParaRPr>
          </a:p>
        </p:txBody>
      </p:sp>
      <p:cxnSp>
        <p:nvCxnSpPr>
          <p:cNvPr id="45" name="꺾인 연결선 44"/>
          <p:cNvCxnSpPr/>
          <p:nvPr/>
        </p:nvCxnSpPr>
        <p:spPr>
          <a:xfrm rot="10800000">
            <a:off x="1284887" y="2719337"/>
            <a:ext cx="1065348" cy="1858304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202"/>
          <p:cNvSpPr>
            <a:spLocks noChangeArrowheads="1"/>
          </p:cNvSpPr>
          <p:nvPr/>
        </p:nvSpPr>
        <p:spPr bwMode="auto">
          <a:xfrm>
            <a:off x="425000" y="2165529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Oval 202"/>
          <p:cNvSpPr>
            <a:spLocks noChangeArrowheads="1"/>
          </p:cNvSpPr>
          <p:nvPr/>
        </p:nvSpPr>
        <p:spPr bwMode="auto">
          <a:xfrm>
            <a:off x="1284822" y="2178006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Oval 202"/>
          <p:cNvSpPr>
            <a:spLocks noChangeArrowheads="1"/>
          </p:cNvSpPr>
          <p:nvPr/>
        </p:nvSpPr>
        <p:spPr bwMode="auto">
          <a:xfrm>
            <a:off x="232981" y="1439347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en-US" altLang="ko-KR" sz="700" b="1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7353366" y="5017180"/>
            <a:ext cx="1606701" cy="1493700"/>
            <a:chOff x="3800872" y="906464"/>
            <a:chExt cx="1944216" cy="1092386"/>
          </a:xfrm>
        </p:grpSpPr>
        <p:sp>
          <p:nvSpPr>
            <p:cNvPr id="52" name="모서리가 둥근 직사각형 51"/>
            <p:cNvSpPr/>
            <p:nvPr/>
          </p:nvSpPr>
          <p:spPr bwMode="auto">
            <a:xfrm>
              <a:off x="3800872" y="906464"/>
              <a:ext cx="1944216" cy="1092386"/>
            </a:xfrm>
            <a:prstGeom prst="roundRect">
              <a:avLst>
                <a:gd name="adj" fmla="val 2408"/>
              </a:avLst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lIns="36000" rIns="36000" rtlCol="0" anchor="t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45000"/>
                <a:buFont typeface="StarSymbol" pitchFamily="2" charset="0"/>
                <a:buNone/>
              </a:pPr>
              <a:endParaRPr kumimoji="0"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Verdana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633320" y="955552"/>
              <a:ext cx="279323" cy="1605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Verdana" pitchFamily="34" charset="0"/>
                </a:rPr>
                <a:t>알림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598225" y="955552"/>
              <a:ext cx="91169" cy="1605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Verdana" pitchFamily="34" charset="0"/>
                </a:rPr>
                <a:t>X</a:t>
              </a:r>
              <a:endPara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Verdana" pitchFamily="34" charset="0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3800872" y="1094581"/>
              <a:ext cx="1944216" cy="0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</p:cxnSp>
        <p:sp>
          <p:nvSpPr>
            <p:cNvPr id="56" name="TextBox 55"/>
            <p:cNvSpPr txBox="1"/>
            <p:nvPr/>
          </p:nvSpPr>
          <p:spPr>
            <a:xfrm>
              <a:off x="3819918" y="1183492"/>
              <a:ext cx="1906124" cy="5402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dirty="0">
                  <a:latin typeface="+mn-ea"/>
                  <a:cs typeface="Verdana" pitchFamily="34" charset="0"/>
                </a:rPr>
                <a:t>관</a:t>
              </a:r>
              <a:r>
                <a:rPr lang="ko-KR" altLang="en-US" sz="800" dirty="0" smtClean="0">
                  <a:latin typeface="+mn-ea"/>
                  <a:cs typeface="Verdana" pitchFamily="34" charset="0"/>
                </a:rPr>
                <a:t>리자 권한 신청이</a:t>
              </a:r>
              <a:endParaRPr lang="en-US" altLang="ko-KR" sz="800" dirty="0" smtClean="0">
                <a:latin typeface="+mn-ea"/>
                <a:cs typeface="Verdana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800" dirty="0" smtClean="0">
                  <a:latin typeface="+mn-ea"/>
                  <a:cs typeface="Verdana" pitchFamily="34" charset="0"/>
                </a:rPr>
                <a:t> 완료되었습니다</a:t>
              </a:r>
              <a:r>
                <a:rPr lang="en-US" altLang="ko-KR" sz="800" dirty="0" smtClean="0">
                  <a:latin typeface="+mn-ea"/>
                  <a:cs typeface="Verdana" pitchFamily="34" charset="0"/>
                </a:rPr>
                <a:t>.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800" dirty="0" smtClean="0">
                  <a:latin typeface="+mn-ea"/>
                  <a:cs typeface="Verdana" pitchFamily="34" charset="0"/>
                </a:rPr>
                <a:t>관련 문의사항은 </a:t>
              </a:r>
              <a:endParaRPr lang="en-US" altLang="ko-KR" sz="800" dirty="0" smtClean="0">
                <a:latin typeface="+mn-ea"/>
                <a:cs typeface="Verdana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800" dirty="0" smtClean="0">
                  <a:latin typeface="+mn-ea"/>
                  <a:cs typeface="Verdana" pitchFamily="34" charset="0"/>
                </a:rPr>
                <a:t>운영 관리자에게 문의바랍니다</a:t>
              </a:r>
              <a:r>
                <a:rPr lang="en-US" altLang="ko-KR" sz="800" dirty="0" smtClean="0">
                  <a:latin typeface="+mn-ea"/>
                  <a:cs typeface="Verdana" pitchFamily="34" charset="0"/>
                </a:rPr>
                <a:t>.</a:t>
              </a:r>
            </a:p>
          </p:txBody>
        </p:sp>
      </p:grpSp>
      <p:sp>
        <p:nvSpPr>
          <p:cNvPr id="59" name="모서리가 둥근 직사각형 58"/>
          <p:cNvSpPr/>
          <p:nvPr/>
        </p:nvSpPr>
        <p:spPr>
          <a:xfrm>
            <a:off x="7824195" y="6231036"/>
            <a:ext cx="654541" cy="186326"/>
          </a:xfrm>
          <a:prstGeom prst="roundRect">
            <a:avLst>
              <a:gd name="adj" fmla="val 16927"/>
            </a:avLst>
          </a:prstGeom>
          <a:solidFill>
            <a:schemeClr val="bg2"/>
          </a:solidFill>
          <a:ln w="3175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</a:pPr>
            <a:r>
              <a:rPr kumimoji="0"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Verdana" pitchFamily="34" charset="0"/>
              </a:rPr>
              <a:t>확인</a:t>
            </a:r>
            <a:endParaRPr kumimoji="0"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Verdana" pitchFamily="34" charset="0"/>
            </a:endParaRPr>
          </a:p>
        </p:txBody>
      </p:sp>
      <p:sp>
        <p:nvSpPr>
          <p:cNvPr id="70" name="Oval 202"/>
          <p:cNvSpPr>
            <a:spLocks noChangeArrowheads="1"/>
          </p:cNvSpPr>
          <p:nvPr/>
        </p:nvSpPr>
        <p:spPr bwMode="auto">
          <a:xfrm>
            <a:off x="7269508" y="4945803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en-US" altLang="ko-KR" sz="700" b="1" dirty="0" smtClean="0">
                <a:solidFill>
                  <a:schemeClr val="bg1"/>
                </a:solidFill>
                <a:latin typeface="+mn-ea"/>
              </a:rPr>
              <a:t>5.3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5485146" y="5323788"/>
            <a:ext cx="1606701" cy="1178366"/>
            <a:chOff x="3800872" y="906463"/>
            <a:chExt cx="1944216" cy="1366031"/>
          </a:xfrm>
        </p:grpSpPr>
        <p:sp>
          <p:nvSpPr>
            <p:cNvPr id="72" name="모서리가 둥근 직사각형 71"/>
            <p:cNvSpPr/>
            <p:nvPr/>
          </p:nvSpPr>
          <p:spPr bwMode="auto">
            <a:xfrm>
              <a:off x="3800872" y="906463"/>
              <a:ext cx="1944216" cy="1366031"/>
            </a:xfrm>
            <a:prstGeom prst="roundRect">
              <a:avLst>
                <a:gd name="adj" fmla="val 2408"/>
              </a:avLst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lIns="36000" rIns="36000" rtlCol="0" anchor="t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45000"/>
                <a:buFont typeface="StarSymbol" pitchFamily="2" charset="0"/>
                <a:buNone/>
              </a:pPr>
              <a:endParaRPr kumimoji="0"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Verdana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633320" y="978612"/>
              <a:ext cx="279323" cy="1605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Verdana" pitchFamily="34" charset="0"/>
                </a:rPr>
                <a:t>알림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598225" y="978612"/>
              <a:ext cx="91169" cy="1605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Verdana" pitchFamily="34" charset="0"/>
                </a:rPr>
                <a:t>X</a:t>
              </a:r>
              <a:endPara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Verdana" pitchFamily="34" charset="0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>
            <a:xfrm>
              <a:off x="3800872" y="1198874"/>
              <a:ext cx="1944216" cy="0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</p:cxnSp>
        <p:sp>
          <p:nvSpPr>
            <p:cNvPr id="76" name="TextBox 75"/>
            <p:cNvSpPr txBox="1"/>
            <p:nvPr/>
          </p:nvSpPr>
          <p:spPr>
            <a:xfrm>
              <a:off x="3819918" y="1382571"/>
              <a:ext cx="1906124" cy="4281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dirty="0" smtClean="0">
                  <a:latin typeface="+mn-ea"/>
                  <a:cs typeface="Verdana" pitchFamily="34" charset="0"/>
                </a:rPr>
                <a:t>유효하지 않은 계정입니다</a:t>
              </a:r>
              <a:r>
                <a:rPr lang="en-US" altLang="ko-KR" sz="800" dirty="0" smtClean="0">
                  <a:latin typeface="+mn-ea"/>
                  <a:cs typeface="Verdana" pitchFamily="34" charset="0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800" dirty="0" smtClean="0">
                  <a:latin typeface="+mn-ea"/>
                  <a:cs typeface="Verdana" pitchFamily="34" charset="0"/>
                </a:rPr>
                <a:t>아이디를 다시 확인해주세요</a:t>
              </a:r>
              <a:r>
                <a:rPr lang="en-US" altLang="ko-KR" sz="800" dirty="0" smtClean="0">
                  <a:latin typeface="+mn-ea"/>
                  <a:cs typeface="Verdana" pitchFamily="34" charset="0"/>
                </a:rPr>
                <a:t>.</a:t>
              </a: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4368957" y="1900015"/>
              <a:ext cx="792039" cy="216000"/>
            </a:xfrm>
            <a:prstGeom prst="roundRect">
              <a:avLst>
                <a:gd name="adj" fmla="val 16927"/>
              </a:avLst>
            </a:prstGeom>
            <a:solidFill>
              <a:schemeClr val="bg2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45000"/>
              </a:pPr>
              <a:r>
                <a:rPr kumimoji="0" lang="ko-KR" altLang="en-US" sz="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Verdana" pitchFamily="34" charset="0"/>
                </a:rPr>
                <a:t>확인</a:t>
              </a:r>
              <a:endParaRPr kumimoji="0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Verdana" pitchFamily="34" charset="0"/>
              </a:endParaRPr>
            </a:p>
          </p:txBody>
        </p:sp>
      </p:grpSp>
      <p:sp>
        <p:nvSpPr>
          <p:cNvPr id="78" name="Oval 202"/>
          <p:cNvSpPr>
            <a:spLocks noChangeArrowheads="1"/>
          </p:cNvSpPr>
          <p:nvPr/>
        </p:nvSpPr>
        <p:spPr bwMode="auto">
          <a:xfrm>
            <a:off x="5425505" y="5260258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en-US" altLang="ko-KR" sz="700" b="1" dirty="0" smtClean="0">
                <a:solidFill>
                  <a:schemeClr val="bg1"/>
                </a:solidFill>
                <a:latin typeface="+mn-ea"/>
              </a:rPr>
              <a:t>5.2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8" name="Oval 202"/>
          <p:cNvSpPr>
            <a:spLocks noChangeArrowheads="1"/>
          </p:cNvSpPr>
          <p:nvPr/>
        </p:nvSpPr>
        <p:spPr bwMode="auto">
          <a:xfrm>
            <a:off x="5425504" y="3019095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en-US" altLang="ko-KR" sz="700" b="1" dirty="0" smtClean="0">
                <a:solidFill>
                  <a:schemeClr val="bg1"/>
                </a:solidFill>
                <a:latin typeface="+mn-ea"/>
              </a:rPr>
              <a:t>5.1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1" name="텍스트 개체 틀 9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2" name="텍스트 개체 틀 9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3" name="텍스트 개체 틀 9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89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smtClean="0"/>
              <a:t>공통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78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33"/>
          <p:cNvSpPr>
            <a:spLocks noChangeArrowheads="1"/>
          </p:cNvSpPr>
          <p:nvPr/>
        </p:nvSpPr>
        <p:spPr bwMode="auto">
          <a:xfrm>
            <a:off x="218480" y="2149802"/>
            <a:ext cx="6839794" cy="3702274"/>
          </a:xfrm>
          <a:prstGeom prst="rect">
            <a:avLst/>
          </a:prstGeom>
          <a:pattFill prst="wdUpDiag">
            <a:fgClr>
              <a:srgbClr val="DDDDDD"/>
            </a:fgClr>
            <a:bgClr>
              <a:schemeClr val="bg1"/>
            </a:bgClr>
          </a:pattFill>
          <a:ln w="317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 pitchFamily="2" charset="0"/>
              <a:buNone/>
              <a:defRPr/>
            </a:pPr>
            <a:r>
              <a:rPr kumimoji="0" lang="en-US" altLang="ko-KR" sz="800" b="1" dirty="0" smtClean="0">
                <a:latin typeface="+mn-ea"/>
                <a:cs typeface="Verdana" pitchFamily="34" charset="0"/>
              </a:rPr>
              <a:t>Contents</a:t>
            </a:r>
            <a:endParaRPr kumimoji="0" lang="ko-KR" altLang="en-US" sz="800" b="1" dirty="0">
              <a:latin typeface="+mn-ea"/>
              <a:cs typeface="Verdana" pitchFamily="34" charset="0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531148"/>
              </p:ext>
            </p:extLst>
          </p:nvPr>
        </p:nvGraphicFramePr>
        <p:xfrm>
          <a:off x="980469" y="2012578"/>
          <a:ext cx="886143" cy="3962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86143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2depth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메뉴명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_1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2depth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</a:rPr>
                        <a:t>메뉴명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_2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904992"/>
              </p:ext>
            </p:extLst>
          </p:nvPr>
        </p:nvGraphicFramePr>
        <p:xfrm>
          <a:off x="7211561" y="909582"/>
          <a:ext cx="1877260" cy="5507184"/>
        </p:xfrm>
        <a:graphic>
          <a:graphicData uri="http://schemas.openxmlformats.org/drawingml/2006/table">
            <a:tbl>
              <a:tblPr/>
              <a:tblGrid>
                <a:gridCol w="203769"/>
                <a:gridCol w="1673491"/>
              </a:tblGrid>
              <a:tr h="2742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로그인한 계정 아이디 영역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format : ID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님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로그아웃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- 2.1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로그아웃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컨펌창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노출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2.1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로그아웃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컨펌창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확인 버튼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클릭시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로그아웃 후 로그인 화면으로 이동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관리자 사이트 메뉴 영역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*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메뉴 노출 조건 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 1. 1depth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메뉴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 2.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사용여부가 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Y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인 관리자 메뉴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*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사이트 관리 메뉴는 고정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 &gt; 2depth :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관리자 메뉴관리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사용자 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               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메뉴 관리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메뉴 관리에서 지정한 순서대로 정렬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3.1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1depth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메뉴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클릭시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해당 메뉴 화면으로 이동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* 2depth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가 있는 경우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- 2depth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메뉴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레이어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노출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노출 조건 및 정렬 순서는 관리자 메뉴 관리에서 지정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)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3.2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2depth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메뉴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레이어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- 2depth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메뉴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클릭시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해당 메뉴 화면으로 이동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해당영역에서 포커스가 빠지면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레이어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사라짐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Navigation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컨텐츠가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있는 </a:t>
                      </a:r>
                      <a:r>
                        <a:rPr kumimoji="0" lang="en-US" altLang="ko-KR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ndepth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명에 마우스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오버시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링크 표시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링크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클릭시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해당 메뉴로 이동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93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4.1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2depth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더보기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- 2depth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가 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개 이상 있을 경우 노출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클릭시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2depth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메뉴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레이어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노출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93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4.2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2depth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메뉴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레이어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- 2depth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메뉴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클릭시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해당 메뉴 화면으로 이동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해당영역에서 포커스가 빠지면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레이어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사라짐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6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</a:rPr>
                        <a:t>특이사항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571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돋움" pitchFamily="50" charset="-127"/>
                        </a:rPr>
                        <a:t>*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돋움" pitchFamily="50" charset="-127"/>
                        </a:rPr>
                        <a:t>메뉴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돋움" pitchFamily="50" charset="-127"/>
                        </a:rPr>
                        <a:t>관리자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돋움" pitchFamily="50" charset="-127"/>
                        </a:rPr>
                        <a:t>사용자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돋움" pitchFamily="50" charset="-127"/>
                        </a:rPr>
                        <a:t>는 </a:t>
                      </a: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돋움" pitchFamily="50" charset="-127"/>
                        </a:rPr>
                        <a:t>2depth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돋움" pitchFamily="50" charset="-127"/>
                        </a:rPr>
                        <a:t>까지 등록 가능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222426"/>
              </p:ext>
            </p:extLst>
          </p:nvPr>
        </p:nvGraphicFramePr>
        <p:xfrm>
          <a:off x="226644" y="1401888"/>
          <a:ext cx="683163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326"/>
                <a:gridCol w="2105451"/>
                <a:gridCol w="1993527"/>
                <a:gridCol w="1366326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사이트 관리</a:t>
                      </a:r>
                      <a:endParaRPr lang="ko-KR" altLang="en-US" sz="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4A4E50"/>
                          </a:solidFill>
                        </a:rPr>
                        <a:t>1depth</a:t>
                      </a:r>
                      <a:r>
                        <a:rPr lang="en-US" altLang="ko-KR" sz="800" b="1" baseline="0" dirty="0" smtClean="0">
                          <a:solidFill>
                            <a:srgbClr val="4A4E50"/>
                          </a:solidFill>
                        </a:rPr>
                        <a:t> </a:t>
                      </a:r>
                      <a:r>
                        <a:rPr lang="ko-KR" altLang="en-US" sz="800" b="1" dirty="0" err="1" smtClean="0">
                          <a:solidFill>
                            <a:srgbClr val="4A4E50"/>
                          </a:solidFill>
                        </a:rPr>
                        <a:t>메뉴명</a:t>
                      </a:r>
                      <a:endParaRPr lang="ko-KR" altLang="en-US" sz="800" b="1" dirty="0">
                        <a:solidFill>
                          <a:srgbClr val="4A4E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" name="Oval 202"/>
          <p:cNvSpPr>
            <a:spLocks noChangeArrowheads="1"/>
          </p:cNvSpPr>
          <p:nvPr/>
        </p:nvSpPr>
        <p:spPr bwMode="auto">
          <a:xfrm>
            <a:off x="5640574" y="981839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en-US" altLang="ko-KR" sz="700" b="1" dirty="0" smtClean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Oval 202"/>
          <p:cNvSpPr>
            <a:spLocks noChangeArrowheads="1"/>
          </p:cNvSpPr>
          <p:nvPr/>
        </p:nvSpPr>
        <p:spPr bwMode="auto">
          <a:xfrm>
            <a:off x="6426067" y="981242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en-US" altLang="ko-KR" sz="7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41236" y="1057442"/>
            <a:ext cx="684000" cy="222633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460887" y="1838934"/>
            <a:ext cx="1606701" cy="1026853"/>
            <a:chOff x="3800872" y="906463"/>
            <a:chExt cx="1944216" cy="1190389"/>
          </a:xfrm>
        </p:grpSpPr>
        <p:sp>
          <p:nvSpPr>
            <p:cNvPr id="10" name="모서리가 둥근 직사각형 9"/>
            <p:cNvSpPr/>
            <p:nvPr/>
          </p:nvSpPr>
          <p:spPr bwMode="auto">
            <a:xfrm>
              <a:off x="3800872" y="906463"/>
              <a:ext cx="1944216" cy="1190389"/>
            </a:xfrm>
            <a:prstGeom prst="roundRect">
              <a:avLst>
                <a:gd name="adj" fmla="val 2408"/>
              </a:avLst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lIns="36000" rIns="36000" rtlCol="0" anchor="t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45000"/>
                <a:buFont typeface="StarSymbol" pitchFamily="2" charset="0"/>
                <a:buNone/>
              </a:pPr>
              <a:endParaRPr kumimoji="0"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Verdan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33320" y="978612"/>
              <a:ext cx="279323" cy="1605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Verdana" pitchFamily="34" charset="0"/>
                </a:rPr>
                <a:t>알림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98225" y="978612"/>
              <a:ext cx="91169" cy="1605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Verdana" pitchFamily="34" charset="0"/>
                </a:rPr>
                <a:t>X</a:t>
              </a:r>
              <a:endPara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Verdana" pitchFamily="34" charset="0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3800872" y="1198874"/>
              <a:ext cx="1944216" cy="0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</p:cxnSp>
        <p:sp>
          <p:nvSpPr>
            <p:cNvPr id="14" name="TextBox 13"/>
            <p:cNvSpPr txBox="1"/>
            <p:nvPr/>
          </p:nvSpPr>
          <p:spPr>
            <a:xfrm>
              <a:off x="3819918" y="1382571"/>
              <a:ext cx="1906124" cy="2140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dirty="0" smtClean="0">
                  <a:latin typeface="+mn-ea"/>
                  <a:cs typeface="Verdana" pitchFamily="34" charset="0"/>
                </a:rPr>
                <a:t>로그아웃 하시겠습니까</a:t>
              </a:r>
              <a:r>
                <a:rPr lang="en-US" altLang="ko-KR" sz="800" dirty="0" smtClean="0">
                  <a:latin typeface="+mn-ea"/>
                  <a:cs typeface="Verdana" pitchFamily="34" charset="0"/>
                </a:rPr>
                <a:t>?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924051" y="1744664"/>
              <a:ext cx="792039" cy="216000"/>
            </a:xfrm>
            <a:prstGeom prst="roundRect">
              <a:avLst>
                <a:gd name="adj" fmla="val 16927"/>
              </a:avLst>
            </a:prstGeom>
            <a:solidFill>
              <a:schemeClr val="bg2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45000"/>
              </a:pPr>
              <a:r>
                <a:rPr kumimoji="0" lang="ko-KR" altLang="en-US" sz="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Verdana" pitchFamily="34" charset="0"/>
                </a:rPr>
                <a:t>확인</a:t>
              </a:r>
              <a:endParaRPr kumimoji="0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Verdana" pitchFamily="34" charset="0"/>
              </a:endParaRPr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6313793" y="2561983"/>
            <a:ext cx="654541" cy="186326"/>
          </a:xfrm>
          <a:prstGeom prst="roundRect">
            <a:avLst>
              <a:gd name="adj" fmla="val 16927"/>
            </a:avLst>
          </a:prstGeom>
          <a:solidFill>
            <a:schemeClr val="bg2"/>
          </a:solidFill>
          <a:ln w="3175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</a:pPr>
            <a:r>
              <a:rPr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Verdana" pitchFamily="34" charset="0"/>
              </a:rPr>
              <a:t>취소</a:t>
            </a:r>
            <a:endParaRPr kumimoji="0"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Verdana" pitchFamily="34" charset="0"/>
            </a:endParaRPr>
          </a:p>
        </p:txBody>
      </p:sp>
      <p:sp>
        <p:nvSpPr>
          <p:cNvPr id="17" name="Oval 202"/>
          <p:cNvSpPr>
            <a:spLocks noChangeArrowheads="1"/>
          </p:cNvSpPr>
          <p:nvPr/>
        </p:nvSpPr>
        <p:spPr bwMode="auto">
          <a:xfrm>
            <a:off x="5384892" y="1780313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en-US" altLang="ko-KR" sz="700" b="1" dirty="0" smtClean="0">
                <a:solidFill>
                  <a:schemeClr val="bg1"/>
                </a:solidFill>
                <a:latin typeface="+mn-ea"/>
              </a:rPr>
              <a:t>2.1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Oval 202"/>
          <p:cNvSpPr>
            <a:spLocks noChangeArrowheads="1"/>
          </p:cNvSpPr>
          <p:nvPr/>
        </p:nvSpPr>
        <p:spPr bwMode="auto">
          <a:xfrm>
            <a:off x="116598" y="1306636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en-US" altLang="ko-KR" sz="700" b="1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955776"/>
              </p:ext>
            </p:extLst>
          </p:nvPr>
        </p:nvGraphicFramePr>
        <p:xfrm>
          <a:off x="4150939" y="1623412"/>
          <a:ext cx="1147679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679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2depth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메뉴명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_1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2depth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메뉴명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_2</a:t>
                      </a:r>
                      <a:endParaRPr lang="ko-KR" altLang="en-US" sz="8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4147459" y="1608934"/>
            <a:ext cx="1151159" cy="441198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6" name="Oval 202"/>
          <p:cNvSpPr>
            <a:spLocks noChangeArrowheads="1"/>
          </p:cNvSpPr>
          <p:nvPr/>
        </p:nvSpPr>
        <p:spPr bwMode="auto">
          <a:xfrm>
            <a:off x="4072052" y="1537772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en-US" altLang="ko-KR" sz="700" b="1" dirty="0" smtClean="0">
                <a:solidFill>
                  <a:schemeClr val="bg1"/>
                </a:solidFill>
                <a:latin typeface="+mn-ea"/>
              </a:rPr>
              <a:t>3.2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Oval 202"/>
          <p:cNvSpPr>
            <a:spLocks noChangeArrowheads="1"/>
          </p:cNvSpPr>
          <p:nvPr/>
        </p:nvSpPr>
        <p:spPr bwMode="auto">
          <a:xfrm>
            <a:off x="4206537" y="1329935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en-US" altLang="ko-KR" sz="700" b="1" dirty="0" smtClean="0">
                <a:solidFill>
                  <a:schemeClr val="bg1"/>
                </a:solidFill>
                <a:latin typeface="+mn-ea"/>
              </a:rPr>
              <a:t>3.1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3286" y="1736796"/>
            <a:ext cx="185512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</a:rPr>
              <a:t>1depth </a:t>
            </a:r>
            <a:r>
              <a:rPr lang="ko-KR" altLang="en-US" sz="700" kern="0" dirty="0" err="1" smtClean="0">
                <a:solidFill>
                  <a:sysClr val="windowText" lastClr="000000"/>
                </a:solidFill>
                <a:latin typeface="+mn-ea"/>
              </a:rPr>
              <a:t>메뉴명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</a:rPr>
              <a:t> 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</a:rPr>
              <a:t>&gt;  </a:t>
            </a:r>
            <a:r>
              <a:rPr lang="en-US" altLang="ko-KR" sz="700" b="1" kern="0" dirty="0" smtClean="0">
                <a:solidFill>
                  <a:sysClr val="windowText" lastClr="000000"/>
                </a:solidFill>
                <a:latin typeface="+mn-ea"/>
              </a:rPr>
              <a:t>2depth </a:t>
            </a:r>
            <a:r>
              <a:rPr lang="ko-KR" altLang="en-US" sz="700" b="1" kern="0" dirty="0" err="1" smtClean="0">
                <a:solidFill>
                  <a:sysClr val="windowText" lastClr="000000"/>
                </a:solidFill>
                <a:latin typeface="+mn-ea"/>
              </a:rPr>
              <a:t>메뉴명</a:t>
            </a:r>
            <a:r>
              <a:rPr lang="ko-KR" altLang="en-US" sz="700" b="1" kern="0" dirty="0" smtClean="0">
                <a:solidFill>
                  <a:sysClr val="windowText" lastClr="000000"/>
                </a:solidFill>
                <a:latin typeface="+mn-ea"/>
              </a:rPr>
              <a:t>   ▼</a:t>
            </a:r>
            <a:endParaRPr lang="en-US" altLang="ko-KR" sz="700" b="1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10755" y="1679037"/>
            <a:ext cx="1707852" cy="32400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3" name="Oval 202"/>
          <p:cNvSpPr>
            <a:spLocks noChangeArrowheads="1"/>
          </p:cNvSpPr>
          <p:nvPr/>
        </p:nvSpPr>
        <p:spPr bwMode="auto">
          <a:xfrm>
            <a:off x="124808" y="1606714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en-US" altLang="ko-KR" sz="700" b="1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69437" y="1749794"/>
            <a:ext cx="167525" cy="165759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7" name="Oval 202"/>
          <p:cNvSpPr>
            <a:spLocks noChangeArrowheads="1"/>
          </p:cNvSpPr>
          <p:nvPr/>
        </p:nvSpPr>
        <p:spPr bwMode="auto">
          <a:xfrm>
            <a:off x="1575329" y="1661143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en-US" altLang="ko-KR" sz="700" b="1" dirty="0" smtClean="0">
                <a:solidFill>
                  <a:schemeClr val="bg1"/>
                </a:solidFill>
                <a:latin typeface="+mn-ea"/>
              </a:rPr>
              <a:t>4.1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75476" y="2027380"/>
            <a:ext cx="891136" cy="389602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1" name="Oval 202"/>
          <p:cNvSpPr>
            <a:spLocks noChangeArrowheads="1"/>
          </p:cNvSpPr>
          <p:nvPr/>
        </p:nvSpPr>
        <p:spPr bwMode="auto">
          <a:xfrm>
            <a:off x="870478" y="1919677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en-US" altLang="ko-KR" sz="700" b="1" dirty="0" smtClean="0">
                <a:solidFill>
                  <a:schemeClr val="bg1"/>
                </a:solidFill>
                <a:latin typeface="+mn-ea"/>
              </a:rPr>
              <a:t>4.2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5" name="텍스트 개체 틀 3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249894"/>
              </p:ext>
            </p:extLst>
          </p:nvPr>
        </p:nvGraphicFramePr>
        <p:xfrm>
          <a:off x="7211561" y="909582"/>
          <a:ext cx="1877260" cy="1753857"/>
        </p:xfrm>
        <a:graphic>
          <a:graphicData uri="http://schemas.openxmlformats.org/drawingml/2006/table">
            <a:tbl>
              <a:tblPr/>
              <a:tblGrid>
                <a:gridCol w="203769"/>
                <a:gridCol w="1673491"/>
              </a:tblGrid>
              <a:tr h="71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데이터가 있을 경우 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UI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데이터가 없을 경우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UI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목록 총 개수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format : </a:t>
                      </a: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#,###</a:t>
                      </a: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건</a:t>
                      </a:r>
                      <a:endParaRPr kumimoji="0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보기 개수 선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택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- 10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, 20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, 30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, 50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기본</a:t>
                      </a:r>
                      <a:r>
                        <a:rPr kumimoji="0" lang="en-US" altLang="ko-KR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: 10</a:t>
                      </a: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개</a:t>
                      </a:r>
                      <a:endParaRPr kumimoji="0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목록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페이징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기본</a:t>
                      </a:r>
                      <a:r>
                        <a:rPr kumimoji="0" lang="en-US" altLang="ko-KR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: 10page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6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571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/>
        </p:nvGraphicFramePr>
        <p:xfrm>
          <a:off x="226644" y="1401888"/>
          <a:ext cx="683163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326"/>
                <a:gridCol w="2105451"/>
                <a:gridCol w="1993527"/>
                <a:gridCol w="1366326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사이트 관리</a:t>
                      </a:r>
                      <a:endParaRPr lang="ko-KR" altLang="en-US" sz="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4A4E50"/>
                          </a:solidFill>
                        </a:rPr>
                        <a:t>1depth</a:t>
                      </a:r>
                      <a:r>
                        <a:rPr lang="en-US" altLang="ko-KR" sz="800" b="1" baseline="0" dirty="0" smtClean="0">
                          <a:solidFill>
                            <a:srgbClr val="4A4E50"/>
                          </a:solidFill>
                        </a:rPr>
                        <a:t> </a:t>
                      </a:r>
                      <a:r>
                        <a:rPr lang="ko-KR" altLang="en-US" sz="800" b="1" dirty="0" err="1" smtClean="0">
                          <a:solidFill>
                            <a:srgbClr val="4A4E50"/>
                          </a:solidFill>
                        </a:rPr>
                        <a:t>메뉴명</a:t>
                      </a:r>
                      <a:endParaRPr lang="ko-KR" altLang="en-US" sz="800" b="1" dirty="0">
                        <a:solidFill>
                          <a:srgbClr val="4A4E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53286" y="1736796"/>
            <a:ext cx="185512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</a:rPr>
              <a:t>1depth </a:t>
            </a:r>
            <a:r>
              <a:rPr lang="ko-KR" altLang="en-US" sz="700" kern="0" dirty="0" err="1" smtClean="0">
                <a:solidFill>
                  <a:sysClr val="windowText" lastClr="000000"/>
                </a:solidFill>
                <a:latin typeface="+mn-ea"/>
              </a:rPr>
              <a:t>메뉴명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</a:rPr>
              <a:t> 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</a:rPr>
              <a:t>&gt;  </a:t>
            </a:r>
            <a:r>
              <a:rPr lang="en-US" altLang="ko-KR" sz="700" b="1" kern="0" dirty="0" smtClean="0">
                <a:solidFill>
                  <a:sysClr val="windowText" lastClr="000000"/>
                </a:solidFill>
                <a:latin typeface="+mn-ea"/>
              </a:rPr>
              <a:t>2depth </a:t>
            </a:r>
            <a:r>
              <a:rPr lang="ko-KR" altLang="en-US" sz="700" b="1" kern="0" dirty="0" err="1" smtClean="0">
                <a:solidFill>
                  <a:sysClr val="windowText" lastClr="000000"/>
                </a:solidFill>
                <a:latin typeface="+mn-ea"/>
              </a:rPr>
              <a:t>메뉴명</a:t>
            </a:r>
            <a:r>
              <a:rPr lang="ko-KR" altLang="en-US" sz="700" b="1" kern="0" dirty="0" smtClean="0">
                <a:solidFill>
                  <a:sysClr val="windowText" lastClr="000000"/>
                </a:solidFill>
                <a:latin typeface="+mn-ea"/>
              </a:rPr>
              <a:t>   ▼</a:t>
            </a:r>
            <a:endParaRPr lang="en-US" altLang="ko-KR" sz="700" b="1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5" name="텍스트 개체 틀 3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50565" y="2468855"/>
            <a:ext cx="97610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</a:rPr>
              <a:t>총 </a:t>
            </a:r>
            <a:r>
              <a:rPr lang="en-US" altLang="ko-KR" sz="700" b="1" kern="0" dirty="0" smtClean="0">
                <a:solidFill>
                  <a:sysClr val="windowText" lastClr="000000"/>
                </a:solidFill>
                <a:latin typeface="+mn-ea"/>
              </a:rPr>
              <a:t>#,###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</a:rPr>
              <a:t>건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6455359" y="2485513"/>
            <a:ext cx="576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700" dirty="0" smtClean="0">
                <a:solidFill>
                  <a:schemeClr val="tx1"/>
                </a:solidFill>
                <a:latin typeface="+mn-ea"/>
                <a:cs typeface="Verdana" pitchFamily="34" charset="0"/>
              </a:rPr>
              <a:t>10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cs typeface="Verdana" pitchFamily="34" charset="0"/>
              </a:rPr>
              <a:t>개</a:t>
            </a:r>
            <a:endParaRPr lang="ko-KR" altLang="en-US" sz="700" dirty="0">
              <a:solidFill>
                <a:schemeClr val="tx1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6849967" y="2480075"/>
            <a:ext cx="216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cs typeface="Verdana" pitchFamily="34" charset="0"/>
              </a:rPr>
              <a:t>▼</a:t>
            </a:r>
            <a:endParaRPr lang="ko-KR" altLang="en-US" sz="700" dirty="0">
              <a:solidFill>
                <a:schemeClr val="tx1"/>
              </a:solidFill>
              <a:latin typeface="+mn-ea"/>
              <a:cs typeface="Verdana" pitchFamily="34" charset="0"/>
            </a:endParaRPr>
          </a:p>
        </p:txBody>
      </p:sp>
      <p:grpSp>
        <p:nvGrpSpPr>
          <p:cNvPr id="46" name="그룹 45"/>
          <p:cNvGrpSpPr>
            <a:grpSpLocks/>
          </p:cNvGrpSpPr>
          <p:nvPr/>
        </p:nvGrpSpPr>
        <p:grpSpPr bwMode="auto">
          <a:xfrm>
            <a:off x="2597334" y="5764087"/>
            <a:ext cx="2136775" cy="142875"/>
            <a:chOff x="5095876" y="5313371"/>
            <a:chExt cx="2136775" cy="142875"/>
          </a:xfrm>
        </p:grpSpPr>
        <p:sp>
          <p:nvSpPr>
            <p:cNvPr id="47" name="TextBox 63"/>
            <p:cNvSpPr txBox="1"/>
            <p:nvPr/>
          </p:nvSpPr>
          <p:spPr>
            <a:xfrm>
              <a:off x="5489576" y="5326071"/>
              <a:ext cx="1387475" cy="107950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itchFamily="50" charset="-127"/>
                  <a:ea typeface="돋움" pitchFamily="50" charset="-127"/>
                  <a:cs typeface="Verdana" pitchFamily="34" charset="0"/>
                </a:rPr>
                <a:t>1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itchFamily="50" charset="-127"/>
                  <a:ea typeface="돋움" pitchFamily="50" charset="-127"/>
                  <a:cs typeface="Verdana" pitchFamily="34" charset="0"/>
                </a:rPr>
                <a:t>│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itchFamily="50" charset="-127"/>
                  <a:ea typeface="돋움" pitchFamily="50" charset="-127"/>
                  <a:cs typeface="Verdana" pitchFamily="34" charset="0"/>
                </a:rPr>
                <a:t>2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itchFamily="50" charset="-127"/>
                  <a:ea typeface="돋움" pitchFamily="50" charset="-127"/>
                  <a:cs typeface="Verdana" pitchFamily="34" charset="0"/>
                </a:rPr>
                <a:t>│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itchFamily="50" charset="-127"/>
                  <a:ea typeface="돋움" pitchFamily="50" charset="-127"/>
                  <a:cs typeface="Verdana" pitchFamily="34" charset="0"/>
                </a:rPr>
                <a:t>3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itchFamily="50" charset="-127"/>
                  <a:ea typeface="돋움" pitchFamily="50" charset="-127"/>
                  <a:cs typeface="Verdana" pitchFamily="34" charset="0"/>
                </a:rPr>
                <a:t>│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itchFamily="50" charset="-127"/>
                  <a:ea typeface="돋움" pitchFamily="50" charset="-127"/>
                  <a:cs typeface="Verdana" pitchFamily="34" charset="0"/>
                </a:rPr>
                <a:t>4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itchFamily="50" charset="-127"/>
                  <a:ea typeface="돋움" pitchFamily="50" charset="-127"/>
                  <a:cs typeface="Verdana" pitchFamily="34" charset="0"/>
                </a:rPr>
                <a:t>│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itchFamily="50" charset="-127"/>
                  <a:ea typeface="돋움" pitchFamily="50" charset="-127"/>
                  <a:cs typeface="Verdana" pitchFamily="34" charset="0"/>
                </a:rPr>
                <a:t>5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itchFamily="50" charset="-127"/>
                  <a:ea typeface="돋움" pitchFamily="50" charset="-127"/>
                  <a:cs typeface="Verdana" pitchFamily="34" charset="0"/>
                </a:rPr>
                <a:t>│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itchFamily="50" charset="-127"/>
                  <a:ea typeface="돋움" pitchFamily="50" charset="-127"/>
                  <a:cs typeface="Verdana" pitchFamily="34" charset="0"/>
                </a:rPr>
                <a:t>6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itchFamily="50" charset="-127"/>
                  <a:ea typeface="돋움" pitchFamily="50" charset="-127"/>
                  <a:cs typeface="Verdana" pitchFamily="34" charset="0"/>
                </a:rPr>
                <a:t>│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itchFamily="50" charset="-127"/>
                  <a:ea typeface="돋움" pitchFamily="50" charset="-127"/>
                  <a:cs typeface="Verdana" pitchFamily="34" charset="0"/>
                </a:rPr>
                <a:t>7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itchFamily="50" charset="-127"/>
                  <a:ea typeface="돋움" pitchFamily="50" charset="-127"/>
                  <a:cs typeface="Verdana" pitchFamily="34" charset="0"/>
                </a:rPr>
                <a:t>│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itchFamily="50" charset="-127"/>
                  <a:ea typeface="돋움" pitchFamily="50" charset="-127"/>
                  <a:cs typeface="Verdana" pitchFamily="34" charset="0"/>
                </a:rPr>
                <a:t>8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itchFamily="50" charset="-127"/>
                  <a:ea typeface="돋움" pitchFamily="50" charset="-127"/>
                  <a:cs typeface="Verdana" pitchFamily="34" charset="0"/>
                </a:rPr>
                <a:t>│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itchFamily="50" charset="-127"/>
                  <a:ea typeface="돋움" pitchFamily="50" charset="-127"/>
                  <a:cs typeface="Verdana" pitchFamily="34" charset="0"/>
                </a:rPr>
                <a:t>9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itchFamily="50" charset="-127"/>
                  <a:ea typeface="돋움" pitchFamily="50" charset="-127"/>
                  <a:cs typeface="Verdana" pitchFamily="34" charset="0"/>
                </a:rPr>
                <a:t>│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itchFamily="50" charset="-127"/>
                  <a:ea typeface="돋움" pitchFamily="50" charset="-127"/>
                  <a:cs typeface="Verdana" pitchFamily="34" charset="0"/>
                </a:rPr>
                <a:t>10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  <a:cs typeface="Verdana" pitchFamily="34" charset="0"/>
              </a:endParaRPr>
            </a:p>
          </p:txBody>
        </p:sp>
        <p:sp>
          <p:nvSpPr>
            <p:cNvPr id="48" name="직사각형 47"/>
            <p:cNvSpPr/>
            <p:nvPr/>
          </p:nvSpPr>
          <p:spPr bwMode="auto">
            <a:xfrm>
              <a:off x="6907213" y="5313371"/>
              <a:ext cx="142875" cy="142875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Verdana" pitchFamily="34" charset="0"/>
                </a:rPr>
                <a:t>〉</a:t>
              </a:r>
              <a:endParaRPr kumimoji="0" lang="ko-KR" altLang="en-US" sz="5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Verdana" pitchFamily="34" charset="0"/>
              </a:endParaRP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5280026" y="5313371"/>
              <a:ext cx="142875" cy="142875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Verdana" pitchFamily="34" charset="0"/>
                </a:rPr>
                <a:t>〈</a:t>
              </a:r>
              <a:endParaRPr kumimoji="0" lang="ko-KR" altLang="en-US" sz="5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Verdana" pitchFamily="34" charset="0"/>
              </a:endParaRP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5095876" y="5313371"/>
              <a:ext cx="142875" cy="142875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7200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" b="1" spc="-300" dirty="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Verdana" pitchFamily="34" charset="0"/>
                </a:rPr>
                <a:t>〈〈</a:t>
              </a:r>
              <a:endParaRPr kumimoji="0" lang="ko-KR" altLang="en-US" sz="500" b="1" spc="-30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Verdana" pitchFamily="34" charset="0"/>
              </a:endParaRPr>
            </a:p>
          </p:txBody>
        </p:sp>
        <p:sp>
          <p:nvSpPr>
            <p:cNvPr id="51" name="직사각형 50"/>
            <p:cNvSpPr/>
            <p:nvPr/>
          </p:nvSpPr>
          <p:spPr bwMode="auto">
            <a:xfrm>
              <a:off x="7089776" y="5313371"/>
              <a:ext cx="142875" cy="142875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" b="1" spc="-3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Verdana" pitchFamily="34" charset="0"/>
                </a:rPr>
                <a:t>〉〉</a:t>
              </a:r>
              <a:endParaRPr kumimoji="0" lang="ko-KR" altLang="en-US" sz="500" b="1" spc="-3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Verdana" pitchFamily="34" charset="0"/>
              </a:endParaRPr>
            </a:p>
          </p:txBody>
        </p:sp>
      </p:grpSp>
      <p:sp>
        <p:nvSpPr>
          <p:cNvPr id="52" name="직사각형 33"/>
          <p:cNvSpPr>
            <a:spLocks noChangeArrowheads="1"/>
          </p:cNvSpPr>
          <p:nvPr/>
        </p:nvSpPr>
        <p:spPr bwMode="auto">
          <a:xfrm>
            <a:off x="240249" y="1989359"/>
            <a:ext cx="6839794" cy="307191"/>
          </a:xfrm>
          <a:prstGeom prst="rect">
            <a:avLst/>
          </a:prstGeom>
          <a:pattFill prst="wdUpDiag">
            <a:fgClr>
              <a:srgbClr val="DDDDDD"/>
            </a:fgClr>
            <a:bgClr>
              <a:schemeClr val="bg1"/>
            </a:bgClr>
          </a:pattFill>
          <a:ln w="317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 pitchFamily="2" charset="0"/>
              <a:buNone/>
              <a:defRPr/>
            </a:pPr>
            <a:r>
              <a:rPr kumimoji="0" lang="en-US" altLang="ko-KR" sz="800" b="1" dirty="0" smtClean="0">
                <a:latin typeface="+mn-ea"/>
                <a:cs typeface="Verdana" pitchFamily="34" charset="0"/>
              </a:rPr>
              <a:t>Search Area</a:t>
            </a:r>
            <a:endParaRPr kumimoji="0" lang="ko-KR" altLang="en-US" sz="800" b="1" dirty="0">
              <a:latin typeface="+mn-ea"/>
              <a:cs typeface="Verdana" pitchFamily="34" charset="0"/>
            </a:endParaRPr>
          </a:p>
        </p:txBody>
      </p:sp>
      <p:sp>
        <p:nvSpPr>
          <p:cNvPr id="53" name="직사각형 33"/>
          <p:cNvSpPr>
            <a:spLocks noChangeArrowheads="1"/>
          </p:cNvSpPr>
          <p:nvPr/>
        </p:nvSpPr>
        <p:spPr bwMode="auto">
          <a:xfrm>
            <a:off x="245694" y="2770408"/>
            <a:ext cx="6839794" cy="2836846"/>
          </a:xfrm>
          <a:prstGeom prst="rect">
            <a:avLst/>
          </a:prstGeom>
          <a:pattFill prst="wdUpDiag">
            <a:fgClr>
              <a:srgbClr val="DDDDDD"/>
            </a:fgClr>
            <a:bgClr>
              <a:schemeClr val="bg1"/>
            </a:bgClr>
          </a:pattFill>
          <a:ln w="317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 pitchFamily="2" charset="0"/>
              <a:buNone/>
              <a:defRPr/>
            </a:pPr>
            <a:r>
              <a:rPr kumimoji="0" lang="en-US" altLang="ko-KR" sz="800" b="1" dirty="0" smtClean="0">
                <a:latin typeface="+mn-ea"/>
                <a:cs typeface="Verdana" pitchFamily="34" charset="0"/>
              </a:rPr>
              <a:t>Data Table</a:t>
            </a:r>
            <a:endParaRPr kumimoji="0" lang="ko-KR" altLang="en-US" sz="800" b="1" dirty="0">
              <a:latin typeface="+mn-ea"/>
              <a:cs typeface="Verdana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10756" y="2454641"/>
            <a:ext cx="605582" cy="230597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34856" y="5725804"/>
            <a:ext cx="2257581" cy="230597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9" name="Oval 202"/>
          <p:cNvSpPr>
            <a:spLocks noChangeArrowheads="1"/>
          </p:cNvSpPr>
          <p:nvPr/>
        </p:nvSpPr>
        <p:spPr bwMode="auto">
          <a:xfrm>
            <a:off x="745294" y="2374154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en-US" altLang="ko-KR" sz="7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" name="Oval 202"/>
          <p:cNvSpPr>
            <a:spLocks noChangeArrowheads="1"/>
          </p:cNvSpPr>
          <p:nvPr/>
        </p:nvSpPr>
        <p:spPr bwMode="auto">
          <a:xfrm>
            <a:off x="6345344" y="2431530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en-US" altLang="ko-KR" sz="700" b="1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3" name="Oval 202"/>
          <p:cNvSpPr>
            <a:spLocks noChangeArrowheads="1"/>
          </p:cNvSpPr>
          <p:nvPr/>
        </p:nvSpPr>
        <p:spPr bwMode="auto">
          <a:xfrm>
            <a:off x="2425883" y="5649604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kumimoji="0" lang="en-US" altLang="ko-KR" sz="700" b="1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69936" y="2329460"/>
            <a:ext cx="6987562" cy="3712112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6" name="Oval 202"/>
          <p:cNvSpPr>
            <a:spLocks noChangeArrowheads="1"/>
          </p:cNvSpPr>
          <p:nvPr/>
        </p:nvSpPr>
        <p:spPr bwMode="auto">
          <a:xfrm>
            <a:off x="105760" y="2248971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700" b="1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588255" y="3707877"/>
            <a:ext cx="108615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b="1" kern="0" dirty="0" smtClean="0">
                <a:solidFill>
                  <a:sysClr val="windowText" lastClr="000000"/>
                </a:solidFill>
                <a:latin typeface="+mn-ea"/>
              </a:rPr>
              <a:t>조회 결과가 없습니다</a:t>
            </a:r>
            <a:r>
              <a:rPr lang="en-US" altLang="ko-KR" sz="700" b="1" kern="0" dirty="0" smtClean="0">
                <a:solidFill>
                  <a:sysClr val="windowText" lastClr="000000"/>
                </a:solidFill>
                <a:latin typeface="+mn-ea"/>
              </a:rPr>
              <a:t>.</a:t>
            </a:r>
            <a:endParaRPr lang="en-US" altLang="ko-KR" sz="700" b="1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9" name="타원 68"/>
          <p:cNvSpPr/>
          <p:nvPr/>
        </p:nvSpPr>
        <p:spPr bwMode="auto">
          <a:xfrm>
            <a:off x="7877944" y="3060802"/>
            <a:ext cx="506775" cy="523321"/>
          </a:xfrm>
          <a:prstGeom prst="ellipse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noFill/>
            <a:miter lim="800000"/>
            <a:headEnd/>
            <a:tailEnd/>
          </a:ln>
        </p:spPr>
        <p:txBody>
          <a:bodyPr lIns="36000" rIns="36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 pitchFamily="2" charset="0"/>
              <a:buNone/>
            </a:pPr>
            <a:endParaRPr kumimoji="0" lang="ko-KR" altLang="en-US" sz="1000" dirty="0" smtClean="0">
              <a:solidFill>
                <a:schemeClr val="bg1">
                  <a:lumMod val="50000"/>
                </a:schemeClr>
              </a:solidFill>
              <a:latin typeface="+mn-ea"/>
              <a:cs typeface="Verdana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453991" y="2926608"/>
            <a:ext cx="1404257" cy="1139208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0" name="Oval 202"/>
          <p:cNvSpPr>
            <a:spLocks noChangeArrowheads="1"/>
          </p:cNvSpPr>
          <p:nvPr/>
        </p:nvSpPr>
        <p:spPr bwMode="auto">
          <a:xfrm>
            <a:off x="7383235" y="2850408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1.1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391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smtClean="0"/>
              <a:t>사이트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683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표 1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846244"/>
              </p:ext>
            </p:extLst>
          </p:nvPr>
        </p:nvGraphicFramePr>
        <p:xfrm>
          <a:off x="226644" y="2271881"/>
          <a:ext cx="6831629" cy="3717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8299"/>
                <a:gridCol w="3433330"/>
              </a:tblGrid>
              <a:tr h="218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rgbClr val="4C5153"/>
                          </a:solidFill>
                        </a:rPr>
                        <a:t>1depth</a:t>
                      </a:r>
                      <a:endParaRPr lang="ko-KR" altLang="en-US" sz="700" b="1" dirty="0">
                        <a:solidFill>
                          <a:srgbClr val="4C5153"/>
                        </a:solidFill>
                      </a:endParaRPr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4C5153"/>
                          </a:solidFill>
                        </a:rPr>
                        <a:t>2depth</a:t>
                      </a:r>
                      <a:endParaRPr lang="ko-KR" altLang="en-US" sz="700" dirty="0">
                        <a:solidFill>
                          <a:srgbClr val="4C5153"/>
                        </a:solidFill>
                      </a:endParaRPr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45962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u="sng" dirty="0"/>
                    </a:p>
                  </a:txBody>
                  <a:tcPr marT="75600" marB="756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1" name="모서리가 둥근 직사각형 160"/>
          <p:cNvSpPr/>
          <p:nvPr/>
        </p:nvSpPr>
        <p:spPr>
          <a:xfrm>
            <a:off x="571503" y="2620313"/>
            <a:ext cx="2718706" cy="40863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rgbClr val="4C5153"/>
                </a:solidFill>
              </a:rPr>
              <a:t>사이트 관리</a:t>
            </a:r>
            <a:endParaRPr lang="ko-KR" altLang="en-US" sz="800" b="1" dirty="0">
              <a:solidFill>
                <a:srgbClr val="4C5153"/>
              </a:solidFill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568780" y="4503543"/>
            <a:ext cx="2718706" cy="40863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rgbClr val="4C5153"/>
                </a:solidFill>
              </a:rPr>
              <a:t>회원 관리</a:t>
            </a:r>
            <a:endParaRPr lang="ko-KR" altLang="en-US" sz="800" b="1" dirty="0">
              <a:solidFill>
                <a:srgbClr val="4C5153"/>
              </a:solidFill>
            </a:endParaRPr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3989620" y="2625758"/>
            <a:ext cx="2718706" cy="40863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smtClean="0">
                <a:solidFill>
                  <a:srgbClr val="4C5153"/>
                </a:solidFill>
              </a:rPr>
              <a:t>관리자 메뉴</a:t>
            </a:r>
            <a:endParaRPr lang="ko-KR" altLang="en-US" sz="800" b="1" dirty="0">
              <a:solidFill>
                <a:srgbClr val="4C5153"/>
              </a:solidFill>
            </a:endParaRP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3995063" y="3219028"/>
            <a:ext cx="2718706" cy="40863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rgbClr val="4C5153"/>
                </a:solidFill>
              </a:rPr>
              <a:t>사용자 메뉴</a:t>
            </a:r>
            <a:endParaRPr lang="ko-KR" altLang="en-US" sz="800" b="1" dirty="0">
              <a:solidFill>
                <a:srgbClr val="4C5153"/>
              </a:solidFill>
            </a:endParaRPr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574223" y="3872170"/>
            <a:ext cx="2718706" cy="40863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</a:rPr>
              <a:t>1depth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명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6" name="직사각형 165"/>
          <p:cNvSpPr/>
          <p:nvPr/>
        </p:nvSpPr>
        <p:spPr bwMode="auto">
          <a:xfrm>
            <a:off x="2088015" y="3999678"/>
            <a:ext cx="522000" cy="180000"/>
          </a:xfrm>
          <a:prstGeom prst="rect">
            <a:avLst/>
          </a:prstGeom>
          <a:solidFill>
            <a:srgbClr val="595959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b="1" dirty="0" smtClean="0">
                <a:solidFill>
                  <a:schemeClr val="bg1"/>
                </a:solidFill>
                <a:latin typeface="+mn-ea"/>
                <a:cs typeface="Verdana" pitchFamily="34" charset="0"/>
              </a:rPr>
              <a:t>수정</a:t>
            </a:r>
            <a:endParaRPr lang="ko-KR" altLang="en-US" sz="700" b="1" dirty="0">
              <a:solidFill>
                <a:schemeClr val="bg1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167" name="직사각형 166"/>
          <p:cNvSpPr/>
          <p:nvPr/>
        </p:nvSpPr>
        <p:spPr bwMode="auto">
          <a:xfrm>
            <a:off x="2675843" y="3999678"/>
            <a:ext cx="522000" cy="180000"/>
          </a:xfrm>
          <a:prstGeom prst="rect">
            <a:avLst/>
          </a:prstGeom>
          <a:solidFill>
            <a:srgbClr val="595959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b="1" dirty="0" smtClean="0">
                <a:solidFill>
                  <a:schemeClr val="bg1"/>
                </a:solidFill>
                <a:latin typeface="+mn-ea"/>
                <a:cs typeface="Verdana" pitchFamily="34" charset="0"/>
              </a:rPr>
              <a:t>삭제</a:t>
            </a:r>
            <a:endParaRPr lang="ko-KR" altLang="en-US" sz="700" b="1" dirty="0">
              <a:solidFill>
                <a:schemeClr val="bg1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168" name="직사각형 167"/>
          <p:cNvSpPr/>
          <p:nvPr/>
        </p:nvSpPr>
        <p:spPr bwMode="auto">
          <a:xfrm>
            <a:off x="2085294" y="4633772"/>
            <a:ext cx="522000" cy="180000"/>
          </a:xfrm>
          <a:prstGeom prst="rect">
            <a:avLst/>
          </a:prstGeom>
          <a:solidFill>
            <a:srgbClr val="595959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b="1" dirty="0" smtClean="0">
                <a:solidFill>
                  <a:schemeClr val="bg1"/>
                </a:solidFill>
                <a:latin typeface="+mn-ea"/>
                <a:cs typeface="Verdana" pitchFamily="34" charset="0"/>
              </a:rPr>
              <a:t>수정</a:t>
            </a:r>
            <a:endParaRPr lang="ko-KR" altLang="en-US" sz="700" b="1" dirty="0">
              <a:solidFill>
                <a:schemeClr val="bg1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169" name="직사각형 168"/>
          <p:cNvSpPr/>
          <p:nvPr/>
        </p:nvSpPr>
        <p:spPr bwMode="auto">
          <a:xfrm>
            <a:off x="2673122" y="4633772"/>
            <a:ext cx="522000" cy="180000"/>
          </a:xfrm>
          <a:prstGeom prst="rect">
            <a:avLst/>
          </a:prstGeom>
          <a:solidFill>
            <a:srgbClr val="595959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b="1" dirty="0" smtClean="0">
                <a:solidFill>
                  <a:schemeClr val="bg1"/>
                </a:solidFill>
                <a:latin typeface="+mn-ea"/>
                <a:cs typeface="Verdana" pitchFamily="34" charset="0"/>
              </a:rPr>
              <a:t>삭제</a:t>
            </a:r>
            <a:endParaRPr lang="ko-KR" altLang="en-US" sz="700" b="1" dirty="0">
              <a:solidFill>
                <a:schemeClr val="bg1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3996000" y="3855842"/>
            <a:ext cx="2718706" cy="40863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</a:rPr>
              <a:t>1depth &gt; 2depth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명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1" name="직사각형 170"/>
          <p:cNvSpPr/>
          <p:nvPr/>
        </p:nvSpPr>
        <p:spPr bwMode="auto">
          <a:xfrm>
            <a:off x="5497970" y="3980632"/>
            <a:ext cx="522000" cy="180000"/>
          </a:xfrm>
          <a:prstGeom prst="rect">
            <a:avLst/>
          </a:prstGeom>
          <a:solidFill>
            <a:srgbClr val="595959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b="1" dirty="0" smtClean="0">
                <a:solidFill>
                  <a:schemeClr val="bg1"/>
                </a:solidFill>
                <a:latin typeface="+mn-ea"/>
                <a:cs typeface="Verdana" pitchFamily="34" charset="0"/>
              </a:rPr>
              <a:t>수정</a:t>
            </a:r>
            <a:endParaRPr lang="ko-KR" altLang="en-US" sz="700" b="1" dirty="0">
              <a:solidFill>
                <a:schemeClr val="bg1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172" name="직사각형 171"/>
          <p:cNvSpPr/>
          <p:nvPr/>
        </p:nvSpPr>
        <p:spPr bwMode="auto">
          <a:xfrm>
            <a:off x="6085798" y="3980632"/>
            <a:ext cx="522000" cy="180000"/>
          </a:xfrm>
          <a:prstGeom prst="rect">
            <a:avLst/>
          </a:prstGeom>
          <a:solidFill>
            <a:srgbClr val="595959"/>
          </a:solidFill>
          <a:ln w="127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b="1" dirty="0" smtClean="0">
                <a:solidFill>
                  <a:schemeClr val="bg1"/>
                </a:solidFill>
                <a:latin typeface="+mn-ea"/>
                <a:cs typeface="Verdana" pitchFamily="34" charset="0"/>
              </a:rPr>
              <a:t>삭제</a:t>
            </a:r>
            <a:endParaRPr lang="ko-KR" altLang="en-US" sz="700" b="1" dirty="0">
              <a:solidFill>
                <a:schemeClr val="bg1"/>
              </a:solidFill>
              <a:latin typeface="+mn-ea"/>
              <a:cs typeface="Verdana" pitchFamily="34" charset="0"/>
            </a:endParaRPr>
          </a:p>
        </p:txBody>
      </p:sp>
      <p:graphicFrame>
        <p:nvGraphicFramePr>
          <p:cNvPr id="60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169604"/>
              </p:ext>
            </p:extLst>
          </p:nvPr>
        </p:nvGraphicFramePr>
        <p:xfrm>
          <a:off x="7211561" y="901778"/>
          <a:ext cx="1877260" cy="2840556"/>
        </p:xfrm>
        <a:graphic>
          <a:graphicData uri="http://schemas.openxmlformats.org/drawingml/2006/table">
            <a:tbl>
              <a:tblPr/>
              <a:tblGrid>
                <a:gridCol w="203769"/>
                <a:gridCol w="1673491"/>
              </a:tblGrid>
              <a:tr h="176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관리자 메뉴 등록 팝업 노출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(2)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관리자 메뉴 등록 팝업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2.1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필수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메뉴명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입력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최대 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10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자까지 입력가능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2.2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선택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부모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메뉴 선택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관리자 메뉴 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1depth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목록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2.3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필수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)URL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입력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최대 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자까지 입력가능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2.4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메뉴 사용여부 선택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기본 </a:t>
                      </a:r>
                      <a:r>
                        <a:rPr kumimoji="0" lang="en-US" altLang="ko-KR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사용</a:t>
                      </a:r>
                      <a:endParaRPr kumimoji="0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유효성 체크 후 입력한 메뉴 등록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순서는 등록 시 마지막으로 자동 지정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등록 완료 후 화면 갱신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3.1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메뉴명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유효성 체크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확인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클릭시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메뉴명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입력란으로 포커스이동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3.2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URL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유효성 체크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확인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클릭시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URL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  <a:cs typeface="+mn-cs"/>
                        </a:rPr>
                        <a:t>입력란으로 포커스 이동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  <a:cs typeface="+mn-cs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6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</a:rPr>
                        <a:t>특이사항</a:t>
                      </a: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393214"/>
              </p:ext>
            </p:extLst>
          </p:nvPr>
        </p:nvGraphicFramePr>
        <p:xfrm>
          <a:off x="226644" y="1401888"/>
          <a:ext cx="683163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326"/>
                <a:gridCol w="2105451"/>
                <a:gridCol w="1993527"/>
                <a:gridCol w="1366326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rgbClr val="4B4F50"/>
                          </a:solidFill>
                        </a:rPr>
                        <a:t>사이트 관리</a:t>
                      </a:r>
                      <a:endParaRPr lang="ko-KR" altLang="en-US" sz="800" b="1" dirty="0">
                        <a:solidFill>
                          <a:srgbClr val="4B4F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회원 관리</a:t>
                      </a:r>
                      <a:endParaRPr lang="ko-KR" altLang="en-US" sz="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153286" y="1736796"/>
            <a:ext cx="185512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</a:rPr>
              <a:t>사이트 관리 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</a:rPr>
              <a:t>&gt;  </a:t>
            </a:r>
            <a:r>
              <a:rPr lang="ko-KR" altLang="en-US" sz="700" b="1" kern="0" dirty="0" smtClean="0">
                <a:solidFill>
                  <a:sysClr val="windowText" lastClr="000000"/>
                </a:solidFill>
                <a:latin typeface="+mn-ea"/>
              </a:rPr>
              <a:t>관리자 메뉴   ▼</a:t>
            </a:r>
            <a:endParaRPr lang="en-US" altLang="ko-KR" sz="700" b="1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6" name="직사각형 65"/>
          <p:cNvSpPr/>
          <p:nvPr/>
        </p:nvSpPr>
        <p:spPr bwMode="auto">
          <a:xfrm>
            <a:off x="6588578" y="1957230"/>
            <a:ext cx="469695" cy="21600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5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Verdana" pitchFamily="34" charset="0"/>
              </a:rPr>
              <a:t>등록</a:t>
            </a:r>
            <a:endParaRPr kumimoji="0" lang="ko-KR" altLang="en-US" sz="750" b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Verdana" pitchFamily="34" charset="0"/>
            </a:endParaRPr>
          </a:p>
        </p:txBody>
      </p:sp>
      <p:sp>
        <p:nvSpPr>
          <p:cNvPr id="113" name="Oval 202"/>
          <p:cNvSpPr>
            <a:spLocks noChangeArrowheads="1"/>
          </p:cNvSpPr>
          <p:nvPr/>
        </p:nvSpPr>
        <p:spPr bwMode="auto">
          <a:xfrm>
            <a:off x="6513171" y="1874078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700" b="1" dirty="0">
                <a:solidFill>
                  <a:schemeClr val="bg1"/>
                </a:solidFill>
                <a:latin typeface="+mn-ea"/>
              </a:rPr>
              <a:t>1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3373771" y="914639"/>
            <a:ext cx="2224848" cy="17537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383553" y="920204"/>
            <a:ext cx="2210400" cy="214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387378" y="930143"/>
            <a:ext cx="1344127" cy="204439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관리자 메뉴 등록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17" name="TextBox 116"/>
          <p:cNvSpPr txBox="1"/>
          <p:nvPr/>
        </p:nvSpPr>
        <p:spPr>
          <a:xfrm flipH="1">
            <a:off x="5306663" y="906494"/>
            <a:ext cx="275895" cy="250606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pPr algn="r"/>
            <a:r>
              <a:rPr lang="en-US" altLang="ko-KR" sz="1000" b="1" dirty="0" smtClean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4054812" y="1194477"/>
            <a:ext cx="1434283" cy="216000"/>
          </a:xfrm>
          <a:prstGeom prst="rect">
            <a:avLst/>
          </a:prstGeom>
          <a:solidFill>
            <a:schemeClr val="bg1"/>
          </a:solidFill>
          <a:ln w="63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Verdana" pitchFamily="34" charset="0"/>
              </a:rPr>
              <a:t>메뉴명을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Verdana" pitchFamily="34" charset="0"/>
              </a:rPr>
              <a:t> 입력해주세요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Verdana" pitchFamily="34" charset="0"/>
              </a:rPr>
              <a:t>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Verdana" pitchFamily="34" charset="0"/>
            </a:endParaRPr>
          </a:p>
        </p:txBody>
      </p:sp>
      <p:sp>
        <p:nvSpPr>
          <p:cNvPr id="119" name="직사각형 118"/>
          <p:cNvSpPr/>
          <p:nvPr/>
        </p:nvSpPr>
        <p:spPr bwMode="auto">
          <a:xfrm>
            <a:off x="3715056" y="2289970"/>
            <a:ext cx="729296" cy="21600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5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Verdana" pitchFamily="34" charset="0"/>
              </a:rPr>
              <a:t>등록</a:t>
            </a:r>
            <a:endParaRPr kumimoji="0" lang="ko-KR" altLang="en-US" sz="750" b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Verdana" pitchFamily="34" charset="0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4560564" y="2289970"/>
            <a:ext cx="729296" cy="21600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5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Verdana" pitchFamily="34" charset="0"/>
              </a:rPr>
              <a:t>취소</a:t>
            </a:r>
            <a:endParaRPr kumimoji="0" lang="ko-KR" altLang="en-US" sz="750" b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Verdana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384657" y="1195058"/>
            <a:ext cx="659270" cy="204439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altLang="ko-KR" sz="700" b="1" dirty="0" smtClean="0">
                <a:solidFill>
                  <a:srgbClr val="C00000"/>
                </a:solidFill>
                <a:latin typeface="+mn-ea"/>
              </a:rPr>
              <a:t>*</a:t>
            </a:r>
            <a:r>
              <a:rPr lang="en-US" altLang="ko-KR" sz="700" b="1" dirty="0" smtClean="0">
                <a:latin typeface="+mn-ea"/>
              </a:rPr>
              <a:t> </a:t>
            </a:r>
            <a:r>
              <a:rPr lang="ko-KR" altLang="en-US" sz="700" b="1" dirty="0" err="1" smtClean="0">
                <a:latin typeface="+mn-ea"/>
              </a:rPr>
              <a:t>메뉴명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387428" y="1463834"/>
            <a:ext cx="659270" cy="204439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altLang="ko-KR" sz="700" b="1" dirty="0" smtClean="0">
                <a:latin typeface="+mn-ea"/>
              </a:rPr>
              <a:t>  </a:t>
            </a:r>
            <a:r>
              <a:rPr lang="ko-KR" altLang="en-US" sz="700" b="1" dirty="0" smtClean="0">
                <a:latin typeface="+mn-ea"/>
              </a:rPr>
              <a:t>부모 메뉴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387427" y="1721528"/>
            <a:ext cx="659270" cy="204439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altLang="ko-KR" sz="700" b="1" dirty="0" smtClean="0">
                <a:solidFill>
                  <a:srgbClr val="C00000"/>
                </a:solidFill>
                <a:latin typeface="+mn-ea"/>
              </a:rPr>
              <a:t>*</a:t>
            </a:r>
            <a:r>
              <a:rPr lang="en-US" altLang="ko-KR" sz="700" b="1" dirty="0" smtClean="0">
                <a:latin typeface="+mn-ea"/>
              </a:rPr>
              <a:t> URL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390197" y="1981992"/>
            <a:ext cx="659270" cy="204439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altLang="ko-KR" sz="700" b="1" dirty="0" smtClean="0">
                <a:solidFill>
                  <a:srgbClr val="C00000"/>
                </a:solidFill>
                <a:latin typeface="+mn-ea"/>
              </a:rPr>
              <a:t>*</a:t>
            </a:r>
            <a:r>
              <a:rPr lang="en-US" altLang="ko-KR" sz="700" b="1" dirty="0" smtClean="0">
                <a:latin typeface="+mn-ea"/>
              </a:rPr>
              <a:t> </a:t>
            </a:r>
            <a:r>
              <a:rPr lang="ko-KR" altLang="en-US" sz="700" b="1" dirty="0" smtClean="0">
                <a:latin typeface="+mn-ea"/>
              </a:rPr>
              <a:t>사용여부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25" name="직사각형 124"/>
          <p:cNvSpPr/>
          <p:nvPr/>
        </p:nvSpPr>
        <p:spPr bwMode="auto">
          <a:xfrm>
            <a:off x="4057584" y="1712637"/>
            <a:ext cx="1434283" cy="216000"/>
          </a:xfrm>
          <a:prstGeom prst="rect">
            <a:avLst/>
          </a:prstGeom>
          <a:solidFill>
            <a:schemeClr val="bg1"/>
          </a:solidFill>
          <a:ln w="63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Verdana" pitchFamily="34" charset="0"/>
              </a:rPr>
              <a:t>URL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Verdana" pitchFamily="34" charset="0"/>
              </a:rPr>
              <a:t>을 입력해주세요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Verdana" pitchFamily="34" charset="0"/>
              </a:rPr>
              <a:t>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Verdana" pitchFamily="34" charset="0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4052990" y="1477752"/>
            <a:ext cx="576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cs typeface="Verdana" pitchFamily="34" charset="0"/>
              </a:rPr>
              <a:t>선택</a:t>
            </a:r>
            <a:endParaRPr lang="ko-KR" altLang="en-US" sz="700" dirty="0">
              <a:solidFill>
                <a:schemeClr val="tx1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4447598" y="1480627"/>
            <a:ext cx="216000" cy="172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cs typeface="Verdana" pitchFamily="34" charset="0"/>
              </a:rPr>
              <a:t>▼</a:t>
            </a:r>
            <a:endParaRPr lang="ko-KR" altLang="en-US" sz="700" dirty="0">
              <a:solidFill>
                <a:schemeClr val="tx1"/>
              </a:solidFill>
              <a:latin typeface="+mn-ea"/>
              <a:cs typeface="Verdana" pitchFamily="34" charset="0"/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4057425" y="1983423"/>
            <a:ext cx="435031" cy="204439"/>
            <a:chOff x="1321824" y="3188765"/>
            <a:chExt cx="435031" cy="204439"/>
          </a:xfrm>
        </p:grpSpPr>
        <p:sp>
          <p:nvSpPr>
            <p:cNvPr id="129" name="TextBox 128"/>
            <p:cNvSpPr txBox="1"/>
            <p:nvPr/>
          </p:nvSpPr>
          <p:spPr>
            <a:xfrm>
              <a:off x="1383884" y="3188765"/>
              <a:ext cx="372971" cy="204439"/>
            </a:xfrm>
            <a:prstGeom prst="rect">
              <a:avLst/>
            </a:prstGeom>
            <a:noFill/>
          </p:spPr>
          <p:txBody>
            <a:bodyPr wrap="none" lIns="95782" tIns="47891" rIns="95782" bIns="47891" rtlCol="0">
              <a:spAutoFit/>
            </a:bodyPr>
            <a:lstStyle/>
            <a:p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사용</a:t>
              </a:r>
              <a:endParaRPr lang="ko-KR" altLang="en-US" sz="7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0" name="Text Box 46"/>
            <p:cNvSpPr txBox="1">
              <a:spLocks noChangeArrowheads="1"/>
            </p:cNvSpPr>
            <p:nvPr/>
          </p:nvSpPr>
          <p:spPr bwMode="auto">
            <a:xfrm>
              <a:off x="1321824" y="3241371"/>
              <a:ext cx="101475" cy="97532"/>
            </a:xfrm>
            <a:prstGeom prst="ellips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>
              <a:noAutofit/>
            </a:bodyPr>
            <a:lstStyle/>
            <a:p>
              <a:pPr algn="ctr" latinLnBrk="0">
                <a:defRPr/>
              </a:pPr>
              <a:endParaRPr lang="en-US" altLang="ko-KR" sz="600" b="1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4625462" y="1977882"/>
            <a:ext cx="614567" cy="204439"/>
            <a:chOff x="1321824" y="3188765"/>
            <a:chExt cx="614567" cy="204439"/>
          </a:xfrm>
        </p:grpSpPr>
        <p:sp>
          <p:nvSpPr>
            <p:cNvPr id="132" name="TextBox 131"/>
            <p:cNvSpPr txBox="1"/>
            <p:nvPr/>
          </p:nvSpPr>
          <p:spPr>
            <a:xfrm>
              <a:off x="1383884" y="3188765"/>
              <a:ext cx="552507" cy="204439"/>
            </a:xfrm>
            <a:prstGeom prst="rect">
              <a:avLst/>
            </a:prstGeom>
            <a:noFill/>
          </p:spPr>
          <p:txBody>
            <a:bodyPr wrap="none" lIns="95782" tIns="47891" rIns="95782" bIns="47891" rtlCol="0">
              <a:spAutoFit/>
            </a:bodyPr>
            <a:lstStyle/>
            <a:p>
              <a:r>
                <a:rPr lang="ko-KR" altLang="en-US" sz="700" dirty="0" err="1" smtClean="0">
                  <a:latin typeface="맑은 고딕" pitchFamily="50" charset="-127"/>
                  <a:ea typeface="맑은 고딕" pitchFamily="50" charset="-127"/>
                </a:rPr>
                <a:t>사용안함</a:t>
              </a:r>
              <a:endParaRPr lang="ko-KR" altLang="en-US" sz="7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3" name="Text Box 46"/>
            <p:cNvSpPr txBox="1">
              <a:spLocks noChangeArrowheads="1"/>
            </p:cNvSpPr>
            <p:nvPr/>
          </p:nvSpPr>
          <p:spPr bwMode="auto">
            <a:xfrm>
              <a:off x="1321824" y="3241371"/>
              <a:ext cx="101475" cy="97532"/>
            </a:xfrm>
            <a:prstGeom prst="ellips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>
              <a:noAutofit/>
            </a:bodyPr>
            <a:lstStyle/>
            <a:p>
              <a:pPr algn="ctr" latinLnBrk="0">
                <a:defRPr/>
              </a:pPr>
              <a:endParaRPr lang="en-US" altLang="ko-KR" sz="600" b="1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4" name="Text Box 46"/>
          <p:cNvSpPr txBox="1">
            <a:spLocks noChangeArrowheads="1"/>
          </p:cNvSpPr>
          <p:nvPr/>
        </p:nvSpPr>
        <p:spPr bwMode="auto">
          <a:xfrm>
            <a:off x="4083412" y="2054997"/>
            <a:ext cx="50400" cy="50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algn="ctr" latinLnBrk="0">
              <a:defRPr/>
            </a:pPr>
            <a:endParaRPr lang="en-US" altLang="ko-KR" sz="600" b="1" kern="0" dirty="0">
              <a:solidFill>
                <a:sysClr val="windowText" lastClr="000000">
                  <a:lumMod val="50000"/>
                  <a:lumOff val="50000"/>
                </a:sys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Oval 202"/>
          <p:cNvSpPr>
            <a:spLocks noChangeArrowheads="1"/>
          </p:cNvSpPr>
          <p:nvPr/>
        </p:nvSpPr>
        <p:spPr bwMode="auto">
          <a:xfrm>
            <a:off x="3282293" y="821132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6" name="Oval 202"/>
          <p:cNvSpPr>
            <a:spLocks noChangeArrowheads="1"/>
          </p:cNvSpPr>
          <p:nvPr/>
        </p:nvSpPr>
        <p:spPr bwMode="auto">
          <a:xfrm>
            <a:off x="3966707" y="1114851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2.1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7" name="Oval 202"/>
          <p:cNvSpPr>
            <a:spLocks noChangeArrowheads="1"/>
          </p:cNvSpPr>
          <p:nvPr/>
        </p:nvSpPr>
        <p:spPr bwMode="auto">
          <a:xfrm>
            <a:off x="3961166" y="1416880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2.2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8" name="Oval 202"/>
          <p:cNvSpPr>
            <a:spLocks noChangeArrowheads="1"/>
          </p:cNvSpPr>
          <p:nvPr/>
        </p:nvSpPr>
        <p:spPr bwMode="auto">
          <a:xfrm>
            <a:off x="3972251" y="1652407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2.3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9" name="Oval 202"/>
          <p:cNvSpPr>
            <a:spLocks noChangeArrowheads="1"/>
          </p:cNvSpPr>
          <p:nvPr/>
        </p:nvSpPr>
        <p:spPr bwMode="auto">
          <a:xfrm>
            <a:off x="3975024" y="1937811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2.4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0" name="Oval 202"/>
          <p:cNvSpPr>
            <a:spLocks noChangeArrowheads="1"/>
          </p:cNvSpPr>
          <p:nvPr/>
        </p:nvSpPr>
        <p:spPr bwMode="auto">
          <a:xfrm>
            <a:off x="3653598" y="2206589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41" name="꺾인 연결선 140"/>
          <p:cNvCxnSpPr/>
          <p:nvPr/>
        </p:nvCxnSpPr>
        <p:spPr>
          <a:xfrm rot="10800000">
            <a:off x="5611170" y="2089646"/>
            <a:ext cx="972000" cy="130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/>
        </p:nvGrpSpPr>
        <p:grpSpPr>
          <a:xfrm>
            <a:off x="7346829" y="3863680"/>
            <a:ext cx="1606701" cy="1051221"/>
            <a:chOff x="3800872" y="906463"/>
            <a:chExt cx="1944216" cy="1218637"/>
          </a:xfrm>
        </p:grpSpPr>
        <p:sp>
          <p:nvSpPr>
            <p:cNvPr id="143" name="모서리가 둥근 직사각형 142"/>
            <p:cNvSpPr/>
            <p:nvPr/>
          </p:nvSpPr>
          <p:spPr bwMode="auto">
            <a:xfrm>
              <a:off x="3800872" y="906463"/>
              <a:ext cx="1944216" cy="1218637"/>
            </a:xfrm>
            <a:prstGeom prst="roundRect">
              <a:avLst>
                <a:gd name="adj" fmla="val 2408"/>
              </a:avLst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lIns="36000" rIns="36000" rtlCol="0" anchor="t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45000"/>
                <a:buFont typeface="StarSymbol" pitchFamily="2" charset="0"/>
                <a:buNone/>
              </a:pPr>
              <a:endParaRPr kumimoji="0"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Verdana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633320" y="978612"/>
              <a:ext cx="279323" cy="1605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Verdana" pitchFamily="34" charset="0"/>
                </a:rPr>
                <a:t>알림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598225" y="978612"/>
              <a:ext cx="91169" cy="1605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Verdana" pitchFamily="34" charset="0"/>
                </a:rPr>
                <a:t>X</a:t>
              </a:r>
              <a:endPara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Verdana" pitchFamily="34" charset="0"/>
              </a:endParaRPr>
            </a:p>
          </p:txBody>
        </p:sp>
        <p:cxnSp>
          <p:nvCxnSpPr>
            <p:cNvPr id="146" name="직선 연결선 145"/>
            <p:cNvCxnSpPr/>
            <p:nvPr/>
          </p:nvCxnSpPr>
          <p:spPr>
            <a:xfrm>
              <a:off x="3800872" y="1198874"/>
              <a:ext cx="1944216" cy="0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</p:cxnSp>
        <p:sp>
          <p:nvSpPr>
            <p:cNvPr id="147" name="TextBox 146"/>
            <p:cNvSpPr txBox="1"/>
            <p:nvPr/>
          </p:nvSpPr>
          <p:spPr>
            <a:xfrm>
              <a:off x="3819918" y="1382570"/>
              <a:ext cx="1906124" cy="2140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dirty="0" err="1" smtClean="0">
                  <a:latin typeface="+mn-ea"/>
                  <a:cs typeface="Verdana" pitchFamily="34" charset="0"/>
                </a:rPr>
                <a:t>메뉴명을</a:t>
              </a:r>
              <a:r>
                <a:rPr lang="ko-KR" altLang="en-US" sz="800" dirty="0" smtClean="0">
                  <a:latin typeface="+mn-ea"/>
                  <a:cs typeface="Verdana" pitchFamily="34" charset="0"/>
                </a:rPr>
                <a:t> 입력해주세요</a:t>
              </a:r>
              <a:r>
                <a:rPr lang="en-US" altLang="ko-KR" sz="800" dirty="0" smtClean="0">
                  <a:latin typeface="+mn-ea"/>
                  <a:cs typeface="Verdana" pitchFamily="34" charset="0"/>
                </a:rPr>
                <a:t>.</a:t>
              </a:r>
            </a:p>
          </p:txBody>
        </p:sp>
        <p:sp>
          <p:nvSpPr>
            <p:cNvPr id="148" name="모서리가 둥근 직사각형 147"/>
            <p:cNvSpPr/>
            <p:nvPr/>
          </p:nvSpPr>
          <p:spPr>
            <a:xfrm>
              <a:off x="4368621" y="1725727"/>
              <a:ext cx="792039" cy="216000"/>
            </a:xfrm>
            <a:prstGeom prst="roundRect">
              <a:avLst>
                <a:gd name="adj" fmla="val 16927"/>
              </a:avLst>
            </a:prstGeom>
            <a:solidFill>
              <a:schemeClr val="bg2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45000"/>
              </a:pPr>
              <a:r>
                <a:rPr kumimoji="0" lang="ko-KR" altLang="en-US" sz="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Verdana" pitchFamily="34" charset="0"/>
                </a:rPr>
                <a:t>확인</a:t>
              </a:r>
              <a:endParaRPr kumimoji="0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Verdana" pitchFamily="34" charset="0"/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7331090" y="5191740"/>
            <a:ext cx="1614865" cy="1051222"/>
            <a:chOff x="3800872" y="887534"/>
            <a:chExt cx="1954095" cy="1218638"/>
          </a:xfrm>
        </p:grpSpPr>
        <p:sp>
          <p:nvSpPr>
            <p:cNvPr id="151" name="모서리가 둥근 직사각형 150"/>
            <p:cNvSpPr/>
            <p:nvPr/>
          </p:nvSpPr>
          <p:spPr bwMode="auto">
            <a:xfrm>
              <a:off x="3810751" y="887534"/>
              <a:ext cx="1944216" cy="1218638"/>
            </a:xfrm>
            <a:prstGeom prst="roundRect">
              <a:avLst>
                <a:gd name="adj" fmla="val 2408"/>
              </a:avLst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lIns="36000" rIns="36000" rtlCol="0" anchor="t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45000"/>
                <a:buFont typeface="StarSymbol" pitchFamily="2" charset="0"/>
                <a:buNone/>
              </a:pPr>
              <a:endParaRPr kumimoji="0"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Verdana" pitchFamily="34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633320" y="978612"/>
              <a:ext cx="279323" cy="1605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Verdana" pitchFamily="34" charset="0"/>
                </a:rPr>
                <a:t>알림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598225" y="978612"/>
              <a:ext cx="91169" cy="1605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Verdana" pitchFamily="34" charset="0"/>
                </a:rPr>
                <a:t>X</a:t>
              </a:r>
              <a:endPara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Verdana" pitchFamily="34" charset="0"/>
              </a:endParaRPr>
            </a:p>
          </p:txBody>
        </p:sp>
        <p:cxnSp>
          <p:nvCxnSpPr>
            <p:cNvPr id="154" name="직선 연결선 153"/>
            <p:cNvCxnSpPr/>
            <p:nvPr/>
          </p:nvCxnSpPr>
          <p:spPr>
            <a:xfrm>
              <a:off x="3800872" y="1198874"/>
              <a:ext cx="1944216" cy="0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</p:cxnSp>
        <p:sp>
          <p:nvSpPr>
            <p:cNvPr id="155" name="TextBox 154"/>
            <p:cNvSpPr txBox="1"/>
            <p:nvPr/>
          </p:nvSpPr>
          <p:spPr>
            <a:xfrm>
              <a:off x="3819918" y="1382570"/>
              <a:ext cx="1906124" cy="2140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800" dirty="0" smtClean="0">
                  <a:latin typeface="+mn-ea"/>
                  <a:cs typeface="Verdana" pitchFamily="34" charset="0"/>
                </a:rPr>
                <a:t>URL</a:t>
              </a:r>
              <a:r>
                <a:rPr lang="ko-KR" altLang="en-US" sz="800" dirty="0" smtClean="0">
                  <a:latin typeface="+mn-ea"/>
                  <a:cs typeface="Verdana" pitchFamily="34" charset="0"/>
                </a:rPr>
                <a:t>을 입력해주세요</a:t>
              </a:r>
              <a:r>
                <a:rPr lang="en-US" altLang="ko-KR" sz="800" dirty="0" smtClean="0">
                  <a:latin typeface="+mn-ea"/>
                  <a:cs typeface="Verdana" pitchFamily="34" charset="0"/>
                </a:rPr>
                <a:t>.</a:t>
              </a:r>
            </a:p>
          </p:txBody>
        </p:sp>
        <p:sp>
          <p:nvSpPr>
            <p:cNvPr id="156" name="모서리가 둥근 직사각형 155"/>
            <p:cNvSpPr/>
            <p:nvPr/>
          </p:nvSpPr>
          <p:spPr>
            <a:xfrm>
              <a:off x="4358741" y="1725727"/>
              <a:ext cx="792039" cy="216000"/>
            </a:xfrm>
            <a:prstGeom prst="roundRect">
              <a:avLst>
                <a:gd name="adj" fmla="val 16927"/>
              </a:avLst>
            </a:prstGeom>
            <a:solidFill>
              <a:schemeClr val="bg2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45000"/>
              </a:pPr>
              <a:r>
                <a:rPr kumimoji="0" lang="ko-KR" altLang="en-US" sz="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Verdana" pitchFamily="34" charset="0"/>
                </a:rPr>
                <a:t>확인</a:t>
              </a:r>
              <a:endParaRPr kumimoji="0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Verdana" pitchFamily="34" charset="0"/>
              </a:endParaRPr>
            </a:p>
          </p:txBody>
        </p:sp>
      </p:grpSp>
      <p:sp>
        <p:nvSpPr>
          <p:cNvPr id="158" name="Oval 202"/>
          <p:cNvSpPr>
            <a:spLocks noChangeArrowheads="1"/>
          </p:cNvSpPr>
          <p:nvPr/>
        </p:nvSpPr>
        <p:spPr bwMode="auto">
          <a:xfrm>
            <a:off x="7271422" y="3798188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3.1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9" name="Oval 202"/>
          <p:cNvSpPr>
            <a:spLocks noChangeArrowheads="1"/>
          </p:cNvSpPr>
          <p:nvPr/>
        </p:nvSpPr>
        <p:spPr bwMode="auto">
          <a:xfrm>
            <a:off x="7255683" y="5115540"/>
            <a:ext cx="150813" cy="1524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latinLnBrk="0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3.2</a:t>
            </a:r>
            <a:endParaRPr kumimoji="0"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153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12818</TotalTime>
  <Words>1793</Words>
  <Application>Microsoft Office PowerPoint</Application>
  <PresentationFormat>화면 슬라이드 쇼(4:3)</PresentationFormat>
  <Paragraphs>704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HY견고딕</vt:lpstr>
      <vt:lpstr>StarSymbol</vt:lpstr>
      <vt:lpstr>나눔고딕</vt:lpstr>
      <vt:lpstr>돋움</vt:lpstr>
      <vt:lpstr>맑은 고딕</vt:lpstr>
      <vt:lpstr>Arial</vt:lpstr>
      <vt:lpstr>Verdana</vt:lpstr>
      <vt:lpstr>디자인 사용자 지정</vt:lpstr>
      <vt:lpstr>2_디자인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메가존(주)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 (스토리보드)</dc:title>
  <dc:subject>화면 설계서 (스토리보드)</dc:subject>
  <dc:creator>KGS</dc:creator>
  <cp:keywords>화면 설계서 (스토리보드)</cp:keywords>
  <cp:lastModifiedBy>KimMi</cp:lastModifiedBy>
  <cp:revision>1994</cp:revision>
  <dcterms:created xsi:type="dcterms:W3CDTF">2015-11-27T06:56:15Z</dcterms:created>
  <dcterms:modified xsi:type="dcterms:W3CDTF">2016-11-02T03:05:26Z</dcterms:modified>
</cp:coreProperties>
</file>