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371DF-D006-0E11-37CA-BBD290851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4E6F78-E68B-29CF-5DD2-184D63FA8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32B33-2222-BBAA-0D87-DF06081B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BEA2-7594-4F93-AC3A-28DBB33538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DCD87-5667-6CBC-0B13-C5F0F9B4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2497D-E08F-E032-E0D9-5B9A60A6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98BD-5F93-4770-B382-CF6436802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8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A8D64-7511-03E7-A83C-CBFEF2AF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7E8EAB-F59B-AE38-B5C0-257D849CA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69E18-BE02-275D-E5FC-A2B3E359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BEA2-7594-4F93-AC3A-28DBB33538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D5F07-AAAD-8086-1383-E012C02D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7D88F-06AF-45AC-05C8-8F987622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98BD-5F93-4770-B382-CF6436802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4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3831CE-EA73-2E6A-D159-6571C12D2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B47C84-E4F9-EEDD-6ABB-9034C0413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A0138-F416-6E22-4963-D56C2EA6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BEA2-7594-4F93-AC3A-28DBB33538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A49A8-1371-22E4-8A00-FD21CD46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F5286-5D58-4C8C-987C-0AE0CB00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98BD-5F93-4770-B382-CF6436802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4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8F934-3245-551F-745E-4CA37764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10BF9-BC8E-73C5-E007-EC5D1924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389C8-E50D-34A3-1D33-D21956EC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BEA2-7594-4F93-AC3A-28DBB33538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54934-D4D3-7B9C-DA06-7AEA5AB4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3BC6D-CA7D-7A84-1E7C-C3534F78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98BD-5F93-4770-B382-CF6436802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6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4D37C-8324-EA3E-99FF-B32C526C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81D25-D8BA-7AA1-9184-077940D23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F77BF-1DBA-7E69-6A8C-5433C8AE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BEA2-7594-4F93-AC3A-28DBB33538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2EC32-DDF0-524E-48B1-1C18F351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4F4E2-3703-5C5E-BAA8-909C8D19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98BD-5F93-4770-B382-CF6436802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5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FC64A-6699-D880-4159-C22DEDBB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34D05-E050-F9EE-B9C5-5D09B58A4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4AA64F-A603-42E9-D404-AFEDC3493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57847D-223C-3E16-6D4D-29DC36C7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BEA2-7594-4F93-AC3A-28DBB33538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0464B-F724-A643-4094-AAB00D07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FD879-A11D-29F1-3074-EE415316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98BD-5F93-4770-B382-CF6436802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25DAE-F2E7-7158-1F38-EDA9B1B8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47BAA9-43B7-0866-A9E7-D117361DE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BF1D2-6F14-4C0F-1921-4E9020D4A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5392C6-2C32-D231-4837-1AA15FF1F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BBED0C-B07A-E9FC-CAA0-F9148E2C8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9B7EA-7388-3B2F-2E97-CD8AFFB9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BEA2-7594-4F93-AC3A-28DBB33538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383B20-0998-903C-FF4A-5E548F87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A463CC-E647-B44B-23CE-9D6E3A4B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98BD-5F93-4770-B382-CF6436802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7E14D-5338-3910-454C-2A704708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17E75E-C998-76BE-5B28-F59FE46F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BEA2-7594-4F93-AC3A-28DBB33538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5DCBBD-568C-46D3-64D1-8CEEB916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0332B8-33C5-06E0-8917-D0A1CDC6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98BD-5F93-4770-B382-CF6436802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5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CF864-5D7E-1F92-67FE-953DA748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BEA2-7594-4F93-AC3A-28DBB33538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6039B7-63DE-11ED-7130-1A7CFA84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98F98-684A-7C4C-D549-DAC4EED2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98BD-5F93-4770-B382-CF6436802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8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BCE-70EC-55A2-B03C-D747D99F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6DDF4-B584-FC6B-D808-77078E945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23EA7C-DE22-468B-445D-A5F149AE9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A5F216-7375-445A-4388-B60FEA11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BEA2-7594-4F93-AC3A-28DBB33538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54EB1-6891-8826-B345-F0FA2FFB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53EFD-E724-1BF0-CC92-CE614CA2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98BD-5F93-4770-B382-CF6436802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6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BAF94-C5F8-5C33-E7AF-AF909657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91957F-2A48-91B4-3945-255EE9EF4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886E54-4915-AE66-C11A-6EBC2776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9E39E-C89F-A39F-267A-202E1259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BEA2-7594-4F93-AC3A-28DBB33538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3F7C5-EFD9-1985-392C-C9A22548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E281F-9B84-2279-B22B-73BA8268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98BD-5F93-4770-B382-CF6436802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9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515879-4C04-6A93-0CDA-2A676F44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EC69B-66DB-A568-4928-5F07E914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9FFF9-FE7A-F874-5BBA-F1A7E8004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BEA2-7594-4F93-AC3A-28DBB33538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6A916-73E5-3E4B-F6B7-5F079EDBE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4C559-F202-C92E-5B2B-39193F437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98BD-5F93-4770-B382-CF6436802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22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FF964-A8CD-2A3F-203A-A193FFFD1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진행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0D24D1-0CB8-A3BD-A9F6-790904E1F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초안 작성 일자 </a:t>
            </a:r>
            <a:r>
              <a:rPr lang="en-US" altLang="ko-KR"/>
              <a:t>: 2022.11.29</a:t>
            </a:r>
            <a:endParaRPr lang="en-US" altLang="ko-KR" dirty="0"/>
          </a:p>
          <a:p>
            <a:pPr algn="r"/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홍성준</a:t>
            </a:r>
          </a:p>
        </p:txBody>
      </p:sp>
    </p:spTree>
    <p:extLst>
      <p:ext uri="{BB962C8B-B14F-4D97-AF65-F5344CB8AC3E}">
        <p14:creationId xmlns:p14="http://schemas.microsoft.com/office/powerpoint/2010/main" val="165661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0067D-3815-7B2F-B1F9-AA5790A2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각 단위의 세부 분석도와 간략한 설명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EEC92-F664-D624-9551-1FB2EB2C80CA}"/>
              </a:ext>
            </a:extLst>
          </p:cNvPr>
          <p:cNvSpPr txBox="1"/>
          <p:nvPr/>
        </p:nvSpPr>
        <p:spPr>
          <a:xfrm>
            <a:off x="4251158" y="2077453"/>
            <a:ext cx="66253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현재 진행되고 있는 이벤트에 관한 정보를 보여준다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이벤트 진행도에 따른 보상을 받을 수 있다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이벤트에 관련된 상점 창으로 이동할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보너스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설명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우편함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메일 형식으로 전해지는 메시지가 전달된다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텍스트 외에도 아이템을 전달하는 기능이 있다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3415E9-C5CA-63D2-5292-05A7148A5F87}"/>
              </a:ext>
            </a:extLst>
          </p:cNvPr>
          <p:cNvSpPr/>
          <p:nvPr/>
        </p:nvSpPr>
        <p:spPr>
          <a:xfrm>
            <a:off x="1439781" y="2237875"/>
            <a:ext cx="720000" cy="3408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882ACA-5C7A-14CF-2A15-793B5E8C1C82}"/>
              </a:ext>
            </a:extLst>
          </p:cNvPr>
          <p:cNvSpPr/>
          <p:nvPr/>
        </p:nvSpPr>
        <p:spPr>
          <a:xfrm>
            <a:off x="3122669" y="2237875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이벤트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727AE6-E9AB-D8C3-671C-9D2F90420F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59781" y="2417875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A752A-3A6E-9696-7AF2-2D9D9C8877EE}"/>
              </a:ext>
            </a:extLst>
          </p:cNvPr>
          <p:cNvSpPr/>
          <p:nvPr/>
        </p:nvSpPr>
        <p:spPr>
          <a:xfrm>
            <a:off x="3122669" y="3762348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보너스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9A658D-8E25-B8AF-176D-07AF0F91F38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159781" y="3942348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7A097-3D7E-8F3D-5434-51B13859332A}"/>
              </a:ext>
            </a:extLst>
          </p:cNvPr>
          <p:cNvSpPr/>
          <p:nvPr/>
        </p:nvSpPr>
        <p:spPr>
          <a:xfrm>
            <a:off x="3122669" y="5286822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우편함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4198C6-7435-7CBA-F3D8-F5948CA0118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159781" y="5466822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0067D-3815-7B2F-B1F9-AA5790A2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각 단위의 세부 분석도와 간략한 설명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EEC92-F664-D624-9551-1FB2EB2C80CA}"/>
              </a:ext>
            </a:extLst>
          </p:cNvPr>
          <p:cNvSpPr txBox="1"/>
          <p:nvPr/>
        </p:nvSpPr>
        <p:spPr>
          <a:xfrm>
            <a:off x="4251158" y="2077453"/>
            <a:ext cx="66253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패치 내역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행사에 대한 공지를 보여준다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링크를 통해 다른 창으로 이동할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인게임</a:t>
            </a:r>
            <a:r>
              <a:rPr lang="ko-KR" altLang="en-US" dirty="0"/>
              <a:t> 재화를 다른 재화로 교환할 수 있는 창이다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이벤트에 관련된 교환창도 이곳에 위치한다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복귀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복귀자를 위한 </a:t>
            </a:r>
            <a:r>
              <a:rPr lang="ko-KR" altLang="en-US" dirty="0" err="1"/>
              <a:t>해택을</a:t>
            </a:r>
            <a:r>
              <a:rPr lang="ko-KR" altLang="en-US" dirty="0"/>
              <a:t> 보여주는 곳이다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진행도에 따라서 보상을 받을 수 있다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3415E9-C5CA-63D2-5292-05A7148A5F87}"/>
              </a:ext>
            </a:extLst>
          </p:cNvPr>
          <p:cNvSpPr/>
          <p:nvPr/>
        </p:nvSpPr>
        <p:spPr>
          <a:xfrm>
            <a:off x="1439781" y="2237875"/>
            <a:ext cx="720000" cy="3408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882ACA-5C7A-14CF-2A15-793B5E8C1C82}"/>
              </a:ext>
            </a:extLst>
          </p:cNvPr>
          <p:cNvSpPr/>
          <p:nvPr/>
        </p:nvSpPr>
        <p:spPr>
          <a:xfrm>
            <a:off x="3122669" y="2237875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727AE6-E9AB-D8C3-671C-9D2F90420F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59781" y="2417875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A752A-3A6E-9696-7AF2-2D9D9C8877EE}"/>
              </a:ext>
            </a:extLst>
          </p:cNvPr>
          <p:cNvSpPr/>
          <p:nvPr/>
        </p:nvSpPr>
        <p:spPr>
          <a:xfrm>
            <a:off x="3122669" y="3762348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상점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9A658D-8E25-B8AF-176D-07AF0F91F38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159781" y="3942348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7A097-3D7E-8F3D-5434-51B13859332A}"/>
              </a:ext>
            </a:extLst>
          </p:cNvPr>
          <p:cNvSpPr/>
          <p:nvPr/>
        </p:nvSpPr>
        <p:spPr>
          <a:xfrm>
            <a:off x="3122669" y="5286822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4198C6-7435-7CBA-F3D8-F5948CA0118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159781" y="5466822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9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0067D-3815-7B2F-B1F9-AA5790A2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각 단위의 세부 분석도와 간략한 설명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EEC92-F664-D624-9551-1FB2EB2C80CA}"/>
              </a:ext>
            </a:extLst>
          </p:cNvPr>
          <p:cNvSpPr txBox="1"/>
          <p:nvPr/>
        </p:nvSpPr>
        <p:spPr>
          <a:xfrm>
            <a:off x="4251158" y="2077453"/>
            <a:ext cx="66253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 배너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현재 진행하고 있는 이벤트를 보여준다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클릭하면 해당 페이지 또는 웹으로 이동한다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스태미나</a:t>
            </a:r>
            <a:r>
              <a:rPr lang="en-US" altLang="ko-KR" dirty="0"/>
              <a:t>, </a:t>
            </a:r>
            <a:r>
              <a:rPr lang="ko-KR" altLang="en-US" dirty="0"/>
              <a:t>골드</a:t>
            </a:r>
            <a:r>
              <a:rPr lang="en-US" altLang="ko-KR" dirty="0"/>
              <a:t>, </a:t>
            </a:r>
            <a:r>
              <a:rPr lang="ko-KR" altLang="en-US" dirty="0"/>
              <a:t>다이아 세가지 자원을 보여준다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각 자원을 터치 시 해당 자원을 얻을 수 있는 여러 방법을 보여준다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출격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게임의 메인 컨텐츠인 전투를 하기 위한 창이다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이 창에서 세부적인 다른 창으로 이동하여 전투를 진행한다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3415E9-C5CA-63D2-5292-05A7148A5F87}"/>
              </a:ext>
            </a:extLst>
          </p:cNvPr>
          <p:cNvSpPr/>
          <p:nvPr/>
        </p:nvSpPr>
        <p:spPr>
          <a:xfrm>
            <a:off x="1439781" y="2237875"/>
            <a:ext cx="720000" cy="3408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882ACA-5C7A-14CF-2A15-793B5E8C1C82}"/>
              </a:ext>
            </a:extLst>
          </p:cNvPr>
          <p:cNvSpPr/>
          <p:nvPr/>
        </p:nvSpPr>
        <p:spPr>
          <a:xfrm>
            <a:off x="3122669" y="2237875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이벤트 배너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727AE6-E9AB-D8C3-671C-9D2F90420F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59781" y="2417875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A752A-3A6E-9696-7AF2-2D9D9C8877EE}"/>
              </a:ext>
            </a:extLst>
          </p:cNvPr>
          <p:cNvSpPr/>
          <p:nvPr/>
        </p:nvSpPr>
        <p:spPr>
          <a:xfrm>
            <a:off x="3122669" y="3762348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자원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9A658D-8E25-B8AF-176D-07AF0F91F38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159781" y="3942348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7A097-3D7E-8F3D-5434-51B13859332A}"/>
              </a:ext>
            </a:extLst>
          </p:cNvPr>
          <p:cNvSpPr/>
          <p:nvPr/>
        </p:nvSpPr>
        <p:spPr>
          <a:xfrm>
            <a:off x="3122669" y="5286822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출격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4198C6-7435-7CBA-F3D8-F5948CA0118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159781" y="5466822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0067D-3815-7B2F-B1F9-AA5790A2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각 단위의 세부 분석도와 간략한 설명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EEC92-F664-D624-9551-1FB2EB2C80CA}"/>
              </a:ext>
            </a:extLst>
          </p:cNvPr>
          <p:cNvSpPr txBox="1"/>
          <p:nvPr/>
        </p:nvSpPr>
        <p:spPr>
          <a:xfrm>
            <a:off x="4251158" y="2077453"/>
            <a:ext cx="6625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</a:t>
            </a:r>
            <a:r>
              <a:rPr lang="en-US" altLang="ko-KR" dirty="0"/>
              <a:t>(</a:t>
            </a:r>
            <a:r>
              <a:rPr lang="ko-KR" altLang="en-US" dirty="0"/>
              <a:t>출격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현재 진행하고 있는 이벤트에 관련된 전투 로비로 바로 이동할 수 있는 창이다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발키리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이 게임의 기본 유닛인 </a:t>
            </a:r>
            <a:r>
              <a:rPr lang="ko-KR" altLang="en-US" dirty="0" err="1"/>
              <a:t>발키리를</a:t>
            </a:r>
            <a:r>
              <a:rPr lang="ko-KR" altLang="en-US" dirty="0"/>
              <a:t> 관리하는 창이다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발키리가</a:t>
            </a:r>
            <a:r>
              <a:rPr lang="ko-KR" altLang="en-US" dirty="0"/>
              <a:t> 사용하는 무기</a:t>
            </a:r>
            <a:r>
              <a:rPr lang="en-US" altLang="ko-KR" dirty="0"/>
              <a:t>, </a:t>
            </a:r>
            <a:r>
              <a:rPr lang="ko-KR" altLang="en-US" dirty="0" err="1"/>
              <a:t>성흔과</a:t>
            </a:r>
            <a:r>
              <a:rPr lang="ko-KR" altLang="en-US" dirty="0"/>
              <a:t> 소모성 아이템 등의 아이템을 관리하는 창이다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3415E9-C5CA-63D2-5292-05A7148A5F87}"/>
              </a:ext>
            </a:extLst>
          </p:cNvPr>
          <p:cNvSpPr/>
          <p:nvPr/>
        </p:nvSpPr>
        <p:spPr>
          <a:xfrm>
            <a:off x="1439781" y="2237875"/>
            <a:ext cx="720000" cy="3408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882ACA-5C7A-14CF-2A15-793B5E8C1C82}"/>
              </a:ext>
            </a:extLst>
          </p:cNvPr>
          <p:cNvSpPr/>
          <p:nvPr/>
        </p:nvSpPr>
        <p:spPr>
          <a:xfrm>
            <a:off x="3122669" y="2237875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이벤트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출격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727AE6-E9AB-D8C3-671C-9D2F90420F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59781" y="2417875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A752A-3A6E-9696-7AF2-2D9D9C8877EE}"/>
              </a:ext>
            </a:extLst>
          </p:cNvPr>
          <p:cNvSpPr/>
          <p:nvPr/>
        </p:nvSpPr>
        <p:spPr>
          <a:xfrm>
            <a:off x="3122669" y="3762348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발키리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9A658D-8E25-B8AF-176D-07AF0F91F38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159781" y="3942348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7A097-3D7E-8F3D-5434-51B13859332A}"/>
              </a:ext>
            </a:extLst>
          </p:cNvPr>
          <p:cNvSpPr/>
          <p:nvPr/>
        </p:nvSpPr>
        <p:spPr>
          <a:xfrm>
            <a:off x="3122669" y="5286822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4198C6-7435-7CBA-F3D8-F5948CA0118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159781" y="5466822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885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0067D-3815-7B2F-B1F9-AA5790A2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각 단위의 세부 분석도와 간략한 설명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EEC92-F664-D624-9551-1FB2EB2C80CA}"/>
              </a:ext>
            </a:extLst>
          </p:cNvPr>
          <p:cNvSpPr txBox="1"/>
          <p:nvPr/>
        </p:nvSpPr>
        <p:spPr>
          <a:xfrm>
            <a:off x="4251158" y="2077453"/>
            <a:ext cx="66253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기본 유닛인 </a:t>
            </a:r>
            <a:r>
              <a:rPr lang="ko-KR" altLang="en-US" dirty="0" err="1"/>
              <a:t>발키리를</a:t>
            </a:r>
            <a:r>
              <a:rPr lang="ko-KR" altLang="en-US" dirty="0"/>
              <a:t> 보조해주는 보조 유닛 인형을 관리하는 창이다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다이아몬드 재화를 사용해서 확률형 뽑기를 하여 아이템을 획득하는 창이다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다양한 종류의 뽑기 탭이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다른 유저와 함께하는 컨텐츠를 할 수 있는 창이다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3415E9-C5CA-63D2-5292-05A7148A5F87}"/>
              </a:ext>
            </a:extLst>
          </p:cNvPr>
          <p:cNvSpPr/>
          <p:nvPr/>
        </p:nvSpPr>
        <p:spPr>
          <a:xfrm>
            <a:off x="1439781" y="2237875"/>
            <a:ext cx="720000" cy="3408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882ACA-5C7A-14CF-2A15-793B5E8C1C82}"/>
              </a:ext>
            </a:extLst>
          </p:cNvPr>
          <p:cNvSpPr/>
          <p:nvPr/>
        </p:nvSpPr>
        <p:spPr>
          <a:xfrm>
            <a:off x="3122669" y="2237875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인형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727AE6-E9AB-D8C3-671C-9D2F90420F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59781" y="2417875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A752A-3A6E-9696-7AF2-2D9D9C8877EE}"/>
              </a:ext>
            </a:extLst>
          </p:cNvPr>
          <p:cNvSpPr/>
          <p:nvPr/>
        </p:nvSpPr>
        <p:spPr>
          <a:xfrm>
            <a:off x="3122669" y="3762348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보급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9A658D-8E25-B8AF-176D-07AF0F91F38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159781" y="3942348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7A097-3D7E-8F3D-5434-51B13859332A}"/>
              </a:ext>
            </a:extLst>
          </p:cNvPr>
          <p:cNvSpPr/>
          <p:nvPr/>
        </p:nvSpPr>
        <p:spPr>
          <a:xfrm>
            <a:off x="3122669" y="5286822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4198C6-7435-7CBA-F3D8-F5948CA0118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159781" y="5466822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4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0067D-3815-7B2F-B1F9-AA5790A2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각 단위의 세부 분석도와 간략한 설명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EEC92-F664-D624-9551-1FB2EB2C80CA}"/>
              </a:ext>
            </a:extLst>
          </p:cNvPr>
          <p:cNvSpPr txBox="1"/>
          <p:nvPr/>
        </p:nvSpPr>
        <p:spPr>
          <a:xfrm>
            <a:off x="4251158" y="2077453"/>
            <a:ext cx="6625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아르바이트</a:t>
            </a:r>
            <a:r>
              <a:rPr lang="en-US" altLang="ko-KR" dirty="0"/>
              <a:t>, </a:t>
            </a:r>
            <a:r>
              <a:rPr lang="ko-KR" altLang="en-US" dirty="0"/>
              <a:t>본부 상점</a:t>
            </a:r>
            <a:r>
              <a:rPr lang="en-US" altLang="ko-KR" dirty="0"/>
              <a:t>, </a:t>
            </a:r>
            <a:r>
              <a:rPr lang="ko-KR" altLang="en-US" dirty="0"/>
              <a:t>신의 열쇠</a:t>
            </a:r>
            <a:r>
              <a:rPr lang="en-US" altLang="ko-KR" dirty="0"/>
              <a:t>, </a:t>
            </a:r>
            <a:r>
              <a:rPr lang="ko-KR" altLang="en-US" dirty="0"/>
              <a:t>기숙사</a:t>
            </a:r>
            <a:r>
              <a:rPr lang="en-US" altLang="ko-KR" dirty="0"/>
              <a:t> </a:t>
            </a:r>
            <a:r>
              <a:rPr lang="ko-KR" altLang="en-US" dirty="0"/>
              <a:t>등의 탭을 열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사운드</a:t>
            </a:r>
            <a:r>
              <a:rPr lang="en-US" altLang="ko-KR" dirty="0"/>
              <a:t>, 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조작 등의 설정을 조정할 수 있다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3415E9-C5CA-63D2-5292-05A7148A5F87}"/>
              </a:ext>
            </a:extLst>
          </p:cNvPr>
          <p:cNvSpPr/>
          <p:nvPr/>
        </p:nvSpPr>
        <p:spPr>
          <a:xfrm>
            <a:off x="1439781" y="2237875"/>
            <a:ext cx="720000" cy="3408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882ACA-5C7A-14CF-2A15-793B5E8C1C82}"/>
              </a:ext>
            </a:extLst>
          </p:cNvPr>
          <p:cNvSpPr/>
          <p:nvPr/>
        </p:nvSpPr>
        <p:spPr>
          <a:xfrm>
            <a:off x="3122669" y="2237875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본부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727AE6-E9AB-D8C3-671C-9D2F90420F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59781" y="2417875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7A097-3D7E-8F3D-5434-51B13859332A}"/>
              </a:ext>
            </a:extLst>
          </p:cNvPr>
          <p:cNvSpPr/>
          <p:nvPr/>
        </p:nvSpPr>
        <p:spPr>
          <a:xfrm>
            <a:off x="3122669" y="5286822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4198C6-7435-7CBA-F3D8-F5948CA0118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159781" y="5466822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2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E6B33-8940-913A-EC63-998C8E770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비고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237D6C-AC5C-CDD9-6A43-00A632755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관련 문서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708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E45E0-4213-12AC-4B01-5AB2DED9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변경사항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D40FC20-58E5-909F-43A8-1FDE3152A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417939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988599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4148162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668352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48271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 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74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3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3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07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217BD-BDDE-B3E6-0E75-9BA317FB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493DE-EE9D-6C98-DD7F-B9AA3DBF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게임 진행 분석의 목적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게임 진행 분석도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195149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E6B33-8940-913A-EC63-998C8E770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게임 진행 분석의 목적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237D6C-AC5C-CDD9-6A43-00A632755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개요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44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B259C-64D7-9AFB-925B-AB0435BE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본 자료는 </a:t>
            </a:r>
            <a:r>
              <a:rPr lang="ko-KR" altLang="ko-KR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호요버스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사의 『붕괴 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baseline="30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rd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』 라는 게임의 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UI 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부분을 모작하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 위해 제작되었습니다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문서는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해당 게임의 대략적인 흐름을 파악하고 기록하기 위해 작성되었습니다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고로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흐름 안에 각 </a:t>
            </a:r>
            <a:r>
              <a:rPr lang="ko-KR" altLang="en-US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씬들의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자세한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내용을 기술하지는 않았습니다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씬들의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자세한 내용은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추후 작성될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기능 확인 문서를 통해서 알아볼 수 있습니다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050FB5A-2AC3-BDF1-4872-73E74296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 </a:t>
            </a:r>
          </a:p>
        </p:txBody>
      </p:sp>
    </p:spTree>
    <p:extLst>
      <p:ext uri="{BB962C8B-B14F-4D97-AF65-F5344CB8AC3E}">
        <p14:creationId xmlns:p14="http://schemas.microsoft.com/office/powerpoint/2010/main" val="12129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E6B33-8940-913A-EC63-998C8E770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게임 진행 분석도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237D6C-AC5C-CDD9-6A43-00A632755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전체 게임 진행 분석도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각 단위의 세부 분석도와 간략한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933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0067D-3815-7B2F-B1F9-AA5790A2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게임 진행 분석도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4EC48A-0C00-F0E1-29D4-E5DA2A2D5634}"/>
              </a:ext>
            </a:extLst>
          </p:cNvPr>
          <p:cNvSpPr/>
          <p:nvPr/>
        </p:nvSpPr>
        <p:spPr>
          <a:xfrm>
            <a:off x="1768643" y="1690688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스플레시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070A5A-8B15-BA20-B30A-7D8609A2573B}"/>
              </a:ext>
            </a:extLst>
          </p:cNvPr>
          <p:cNvSpPr/>
          <p:nvPr/>
        </p:nvSpPr>
        <p:spPr>
          <a:xfrm>
            <a:off x="2729663" y="1690688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1839E7-18D6-E8CD-3081-E2DC3668DD7A}"/>
              </a:ext>
            </a:extLst>
          </p:cNvPr>
          <p:cNvSpPr/>
          <p:nvPr/>
        </p:nvSpPr>
        <p:spPr>
          <a:xfrm>
            <a:off x="3689709" y="1690688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8F1C9-0967-75B2-192D-6AC78BB1D629}"/>
              </a:ext>
            </a:extLst>
          </p:cNvPr>
          <p:cNvSpPr/>
          <p:nvPr/>
        </p:nvSpPr>
        <p:spPr>
          <a:xfrm>
            <a:off x="5300370" y="1690688"/>
            <a:ext cx="720000" cy="434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D8A97B-29EA-A6A8-A222-D163409F3AC5}"/>
              </a:ext>
            </a:extLst>
          </p:cNvPr>
          <p:cNvSpPr/>
          <p:nvPr/>
        </p:nvSpPr>
        <p:spPr>
          <a:xfrm>
            <a:off x="3689709" y="3284961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E8854-78AC-B11D-AC1F-C30E0BB49A1B}"/>
              </a:ext>
            </a:extLst>
          </p:cNvPr>
          <p:cNvSpPr/>
          <p:nvPr/>
        </p:nvSpPr>
        <p:spPr>
          <a:xfrm>
            <a:off x="3690684" y="2329149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유저정보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3D33F1-3135-2529-4707-C60ECD527A7E}"/>
              </a:ext>
            </a:extLst>
          </p:cNvPr>
          <p:cNvSpPr/>
          <p:nvPr/>
        </p:nvSpPr>
        <p:spPr>
          <a:xfrm>
            <a:off x="7729721" y="2624254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80206-64E8-6433-BC1C-87D1701F6491}"/>
              </a:ext>
            </a:extLst>
          </p:cNvPr>
          <p:cNvSpPr/>
          <p:nvPr/>
        </p:nvSpPr>
        <p:spPr>
          <a:xfrm>
            <a:off x="6838189" y="2326490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이벤트 </a:t>
            </a:r>
            <a:r>
              <a:rPr lang="ko-KR" altLang="en-US" sz="1000" dirty="0" err="1">
                <a:solidFill>
                  <a:schemeClr val="tx1"/>
                </a:solidFill>
              </a:rPr>
              <a:t>베너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D8FF10-9D3E-C419-C32F-7490B62AD959}"/>
              </a:ext>
            </a:extLst>
          </p:cNvPr>
          <p:cNvSpPr/>
          <p:nvPr/>
        </p:nvSpPr>
        <p:spPr>
          <a:xfrm>
            <a:off x="6838189" y="2920285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C7ACD3-48C9-B2E1-2C98-F804A0D2972F}"/>
              </a:ext>
            </a:extLst>
          </p:cNvPr>
          <p:cNvSpPr/>
          <p:nvPr/>
        </p:nvSpPr>
        <p:spPr>
          <a:xfrm>
            <a:off x="3689709" y="5674448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4AD9B5-32E2-E1DA-B5AB-3D98B6DB5036}"/>
              </a:ext>
            </a:extLst>
          </p:cNvPr>
          <p:cNvSpPr/>
          <p:nvPr/>
        </p:nvSpPr>
        <p:spPr>
          <a:xfrm>
            <a:off x="3689709" y="5196736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88C0DD-09E6-DC3E-900D-47F5EF31898A}"/>
              </a:ext>
            </a:extLst>
          </p:cNvPr>
          <p:cNvSpPr/>
          <p:nvPr/>
        </p:nvSpPr>
        <p:spPr>
          <a:xfrm>
            <a:off x="3689709" y="4719024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4BD46E-F5C4-A793-7A0F-C48046104755}"/>
              </a:ext>
            </a:extLst>
          </p:cNvPr>
          <p:cNvSpPr/>
          <p:nvPr/>
        </p:nvSpPr>
        <p:spPr>
          <a:xfrm>
            <a:off x="3689709" y="4239545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우편함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B19D7-66D3-8B44-C225-25B15B8E463B}"/>
              </a:ext>
            </a:extLst>
          </p:cNvPr>
          <p:cNvSpPr/>
          <p:nvPr/>
        </p:nvSpPr>
        <p:spPr>
          <a:xfrm>
            <a:off x="3689709" y="3760066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보너스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555294-CEED-636B-202E-B1796D652D9C}"/>
              </a:ext>
            </a:extLst>
          </p:cNvPr>
          <p:cNvSpPr/>
          <p:nvPr/>
        </p:nvSpPr>
        <p:spPr>
          <a:xfrm>
            <a:off x="3690684" y="2804254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임무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1FEC63-AA67-F99E-3B40-91273A7ADC03}"/>
              </a:ext>
            </a:extLst>
          </p:cNvPr>
          <p:cNvSpPr/>
          <p:nvPr/>
        </p:nvSpPr>
        <p:spPr>
          <a:xfrm>
            <a:off x="7729721" y="3217595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이벤트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출격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00E167-9CF9-8FF2-1266-73DEAE821C45}"/>
              </a:ext>
            </a:extLst>
          </p:cNvPr>
          <p:cNvSpPr/>
          <p:nvPr/>
        </p:nvSpPr>
        <p:spPr>
          <a:xfrm>
            <a:off x="6838189" y="3517833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발키리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35ADB6-1BB4-6A91-0083-1DF1135C4BD8}"/>
              </a:ext>
            </a:extLst>
          </p:cNvPr>
          <p:cNvSpPr/>
          <p:nvPr/>
        </p:nvSpPr>
        <p:spPr>
          <a:xfrm>
            <a:off x="7729721" y="3810936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ADD24F-106A-120F-0230-FA8735430B80}"/>
              </a:ext>
            </a:extLst>
          </p:cNvPr>
          <p:cNvSpPr/>
          <p:nvPr/>
        </p:nvSpPr>
        <p:spPr>
          <a:xfrm>
            <a:off x="6838189" y="4118242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6631E6-68DF-1CAD-F659-05B1EE99D395}"/>
              </a:ext>
            </a:extLst>
          </p:cNvPr>
          <p:cNvSpPr/>
          <p:nvPr/>
        </p:nvSpPr>
        <p:spPr>
          <a:xfrm>
            <a:off x="7729721" y="4413145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C9B92D-CE42-23EE-B523-73DF5ABDB3CA}"/>
              </a:ext>
            </a:extLst>
          </p:cNvPr>
          <p:cNvSpPr/>
          <p:nvPr/>
        </p:nvSpPr>
        <p:spPr>
          <a:xfrm>
            <a:off x="6838189" y="4719024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C47A18-85B6-8747-1468-168E80F22D41}"/>
              </a:ext>
            </a:extLst>
          </p:cNvPr>
          <p:cNvSpPr/>
          <p:nvPr/>
        </p:nvSpPr>
        <p:spPr>
          <a:xfrm>
            <a:off x="7729721" y="5016788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본부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3160BE-FF34-A676-779B-99BF7AA2467E}"/>
              </a:ext>
            </a:extLst>
          </p:cNvPr>
          <p:cNvSpPr/>
          <p:nvPr/>
        </p:nvSpPr>
        <p:spPr>
          <a:xfrm>
            <a:off x="7729721" y="5620431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B8C4C9-0845-4886-99D6-68EB2F65A14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488643" y="1870688"/>
            <a:ext cx="24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6334112-AD2B-A78F-57F8-487FEDAB0D7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449663" y="1870688"/>
            <a:ext cx="240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BB27194-355D-23F0-52F3-9E99EA131D1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409709" y="1870688"/>
            <a:ext cx="8906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3EB9B65-770B-E19A-49B2-403C19CEE203}"/>
              </a:ext>
            </a:extLst>
          </p:cNvPr>
          <p:cNvCxnSpPr>
            <a:stCxn id="9" idx="3"/>
          </p:cNvCxnSpPr>
          <p:nvPr/>
        </p:nvCxnSpPr>
        <p:spPr>
          <a:xfrm>
            <a:off x="4410684" y="2509149"/>
            <a:ext cx="889686" cy="5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3B99CAC-D0B4-DD79-33E4-F593BBA695F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410684" y="2984254"/>
            <a:ext cx="889686" cy="8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343A9C8-79C4-A476-BE97-410C5747CE4D}"/>
              </a:ext>
            </a:extLst>
          </p:cNvPr>
          <p:cNvCxnSpPr>
            <a:stCxn id="8" idx="3"/>
          </p:cNvCxnSpPr>
          <p:nvPr/>
        </p:nvCxnSpPr>
        <p:spPr>
          <a:xfrm>
            <a:off x="4409709" y="3464961"/>
            <a:ext cx="8906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93A74FA-AECE-2200-45FB-85FE2928E3D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409709" y="3940066"/>
            <a:ext cx="8906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BA2C84F-5BCC-BB36-B4C0-A2BECA46EB16}"/>
              </a:ext>
            </a:extLst>
          </p:cNvPr>
          <p:cNvCxnSpPr>
            <a:stCxn id="16" idx="3"/>
          </p:cNvCxnSpPr>
          <p:nvPr/>
        </p:nvCxnSpPr>
        <p:spPr>
          <a:xfrm flipV="1">
            <a:off x="4409709" y="4413145"/>
            <a:ext cx="890661" cy="6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C65ACB8-093B-F755-2AE2-4A83BC388D2A}"/>
              </a:ext>
            </a:extLst>
          </p:cNvPr>
          <p:cNvCxnSpPr>
            <a:stCxn id="15" idx="3"/>
          </p:cNvCxnSpPr>
          <p:nvPr/>
        </p:nvCxnSpPr>
        <p:spPr>
          <a:xfrm flipV="1">
            <a:off x="4409709" y="4879234"/>
            <a:ext cx="890661" cy="197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0FEAC57-17E6-2733-A147-3A07F8888692}"/>
              </a:ext>
            </a:extLst>
          </p:cNvPr>
          <p:cNvCxnSpPr>
            <a:stCxn id="14" idx="3"/>
          </p:cNvCxnSpPr>
          <p:nvPr/>
        </p:nvCxnSpPr>
        <p:spPr>
          <a:xfrm>
            <a:off x="4409709" y="5376736"/>
            <a:ext cx="8906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D552AE7-6D21-B1F6-252F-6646DDE35EB7}"/>
              </a:ext>
            </a:extLst>
          </p:cNvPr>
          <p:cNvCxnSpPr>
            <a:stCxn id="13" idx="3"/>
          </p:cNvCxnSpPr>
          <p:nvPr/>
        </p:nvCxnSpPr>
        <p:spPr>
          <a:xfrm>
            <a:off x="4409709" y="5854448"/>
            <a:ext cx="8906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DD881B3-526C-08E6-FD94-84E26FC94665}"/>
              </a:ext>
            </a:extLst>
          </p:cNvPr>
          <p:cNvCxnSpPr>
            <a:stCxn id="11" idx="1"/>
          </p:cNvCxnSpPr>
          <p:nvPr/>
        </p:nvCxnSpPr>
        <p:spPr>
          <a:xfrm flipH="1">
            <a:off x="6020370" y="2506490"/>
            <a:ext cx="8178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1FA48B9-D90D-EB91-A592-A6FDA12943DC}"/>
              </a:ext>
            </a:extLst>
          </p:cNvPr>
          <p:cNvCxnSpPr>
            <a:stCxn id="12" idx="1"/>
          </p:cNvCxnSpPr>
          <p:nvPr/>
        </p:nvCxnSpPr>
        <p:spPr>
          <a:xfrm flipH="1">
            <a:off x="6020370" y="3100285"/>
            <a:ext cx="8178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0E1D233-062C-59B1-2DA9-30E9297B6072}"/>
              </a:ext>
            </a:extLst>
          </p:cNvPr>
          <p:cNvCxnSpPr>
            <a:stCxn id="20" idx="1"/>
          </p:cNvCxnSpPr>
          <p:nvPr/>
        </p:nvCxnSpPr>
        <p:spPr>
          <a:xfrm flipH="1">
            <a:off x="6020370" y="3697833"/>
            <a:ext cx="8178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D0C9467-AAD6-832E-42CD-7E50244A4DE0}"/>
              </a:ext>
            </a:extLst>
          </p:cNvPr>
          <p:cNvCxnSpPr>
            <a:stCxn id="22" idx="1"/>
          </p:cNvCxnSpPr>
          <p:nvPr/>
        </p:nvCxnSpPr>
        <p:spPr>
          <a:xfrm flipH="1">
            <a:off x="6020370" y="4298242"/>
            <a:ext cx="8178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617B57D-AFCF-3331-6D72-45809A1C9398}"/>
              </a:ext>
            </a:extLst>
          </p:cNvPr>
          <p:cNvCxnSpPr>
            <a:stCxn id="24" idx="1"/>
          </p:cNvCxnSpPr>
          <p:nvPr/>
        </p:nvCxnSpPr>
        <p:spPr>
          <a:xfrm flipH="1">
            <a:off x="6020370" y="4899024"/>
            <a:ext cx="8178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E8A4459-7C2B-F4E8-4385-E9E047F2FD7C}"/>
              </a:ext>
            </a:extLst>
          </p:cNvPr>
          <p:cNvCxnSpPr>
            <a:stCxn id="10" idx="1"/>
          </p:cNvCxnSpPr>
          <p:nvPr/>
        </p:nvCxnSpPr>
        <p:spPr>
          <a:xfrm flipH="1">
            <a:off x="6020370" y="2804254"/>
            <a:ext cx="17093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B36D9B5-DB10-C57F-B2E4-099226E3A578}"/>
              </a:ext>
            </a:extLst>
          </p:cNvPr>
          <p:cNvCxnSpPr>
            <a:stCxn id="19" idx="1"/>
          </p:cNvCxnSpPr>
          <p:nvPr/>
        </p:nvCxnSpPr>
        <p:spPr>
          <a:xfrm flipH="1">
            <a:off x="6020370" y="3397595"/>
            <a:ext cx="17093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B1688AF-390A-F4D6-7562-F063F3EA33A5}"/>
              </a:ext>
            </a:extLst>
          </p:cNvPr>
          <p:cNvCxnSpPr>
            <a:stCxn id="21" idx="1"/>
          </p:cNvCxnSpPr>
          <p:nvPr/>
        </p:nvCxnSpPr>
        <p:spPr>
          <a:xfrm flipH="1">
            <a:off x="6020370" y="3990936"/>
            <a:ext cx="17093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019B490-01CD-2FB7-E33D-FA46D75E2D29}"/>
              </a:ext>
            </a:extLst>
          </p:cNvPr>
          <p:cNvCxnSpPr>
            <a:stCxn id="23" idx="1"/>
          </p:cNvCxnSpPr>
          <p:nvPr/>
        </p:nvCxnSpPr>
        <p:spPr>
          <a:xfrm flipH="1">
            <a:off x="6020370" y="4593145"/>
            <a:ext cx="1709351" cy="6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50A023-5118-FD71-5DFF-80BC61B2F413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6020370" y="5193927"/>
            <a:ext cx="17093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349FAC1-149D-C045-AF0D-8DEB59C85BA4}"/>
              </a:ext>
            </a:extLst>
          </p:cNvPr>
          <p:cNvCxnSpPr>
            <a:stCxn id="26" idx="1"/>
          </p:cNvCxnSpPr>
          <p:nvPr/>
        </p:nvCxnSpPr>
        <p:spPr>
          <a:xfrm flipH="1">
            <a:off x="6020370" y="5800431"/>
            <a:ext cx="17093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0067D-3815-7B2F-B1F9-AA5790A2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각 단위의 세부 분석도와 간략한 설명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4EC48A-0C00-F0E1-29D4-E5DA2A2D5634}"/>
              </a:ext>
            </a:extLst>
          </p:cNvPr>
          <p:cNvSpPr/>
          <p:nvPr/>
        </p:nvSpPr>
        <p:spPr>
          <a:xfrm>
            <a:off x="2225844" y="2356435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스플레시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070A5A-8B15-BA20-B30A-7D8609A2573B}"/>
              </a:ext>
            </a:extLst>
          </p:cNvPr>
          <p:cNvSpPr/>
          <p:nvPr/>
        </p:nvSpPr>
        <p:spPr>
          <a:xfrm>
            <a:off x="2225844" y="3321998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1839E7-18D6-E8CD-3081-E2DC3668DD7A}"/>
              </a:ext>
            </a:extLst>
          </p:cNvPr>
          <p:cNvSpPr/>
          <p:nvPr/>
        </p:nvSpPr>
        <p:spPr>
          <a:xfrm>
            <a:off x="2225844" y="4287561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B8C4C9-0845-4886-99D6-68EB2F65A14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85844" y="2716435"/>
            <a:ext cx="0" cy="60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6334112-AD2B-A78F-57F8-487FEDAB0D7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585844" y="3681998"/>
            <a:ext cx="0" cy="60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BB27194-355D-23F0-52F3-9E99EA131D18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>
            <a:off x="2585844" y="4647561"/>
            <a:ext cx="0" cy="6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0EEC92-F664-D624-9551-1FB2EB2C80CA}"/>
              </a:ext>
            </a:extLst>
          </p:cNvPr>
          <p:cNvSpPr txBox="1"/>
          <p:nvPr/>
        </p:nvSpPr>
        <p:spPr>
          <a:xfrm>
            <a:off x="4251158" y="2077453"/>
            <a:ext cx="66253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스플레시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게임 시작 시 연령 등급과 회사 로고를 보여준다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필요한 </a:t>
            </a:r>
            <a:r>
              <a:rPr lang="ko-KR" altLang="en-US" dirty="0" err="1"/>
              <a:t>메니저를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클라이언트 기기의 앱의 현재 버전을 체크하고</a:t>
            </a:r>
            <a:r>
              <a:rPr lang="en-US" altLang="ko-KR" dirty="0"/>
              <a:t>, </a:t>
            </a:r>
            <a:r>
              <a:rPr lang="ko-KR" altLang="en-US" dirty="0"/>
              <a:t>필요한 데이터를 다운로드한다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사용자의 보안 정보를 확인한다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사용자가 확인되었으면</a:t>
            </a:r>
            <a:r>
              <a:rPr lang="en-US" altLang="ko-KR" dirty="0"/>
              <a:t>, </a:t>
            </a:r>
            <a:r>
              <a:rPr lang="ko-KR" altLang="en-US" dirty="0"/>
              <a:t>필요한 데이터를 다운로드한다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이후 사용자가 로그아웃하고 새로 로그인한다면</a:t>
            </a:r>
            <a:r>
              <a:rPr lang="en-US" altLang="ko-KR" dirty="0"/>
              <a:t>, </a:t>
            </a:r>
            <a:r>
              <a:rPr lang="ko-KR" altLang="en-US" dirty="0"/>
              <a:t>위의 기능이 다시 작동해야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DF5BE0-7336-7EA9-0978-A77998CCC41E}"/>
              </a:ext>
            </a:extLst>
          </p:cNvPr>
          <p:cNvSpPr/>
          <p:nvPr/>
        </p:nvSpPr>
        <p:spPr>
          <a:xfrm>
            <a:off x="2225844" y="5252361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로비</a:t>
            </a:r>
          </a:p>
        </p:txBody>
      </p:sp>
    </p:spTree>
    <p:extLst>
      <p:ext uri="{BB962C8B-B14F-4D97-AF65-F5344CB8AC3E}">
        <p14:creationId xmlns:p14="http://schemas.microsoft.com/office/powerpoint/2010/main" val="8188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0067D-3815-7B2F-B1F9-AA5790A2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각 단위의 세부 분석도와 간략한 설명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4EC48A-0C00-F0E1-29D4-E5DA2A2D5634}"/>
              </a:ext>
            </a:extLst>
          </p:cNvPr>
          <p:cNvSpPr/>
          <p:nvPr/>
        </p:nvSpPr>
        <p:spPr>
          <a:xfrm>
            <a:off x="1439781" y="2237875"/>
            <a:ext cx="720000" cy="3408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EEC92-F664-D624-9551-1FB2EB2C80CA}"/>
              </a:ext>
            </a:extLst>
          </p:cNvPr>
          <p:cNvSpPr txBox="1"/>
          <p:nvPr/>
        </p:nvSpPr>
        <p:spPr>
          <a:xfrm>
            <a:off x="4251158" y="2077453"/>
            <a:ext cx="66253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로그인 후 사용자가 볼 수 있는 메인 화면이다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다른 컨텐츠를 이용하기 위한 통로 역할을 한다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사용자 계정의 현재 상태</a:t>
            </a:r>
            <a:r>
              <a:rPr lang="en-US" altLang="ko-KR" dirty="0"/>
              <a:t>(</a:t>
            </a:r>
            <a:r>
              <a:rPr lang="ko-KR" altLang="en-US" dirty="0"/>
              <a:t>골드 보유량 등</a:t>
            </a:r>
            <a:r>
              <a:rPr lang="en-US" altLang="ko-KR" dirty="0"/>
              <a:t>)</a:t>
            </a:r>
            <a:r>
              <a:rPr lang="ko-KR" altLang="en-US" dirty="0"/>
              <a:t>를 보여준다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대부분의 </a:t>
            </a:r>
            <a:r>
              <a:rPr lang="ko-KR" altLang="en-US" dirty="0" err="1"/>
              <a:t>씬에서</a:t>
            </a:r>
            <a:r>
              <a:rPr lang="ko-KR" altLang="en-US" dirty="0"/>
              <a:t> 로비로 바로 이동할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유저정보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사용자의 계정 연동 상태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, SNS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업적</a:t>
            </a:r>
            <a:r>
              <a:rPr lang="en-US" altLang="ko-KR" dirty="0"/>
              <a:t>, </a:t>
            </a:r>
            <a:r>
              <a:rPr lang="ko-KR" altLang="en-US" dirty="0"/>
              <a:t>트로피 룸</a:t>
            </a:r>
            <a:r>
              <a:rPr lang="en-US" altLang="ko-KR" dirty="0"/>
              <a:t>, </a:t>
            </a:r>
            <a:r>
              <a:rPr lang="ko-KR" altLang="en-US" dirty="0"/>
              <a:t>방명록 등 계정 관련 정보를 보여준다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일일</a:t>
            </a:r>
            <a:r>
              <a:rPr lang="en-US" altLang="ko-KR" dirty="0"/>
              <a:t>, </a:t>
            </a:r>
            <a:r>
              <a:rPr lang="ko-KR" altLang="en-US" dirty="0"/>
              <a:t>주간 미션과 같은 반복되는 미션을 보여준다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Bp </a:t>
            </a:r>
            <a:r>
              <a:rPr lang="ko-KR" altLang="en-US" dirty="0"/>
              <a:t>관련 창을 보여준다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B5A88E-9073-3819-5444-7A4110DD653B}"/>
              </a:ext>
            </a:extLst>
          </p:cNvPr>
          <p:cNvSpPr/>
          <p:nvPr/>
        </p:nvSpPr>
        <p:spPr>
          <a:xfrm>
            <a:off x="3122669" y="2730112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유저정보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A304F78-ABB6-621E-0BC7-E2218B95B41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159781" y="2910112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32C7AD-EBA4-E9D6-380F-947FFA9B5783}"/>
              </a:ext>
            </a:extLst>
          </p:cNvPr>
          <p:cNvSpPr/>
          <p:nvPr/>
        </p:nvSpPr>
        <p:spPr>
          <a:xfrm>
            <a:off x="3122669" y="4751755"/>
            <a:ext cx="72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임무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6CBA0E-EC11-CBCF-D4CF-1F6C0B14B38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59781" y="4931755"/>
            <a:ext cx="962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8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600</Words>
  <Application>Microsoft Office PowerPoint</Application>
  <PresentationFormat>와이드스크린</PresentationFormat>
  <Paragraphs>165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게임 진행 분석</vt:lpstr>
      <vt:lpstr>변경사항</vt:lpstr>
      <vt:lpstr>목차</vt:lpstr>
      <vt:lpstr>1. 게임 진행 분석의 목적</vt:lpstr>
      <vt:lpstr>개요 </vt:lpstr>
      <vt:lpstr>2. 게임 진행 분석도</vt:lpstr>
      <vt:lpstr>전체 게임 진행 분석도</vt:lpstr>
      <vt:lpstr>각 단위의 세부 분석도와 간략한 설명</vt:lpstr>
      <vt:lpstr>각 단위의 세부 분석도와 간략한 설명</vt:lpstr>
      <vt:lpstr>각 단위의 세부 분석도와 간략한 설명</vt:lpstr>
      <vt:lpstr>각 단위의 세부 분석도와 간략한 설명</vt:lpstr>
      <vt:lpstr>각 단위의 세부 분석도와 간략한 설명</vt:lpstr>
      <vt:lpstr>각 단위의 세부 분석도와 간략한 설명</vt:lpstr>
      <vt:lpstr>각 단위의 세부 분석도와 간략한 설명</vt:lpstr>
      <vt:lpstr>각 단위의 세부 분석도와 간략한 설명</vt:lpstr>
      <vt:lpstr>3. 비고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진행 분석</dc:title>
  <dc:creator>홍 성준</dc:creator>
  <cp:lastModifiedBy>홍 성준</cp:lastModifiedBy>
  <cp:revision>72</cp:revision>
  <dcterms:created xsi:type="dcterms:W3CDTF">2022-11-11T03:06:02Z</dcterms:created>
  <dcterms:modified xsi:type="dcterms:W3CDTF">2022-11-29T05:54:50Z</dcterms:modified>
</cp:coreProperties>
</file>