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1690"/>
    <p:restoredTop sz="94660"/>
  </p:normalViewPr>
  <p:slideViewPr>
    <p:cSldViewPr snapToGrid="0">
      <p:cViewPr>
        <p:scale>
          <a:sx n="100" d="100"/>
          <a:sy n="100" d="100"/>
        </p:scale>
        <p:origin x="-396" y="-438"/>
      </p:cViewPr>
      <p:guideLst>
        <p:guide orient="horz" pos="2156"/>
        <p:guide orient="horz" pos="2258"/>
        <p:guide orient="horz" pos="745"/>
        <p:guide pos="2479"/>
        <p:guide pos="352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8"/>
        <p:guide pos="215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29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2017-09-20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779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7200" y="122400"/>
            <a:ext cx="8946000" cy="6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 algn="ctr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44334" y="1639290"/>
            <a:ext cx="445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9600" dirty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“</a:t>
            </a:r>
            <a:endParaRPr lang="ko-KR" altLang="en-US" sz="9600" dirty="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88423" y="2253975"/>
            <a:ext cx="39040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5400" dirty="0" err="1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EveryBody</a:t>
            </a:r>
            <a:endParaRPr lang="ko-KR" altLang="en-US" sz="5400" dirty="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117387" y="4114800"/>
            <a:ext cx="6905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14900" y="4429125"/>
            <a:ext cx="2220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3</a:t>
            </a:r>
            <a:r>
              <a:rPr lang="ko-KR" altLang="en-US" sz="1600" dirty="0" err="1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단합체</a:t>
            </a:r>
            <a:r>
              <a:rPr lang="ko-KR" altLang="en-US" sz="3200" dirty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 </a:t>
            </a:r>
            <a:r>
              <a:rPr lang="ko-KR" altLang="en-US" sz="3200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민상은</a:t>
            </a:r>
            <a:endParaRPr lang="ko-KR" altLang="en-US" sz="3200" dirty="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2519" y="1639290"/>
            <a:ext cx="445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9600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”</a:t>
            </a:r>
            <a:endParaRPr lang="ko-KR" altLang="en-US" sz="9600" dirty="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1981" y="3627255"/>
            <a:ext cx="2246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신개념 다이어트 </a:t>
            </a:r>
            <a:r>
              <a:rPr lang="ko-KR" altLang="en-US" sz="2000" dirty="0" err="1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어플</a:t>
            </a:r>
            <a:endParaRPr lang="ko-KR" altLang="en-US" sz="2000" dirty="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8298" y="123730"/>
            <a:ext cx="8947404" cy="6610541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279372" y="662970"/>
            <a:ext cx="3032470" cy="1569660"/>
            <a:chOff x="5643063" y="2972758"/>
            <a:chExt cx="4043294" cy="1569660"/>
          </a:xfrm>
        </p:grpSpPr>
        <p:sp>
          <p:nvSpPr>
            <p:cNvPr id="26" name="TextBox 25"/>
            <p:cNvSpPr txBox="1"/>
            <p:nvPr/>
          </p:nvSpPr>
          <p:spPr>
            <a:xfrm>
              <a:off x="5643063" y="2972758"/>
              <a:ext cx="595244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9600" dirty="0">
                  <a:solidFill>
                    <a:schemeClr val="accent1">
                      <a:lumMod val="7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“</a:t>
              </a:r>
              <a:endParaRPr lang="ko-KR" altLang="en-US" sz="9600" dirty="0">
                <a:solidFill>
                  <a:schemeClr val="accent1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40176" y="3244334"/>
              <a:ext cx="3446181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3600" b="1" dirty="0" smtClean="0">
                  <a:ln w="9525"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배달의민족 도현"/>
                  <a:ea typeface="배달의민족 도현"/>
                  <a:sym typeface="Webdings"/>
                </a:rPr>
                <a:t>E</a:t>
              </a:r>
              <a:r>
                <a:rPr lang="en-US" altLang="ko-KR" sz="3200" dirty="0" smtClean="0">
                  <a:ln w="9525"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배달의민족 도현"/>
                  <a:ea typeface="배달의민족 도현"/>
                  <a:sym typeface="Webdings"/>
                </a:rPr>
                <a:t>very</a:t>
              </a:r>
            </a:p>
            <a:p>
              <a:pPr lvl="0">
                <a:defRPr lang="ko-KR" altLang="en-US"/>
              </a:pPr>
              <a:r>
                <a:rPr lang="en-US" altLang="ko-KR" sz="3200" dirty="0">
                  <a:ln w="9525"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배달의민족 도현"/>
                  <a:ea typeface="배달의민족 도현"/>
                  <a:sym typeface="Webdings"/>
                </a:rPr>
                <a:t>	</a:t>
              </a:r>
              <a:r>
                <a:rPr lang="en-US" altLang="ko-KR" sz="3600" b="1" dirty="0" smtClean="0">
                  <a:ln w="9525"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배달의민족 도현"/>
                  <a:ea typeface="배달의민족 도현"/>
                  <a:sym typeface="Webdings"/>
                </a:rPr>
                <a:t>B</a:t>
              </a:r>
              <a:r>
                <a:rPr lang="en-US" altLang="ko-KR" sz="3200" dirty="0" smtClean="0">
                  <a:ln w="9525"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배달의민족 도현"/>
                  <a:ea typeface="배달의민족 도현"/>
                  <a:sym typeface="Webdings"/>
                </a:rPr>
                <a:t>ody</a:t>
              </a:r>
              <a:endParaRPr lang="ko-KR" altLang="en-US" sz="3200" dirty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배달의민족 도현"/>
                <a:ea typeface="배달의민족 도현"/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6581" y="4846199"/>
            <a:ext cx="1153662" cy="353023"/>
          </a:xfrm>
          <a:prstGeom prst="rect">
            <a:avLst/>
          </a:prstGeom>
        </p:spPr>
      </p:pic>
      <p:cxnSp>
        <p:nvCxnSpPr>
          <p:cNvPr id="32" name="직선 연결선 31"/>
          <p:cNvCxnSpPr/>
          <p:nvPr/>
        </p:nvCxnSpPr>
        <p:spPr>
          <a:xfrm>
            <a:off x="3543300" y="1000125"/>
            <a:ext cx="0" cy="484822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6432095" y="4094023"/>
            <a:ext cx="2155012" cy="276999"/>
            <a:chOff x="7959270" y="3855840"/>
            <a:chExt cx="2873350" cy="276999"/>
          </a:xfrm>
        </p:grpSpPr>
        <p:sp>
          <p:nvSpPr>
            <p:cNvPr id="33" name="직사각형 32"/>
            <p:cNvSpPr/>
            <p:nvPr/>
          </p:nvSpPr>
          <p:spPr>
            <a:xfrm>
              <a:off x="7959264" y="3855836"/>
              <a:ext cx="430713" cy="59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01 </a:t>
              </a:r>
              <a:r>
                <a:rPr lang="en-US" altLang="ko-KR" sz="9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/</a:t>
              </a:r>
              <a:endPara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419650" y="3855836"/>
              <a:ext cx="2494457" cy="4475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dirty="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YPTLAB PPT TEMPLATE INDEX </a:t>
              </a:r>
              <a:endParaRPr lang="ko-KR" altLang="en-US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432095" y="4463355"/>
            <a:ext cx="2155012" cy="276999"/>
            <a:chOff x="7959270" y="3855840"/>
            <a:chExt cx="2873350" cy="276999"/>
          </a:xfrm>
        </p:grpSpPr>
        <p:sp>
          <p:nvSpPr>
            <p:cNvPr id="37" name="직사각형 36"/>
            <p:cNvSpPr/>
            <p:nvPr/>
          </p:nvSpPr>
          <p:spPr>
            <a:xfrm>
              <a:off x="7959264" y="3855836"/>
              <a:ext cx="430713" cy="5925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02 </a:t>
              </a:r>
              <a:r>
                <a:rPr lang="en-US" altLang="ko-KR" sz="9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/</a:t>
              </a:r>
              <a:endPara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419650" y="3855836"/>
              <a:ext cx="2494457" cy="449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YPTLAB PPT TEMPLATE INDEX </a:t>
              </a:r>
              <a:endPara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432095" y="4832687"/>
            <a:ext cx="2155012" cy="276999"/>
            <a:chOff x="7959270" y="3855840"/>
            <a:chExt cx="2873350" cy="276999"/>
          </a:xfrm>
        </p:grpSpPr>
        <p:sp>
          <p:nvSpPr>
            <p:cNvPr id="40" name="직사각형 39"/>
            <p:cNvSpPr/>
            <p:nvPr/>
          </p:nvSpPr>
          <p:spPr>
            <a:xfrm>
              <a:off x="7959267" y="3855836"/>
              <a:ext cx="357789" cy="4517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03</a:t>
              </a:r>
              <a:endPara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419650" y="3855836"/>
              <a:ext cx="2494457" cy="4517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YPTLAB PPT TEMPLATE INDEX </a:t>
              </a:r>
              <a:endPara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432095" y="5202019"/>
            <a:ext cx="2155012" cy="276999"/>
            <a:chOff x="7959270" y="3855840"/>
            <a:chExt cx="2873350" cy="276999"/>
          </a:xfrm>
        </p:grpSpPr>
        <p:sp>
          <p:nvSpPr>
            <p:cNvPr id="43" name="직사각형 42"/>
            <p:cNvSpPr/>
            <p:nvPr/>
          </p:nvSpPr>
          <p:spPr>
            <a:xfrm>
              <a:off x="7959264" y="3855836"/>
              <a:ext cx="430713" cy="5872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04 </a:t>
              </a:r>
              <a:r>
                <a:rPr lang="en-US" altLang="ko-KR" sz="9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/</a:t>
              </a:r>
              <a:endPara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419650" y="3855836"/>
              <a:ext cx="2494457" cy="444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YPTLAB PPT TEMPLATE INDEX </a:t>
              </a:r>
              <a:endPara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432095" y="5571351"/>
            <a:ext cx="2155012" cy="276999"/>
            <a:chOff x="7959270" y="3855840"/>
            <a:chExt cx="2873350" cy="276999"/>
          </a:xfrm>
        </p:grpSpPr>
        <p:sp>
          <p:nvSpPr>
            <p:cNvPr id="46" name="직사각형 45"/>
            <p:cNvSpPr/>
            <p:nvPr/>
          </p:nvSpPr>
          <p:spPr>
            <a:xfrm>
              <a:off x="7959264" y="3855836"/>
              <a:ext cx="430713" cy="5894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05 </a:t>
              </a:r>
              <a:r>
                <a:rPr lang="en-US" altLang="ko-KR" sz="9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/</a:t>
              </a:r>
              <a:endPara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419650" y="3855836"/>
              <a:ext cx="2494457" cy="446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YPTLAB PPT TEMPLATE INDEX </a:t>
              </a:r>
              <a:endPara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6777382" y="3396958"/>
            <a:ext cx="1935136" cy="82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간단한 소개 및 키워드를 적어주세요</a:t>
            </a:r>
          </a:p>
          <a:p>
            <a:pPr lvl="0">
              <a:defRPr lang="ko-KR" altLang="en-US"/>
            </a:pPr>
            <a:r>
              <a:rPr lang="ko-KR" altLang="en-US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두 줄 정도로 적어주시면 됩니다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56642" y="3491246"/>
            <a:ext cx="287982" cy="282223"/>
          </a:xfrm>
          <a:prstGeom prst="rect">
            <a:avLst/>
          </a:prstGeom>
        </p:spPr>
      </p:pic>
      <p:cxnSp>
        <p:nvCxnSpPr>
          <p:cNvPr id="54" name="직선 연결선 53"/>
          <p:cNvCxnSpPr/>
          <p:nvPr/>
        </p:nvCxnSpPr>
        <p:spPr>
          <a:xfrm rot="3600000" flipH="1">
            <a:off x="826873" y="5247006"/>
            <a:ext cx="100553" cy="13308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744875" y="2122762"/>
            <a:ext cx="15482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dirty="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Bold"/>
                <a:ea typeface="KoPub돋움체 Bold"/>
              </a:rPr>
              <a:t>POWERPOINT</a:t>
            </a:r>
            <a:r>
              <a:rPr lang="ko-KR" altLang="en-US" sz="1200" dirty="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Light"/>
                <a:ea typeface="KoPub돋움체 Light"/>
              </a:rPr>
              <a:t> </a:t>
            </a:r>
            <a:r>
              <a:rPr lang="en-US" altLang="ko-KR" sz="1200" dirty="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Light"/>
                <a:ea typeface="KoPub돋움체 Light"/>
              </a:rPr>
              <a:t>TEMPLATE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27730" y="5401455"/>
            <a:ext cx="1776868" cy="444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dirty="0" err="1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윤피티연구소</a:t>
            </a:r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(YPTLAB)</a:t>
            </a:r>
            <a:r>
              <a:rPr lang="ko-KR" altLang="en-US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 </a:t>
            </a:r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_</a:t>
            </a:r>
            <a:r>
              <a:rPr lang="ko-KR" altLang="en-US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 </a:t>
            </a:r>
            <a:r>
              <a:rPr lang="ko-KR" altLang="en-US" sz="1200" dirty="0" err="1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윤피티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Light"/>
              <a:ea typeface="KoPub돋움체 Light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44875" y="5648503"/>
            <a:ext cx="2231211" cy="4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T. </a:t>
            </a:r>
            <a:r>
              <a:rPr lang="en-US" altLang="ko-KR" sz="105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010 – 0000 – 0000</a:t>
            </a:r>
            <a:r>
              <a:rPr lang="en-US" altLang="ko-KR" sz="105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   |  E. </a:t>
            </a:r>
            <a:r>
              <a:rPr lang="en-US" altLang="ko-KR" sz="105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E-mail@naver.com</a:t>
            </a:r>
            <a:endParaRPr lang="ko-KR" altLang="en-US" sz="1050">
              <a:ln w="9525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Light"/>
              <a:ea typeface="KoPub돋움체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8298" y="123730"/>
            <a:ext cx="8947404" cy="6610541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 rot="3600000" flipH="1">
            <a:off x="826873" y="4742181"/>
            <a:ext cx="100553" cy="13308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27730" y="4877580"/>
            <a:ext cx="2862719" cy="173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해당 </a:t>
            </a:r>
            <a:r>
              <a:rPr lang="ko-KR" altLang="en-US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인덱스에 맞는 설명</a:t>
            </a:r>
            <a:r>
              <a:rPr lang="ko-KR" altLang="en-US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을 기재해서 적어주세요</a:t>
            </a:r>
          </a:p>
          <a:p>
            <a:pPr lvl="0">
              <a:defRPr lang="ko-KR" altLang="en-US"/>
            </a:pPr>
            <a:r>
              <a:rPr lang="ko-KR" altLang="en-US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좌측 공간은 인덱스에 대한 설명을 적어서</a:t>
            </a:r>
          </a:p>
          <a:p>
            <a:pPr lvl="0">
              <a:defRPr lang="ko-KR" altLang="en-US"/>
            </a:pPr>
            <a:r>
              <a:rPr lang="ko-KR" altLang="en-US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요약해서 표현해주는 부분입니다</a:t>
            </a:r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. </a:t>
            </a:r>
            <a:r>
              <a:rPr lang="ko-KR" altLang="en-US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텍스트의 양은</a:t>
            </a:r>
          </a:p>
          <a:p>
            <a:pPr lvl="0">
              <a:defRPr lang="ko-KR" altLang="en-US"/>
            </a:pPr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5</a:t>
            </a:r>
            <a:r>
              <a:rPr lang="ko-KR" altLang="en-US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줄 정도가 가장 적당합니다</a:t>
            </a:r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. </a:t>
            </a:r>
            <a:r>
              <a:rPr lang="ko-KR" altLang="en-US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적당하게 공간을 활용해서</a:t>
            </a:r>
          </a:p>
          <a:p>
            <a:pPr lvl="0">
              <a:defRPr lang="ko-KR" altLang="en-US"/>
            </a:pPr>
            <a:r>
              <a:rPr lang="ko-KR" altLang="en-US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텍스트의 위치를 배치</a:t>
            </a:r>
            <a:r>
              <a:rPr lang="ko-KR" altLang="en-US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해주세요</a:t>
            </a:r>
            <a:endParaRPr lang="en-US" altLang="ko-KR" sz="1200" dirty="0">
              <a:ln w="9525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Light"/>
              <a:ea typeface="KoPub돋움체 Light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075205" y="-104775"/>
            <a:ext cx="4970497" cy="6084461"/>
            <a:chOff x="4909732" y="2922870"/>
            <a:chExt cx="3291293" cy="3228266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4991227" y="3975098"/>
              <a:ext cx="320979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4991227" y="5098904"/>
              <a:ext cx="320979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4909732" y="2922870"/>
              <a:ext cx="2740353" cy="1304325"/>
              <a:chOff x="4909732" y="2922870"/>
              <a:chExt cx="2740353" cy="1304325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4910317" y="2922870"/>
                <a:ext cx="1372373" cy="1304325"/>
                <a:chOff x="4748392" y="3209544"/>
                <a:chExt cx="1372373" cy="1304325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4748392" y="3209544"/>
                  <a:ext cx="761748" cy="13043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4000" dirty="0">
                      <a:ln w="9525">
                        <a:solidFill>
                          <a:srgbClr val="EFB3CA">
                            <a:alpha val="20000"/>
                          </a:srgbClr>
                        </a:solidFill>
                      </a:ln>
                      <a:solidFill>
                        <a:srgbClr val="EFB3CA"/>
                      </a:solidFill>
                      <a:latin typeface="KoPub돋움체 Bold"/>
                      <a:ea typeface="KoPub돋움체 Bold"/>
                    </a:rPr>
                    <a:t>46</a:t>
                  </a:r>
                  <a:endParaRPr lang="ko-KR" altLang="en-US" sz="4000" dirty="0">
                    <a:ln w="9525">
                      <a:solidFill>
                        <a:srgbClr val="EFB3CA">
                          <a:alpha val="20000"/>
                        </a:srgbClr>
                      </a:solidFill>
                    </a:ln>
                    <a:solidFill>
                      <a:srgbClr val="EFB3CA"/>
                    </a:solidFill>
                    <a:latin typeface="KoPub돋움체 Bold"/>
                    <a:ea typeface="KoPub돋움체 Bold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5335915" y="3278791"/>
                  <a:ext cx="365749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1600">
                      <a:ln w="9525">
                        <a:solidFill>
                          <a:srgbClr val="EFB3CA">
                            <a:alpha val="20000"/>
                          </a:srgbClr>
                        </a:solidFill>
                      </a:ln>
                      <a:solidFill>
                        <a:srgbClr val="EFB3CA"/>
                      </a:solidFill>
                      <a:latin typeface="KoPub돋움체 Light"/>
                      <a:ea typeface="KoPub돋움체 Light"/>
                    </a:rPr>
                    <a:t>%</a:t>
                  </a:r>
                  <a:endParaRPr lang="ko-KR" altLang="en-US" sz="4400">
                    <a:ln w="9525">
                      <a:solidFill>
                        <a:srgbClr val="EFB3CA">
                          <a:alpha val="20000"/>
                        </a:srgbClr>
                      </a:solidFill>
                    </a:ln>
                    <a:solidFill>
                      <a:srgbClr val="EFB3CA"/>
                    </a:solidFill>
                    <a:latin typeface="KoPub돋움체 Light"/>
                    <a:ea typeface="KoPub돋움체 Light"/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5342297" y="3482180"/>
                  <a:ext cx="778468" cy="5744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ko-KR" altLang="en-US" sz="1600">
                      <a:ln w="9525">
                        <a:solidFill>
                          <a:srgbClr val="EFB3CA">
                            <a:alpha val="20000"/>
                          </a:srgbClr>
                        </a:solidFill>
                      </a:ln>
                      <a:solidFill>
                        <a:srgbClr val="EFB3CA"/>
                      </a:solidFill>
                      <a:latin typeface="KoPub돋움체 Bold"/>
                      <a:ea typeface="KoPub돋움체 Bold"/>
                    </a:rPr>
                    <a:t>키워드</a:t>
                  </a:r>
                  <a:endParaRPr lang="ko-KR" altLang="en-US" sz="4400">
                    <a:ln w="9525">
                      <a:solidFill>
                        <a:srgbClr val="EFB3CA">
                          <a:alpha val="20000"/>
                        </a:srgbClr>
                      </a:solidFill>
                    </a:ln>
                    <a:solidFill>
                      <a:srgbClr val="EFB3CA"/>
                    </a:solidFill>
                    <a:latin typeface="KoPub돋움체 Bold"/>
                    <a:ea typeface="KoPub돋움체 Bold"/>
                  </a:endParaRPr>
                </a:p>
              </p:txBody>
            </p:sp>
          </p:grpSp>
          <p:sp>
            <p:nvSpPr>
              <p:cNvPr id="23" name="직사각형 22"/>
              <p:cNvSpPr/>
              <p:nvPr/>
            </p:nvSpPr>
            <p:spPr>
              <a:xfrm>
                <a:off x="4909732" y="3488022"/>
                <a:ext cx="2740353" cy="558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sz="1050" dirty="0">
                    <a:ln w="9525">
                      <a:solidFill>
                        <a:schemeClr val="tx1">
                          <a:lumMod val="65000"/>
                          <a:lumOff val="35000"/>
                          <a:alpha val="2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Light"/>
                    <a:ea typeface="KoPub돋움체 Light"/>
                  </a:rPr>
                  <a:t>해당 퍼센트에 대한 결론을 </a:t>
                </a:r>
              </a:p>
              <a:p>
                <a:pPr lvl="0">
                  <a:defRPr lang="ko-KR" altLang="en-US"/>
                </a:pPr>
                <a:r>
                  <a:rPr lang="ko-KR" altLang="en-US" sz="1050" dirty="0">
                    <a:ln w="9525">
                      <a:solidFill>
                        <a:schemeClr val="tx1">
                          <a:lumMod val="65000"/>
                          <a:lumOff val="35000"/>
                          <a:alpha val="2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Light"/>
                    <a:ea typeface="KoPub돋움체 Light"/>
                  </a:rPr>
                  <a:t>도출해주세요</a:t>
                </a:r>
                <a:r>
                  <a:rPr lang="en-US" altLang="ko-KR" sz="1050" dirty="0">
                    <a:ln w="9525">
                      <a:solidFill>
                        <a:schemeClr val="tx1">
                          <a:lumMod val="65000"/>
                          <a:lumOff val="35000"/>
                          <a:alpha val="2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Light"/>
                    <a:ea typeface="KoPub돋움체 Light"/>
                  </a:rPr>
                  <a:t>. </a:t>
                </a:r>
                <a:r>
                  <a:rPr lang="ko-KR" altLang="en-US" sz="1050" dirty="0">
                    <a:ln w="9525">
                      <a:solidFill>
                        <a:schemeClr val="tx1">
                          <a:lumMod val="65000"/>
                          <a:lumOff val="35000"/>
                          <a:alpha val="2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Light"/>
                    <a:ea typeface="KoPub돋움체 Light"/>
                  </a:rPr>
                  <a:t>두 줄 정도로 적어주시면 됩니다</a:t>
                </a:r>
                <a:endParaRPr lang="ko-KR" altLang="en-US" sz="1050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4909732" y="4046676"/>
              <a:ext cx="2740353" cy="980650"/>
              <a:chOff x="4909732" y="4046677"/>
              <a:chExt cx="2740353" cy="980650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4910318" y="4046677"/>
                <a:ext cx="1317180" cy="707886"/>
                <a:chOff x="4748393" y="4143647"/>
                <a:chExt cx="1317180" cy="707886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4748392" y="4143647"/>
                  <a:ext cx="761748" cy="13044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4000">
                      <a:ln w="9525">
                        <a:solidFill>
                          <a:schemeClr val="tx1">
                            <a:lumMod val="65000"/>
                            <a:lumOff val="35000"/>
                            <a:alpha val="2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oPub돋움체 Bold"/>
                      <a:ea typeface="KoPub돋움체 Bold"/>
                    </a:rPr>
                    <a:t>32</a:t>
                  </a:r>
                  <a:endParaRPr lang="ko-KR" altLang="en-US" sz="4000">
                    <a:ln w="9525">
                      <a:solidFill>
                        <a:schemeClr val="tx1">
                          <a:lumMod val="65000"/>
                          <a:lumOff val="35000"/>
                          <a:alpha val="2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/>
                    <a:ea typeface="KoPub돋움체 Bold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5335915" y="4212894"/>
                  <a:ext cx="365749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1600">
                      <a:ln w="9525">
                        <a:solidFill>
                          <a:schemeClr val="tx1">
                            <a:lumMod val="65000"/>
                            <a:lumOff val="35000"/>
                            <a:alpha val="2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oPub돋움체 Light"/>
                      <a:ea typeface="KoPub돋움체 Light"/>
                    </a:rPr>
                    <a:t>%</a:t>
                  </a:r>
                  <a:endParaRPr lang="ko-KR" altLang="en-US" sz="4400">
                    <a:ln w="9525">
                      <a:solidFill>
                        <a:schemeClr val="tx1">
                          <a:lumMod val="65000"/>
                          <a:lumOff val="35000"/>
                          <a:alpha val="2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Light"/>
                    <a:ea typeface="KoPub돋움체 Light"/>
                  </a:endParaRP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5342297" y="4416283"/>
                  <a:ext cx="778468" cy="57463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ko-KR" altLang="en-US" sz="1600">
                      <a:ln w="9525">
                        <a:solidFill>
                          <a:schemeClr val="tx1">
                            <a:lumMod val="65000"/>
                            <a:lumOff val="35000"/>
                            <a:alpha val="2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oPub돋움체 Bold"/>
                      <a:ea typeface="KoPub돋움체 Bold"/>
                    </a:rPr>
                    <a:t>키워드</a:t>
                  </a:r>
                  <a:endParaRPr lang="ko-KR" altLang="en-US" sz="4400">
                    <a:ln w="9525">
                      <a:solidFill>
                        <a:schemeClr val="tx1">
                          <a:lumMod val="65000"/>
                          <a:lumOff val="35000"/>
                          <a:alpha val="2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/>
                    <a:ea typeface="KoPub돋움체 Bold"/>
                  </a:endParaRPr>
                </a:p>
              </p:txBody>
            </p:sp>
          </p:grpSp>
          <p:sp>
            <p:nvSpPr>
              <p:cNvPr id="89" name="직사각형 88"/>
              <p:cNvSpPr/>
              <p:nvPr/>
            </p:nvSpPr>
            <p:spPr>
              <a:xfrm>
                <a:off x="4909732" y="4611829"/>
                <a:ext cx="2740353" cy="5583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sz="1050" dirty="0">
                    <a:ln w="9525">
                      <a:solidFill>
                        <a:schemeClr val="tx1">
                          <a:lumMod val="65000"/>
                          <a:lumOff val="35000"/>
                          <a:alpha val="2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Light"/>
                    <a:ea typeface="KoPub돋움체 Light"/>
                  </a:rPr>
                  <a:t>해당 퍼센트에 대한 결론을 </a:t>
                </a:r>
              </a:p>
              <a:p>
                <a:pPr lvl="0">
                  <a:defRPr lang="ko-KR" altLang="en-US"/>
                </a:pPr>
                <a:r>
                  <a:rPr lang="ko-KR" altLang="en-US" sz="1050" dirty="0">
                    <a:ln w="9525">
                      <a:solidFill>
                        <a:schemeClr val="tx1">
                          <a:lumMod val="65000"/>
                          <a:lumOff val="35000"/>
                          <a:alpha val="2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Light"/>
                    <a:ea typeface="KoPub돋움체 Light"/>
                  </a:rPr>
                  <a:t>도출해주세요</a:t>
                </a:r>
                <a:r>
                  <a:rPr lang="en-US" altLang="ko-KR" sz="1050" dirty="0">
                    <a:ln w="9525">
                      <a:solidFill>
                        <a:schemeClr val="tx1">
                          <a:lumMod val="65000"/>
                          <a:lumOff val="35000"/>
                          <a:alpha val="2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Light"/>
                    <a:ea typeface="KoPub돋움체 Light"/>
                  </a:rPr>
                  <a:t>. </a:t>
                </a:r>
                <a:r>
                  <a:rPr lang="ko-KR" altLang="en-US" sz="1050" dirty="0">
                    <a:ln w="9525">
                      <a:solidFill>
                        <a:schemeClr val="tx1">
                          <a:lumMod val="65000"/>
                          <a:lumOff val="35000"/>
                          <a:alpha val="2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Light"/>
                    <a:ea typeface="KoPub돋움체 Light"/>
                  </a:rPr>
                  <a:t>두 줄 정도로 적어주시면 됩니다</a:t>
                </a:r>
                <a:endParaRPr lang="ko-KR" altLang="en-US" sz="1050" dirty="0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4909732" y="5170484"/>
              <a:ext cx="2740353" cy="980652"/>
              <a:chOff x="4909732" y="5170484"/>
              <a:chExt cx="2740353" cy="980652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4910318" y="5170484"/>
                <a:ext cx="1317180" cy="707886"/>
                <a:chOff x="4748393" y="5077749"/>
                <a:chExt cx="1317180" cy="707886"/>
              </a:xfrm>
            </p:grpSpPr>
            <p:sp>
              <p:nvSpPr>
                <p:cNvPr id="85" name="TextBox 84"/>
                <p:cNvSpPr txBox="1"/>
                <p:nvPr/>
              </p:nvSpPr>
              <p:spPr>
                <a:xfrm>
                  <a:off x="4748392" y="5077749"/>
                  <a:ext cx="761748" cy="13046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4000">
                      <a:ln w="9525">
                        <a:solidFill>
                          <a:schemeClr val="tx1">
                            <a:lumMod val="65000"/>
                            <a:lumOff val="35000"/>
                            <a:alpha val="2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oPub돋움체 Bold"/>
                      <a:ea typeface="KoPub돋움체 Bold"/>
                    </a:rPr>
                    <a:t>22</a:t>
                  </a:r>
                  <a:endParaRPr lang="ko-KR" altLang="en-US" sz="4000">
                    <a:ln w="9525">
                      <a:solidFill>
                        <a:schemeClr val="tx1">
                          <a:lumMod val="65000"/>
                          <a:lumOff val="35000"/>
                          <a:alpha val="2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/>
                    <a:ea typeface="KoPub돋움체 Bold"/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5335915" y="5146996"/>
                  <a:ext cx="365749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1600">
                      <a:ln w="9525">
                        <a:solidFill>
                          <a:schemeClr val="tx1">
                            <a:lumMod val="65000"/>
                            <a:lumOff val="35000"/>
                            <a:alpha val="2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oPub돋움체 Light"/>
                      <a:ea typeface="KoPub돋움체 Light"/>
                    </a:rPr>
                    <a:t>%</a:t>
                  </a:r>
                  <a:endParaRPr lang="ko-KR" altLang="en-US" sz="4400">
                    <a:ln w="9525">
                      <a:solidFill>
                        <a:schemeClr val="tx1">
                          <a:lumMod val="65000"/>
                          <a:lumOff val="35000"/>
                          <a:alpha val="2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Light"/>
                    <a:ea typeface="KoPub돋움체 Light"/>
                  </a:endParaRP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5342297" y="5350385"/>
                  <a:ext cx="778468" cy="57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ko-KR" altLang="en-US" sz="1600">
                      <a:ln w="9525">
                        <a:solidFill>
                          <a:schemeClr val="tx1">
                            <a:lumMod val="65000"/>
                            <a:lumOff val="35000"/>
                            <a:alpha val="2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oPub돋움체 Bold"/>
                      <a:ea typeface="KoPub돋움체 Bold"/>
                    </a:rPr>
                    <a:t>키워드</a:t>
                  </a:r>
                  <a:endParaRPr lang="ko-KR" altLang="en-US" sz="4400">
                    <a:ln w="9525">
                      <a:solidFill>
                        <a:schemeClr val="tx1">
                          <a:lumMod val="65000"/>
                          <a:lumOff val="35000"/>
                          <a:alpha val="2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/>
                    <a:ea typeface="KoPub돋움체 Bold"/>
                  </a:endParaRPr>
                </a:p>
              </p:txBody>
            </p:sp>
          </p:grpSp>
          <p:sp>
            <p:nvSpPr>
              <p:cNvPr id="90" name="직사각형 89"/>
              <p:cNvSpPr/>
              <p:nvPr/>
            </p:nvSpPr>
            <p:spPr>
              <a:xfrm>
                <a:off x="4909732" y="5735638"/>
                <a:ext cx="2740353" cy="5584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sz="1050">
                    <a:ln w="9525">
                      <a:solidFill>
                        <a:schemeClr val="tx1">
                          <a:lumMod val="65000"/>
                          <a:lumOff val="35000"/>
                          <a:alpha val="2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Light"/>
                    <a:ea typeface="KoPub돋움체 Light"/>
                  </a:rPr>
                  <a:t>해당 퍼센트에 대한 결론을 </a:t>
                </a:r>
              </a:p>
              <a:p>
                <a:pPr lvl="0">
                  <a:defRPr lang="ko-KR" altLang="en-US"/>
                </a:pPr>
                <a:r>
                  <a:rPr lang="ko-KR" altLang="en-US" sz="1050">
                    <a:ln w="9525">
                      <a:solidFill>
                        <a:schemeClr val="tx1">
                          <a:lumMod val="65000"/>
                          <a:lumOff val="35000"/>
                          <a:alpha val="2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Light"/>
                    <a:ea typeface="KoPub돋움체 Light"/>
                  </a:rPr>
                  <a:t>도출해주세요</a:t>
                </a:r>
                <a:r>
                  <a:rPr lang="en-US" altLang="ko-KR" sz="1050">
                    <a:ln w="9525">
                      <a:solidFill>
                        <a:schemeClr val="tx1">
                          <a:lumMod val="65000"/>
                          <a:lumOff val="35000"/>
                          <a:alpha val="2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Light"/>
                    <a:ea typeface="KoPub돋움체 Light"/>
                  </a:rPr>
                  <a:t>. </a:t>
                </a:r>
                <a:r>
                  <a:rPr lang="ko-KR" altLang="en-US" sz="1050">
                    <a:ln w="9525">
                      <a:solidFill>
                        <a:schemeClr val="tx1">
                          <a:lumMod val="65000"/>
                          <a:lumOff val="35000"/>
                          <a:alpha val="2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Light"/>
                    <a:ea typeface="KoPub돋움체 Light"/>
                  </a:rPr>
                  <a:t>두 줄 정도로 적어주시면 됩니다</a:t>
                </a:r>
                <a:endParaRPr lang="ko-KR" altLang="en-US" sz="1050"/>
              </a:p>
            </p:txBody>
          </p:sp>
        </p:grpSp>
      </p:grpSp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9792" y="4416799"/>
            <a:ext cx="287982" cy="282223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279372" y="662970"/>
            <a:ext cx="3032470" cy="1569660"/>
            <a:chOff x="5643063" y="2972758"/>
            <a:chExt cx="4043294" cy="1569660"/>
          </a:xfrm>
        </p:grpSpPr>
        <p:sp>
          <p:nvSpPr>
            <p:cNvPr id="70" name="TextBox 69"/>
            <p:cNvSpPr txBox="1"/>
            <p:nvPr/>
          </p:nvSpPr>
          <p:spPr>
            <a:xfrm>
              <a:off x="5643063" y="2972758"/>
              <a:ext cx="595244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9600" dirty="0">
                  <a:solidFill>
                    <a:schemeClr val="accent1">
                      <a:lumMod val="7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“</a:t>
              </a:r>
              <a:endParaRPr lang="ko-KR" altLang="en-US" sz="9600" dirty="0">
                <a:solidFill>
                  <a:schemeClr val="accent1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240176" y="3244334"/>
              <a:ext cx="3446181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3600" b="1" dirty="0" smtClean="0">
                  <a:ln w="9525"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배달의민족 도현"/>
                  <a:ea typeface="배달의민족 도현"/>
                  <a:sym typeface="Webdings"/>
                </a:rPr>
                <a:t>E</a:t>
              </a:r>
              <a:r>
                <a:rPr lang="en-US" altLang="ko-KR" sz="3200" dirty="0" smtClean="0">
                  <a:ln w="9525"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배달의민족 도현"/>
                  <a:ea typeface="배달의민족 도현"/>
                  <a:sym typeface="Webdings"/>
                </a:rPr>
                <a:t>very</a:t>
              </a:r>
            </a:p>
            <a:p>
              <a:pPr lvl="0">
                <a:defRPr lang="ko-KR" altLang="en-US"/>
              </a:pPr>
              <a:r>
                <a:rPr lang="en-US" altLang="ko-KR" sz="3200" dirty="0">
                  <a:ln w="9525"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배달의민족 도현"/>
                  <a:ea typeface="배달의민족 도현"/>
                  <a:sym typeface="Webdings"/>
                </a:rPr>
                <a:t>	</a:t>
              </a:r>
              <a:r>
                <a:rPr lang="en-US" altLang="ko-KR" sz="3600" b="1" dirty="0" smtClean="0">
                  <a:ln w="9525"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배달의민족 도현"/>
                  <a:ea typeface="배달의민족 도현"/>
                  <a:sym typeface="Webdings"/>
                </a:rPr>
                <a:t>B</a:t>
              </a:r>
              <a:r>
                <a:rPr lang="en-US" altLang="ko-KR" sz="3200" dirty="0" smtClean="0">
                  <a:ln w="9525"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배달의민족 도현"/>
                  <a:ea typeface="배달의민족 도현"/>
                  <a:sym typeface="Webdings"/>
                </a:rPr>
                <a:t>ody</a:t>
              </a:r>
              <a:endParaRPr lang="ko-KR" altLang="en-US" sz="3200" dirty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배달의민족 도현"/>
                <a:ea typeface="배달의민족 도현"/>
              </a:endParaRPr>
            </a:p>
          </p:txBody>
        </p:sp>
      </p:grpSp>
      <p:cxnSp>
        <p:nvCxnSpPr>
          <p:cNvPr id="72" name="직선 연결선 71"/>
          <p:cNvCxnSpPr/>
          <p:nvPr/>
        </p:nvCxnSpPr>
        <p:spPr>
          <a:xfrm>
            <a:off x="3543300" y="1000125"/>
            <a:ext cx="0" cy="484822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744875" y="2122762"/>
            <a:ext cx="15482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dirty="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Bold"/>
                <a:ea typeface="KoPub돋움체 Bold"/>
              </a:rPr>
              <a:t>POWERPOINT</a:t>
            </a:r>
            <a:r>
              <a:rPr lang="ko-KR" altLang="en-US" sz="1200" dirty="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Light"/>
                <a:ea typeface="KoPub돋움체 Light"/>
              </a:rPr>
              <a:t> </a:t>
            </a:r>
            <a:r>
              <a:rPr lang="en-US" altLang="ko-KR" sz="1200" dirty="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Light"/>
                <a:ea typeface="KoPub돋움체 Light"/>
              </a:rPr>
              <a:t>TEMPLATE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8298" y="123730"/>
            <a:ext cx="8947404" cy="6610541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279372" y="662970"/>
            <a:ext cx="3111978" cy="1569660"/>
            <a:chOff x="5643063" y="2972758"/>
            <a:chExt cx="4149305" cy="1569660"/>
          </a:xfrm>
        </p:grpSpPr>
        <p:sp>
          <p:nvSpPr>
            <p:cNvPr id="26" name="TextBox 25"/>
            <p:cNvSpPr txBox="1"/>
            <p:nvPr/>
          </p:nvSpPr>
          <p:spPr>
            <a:xfrm>
              <a:off x="5643063" y="2972758"/>
              <a:ext cx="595244" cy="1554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9600">
                  <a:solidFill>
                    <a:srgbClr val="EFB3CA"/>
                  </a:solidFill>
                  <a:latin typeface="KoPub돋움체 Bold"/>
                  <a:ea typeface="KoPub돋움체 Bold"/>
                </a:rPr>
                <a:t>“</a:t>
              </a:r>
              <a:endParaRPr lang="ko-KR" altLang="en-US" sz="96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40176" y="3244334"/>
              <a:ext cx="3655730" cy="15495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3200">
                  <a:ln w="9525"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rgbClr val="EFB3CA"/>
                  </a:solidFill>
                  <a:latin typeface="KoPub돋움체 Light"/>
                  <a:ea typeface="KoPub돋움체 Light"/>
                </a:rPr>
                <a:t>YPTLAB PPT</a:t>
              </a:r>
            </a:p>
            <a:p>
              <a:pPr lvl="0">
                <a:defRPr lang="ko-KR" altLang="en-US"/>
              </a:pPr>
              <a:r>
                <a:rPr lang="en-US" altLang="ko-KR" sz="3200">
                  <a:ln w="9525"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TEMPLATE INDEX</a:t>
              </a:r>
              <a:endParaRPr lang="ko-KR" altLang="en-US" sz="3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32" name="직선 연결선 31"/>
          <p:cNvCxnSpPr/>
          <p:nvPr/>
        </p:nvCxnSpPr>
        <p:spPr>
          <a:xfrm>
            <a:off x="3543300" y="1000125"/>
            <a:ext cx="0" cy="4848225"/>
          </a:xfrm>
          <a:prstGeom prst="line">
            <a:avLst/>
          </a:prstGeom>
          <a:ln>
            <a:solidFill>
              <a:srgbClr val="EFB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3600000" flipH="1">
            <a:off x="826873" y="4742181"/>
            <a:ext cx="100553" cy="13308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727730" y="1940512"/>
            <a:ext cx="1869737" cy="448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Light"/>
                <a:ea typeface="KoPub돋움체 Light"/>
              </a:rPr>
              <a:t>YPTLAB PPT </a:t>
            </a:r>
            <a:r>
              <a:rPr lang="en-US" altLang="ko-KR" sz="1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Bold"/>
                <a:ea typeface="KoPub돋움체 Bold"/>
              </a:rPr>
              <a:t>TEMPLATE INDEX </a:t>
            </a:r>
            <a:endParaRPr lang="ko-KR" altLang="en-US" sz="1200">
              <a:ln w="9525">
                <a:solidFill>
                  <a:srgbClr val="EFB3CA">
                    <a:alpha val="20000"/>
                  </a:srgbClr>
                </a:solidFill>
              </a:ln>
              <a:solidFill>
                <a:srgbClr val="EFB3CA"/>
              </a:solidFill>
              <a:latin typeface="KoPub돋움체 Bold"/>
              <a:ea typeface="KoPub돋움체 Bold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27730" y="4877580"/>
            <a:ext cx="2862719" cy="173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해당 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인덱스에 맞는 설명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을 기재해서 적어주세요</a:t>
            </a:r>
          </a:p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좌측 공간은 인덱스에 대한 설명을 적어서</a:t>
            </a:r>
          </a:p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요약해서 표현해주는 부분입니다</a:t>
            </a:r>
            <a:r>
              <a:rPr lang="en-US" altLang="ko-KR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. 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텍스트의 양은</a:t>
            </a:r>
          </a:p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5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줄 정도가 가장 적당합니다</a:t>
            </a:r>
            <a:r>
              <a:rPr lang="en-US" altLang="ko-KR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. 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적당하게 공간을 활용해서</a:t>
            </a:r>
          </a:p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텍스트의 위치를 배치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해주세요</a:t>
            </a:r>
            <a:endParaRPr lang="en-US" altLang="ko-KR" sz="1200">
              <a:ln w="9525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Light"/>
              <a:ea typeface="KoPub돋움체 Light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308032" y="1002686"/>
            <a:ext cx="3819394" cy="4890557"/>
            <a:chOff x="5744043" y="1002686"/>
            <a:chExt cx="5092526" cy="4890557"/>
          </a:xfrm>
        </p:grpSpPr>
        <p:sp>
          <p:nvSpPr>
            <p:cNvPr id="2" name="타원 1"/>
            <p:cNvSpPr/>
            <p:nvPr/>
          </p:nvSpPr>
          <p:spPr>
            <a:xfrm>
              <a:off x="6811515" y="1002686"/>
              <a:ext cx="2957582" cy="2957582"/>
            </a:xfrm>
            <a:prstGeom prst="ellipse">
              <a:avLst/>
            </a:prstGeom>
            <a:solidFill>
              <a:srgbClr val="EFB3CA">
                <a:alpha val="10000"/>
              </a:srgbClr>
            </a:solidFill>
            <a:ln>
              <a:solidFill>
                <a:srgbClr val="EFB3CA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5744043" y="2935661"/>
              <a:ext cx="5092526" cy="2957582"/>
              <a:chOff x="6190047" y="2935661"/>
              <a:chExt cx="5092526" cy="2957582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6190047" y="2935661"/>
                <a:ext cx="2957582" cy="2957582"/>
              </a:xfrm>
              <a:prstGeom prst="ellipse">
                <a:avLst/>
              </a:prstGeom>
              <a:solidFill>
                <a:srgbClr val="EFB3CA">
                  <a:alpha val="10000"/>
                </a:srgbClr>
              </a:solidFill>
              <a:ln>
                <a:solidFill>
                  <a:srgbClr val="EFB3CA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8324991" y="2935661"/>
                <a:ext cx="2957582" cy="2957582"/>
              </a:xfrm>
              <a:prstGeom prst="ellipse">
                <a:avLst/>
              </a:prstGeom>
              <a:solidFill>
                <a:srgbClr val="EFB3CA">
                  <a:alpha val="10000"/>
                </a:srgbClr>
              </a:solidFill>
              <a:ln>
                <a:solidFill>
                  <a:srgbClr val="EFB3CA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5817870" y="2115836"/>
            <a:ext cx="794385" cy="949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키워드</a:t>
            </a:r>
            <a:r>
              <a:rPr lang="en-US" altLang="ko-KR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 A</a:t>
            </a:r>
          </a:p>
          <a:p>
            <a:pPr algn="ctr">
              <a:defRPr lang="ko-KR" altLang="en-US"/>
            </a:pPr>
            <a:r>
              <a:rPr lang="en-US" altLang="ko-KR" sz="1050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(keyword</a:t>
            </a:r>
            <a:r>
              <a:rPr lang="ko-KR" altLang="en-US" sz="1050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A)</a:t>
            </a:r>
            <a:endParaRPr lang="ko-KR" altLang="en-US">
              <a:ln w="9525">
                <a:solidFill>
                  <a:schemeClr val="accent1">
                    <a:shade val="50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82039" y="4172636"/>
            <a:ext cx="801529" cy="94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키워드 </a:t>
            </a:r>
            <a:r>
              <a:rPr lang="en-US" altLang="ko-KR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B</a:t>
            </a:r>
          </a:p>
          <a:p>
            <a:pPr algn="ctr">
              <a:defRPr lang="ko-KR" altLang="en-US"/>
            </a:pPr>
            <a:r>
              <a:rPr lang="en-US" altLang="ko-KR" sz="1050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(keyword</a:t>
            </a:r>
            <a:r>
              <a:rPr lang="ko-KR" altLang="en-US" sz="1050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B)</a:t>
            </a:r>
            <a:endParaRPr lang="ko-KR" altLang="en-US" sz="1050">
              <a:ln w="9525">
                <a:solidFill>
                  <a:schemeClr val="accent1">
                    <a:shade val="50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739414" y="4172636"/>
            <a:ext cx="815817" cy="94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키워드 </a:t>
            </a:r>
            <a:r>
              <a:rPr lang="en-US" altLang="ko-KR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C</a:t>
            </a:r>
          </a:p>
          <a:p>
            <a:pPr algn="ctr">
              <a:defRPr lang="ko-KR" altLang="en-US"/>
            </a:pPr>
            <a:r>
              <a:rPr lang="en-US" altLang="ko-KR" sz="1050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(keyword</a:t>
            </a:r>
            <a:r>
              <a:rPr lang="ko-KR" altLang="en-US" sz="1050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C)</a:t>
            </a:r>
            <a:endParaRPr lang="ko-KR" altLang="en-US" sz="1050">
              <a:ln w="9525">
                <a:solidFill>
                  <a:schemeClr val="accent1">
                    <a:shade val="50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9792" y="4416799"/>
            <a:ext cx="287982" cy="28222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8298" y="123730"/>
            <a:ext cx="8947404" cy="6610541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279372" y="662970"/>
            <a:ext cx="3111978" cy="1569660"/>
            <a:chOff x="5643063" y="2972758"/>
            <a:chExt cx="4149305" cy="1569660"/>
          </a:xfrm>
        </p:grpSpPr>
        <p:sp>
          <p:nvSpPr>
            <p:cNvPr id="26" name="TextBox 25"/>
            <p:cNvSpPr txBox="1"/>
            <p:nvPr/>
          </p:nvSpPr>
          <p:spPr>
            <a:xfrm>
              <a:off x="5643063" y="2972758"/>
              <a:ext cx="595244" cy="1554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9600">
                  <a:solidFill>
                    <a:srgbClr val="EFB3CA"/>
                  </a:solidFill>
                  <a:latin typeface="KoPub돋움체 Bold"/>
                  <a:ea typeface="KoPub돋움체 Bold"/>
                </a:rPr>
                <a:t>“</a:t>
              </a:r>
              <a:endParaRPr lang="ko-KR" altLang="en-US" sz="96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40176" y="3244334"/>
              <a:ext cx="3655730" cy="15495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3200">
                  <a:ln w="9525"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rgbClr val="EFB3CA"/>
                  </a:solidFill>
                  <a:latin typeface="KoPub돋움체 Light"/>
                  <a:ea typeface="KoPub돋움체 Light"/>
                </a:rPr>
                <a:t>YPTLAB PPT</a:t>
              </a:r>
            </a:p>
            <a:p>
              <a:pPr lvl="0">
                <a:defRPr lang="ko-KR" altLang="en-US"/>
              </a:pPr>
              <a:r>
                <a:rPr lang="en-US" altLang="ko-KR" sz="3200">
                  <a:ln w="9525"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TEMPLATE INDEX</a:t>
              </a:r>
              <a:endParaRPr lang="ko-KR" altLang="en-US" sz="3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32" name="직선 연결선 31"/>
          <p:cNvCxnSpPr/>
          <p:nvPr/>
        </p:nvCxnSpPr>
        <p:spPr>
          <a:xfrm>
            <a:off x="3543300" y="1000125"/>
            <a:ext cx="0" cy="4848225"/>
          </a:xfrm>
          <a:prstGeom prst="line">
            <a:avLst/>
          </a:prstGeom>
          <a:ln>
            <a:solidFill>
              <a:srgbClr val="EFB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3600000" flipH="1">
            <a:off x="826873" y="4742181"/>
            <a:ext cx="100553" cy="13308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727730" y="1940512"/>
            <a:ext cx="1869737" cy="448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Light"/>
                <a:ea typeface="KoPub돋움체 Light"/>
              </a:rPr>
              <a:t>YPTLAB PPT </a:t>
            </a:r>
            <a:r>
              <a:rPr lang="en-US" altLang="ko-KR" sz="1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Bold"/>
                <a:ea typeface="KoPub돋움체 Bold"/>
              </a:rPr>
              <a:t>TEMPLATE INDEX </a:t>
            </a:r>
            <a:endParaRPr lang="ko-KR" altLang="en-US" sz="1200">
              <a:ln w="9525">
                <a:solidFill>
                  <a:srgbClr val="EFB3CA">
                    <a:alpha val="20000"/>
                  </a:srgbClr>
                </a:solidFill>
              </a:ln>
              <a:solidFill>
                <a:srgbClr val="EFB3CA"/>
              </a:solidFill>
              <a:latin typeface="KoPub돋움체 Bold"/>
              <a:ea typeface="KoPub돋움체 Bold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27730" y="4877580"/>
            <a:ext cx="2862719" cy="173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해당 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인덱스에 맞는 설명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을 기재해서 적어주세요</a:t>
            </a:r>
          </a:p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좌측 공간은 인덱스에 대한 설명을 적어서</a:t>
            </a:r>
          </a:p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요약해서 표현해주는 부분입니다</a:t>
            </a:r>
            <a:r>
              <a:rPr lang="en-US" altLang="ko-KR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. 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텍스트의 양은</a:t>
            </a:r>
          </a:p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5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줄 정도가 가장 적당합니다</a:t>
            </a:r>
            <a:r>
              <a:rPr lang="en-US" altLang="ko-KR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. 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적당하게 공간을 활용해서</a:t>
            </a:r>
          </a:p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텍스트의 위치를 배치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해주세요</a:t>
            </a:r>
            <a:endParaRPr lang="en-US" altLang="ko-KR" sz="1200">
              <a:ln w="9525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Light"/>
              <a:ea typeface="KoPub돋움체 Light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9792" y="4416799"/>
            <a:ext cx="287982" cy="282223"/>
          </a:xfrm>
          <a:prstGeom prst="rect">
            <a:avLst/>
          </a:prstGeom>
        </p:spPr>
      </p:pic>
      <p:pic>
        <p:nvPicPr>
          <p:cNvPr id="5124" name="Picture 4" descr="김세정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l="19460" r="22330"/>
          <a:stretch>
            <a:fillRect/>
          </a:stretch>
        </p:blipFill>
        <p:spPr>
          <a:xfrm flipH="1">
            <a:off x="3429699" y="1755648"/>
            <a:ext cx="3257203" cy="4978623"/>
          </a:xfrm>
          <a:prstGeom prst="rect">
            <a:avLst/>
          </a:prstGeom>
          <a:noFill/>
        </p:spPr>
      </p:pic>
      <p:grpSp>
        <p:nvGrpSpPr>
          <p:cNvPr id="4" name="그룹 3"/>
          <p:cNvGrpSpPr/>
          <p:nvPr/>
        </p:nvGrpSpPr>
        <p:grpSpPr>
          <a:xfrm>
            <a:off x="5820049" y="3023205"/>
            <a:ext cx="4877312" cy="1675817"/>
            <a:chOff x="7094921" y="1744718"/>
            <a:chExt cx="6503083" cy="1675817"/>
          </a:xfrm>
        </p:grpSpPr>
        <p:sp>
          <p:nvSpPr>
            <p:cNvPr id="2" name="직사각형 1"/>
            <p:cNvSpPr/>
            <p:nvPr/>
          </p:nvSpPr>
          <p:spPr>
            <a:xfrm>
              <a:off x="7094919" y="1744714"/>
              <a:ext cx="494300" cy="1184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7200">
                  <a:solidFill>
                    <a:schemeClr val="bg1">
                      <a:lumMod val="85000"/>
                    </a:schemeClr>
                  </a:solidFill>
                  <a:latin typeface="KoPub돋움체 Bold"/>
                  <a:ea typeface="KoPub돋움체 Bold"/>
                </a:rPr>
                <a:t>“</a:t>
              </a:r>
              <a:endParaRPr lang="ko-KR" altLang="en-US" sz="7200">
                <a:solidFill>
                  <a:schemeClr val="bg1">
                    <a:lumMod val="85000"/>
                  </a:schemeClr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502002" y="1955749"/>
              <a:ext cx="6096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젊고 아름다운 당신의 계절</a:t>
              </a: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,</a:t>
              </a:r>
              <a:r>
                <a:rPr lang="ko-KR" altLang="en-US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 </a:t>
              </a:r>
            </a:p>
            <a:p>
              <a:pPr lvl="0">
                <a:defRPr lang="ko-KR" altLang="en-US"/>
              </a:pPr>
              <a:r>
                <a:rPr lang="ko-KR" altLang="en-US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여길 봐 예쁘게 피었으니까</a:t>
              </a:r>
              <a:br>
                <a:rPr lang="ko-KR" altLang="en-US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</a:br>
              <a:r>
                <a:rPr lang="ko-KR" altLang="en-US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바닥에 떨어지더라도 꽃길만 걷게 해줄게요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137646" y="2220202"/>
              <a:ext cx="490049" cy="1185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7200">
                  <a:solidFill>
                    <a:schemeClr val="bg1">
                      <a:lumMod val="85000"/>
                    </a:schemeClr>
                  </a:solidFill>
                  <a:latin typeface="KoPub돋움체 Bold"/>
                  <a:ea typeface="KoPub돋움체 Bold"/>
                </a:rPr>
                <a:t>”</a:t>
              </a:r>
              <a:endParaRPr lang="ko-KR" altLang="en-US" sz="7200">
                <a:solidFill>
                  <a:schemeClr val="bg1">
                    <a:lumMod val="85000"/>
                  </a:schemeClr>
                </a:solidFill>
                <a:latin typeface="KoPub돋움체 Bold"/>
                <a:ea typeface="KoPub돋움체 Bold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8298" y="123730"/>
            <a:ext cx="8947404" cy="6610541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279372" y="662970"/>
            <a:ext cx="3111978" cy="1569660"/>
            <a:chOff x="5643063" y="2972758"/>
            <a:chExt cx="4149305" cy="1569660"/>
          </a:xfrm>
        </p:grpSpPr>
        <p:sp>
          <p:nvSpPr>
            <p:cNvPr id="26" name="TextBox 25"/>
            <p:cNvSpPr txBox="1"/>
            <p:nvPr/>
          </p:nvSpPr>
          <p:spPr>
            <a:xfrm>
              <a:off x="5643063" y="2972758"/>
              <a:ext cx="595244" cy="1554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9600">
                  <a:solidFill>
                    <a:srgbClr val="EFB3CA"/>
                  </a:solidFill>
                  <a:latin typeface="KoPub돋움체 Bold"/>
                  <a:ea typeface="KoPub돋움체 Bold"/>
                </a:rPr>
                <a:t>“</a:t>
              </a:r>
              <a:endParaRPr lang="ko-KR" altLang="en-US" sz="96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40176" y="3244334"/>
              <a:ext cx="3655730" cy="15495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3200">
                  <a:ln w="9525"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rgbClr val="EFB3CA"/>
                  </a:solidFill>
                  <a:latin typeface="KoPub돋움체 Light"/>
                  <a:ea typeface="KoPub돋움체 Light"/>
                </a:rPr>
                <a:t>YPTLAB PPT</a:t>
              </a:r>
            </a:p>
            <a:p>
              <a:pPr lvl="0">
                <a:defRPr lang="ko-KR" altLang="en-US"/>
              </a:pPr>
              <a:r>
                <a:rPr lang="en-US" altLang="ko-KR" sz="3200">
                  <a:ln w="9525"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TEMPLATE INDEX</a:t>
              </a:r>
              <a:endParaRPr lang="ko-KR" altLang="en-US" sz="3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32" name="직선 연결선 31"/>
          <p:cNvCxnSpPr/>
          <p:nvPr/>
        </p:nvCxnSpPr>
        <p:spPr>
          <a:xfrm>
            <a:off x="3543300" y="1000125"/>
            <a:ext cx="0" cy="4848225"/>
          </a:xfrm>
          <a:prstGeom prst="line">
            <a:avLst/>
          </a:prstGeom>
          <a:ln>
            <a:solidFill>
              <a:srgbClr val="EFB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3600000" flipH="1">
            <a:off x="826873" y="4742181"/>
            <a:ext cx="100553" cy="13308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727730" y="1940512"/>
            <a:ext cx="1869737" cy="448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Light"/>
                <a:ea typeface="KoPub돋움체 Light"/>
              </a:rPr>
              <a:t>YPTLAB PPT </a:t>
            </a:r>
            <a:r>
              <a:rPr lang="en-US" altLang="ko-KR" sz="1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Bold"/>
                <a:ea typeface="KoPub돋움체 Bold"/>
              </a:rPr>
              <a:t>TEMPLATE INDEX </a:t>
            </a:r>
            <a:endParaRPr lang="ko-KR" altLang="en-US" sz="1200">
              <a:ln w="9525">
                <a:solidFill>
                  <a:srgbClr val="EFB3CA">
                    <a:alpha val="20000"/>
                  </a:srgbClr>
                </a:solidFill>
              </a:ln>
              <a:solidFill>
                <a:srgbClr val="EFB3CA"/>
              </a:solidFill>
              <a:latin typeface="KoPub돋움체 Bold"/>
              <a:ea typeface="KoPub돋움체 Bold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27730" y="4877580"/>
            <a:ext cx="2862719" cy="173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해당 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인덱스에 맞는 설명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을 기재해서 적어주세요</a:t>
            </a:r>
          </a:p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좌측 공간은 인덱스에 대한 설명을 적어서</a:t>
            </a:r>
          </a:p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요약해서 표현해주는 부분입니다</a:t>
            </a:r>
            <a:r>
              <a:rPr lang="en-US" altLang="ko-KR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. 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텍스트의 양은</a:t>
            </a:r>
          </a:p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5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줄 정도가 가장 적당합니다</a:t>
            </a:r>
            <a:r>
              <a:rPr lang="en-US" altLang="ko-KR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. 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적당하게 공간을 활용해서</a:t>
            </a:r>
          </a:p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텍스트의 위치를 배치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해주세요</a:t>
            </a:r>
            <a:endParaRPr lang="en-US" altLang="ko-KR" sz="1200">
              <a:ln w="9525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Light"/>
              <a:ea typeface="KoPub돋움체 Light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9792" y="4416799"/>
            <a:ext cx="287982" cy="282223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3767781" y="1000125"/>
            <a:ext cx="4796266" cy="615722"/>
            <a:chOff x="5023709" y="1000125"/>
            <a:chExt cx="6395021" cy="615722"/>
          </a:xfrm>
        </p:grpSpPr>
        <p:sp>
          <p:nvSpPr>
            <p:cNvPr id="29" name="TextBox 28"/>
            <p:cNvSpPr txBox="1"/>
            <p:nvPr/>
          </p:nvSpPr>
          <p:spPr>
            <a:xfrm>
              <a:off x="5023709" y="1154182"/>
              <a:ext cx="1335181" cy="8155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4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키워드 </a:t>
              </a:r>
              <a:r>
                <a:rPr lang="en-US" altLang="ko-KR" sz="24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1</a:t>
              </a:r>
              <a:endParaRPr lang="en-US" altLang="ko-KR" sz="24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55345" y="1185862"/>
              <a:ext cx="4369482" cy="6981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어떻게 해야 </a:t>
              </a:r>
              <a:r>
                <a:rPr lang="ko-KR" altLang="en-US" sz="20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아이덴티티</a:t>
              </a:r>
              <a:r>
                <a:rPr lang="ko-KR" altLang="en-US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를 잘 담을까</a:t>
              </a:r>
              <a:endParaRPr lang="en-US" altLang="ko-KR" sz="200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/>
                <a:ea typeface="KoPub돋움체 Medium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5083367" y="1000125"/>
              <a:ext cx="1242510" cy="0"/>
            </a:xfrm>
            <a:prstGeom prst="line">
              <a:avLst/>
            </a:prstGeom>
            <a:ln w="28575">
              <a:solidFill>
                <a:srgbClr val="EFB3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6555346" y="1000125"/>
              <a:ext cx="4863384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3768647" y="2070277"/>
            <a:ext cx="4795400" cy="615722"/>
            <a:chOff x="5024863" y="2054931"/>
            <a:chExt cx="6393867" cy="615722"/>
          </a:xfrm>
        </p:grpSpPr>
        <p:sp>
          <p:nvSpPr>
            <p:cNvPr id="33" name="TextBox 32"/>
            <p:cNvSpPr txBox="1"/>
            <p:nvPr/>
          </p:nvSpPr>
          <p:spPr>
            <a:xfrm>
              <a:off x="5024862" y="2208988"/>
              <a:ext cx="1334026" cy="8217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4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키워드 </a:t>
              </a:r>
              <a:r>
                <a:rPr lang="en-US" altLang="ko-KR" sz="24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2</a:t>
              </a:r>
              <a:endParaRPr lang="en-US" altLang="ko-KR" sz="24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55344" y="2240667"/>
              <a:ext cx="4742805" cy="694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어떻게 생산해야 </a:t>
              </a:r>
              <a:r>
                <a:rPr lang="ko-KR" altLang="en-US" sz="20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합리적인 가격</a:t>
              </a:r>
              <a:r>
                <a:rPr lang="ko-KR" altLang="en-US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을 책정할까</a:t>
              </a:r>
              <a:r>
                <a:rPr lang="en-US" altLang="ko-KR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?</a:t>
              </a:r>
              <a:endPara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/>
                <a:ea typeface="KoPub돋움체 Medium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5083367" y="2054931"/>
              <a:ext cx="1242510" cy="0"/>
            </a:xfrm>
            <a:prstGeom prst="line">
              <a:avLst/>
            </a:prstGeom>
            <a:ln w="28575">
              <a:solidFill>
                <a:srgbClr val="EFB3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555346" y="2054931"/>
              <a:ext cx="4863384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3768647" y="3140429"/>
            <a:ext cx="4795400" cy="615722"/>
            <a:chOff x="5024863" y="3109738"/>
            <a:chExt cx="6393867" cy="615722"/>
          </a:xfrm>
        </p:grpSpPr>
        <p:sp>
          <p:nvSpPr>
            <p:cNvPr id="35" name="TextBox 34"/>
            <p:cNvSpPr txBox="1"/>
            <p:nvPr/>
          </p:nvSpPr>
          <p:spPr>
            <a:xfrm>
              <a:off x="5024862" y="3263795"/>
              <a:ext cx="1334026" cy="8184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4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키워드 </a:t>
              </a:r>
              <a:r>
                <a:rPr lang="en-US" altLang="ko-KR" sz="24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3</a:t>
              </a:r>
              <a:endParaRPr lang="en-US" altLang="ko-KR" sz="24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55344" y="3295475"/>
              <a:ext cx="3309115" cy="7010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어떻게 </a:t>
              </a:r>
              <a:r>
                <a:rPr lang="ko-KR" altLang="en-US" sz="20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만들고</a:t>
              </a:r>
              <a:r>
                <a:rPr lang="en-US" altLang="ko-KR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 </a:t>
              </a:r>
              <a:r>
                <a:rPr lang="ko-KR" altLang="en-US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어떻게 </a:t>
              </a:r>
              <a:r>
                <a:rPr lang="ko-KR" altLang="en-US" sz="20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팔지</a:t>
              </a:r>
              <a:r>
                <a:rPr lang="en-US" altLang="ko-KR" sz="20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?</a:t>
              </a:r>
              <a:endParaRPr lang="en-US" altLang="ko-KR" sz="20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5083367" y="3109738"/>
              <a:ext cx="1242510" cy="0"/>
            </a:xfrm>
            <a:prstGeom prst="line">
              <a:avLst/>
            </a:prstGeom>
            <a:ln w="28575">
              <a:solidFill>
                <a:srgbClr val="EFB3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6555346" y="3109738"/>
              <a:ext cx="4863384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3767781" y="4210580"/>
            <a:ext cx="4796266" cy="615722"/>
            <a:chOff x="5023709" y="4225925"/>
            <a:chExt cx="6395021" cy="615722"/>
          </a:xfrm>
        </p:grpSpPr>
        <p:sp>
          <p:nvSpPr>
            <p:cNvPr id="45" name="TextBox 44"/>
            <p:cNvSpPr txBox="1"/>
            <p:nvPr/>
          </p:nvSpPr>
          <p:spPr>
            <a:xfrm>
              <a:off x="5023709" y="4379982"/>
              <a:ext cx="1335181" cy="8245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4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키워드 </a:t>
              </a:r>
              <a:r>
                <a:rPr lang="en-US" altLang="ko-KR" sz="24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4</a:t>
              </a:r>
              <a:endParaRPr lang="en-US" altLang="ko-KR" sz="24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55345" y="4411662"/>
              <a:ext cx="4369482" cy="6976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누구를 </a:t>
              </a:r>
              <a:r>
                <a:rPr lang="ko-KR" altLang="en-US" sz="20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타겟</a:t>
              </a:r>
              <a:r>
                <a:rPr lang="ko-KR" altLang="en-US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으로 해야 효율적일까</a:t>
              </a:r>
              <a:endParaRPr lang="en-US" altLang="ko-KR" sz="200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/>
                <a:ea typeface="KoPub돋움체 Medium"/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5083367" y="4225925"/>
              <a:ext cx="1242510" cy="0"/>
            </a:xfrm>
            <a:prstGeom prst="line">
              <a:avLst/>
            </a:prstGeom>
            <a:ln w="28575">
              <a:solidFill>
                <a:srgbClr val="EFB3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555346" y="4225925"/>
              <a:ext cx="4863384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3768647" y="5280731"/>
            <a:ext cx="4795400" cy="615722"/>
            <a:chOff x="5024863" y="5280731"/>
            <a:chExt cx="6393867" cy="615722"/>
          </a:xfrm>
        </p:grpSpPr>
        <p:sp>
          <p:nvSpPr>
            <p:cNvPr id="47" name="TextBox 46"/>
            <p:cNvSpPr txBox="1"/>
            <p:nvPr/>
          </p:nvSpPr>
          <p:spPr>
            <a:xfrm>
              <a:off x="5024862" y="5434787"/>
              <a:ext cx="1334026" cy="8212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4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키워드 </a:t>
              </a:r>
              <a:r>
                <a:rPr lang="en-US" altLang="ko-KR" sz="24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5</a:t>
              </a:r>
              <a:endParaRPr lang="en-US" altLang="ko-KR" sz="24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55344" y="5466466"/>
              <a:ext cx="4742805" cy="6943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출시는 언제해야 </a:t>
              </a:r>
              <a:r>
                <a:rPr lang="ko-KR" altLang="en-US" sz="20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가장 안정적</a:t>
              </a:r>
              <a:r>
                <a:rPr lang="ko-KR" altLang="en-US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일까</a:t>
              </a:r>
              <a:r>
                <a:rPr lang="en-US" altLang="ko-KR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?</a:t>
              </a:r>
              <a:endPara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/>
                <a:ea typeface="KoPub돋움체 Medium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5083367" y="5280731"/>
              <a:ext cx="1242510" cy="0"/>
            </a:xfrm>
            <a:prstGeom prst="line">
              <a:avLst/>
            </a:prstGeom>
            <a:ln w="28575">
              <a:solidFill>
                <a:srgbClr val="EFB3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6555346" y="5280731"/>
              <a:ext cx="4863384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24"/>
          <p:cNvSpPr/>
          <p:nvPr/>
        </p:nvSpPr>
        <p:spPr>
          <a:xfrm>
            <a:off x="98298" y="123730"/>
            <a:ext cx="8947404" cy="6610541"/>
          </a:xfrm>
          <a:prstGeom prst="rect">
            <a:avLst/>
          </a:prstGeom>
          <a:solidFill>
            <a:srgbClr val="85A4DC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평행 사변형 2"/>
          <p:cNvSpPr/>
          <p:nvPr/>
        </p:nvSpPr>
        <p:spPr>
          <a:xfrm>
            <a:off x="492917" y="123730"/>
            <a:ext cx="7486651" cy="6610541"/>
          </a:xfrm>
          <a:prstGeom prst="parallelogram">
            <a:avLst>
              <a:gd name="adj" fmla="val 712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0" name="Picture 2" descr="청하 why don't you know에 대한 이미지 검색결과"/>
          <p:cNvPicPr>
            <a:picLocks noChangeAspect="1" noChangeArrowheads="1"/>
          </p:cNvPicPr>
          <p:nvPr/>
        </p:nvPicPr>
        <p:blipFill rotWithShape="1">
          <a:blip r:embed="rId2"/>
          <a:srcRect l="20390" r="37660"/>
          <a:stretch>
            <a:fillRect/>
          </a:stretch>
        </p:blipFill>
        <p:spPr>
          <a:xfrm>
            <a:off x="955545" y="1200651"/>
            <a:ext cx="3100977" cy="5543646"/>
          </a:xfrm>
          <a:prstGeom prst="rect">
            <a:avLst/>
          </a:prstGeom>
          <a:noFill/>
        </p:spPr>
      </p:pic>
      <p:grpSp>
        <p:nvGrpSpPr>
          <p:cNvPr id="41" name="그룹 12"/>
          <p:cNvGrpSpPr/>
          <p:nvPr/>
        </p:nvGrpSpPr>
        <p:grpSpPr>
          <a:xfrm>
            <a:off x="3439959" y="1272570"/>
            <a:ext cx="2779389" cy="1554450"/>
            <a:chOff x="5643063" y="2972758"/>
            <a:chExt cx="3705852" cy="1554450"/>
          </a:xfrm>
        </p:grpSpPr>
        <p:sp>
          <p:nvSpPr>
            <p:cNvPr id="42" name="TextBox 13"/>
            <p:cNvSpPr txBox="1"/>
            <p:nvPr/>
          </p:nvSpPr>
          <p:spPr>
            <a:xfrm>
              <a:off x="5643062" y="2972758"/>
              <a:ext cx="600702" cy="1554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9600">
                  <a:solidFill>
                    <a:srgbClr val="EFB3CA"/>
                  </a:solidFill>
                  <a:latin typeface="KoPub돋움체 Bold"/>
                  <a:ea typeface="KoPub돋움체 Bold"/>
                </a:rPr>
                <a:t>“</a:t>
              </a:r>
              <a:endParaRPr lang="ko-KR" altLang="en-US" sz="96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43" name="TextBox 14"/>
            <p:cNvSpPr txBox="1"/>
            <p:nvPr/>
          </p:nvSpPr>
          <p:spPr>
            <a:xfrm>
              <a:off x="6240176" y="3244334"/>
              <a:ext cx="3108738" cy="20353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3200">
                  <a:ln w="9525"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chemeClr val="accent3"/>
                  </a:solidFill>
                  <a:latin typeface="KoPub돋움체 Light"/>
                  <a:ea typeface="KoPub돋움체 Light"/>
                </a:rPr>
                <a:t>이렇게</a:t>
              </a:r>
              <a:r>
                <a:rPr lang="en-US" altLang="ko-KR" sz="3200">
                  <a:ln w="9525"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chemeClr val="accent3"/>
                  </a:solidFill>
                  <a:latin typeface="KoPub돋움체 Light"/>
                  <a:ea typeface="KoPub돋움체 Light"/>
                </a:rPr>
                <a:t> </a:t>
              </a:r>
              <a:r>
                <a:rPr lang="ko-KR" altLang="en-US" sz="3200">
                  <a:ln w="9525"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chemeClr val="accent3"/>
                  </a:solidFill>
                  <a:latin typeface="KoPub돋움체 Light"/>
                  <a:ea typeface="KoPub돋움체 Light"/>
                </a:rPr>
                <a:t>표현하면</a:t>
              </a:r>
            </a:p>
            <a:p>
              <a:pPr lvl="0">
                <a:defRPr lang="ko-KR" altLang="en-US"/>
              </a:pPr>
              <a:r>
                <a:rPr lang="ko-KR" altLang="en-US" sz="3200">
                  <a:ln w="9525"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chemeClr val="accent3"/>
                  </a:solidFill>
                  <a:latin typeface="KoPub돋움체 Bold"/>
                  <a:ea typeface="KoPub돋움체 Bold"/>
                </a:rPr>
                <a:t>전달력이 </a:t>
              </a:r>
              <a:r>
                <a:rPr lang="en-US" altLang="ko-KR" sz="3200">
                  <a:ln w="9525"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chemeClr val="accent3"/>
                  </a:solidFill>
                  <a:latin typeface="KoPub돋움체 Bold"/>
                  <a:ea typeface="KoPub돋움체 Bold"/>
                </a:rPr>
                <a:t>UP UP</a:t>
              </a:r>
              <a:endParaRPr lang="ko-KR" altLang="en-US" sz="3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chemeClr val="accent3"/>
                </a:solidFill>
                <a:latin typeface="KoPub돋움체 Bold"/>
                <a:ea typeface="KoPub돋움체 Bold"/>
              </a:endParaRPr>
            </a:p>
          </p:txBody>
        </p:sp>
      </p:grpSp>
      <p:sp>
        <p:nvSpPr>
          <p:cNvPr id="44" name="직사각형 15"/>
          <p:cNvSpPr/>
          <p:nvPr/>
        </p:nvSpPr>
        <p:spPr>
          <a:xfrm>
            <a:off x="3977336" y="3537964"/>
            <a:ext cx="2152437" cy="451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Bold"/>
                <a:ea typeface="KoPub돋움체 Bold"/>
              </a:rPr>
              <a:t>진짜는 진짜를 알아보는 법 </a:t>
            </a:r>
            <a:r>
              <a:rPr lang="en-US" altLang="ko-KR" sz="1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Bold"/>
                <a:ea typeface="KoPub돋움체 Bold"/>
              </a:rPr>
              <a:t>_ BCD</a:t>
            </a:r>
            <a:r>
              <a:rPr lang="ko-KR" altLang="en-US" sz="1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Bold"/>
                <a:ea typeface="KoPub돋움체 Bold"/>
              </a:rPr>
              <a:t>코리아</a:t>
            </a:r>
            <a:endParaRPr lang="ko-KR" altLang="en-US" sz="120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8298" y="123730"/>
            <a:ext cx="8947404" cy="6610541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rot="5400000">
            <a:off x="4572000" y="2781277"/>
            <a:ext cx="0" cy="3636168"/>
          </a:xfrm>
          <a:prstGeom prst="line">
            <a:avLst/>
          </a:prstGeom>
          <a:ln>
            <a:solidFill>
              <a:srgbClr val="EFB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438156" y="5220900"/>
            <a:ext cx="2267688" cy="1056220"/>
            <a:chOff x="981737" y="4846199"/>
            <a:chExt cx="3023585" cy="1056220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724421" y="4846199"/>
              <a:ext cx="1538217" cy="353023"/>
            </a:xfrm>
            <a:prstGeom prst="rect">
              <a:avLst/>
            </a:prstGeom>
          </p:spPr>
        </p:pic>
        <p:cxnSp>
          <p:nvCxnSpPr>
            <p:cNvPr id="54" name="직선 연결선 53"/>
            <p:cNvCxnSpPr/>
            <p:nvPr/>
          </p:nvCxnSpPr>
          <p:spPr>
            <a:xfrm rot="3600000" flipH="1">
              <a:off x="2443253" y="5224828"/>
              <a:ext cx="100553" cy="17744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1382551" y="5401455"/>
              <a:ext cx="2364468" cy="4512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/>
                  <a:ea typeface="KoPub돋움체 Bold"/>
                </a:rPr>
                <a:t>윤피티연구소</a:t>
              </a: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/>
                  <a:ea typeface="KoPub돋움체 Bold"/>
                </a:rPr>
                <a:t>(YPTLAB)</a:t>
              </a:r>
              <a:r>
                <a:rPr lang="ko-KR" altLang="en-US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/>
                  <a:ea typeface="KoPub돋움체 Bold"/>
                </a:rPr>
                <a:t> </a:t>
              </a: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_</a:t>
              </a:r>
              <a:r>
                <a:rPr lang="ko-KR" altLang="en-US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 윤피티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81736" y="5648503"/>
              <a:ext cx="2974832" cy="4137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5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/>
                  <a:ea typeface="KoPub돋움체 Bold"/>
                </a:rPr>
                <a:t>T. </a:t>
              </a:r>
              <a:r>
                <a:rPr lang="en-US" altLang="ko-KR" sz="105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010 – 0000 – 0000</a:t>
              </a:r>
              <a:r>
                <a:rPr lang="en-US" altLang="ko-KR" sz="105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/>
                  <a:ea typeface="KoPub돋움체 Bold"/>
                </a:rPr>
                <a:t>   |  E. </a:t>
              </a:r>
              <a:r>
                <a:rPr lang="en-US" altLang="ko-KR" sz="105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E-mail@naver.com</a:t>
              </a:r>
              <a:endParaRPr lang="ko-KR" altLang="en-US" sz="105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757764" y="2570448"/>
            <a:ext cx="3628471" cy="1719616"/>
            <a:chOff x="3589802" y="2023137"/>
            <a:chExt cx="4837962" cy="1719616"/>
          </a:xfrm>
        </p:grpSpPr>
        <p:sp>
          <p:nvSpPr>
            <p:cNvPr id="26" name="TextBox 25"/>
            <p:cNvSpPr txBox="1"/>
            <p:nvPr/>
          </p:nvSpPr>
          <p:spPr>
            <a:xfrm>
              <a:off x="3589802" y="2173093"/>
              <a:ext cx="595896" cy="15544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9600">
                  <a:solidFill>
                    <a:srgbClr val="EFB3CA"/>
                  </a:solidFill>
                  <a:latin typeface="KoPub돋움체 Bold"/>
                  <a:ea typeface="KoPub돋움체 Bold"/>
                </a:rPr>
                <a:t>“</a:t>
              </a:r>
              <a:endParaRPr lang="ko-KR" altLang="en-US" sz="96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427260" y="2023137"/>
              <a:ext cx="3163045" cy="1282965"/>
              <a:chOff x="4813035" y="1935196"/>
              <a:chExt cx="3163045" cy="1282965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664816" y="1935195"/>
                <a:ext cx="3449954" cy="203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3200">
                    <a:ln w="9525">
                      <a:solidFill>
                        <a:srgbClr val="EFB3CA">
                          <a:alpha val="20000"/>
                        </a:srgbClr>
                      </a:solidFill>
                    </a:ln>
                    <a:solidFill>
                      <a:srgbClr val="EFB3CA"/>
                    </a:solidFill>
                    <a:latin typeface="KoPub돋움체 Light"/>
                    <a:ea typeface="KoPub돋움체 Light"/>
                  </a:rPr>
                  <a:t>따옴표를 이용한</a:t>
                </a:r>
              </a:p>
              <a:p>
                <a:pPr algn="ctr">
                  <a:defRPr lang="ko-KR" altLang="en-US"/>
                </a:pPr>
                <a:r>
                  <a:rPr lang="ko-KR" altLang="en-US" sz="3200">
                    <a:ln w="9525">
                      <a:solidFill>
                        <a:srgbClr val="EFB3CA">
                          <a:alpha val="20000"/>
                        </a:srgbClr>
                      </a:solidFill>
                    </a:ln>
                    <a:solidFill>
                      <a:srgbClr val="EFB3CA"/>
                    </a:solidFill>
                    <a:latin typeface="KoPub돋움체 Bold"/>
                    <a:ea typeface="KoPub돋움체 Bold"/>
                  </a:rPr>
                  <a:t>파워포인트</a:t>
                </a:r>
                <a:r>
                  <a:rPr lang="en-US" altLang="ko-KR" sz="3200">
                    <a:ln w="9525">
                      <a:solidFill>
                        <a:srgbClr val="EFB3CA">
                          <a:alpha val="20000"/>
                        </a:srgbClr>
                      </a:solidFill>
                    </a:ln>
                    <a:solidFill>
                      <a:srgbClr val="EFB3CA"/>
                    </a:solidFill>
                    <a:latin typeface="KoPub돋움체 Bold"/>
                    <a:ea typeface="KoPub돋움체 Bold"/>
                  </a:rPr>
                  <a:t> </a:t>
                </a:r>
                <a:r>
                  <a:rPr lang="ko-KR" altLang="en-US" sz="3200">
                    <a:ln w="9525">
                      <a:solidFill>
                        <a:srgbClr val="EFB3CA">
                          <a:alpha val="20000"/>
                        </a:srgbClr>
                      </a:solidFill>
                    </a:ln>
                    <a:solidFill>
                      <a:srgbClr val="EFB3CA"/>
                    </a:solidFill>
                    <a:latin typeface="KoPub돋움체 Bold"/>
                    <a:ea typeface="KoPub돋움체 Bold"/>
                  </a:rPr>
                  <a:t>템플릿</a:t>
                </a: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356323" y="2941161"/>
                <a:ext cx="2063124" cy="450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200">
                    <a:ln w="9525">
                      <a:solidFill>
                        <a:srgbClr val="EFB3CA">
                          <a:alpha val="20000"/>
                        </a:srgbClr>
                      </a:solidFill>
                    </a:ln>
                    <a:solidFill>
                      <a:srgbClr val="EFB3CA"/>
                    </a:solidFill>
                    <a:latin typeface="KoPub돋움체 Bold"/>
                    <a:ea typeface="KoPub돋움체 Bold"/>
                  </a:rPr>
                  <a:t>POWERPOINT</a:t>
                </a:r>
                <a:r>
                  <a:rPr lang="ko-KR" altLang="en-US" sz="1200">
                    <a:ln w="9525">
                      <a:solidFill>
                        <a:srgbClr val="EFB3CA">
                          <a:alpha val="20000"/>
                        </a:srgbClr>
                      </a:solidFill>
                    </a:ln>
                    <a:solidFill>
                      <a:srgbClr val="EFB3CA"/>
                    </a:solidFill>
                    <a:latin typeface="KoPub돋움체 Light"/>
                    <a:ea typeface="KoPub돋움체 Light"/>
                  </a:rPr>
                  <a:t> </a:t>
                </a:r>
                <a:r>
                  <a:rPr lang="en-US" altLang="ko-KR" sz="1200">
                    <a:ln w="9525">
                      <a:solidFill>
                        <a:srgbClr val="EFB3CA">
                          <a:alpha val="20000"/>
                        </a:srgbClr>
                      </a:solidFill>
                    </a:ln>
                    <a:solidFill>
                      <a:srgbClr val="EFB3CA"/>
                    </a:solidFill>
                    <a:latin typeface="KoPub돋움체 Light"/>
                    <a:ea typeface="KoPub돋움체 Light"/>
                  </a:rPr>
                  <a:t>TEMPLATE</a:t>
                </a:r>
                <a:endParaRPr lang="ko-KR" altLang="en-US" sz="1200"/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7738151" y="2173093"/>
              <a:ext cx="600445" cy="15544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9600">
                  <a:solidFill>
                    <a:srgbClr val="EFB3CA"/>
                  </a:solidFill>
                  <a:latin typeface="KoPub돋움체 Bold"/>
                  <a:ea typeface="KoPub돋움체 Bold"/>
                </a:rPr>
                <a:t>”</a:t>
              </a:r>
              <a:endParaRPr lang="ko-KR" altLang="en-US" sz="96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강아지">
      <a:dk1>
        <a:srgbClr val="3F3F3F"/>
      </a:dk1>
      <a:lt1>
        <a:srgbClr val="FFFFFF"/>
      </a:lt1>
      <a:dk2>
        <a:srgbClr val="66A02C"/>
      </a:dk2>
      <a:lt2>
        <a:srgbClr val="84C1FF"/>
      </a:lt2>
      <a:accent1>
        <a:srgbClr val="0070C0"/>
      </a:accent1>
      <a:accent2>
        <a:srgbClr val="40B0FF"/>
      </a:accent2>
      <a:accent3>
        <a:srgbClr val="FF7C80"/>
      </a:accent3>
      <a:accent4>
        <a:srgbClr val="FF6699"/>
      </a:accent4>
      <a:accent5>
        <a:srgbClr val="FFC000"/>
      </a:accent5>
      <a:accent6>
        <a:srgbClr val="267226"/>
      </a:accent6>
      <a:hlink>
        <a:srgbClr val="0000FF"/>
      </a:hlink>
      <a:folHlink>
        <a:srgbClr val="800080"/>
      </a:folHlink>
    </a:clrScheme>
    <a:fontScheme name="배달의">
      <a:majorFont>
        <a:latin typeface="배달의민족 도현"/>
        <a:ea typeface="배달의민족 도현"/>
        <a:cs typeface=""/>
      </a:majorFont>
      <a:minorFont>
        <a:latin typeface="Tahoma"/>
        <a:ea typeface="Noto Sans Mono CJK KR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>
          <a:defRPr sz="3200" dirty="0">
            <a:ln w="9525">
              <a:solidFill>
                <a:schemeClr val="bg1">
                  <a:alpha val="20000"/>
                </a:schemeClr>
              </a:solidFill>
            </a:ln>
            <a:solidFill>
              <a:schemeClr val="bg1"/>
            </a:solidFill>
            <a:latin typeface="배달의민족 도현"/>
            <a:ea typeface="배달의민족 도현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화면 슬라이드 쇼(4:3)</PresentationFormat>
  <Paragraphs>105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bitcamp</dc:creator>
  <cp:lastModifiedBy>bitcamp</cp:lastModifiedBy>
  <cp:revision>2</cp:revision>
  <dcterms:created xsi:type="dcterms:W3CDTF">2017-09-20T08:31:39Z</dcterms:created>
  <dcterms:modified xsi:type="dcterms:W3CDTF">2017-09-20T08:32:59Z</dcterms:modified>
</cp:coreProperties>
</file>