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25" r:id="rId5"/>
    <p:sldId id="326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5" r:id="rId21"/>
    <p:sldId id="356" r:id="rId22"/>
    <p:sldId id="357" r:id="rId23"/>
    <p:sldId id="354" r:id="rId24"/>
    <p:sldId id="358" r:id="rId25"/>
    <p:sldId id="359" r:id="rId26"/>
    <p:sldId id="360" r:id="rId27"/>
    <p:sldId id="328" r:id="rId2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05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44517BCB-A9DF-4295-A5B1-C0C6FEFFF094}" type="datetime1">
              <a:rPr lang="pt-BR" smtClean="0"/>
              <a:t>11/09/2024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0E476440-F66F-F947-8EFC-EA5202ACF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EC5C020-CAEE-4953-97F1-B58353BDA6C5}" type="datetime1">
              <a:rPr lang="pt-BR" smtClean="0"/>
              <a:t>11/09/2024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6B79E9EB-07EB-9D44-9F5A-AB1FBECCDD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28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73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97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pt-BR" sz="2400" cap="all" baseline="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pt-BR" sz="60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100"/>
              </a:lnSpc>
              <a:defRPr lang="pt-BR" sz="28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3" name="Espaço Reservado para Tex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7" name="Espaço Reservado para Tex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Tex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pt-BR" sz="20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pt-BR" sz="105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pt-BR" sz="2000" cap="all" baseline="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a imagem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all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none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pt-BR" sz="48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pt-BR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pt-BR" sz="2000" cap="all" spc="200" baseline="0">
                <a:latin typeface="+mj-lt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pt-BR" sz="3600" spc="0" baseline="0">
                <a:latin typeface="+mn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pt-BR" sz="11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pt-BR" smtClean="0"/>
              <a:pPr/>
              <a:t>‹nº›</a:t>
            </a:fld>
            <a:endParaRPr lang="pt-BR" sz="1100" dirty="0"/>
          </a:p>
        </p:txBody>
      </p:sp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468710" y="1239774"/>
            <a:ext cx="2221833" cy="1754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pt-BR" sz="11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pt-BR" dirty="0"/>
              <a:t>título da apresentação</a:t>
            </a:r>
            <a:endParaRPr lang="pt-BR" sz="11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 descr="Uma placa de Petri com algumas cápsulas transparent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LIMPEZA E PREPARAÇÃO DE DADOS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Profa</a:t>
            </a:r>
            <a:r>
              <a:rPr lang="pt-BR" dirty="0"/>
              <a:t> </a:t>
            </a:r>
            <a:r>
              <a:rPr lang="pt-BR" dirty="0" err="1"/>
              <a:t>Dra</a:t>
            </a:r>
            <a:r>
              <a:rPr lang="pt-BR" dirty="0"/>
              <a:t> mariana Zuliani Theodoro de lima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76535-8978-0E3C-59C4-75AA339F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79729"/>
            <a:ext cx="10142095" cy="548640"/>
          </a:xfrm>
        </p:spPr>
        <p:txBody>
          <a:bodyPr/>
          <a:lstStyle/>
          <a:p>
            <a:r>
              <a:rPr lang="pt-BR" dirty="0"/>
              <a:t>Calculando variáveis indicadoras/</a:t>
            </a:r>
            <a:r>
              <a:rPr lang="pt-BR" dirty="0" err="1"/>
              <a:t>dummy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749C7A-F41F-CB82-35CB-88A181B8FB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10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5843E4-7C04-15E4-0EBD-DC0189062041}"/>
              </a:ext>
            </a:extLst>
          </p:cNvPr>
          <p:cNvSpPr txBox="1"/>
          <p:nvPr/>
        </p:nvSpPr>
        <p:spPr>
          <a:xfrm>
            <a:off x="198620" y="1661601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/>
              <a:t>DataFrame</a:t>
            </a:r>
            <a:r>
              <a:rPr lang="pt-BR" sz="2000" dirty="0"/>
              <a:t> pertencer a várias categorias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70B18CE-FC70-496F-ED95-16AFF53C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0" y="2237848"/>
            <a:ext cx="5706271" cy="378195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4A669F9-316D-027C-08FA-DFC83CED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133" y="1828215"/>
            <a:ext cx="667795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3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2E5E9-A7C9-26A5-ABDE-CCE81EEC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00056"/>
            <a:ext cx="10896600" cy="548640"/>
          </a:xfrm>
        </p:spPr>
        <p:txBody>
          <a:bodyPr/>
          <a:lstStyle/>
          <a:p>
            <a:r>
              <a:rPr lang="pt-BR" dirty="0"/>
              <a:t>Calculando variáveis indicadoras/</a:t>
            </a:r>
            <a:r>
              <a:rPr lang="pt-BR" dirty="0" err="1"/>
              <a:t>dummy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E3DDC4-1E84-1DA7-671C-22AE752284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11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87399B-34C6-2A13-555A-BCB6A3FE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8" y="1904638"/>
            <a:ext cx="6630325" cy="18195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E2037DF-BEC1-0699-890F-22EB9CAFD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3563231"/>
            <a:ext cx="654458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8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894812-1DF9-AD23-B41E-E626283D5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12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C34AE72-A333-1328-4558-EF24342A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3" y="1869470"/>
            <a:ext cx="7980703" cy="142836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38FE208C-D1DE-4AA1-BADE-EA0A2966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00056"/>
            <a:ext cx="10896600" cy="548640"/>
          </a:xfrm>
        </p:spPr>
        <p:txBody>
          <a:bodyPr/>
          <a:lstStyle/>
          <a:p>
            <a:r>
              <a:rPr lang="pt-BR" dirty="0"/>
              <a:t>Calculando variáveis indicadoras/</a:t>
            </a:r>
            <a:r>
              <a:rPr lang="pt-BR" dirty="0" err="1"/>
              <a:t>dummy</a:t>
            </a:r>
            <a:r>
              <a:rPr lang="pt-BR" dirty="0"/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2B36674-CE1F-DF58-3E34-A2C91BE9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3297835"/>
            <a:ext cx="5691395" cy="340046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A22328D-07EA-FB87-B204-4498A2F20DA7}"/>
              </a:ext>
            </a:extLst>
          </p:cNvPr>
          <p:cNvSpPr txBox="1"/>
          <p:nvPr/>
        </p:nvSpPr>
        <p:spPr>
          <a:xfrm>
            <a:off x="5894882" y="5373470"/>
            <a:ext cx="6093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Para dados bem maiores, esse método de construir variáveis indicadoras com vários membros não é particularmente ágil. </a:t>
            </a:r>
          </a:p>
        </p:txBody>
      </p:sp>
    </p:spTree>
    <p:extLst>
      <p:ext uri="{BB962C8B-B14F-4D97-AF65-F5344CB8AC3E}">
        <p14:creationId xmlns:p14="http://schemas.microsoft.com/office/powerpoint/2010/main" val="289681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E1CC46-6673-659E-7556-50C0AA121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13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03E693-3A53-B2BF-5928-6233AA8B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0" y="1604283"/>
            <a:ext cx="5880520" cy="253277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BA51B65C-FA29-887E-3889-DD4A5A0F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44861"/>
            <a:ext cx="10896600" cy="548640"/>
          </a:xfrm>
        </p:spPr>
        <p:txBody>
          <a:bodyPr/>
          <a:lstStyle/>
          <a:p>
            <a:r>
              <a:rPr lang="pt-BR" dirty="0"/>
              <a:t>Calculando variáveis indicadoras/</a:t>
            </a:r>
            <a:r>
              <a:rPr lang="pt-BR" dirty="0" err="1"/>
              <a:t>dummy</a:t>
            </a:r>
            <a:r>
              <a:rPr lang="pt-BR" dirty="0"/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D47163-DE02-EB8E-4862-ECB2BE2B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66" y="1723870"/>
            <a:ext cx="5401303" cy="36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0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9033-011E-211F-73D0-6FAF8A14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95" y="379729"/>
            <a:ext cx="8088443" cy="548640"/>
          </a:xfrm>
        </p:spPr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EBBEF8-7C35-E308-1E01-88D625EE89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14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391A5D-05F7-2EFD-1EA5-70BE42C9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3136473"/>
            <a:ext cx="6858957" cy="306747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21D2E88-3E12-9DEC-3983-A217B1E1F72D}"/>
              </a:ext>
            </a:extLst>
          </p:cNvPr>
          <p:cNvSpPr txBox="1"/>
          <p:nvPr/>
        </p:nvSpPr>
        <p:spPr>
          <a:xfrm>
            <a:off x="1031952" y="2371157"/>
            <a:ext cx="6093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/>
              <a:t>string</a:t>
            </a:r>
            <a:r>
              <a:rPr lang="pt-BR" sz="2000" dirty="0"/>
              <a:t> separada por vírgulas pode ser dividida em partes usando split</a:t>
            </a:r>
          </a:p>
        </p:txBody>
      </p:sp>
    </p:spTree>
    <p:extLst>
      <p:ext uri="{BB962C8B-B14F-4D97-AF65-F5344CB8AC3E}">
        <p14:creationId xmlns:p14="http://schemas.microsoft.com/office/powerpoint/2010/main" val="400881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1C122F-DCA7-5A59-ACB5-44C6D4AD7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15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687838A-405D-0458-DC8D-CF69FFEB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337970"/>
            <a:ext cx="6258798" cy="418205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F68E894-1A83-2FF6-CB6E-913F17A95167}"/>
              </a:ext>
            </a:extLst>
          </p:cNvPr>
          <p:cNvSpPr txBox="1"/>
          <p:nvPr/>
        </p:nvSpPr>
        <p:spPr>
          <a:xfrm>
            <a:off x="768246" y="284717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Métodos embutidos de </a:t>
            </a:r>
            <a:r>
              <a:rPr lang="pt-BR" sz="2800" dirty="0" err="1"/>
              <a:t>string</a:t>
            </a:r>
            <a:r>
              <a:rPr lang="pt-BR" sz="2800" dirty="0"/>
              <a:t> em Python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C24DFDE-5452-C6FA-CF94-98566AA4F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14" y="273379"/>
            <a:ext cx="4510161" cy="58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676B86-EA5F-7FDD-8DEA-2A4207AE6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16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DA2BC54-901B-7595-3907-9FF80FF9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142377"/>
            <a:ext cx="4616520" cy="16907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EABAB94-6DBE-2625-7BF4-F6B6078FB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2578308"/>
            <a:ext cx="5343276" cy="50966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2DF4E0AC-CDC8-1D0B-1488-C9614C59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95" y="379729"/>
            <a:ext cx="10277008" cy="548640"/>
          </a:xfrm>
        </p:spPr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2AF1C94-45D7-B627-CB60-B5F291734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28" y="4096690"/>
            <a:ext cx="6474388" cy="16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3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076F4-839B-1015-A1F6-3AC4D531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77" y="266036"/>
            <a:ext cx="8568128" cy="548640"/>
          </a:xfrm>
        </p:spPr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508D2B-3740-FEB9-3C0C-44946B36C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17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42AEB4-A49F-4B33-8A2D-78FF810E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646444"/>
            <a:ext cx="5921666" cy="26407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978CEC-8409-5A19-EAC2-FDCD9A9FE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4498897"/>
            <a:ext cx="4016992" cy="170505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F1E48C8-E4FC-07EC-4905-BBFFB0A2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34734"/>
            <a:ext cx="5182322" cy="193997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0FC70B-45DB-D942-061A-56537438B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80059"/>
            <a:ext cx="7416247" cy="80645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0627262-5C86-88CE-3BE4-845250E96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665" y="4808328"/>
            <a:ext cx="7775833" cy="15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2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DD796-96A5-1260-6EF0-F34387E7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914" y="752753"/>
            <a:ext cx="10653793" cy="548640"/>
          </a:xfrm>
        </p:spPr>
        <p:txBody>
          <a:bodyPr/>
          <a:lstStyle/>
          <a:p>
            <a:r>
              <a:rPr lang="pt-BR" dirty="0"/>
              <a:t>MANIPULAÇÃO DE STRINGS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6E80A3-D772-4EEA-787A-7BED45B961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18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4839B5-B088-92A1-79EF-361E648D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17" y="1422602"/>
            <a:ext cx="5573383" cy="161213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68AAEC-E74D-9403-6AAE-55F4E13972DC}"/>
              </a:ext>
            </a:extLst>
          </p:cNvPr>
          <p:cNvSpPr txBox="1"/>
          <p:nvPr/>
        </p:nvSpPr>
        <p:spPr>
          <a:xfrm>
            <a:off x="649224" y="3223098"/>
            <a:ext cx="60985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Encontrar os endereços de </a:t>
            </a:r>
            <a:r>
              <a:rPr lang="pt-BR" dirty="0" err="1"/>
              <a:t>email</a:t>
            </a:r>
            <a:r>
              <a:rPr lang="pt-BR" dirty="0"/>
              <a:t> e, simultaneamente, segmentar cada endereço em seus três componentes: nome do usuário, nome do domínio e sufixo do domínio. Para isso, coloque parênteses em torno das par </a:t>
            </a:r>
            <a:r>
              <a:rPr lang="pt-BR" dirty="0" err="1"/>
              <a:t>tes</a:t>
            </a:r>
            <a:r>
              <a:rPr lang="pt-BR" dirty="0"/>
              <a:t> do padrão a fim de segmentá-lo: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71C57B7-0A77-46F2-D36A-CB41BFEF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4631112"/>
            <a:ext cx="6510020" cy="120032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1AE0987-75FB-6F8E-B76D-0E3BE3314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957" y="1713605"/>
            <a:ext cx="4841750" cy="54864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235B79D-476C-172A-95F9-67808DF7B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163" y="2262245"/>
            <a:ext cx="4804435" cy="210827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9377B51-5FFC-856D-7B56-898AFB6E3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6805" y="4808470"/>
            <a:ext cx="5875195" cy="148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58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D3A20-EB37-088D-EAD0-7EBCA7E2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824" y="974811"/>
            <a:ext cx="9752351" cy="548640"/>
          </a:xfrm>
        </p:spPr>
        <p:txBody>
          <a:bodyPr/>
          <a:lstStyle/>
          <a:p>
            <a:r>
              <a:rPr lang="pt-BR" dirty="0"/>
              <a:t>MANIPULAÇÃO DE STRINGS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68BED6-44E6-4B04-0D56-9EB26D4BD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19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59561E7-3C12-CB02-FD96-4D514801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49"/>
          <a:stretch/>
        </p:blipFill>
        <p:spPr>
          <a:xfrm>
            <a:off x="189602" y="2083632"/>
            <a:ext cx="5906397" cy="118422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F211FC-AFC3-3215-8E2A-535E09473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29" y="2004011"/>
            <a:ext cx="5398119" cy="419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5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79729"/>
            <a:ext cx="10687087" cy="5486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Detectando e filtrando valores discrepantes	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6D7318F-29A0-472C-2D82-2C38344E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1961945"/>
            <a:ext cx="5992061" cy="146705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CF2E9BA-6D6D-DAEA-B181-D5A0B132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" y="3268608"/>
            <a:ext cx="6399514" cy="27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CCBAB-D99F-070F-CA04-375DA249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477012"/>
            <a:ext cx="10082135" cy="548640"/>
          </a:xfrm>
        </p:spPr>
        <p:txBody>
          <a:bodyPr/>
          <a:lstStyle/>
          <a:p>
            <a:r>
              <a:rPr lang="pt-BR" dirty="0"/>
              <a:t>Funções de </a:t>
            </a:r>
            <a:r>
              <a:rPr lang="pt-BR" dirty="0" err="1"/>
              <a:t>string</a:t>
            </a:r>
            <a:r>
              <a:rPr lang="pt-BR" dirty="0"/>
              <a:t> vetorizadas no pandas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5DEF7F-7534-FF70-9F7F-62EA78659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20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16F9CD1-0EED-FB87-2AE8-00AF3EB2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7" y="1909260"/>
            <a:ext cx="5364185" cy="204814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D2DB49E-E585-59ED-226A-151F9D3C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98" y="3458980"/>
            <a:ext cx="3779695" cy="317812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A499659-33A4-487F-BCCD-21429BFB9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840" y="1909260"/>
            <a:ext cx="4991119" cy="26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8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10BD04-57E3-0663-AA05-D428F940D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21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D707EE-0DA8-96C6-88AA-EC985D50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825641"/>
            <a:ext cx="5904879" cy="248104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1DF6FB5-4E5A-D1F9-D2CC-709949BE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477012"/>
            <a:ext cx="10082135" cy="548640"/>
          </a:xfrm>
        </p:spPr>
        <p:txBody>
          <a:bodyPr/>
          <a:lstStyle/>
          <a:p>
            <a:r>
              <a:rPr lang="pt-BR" dirty="0"/>
              <a:t>Funções de </a:t>
            </a:r>
            <a:r>
              <a:rPr lang="pt-BR" dirty="0" err="1"/>
              <a:t>string</a:t>
            </a:r>
            <a:r>
              <a:rPr lang="pt-BR" dirty="0"/>
              <a:t> vetorizadas no pandas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9BFCB19-DD02-C846-272F-A5A5AA2D8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03" y="4643338"/>
            <a:ext cx="4144646" cy="202592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5ED53D7-DBE5-44D6-D847-B7609B56C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198" y="1694976"/>
            <a:ext cx="3917687" cy="294836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73FE71-5329-8583-C86A-7AF54BD90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198" y="4822172"/>
            <a:ext cx="3411954" cy="15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5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DB88-29F6-F951-C311-EBB348D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" y="379729"/>
            <a:ext cx="11542776" cy="548640"/>
          </a:xfrm>
        </p:spPr>
        <p:txBody>
          <a:bodyPr/>
          <a:lstStyle/>
          <a:p>
            <a:r>
              <a:rPr lang="pt-BR" sz="4000" dirty="0"/>
              <a:t>Listagem parcial dos métodos de </a:t>
            </a:r>
            <a:r>
              <a:rPr lang="pt-BR" sz="4000" dirty="0" err="1"/>
              <a:t>string</a:t>
            </a:r>
            <a:r>
              <a:rPr lang="pt-BR" sz="4000" dirty="0"/>
              <a:t> vetorizados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4E3663-DA3B-BD85-D243-02B3C09770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22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202F07-A367-439D-1689-56D978063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880957"/>
            <a:ext cx="5234726" cy="13419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6426F2-93CC-355D-C0EF-C45D2B60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594" y="928369"/>
            <a:ext cx="4182255" cy="58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83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5983BD-FC26-3F5C-07BE-63ED91369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23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1AD0F1-130D-7CC8-6CC1-802E5419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931" y="1630829"/>
            <a:ext cx="5820452" cy="438897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FEA4FEF-85DA-B0FF-F504-79D00AED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" y="379729"/>
            <a:ext cx="11542776" cy="548640"/>
          </a:xfrm>
        </p:spPr>
        <p:txBody>
          <a:bodyPr/>
          <a:lstStyle/>
          <a:p>
            <a:r>
              <a:rPr lang="pt-BR" sz="4000" dirty="0"/>
              <a:t>Listagem parcial dos métodos de </a:t>
            </a:r>
            <a:r>
              <a:rPr lang="pt-BR" sz="4000" dirty="0" err="1"/>
              <a:t>string</a:t>
            </a:r>
            <a:r>
              <a:rPr lang="pt-BR" sz="4000" dirty="0"/>
              <a:t> vetorizados</a:t>
            </a:r>
          </a:p>
        </p:txBody>
      </p:sp>
    </p:spTree>
    <p:extLst>
      <p:ext uri="{BB962C8B-B14F-4D97-AF65-F5344CB8AC3E}">
        <p14:creationId xmlns:p14="http://schemas.microsoft.com/office/powerpoint/2010/main" val="2012066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Estrutura de DNA branco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1026" name="Picture 2" descr="Search Engine Ugh GIF by Giflytics">
            <a:extLst>
              <a:ext uri="{FF2B5EF4-FFF2-40B4-BE49-F238E27FC236}">
                <a16:creationId xmlns:a16="http://schemas.microsoft.com/office/drawing/2014/main" id="{878A8B33-45C6-BAAF-5BA2-8825CA882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84" y="402236"/>
            <a:ext cx="6053528" cy="60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B5B920-6823-9629-9C38-38C64816A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3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AE7C2E-F03B-2F07-7D79-B1A6F442C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6" y="2950834"/>
            <a:ext cx="6562450" cy="241715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B64B4718-CBD7-E59F-19F1-4C9C10E5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79729"/>
            <a:ext cx="10687087" cy="5486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Detectando e filtrando valores discrepantes	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AC34446-D071-264E-1581-8E650DD5C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1948557"/>
            <a:ext cx="6489842" cy="6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4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A029BA-5929-AC43-8555-2EE7921F33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4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68E652-0A17-3942-A815-6768D434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690869"/>
            <a:ext cx="6744641" cy="410584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DF7DDA7-4E1D-3061-2773-35FD7C48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79729"/>
            <a:ext cx="10687087" cy="5486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Detectando e filtrando valores discrepantes	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7C5D392-B589-290B-E029-FA75DE801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" y="5321979"/>
            <a:ext cx="495369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A029BA-5929-AC43-8555-2EE7921F33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DF2D63-3FF5-D547-96B9-BE9CCD1ABA58}" type="slidenum">
              <a:rPr kumimoji="0" lang="pt-BR" sz="1100" b="0" i="0" u="none" strike="noStrike" kern="1200" cap="all" spc="200" normalizeH="0" baseline="0" noProof="0" smtClean="0">
                <a:ln>
                  <a:noFill/>
                </a:ln>
                <a:solidFill>
                  <a:srgbClr val="96D3ED"/>
                </a:solidFill>
                <a:effectLst/>
                <a:uLnTx/>
                <a:uFillTx/>
                <a:latin typeface="Posterama" panose="020B0504020200020000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100" b="0" i="0" u="none" strike="noStrike" kern="1200" cap="all" spc="200" normalizeH="0" baseline="0" noProof="0" dirty="0">
              <a:ln>
                <a:noFill/>
              </a:ln>
              <a:solidFill>
                <a:srgbClr val="96D3ED"/>
              </a:solidFill>
              <a:effectLst/>
              <a:uLnTx/>
              <a:uFillTx/>
              <a:latin typeface="Posterama" panose="020B0504020200020000" pitchFamily="34" charset="0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DF7DDA7-4E1D-3061-2773-35FD7C48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79729"/>
            <a:ext cx="10687087" cy="5486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Detectando e filtrando valores discrepantes	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A73F862-C2DC-2B19-826A-AAE40CE9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812402"/>
            <a:ext cx="7059468" cy="48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4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A029BA-5929-AC43-8555-2EE7921F33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DF2D63-3FF5-D547-96B9-BE9CCD1ABA58}" type="slidenum">
              <a:rPr kumimoji="0" lang="pt-BR" sz="1100" b="0" i="0" u="none" strike="noStrike" kern="1200" cap="all" spc="200" normalizeH="0" baseline="0" noProof="0" smtClean="0">
                <a:ln>
                  <a:noFill/>
                </a:ln>
                <a:solidFill>
                  <a:srgbClr val="96D3ED"/>
                </a:solidFill>
                <a:effectLst/>
                <a:uLnTx/>
                <a:uFillTx/>
                <a:latin typeface="Posterama" panose="020B0504020200020000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100" b="0" i="0" u="none" strike="noStrike" kern="1200" cap="all" spc="200" normalizeH="0" baseline="0" noProof="0" dirty="0">
              <a:ln>
                <a:noFill/>
              </a:ln>
              <a:solidFill>
                <a:srgbClr val="96D3ED"/>
              </a:solidFill>
              <a:effectLst/>
              <a:uLnTx/>
              <a:uFillTx/>
              <a:latin typeface="Posterama" panose="020B0504020200020000" pitchFamily="34" charset="0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DF7DDA7-4E1D-3061-2773-35FD7C48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79729"/>
            <a:ext cx="10687087" cy="5486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Detectando e filtrando valores discrepantes	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1B7861-9C81-44DD-F262-3655ED4F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950741"/>
            <a:ext cx="7698261" cy="394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6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1E36C-C426-D8B8-6920-91769FF8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625" y="704987"/>
            <a:ext cx="10471879" cy="548640"/>
          </a:xfrm>
        </p:spPr>
        <p:txBody>
          <a:bodyPr/>
          <a:lstStyle/>
          <a:p>
            <a:r>
              <a:rPr lang="pt-BR" dirty="0"/>
              <a:t>Permutação e amostragem aleatória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B0826E-C2E9-39FE-F7B9-029E92358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7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D4A446-DDF9-44D8-D192-FEF5900E101E}"/>
              </a:ext>
            </a:extLst>
          </p:cNvPr>
          <p:cNvSpPr txBox="1"/>
          <p:nvPr/>
        </p:nvSpPr>
        <p:spPr>
          <a:xfrm>
            <a:off x="877824" y="2413337"/>
            <a:ext cx="6093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função </a:t>
            </a:r>
            <a:r>
              <a:rPr lang="pt-BR" sz="2000" dirty="0" err="1"/>
              <a:t>numpy</a:t>
            </a:r>
            <a:r>
              <a:rPr lang="pt-BR" sz="2000" dirty="0"/>
              <a:t>. </a:t>
            </a:r>
            <a:r>
              <a:rPr lang="pt-BR" sz="2000" dirty="0" err="1"/>
              <a:t>random.permutation</a:t>
            </a:r>
            <a:r>
              <a:rPr lang="pt-BR" sz="2000" dirty="0"/>
              <a:t>. Chamar </a:t>
            </a:r>
            <a:r>
              <a:rPr lang="pt-BR" sz="2000" dirty="0" err="1"/>
              <a:t>permutation</a:t>
            </a:r>
            <a:r>
              <a:rPr lang="pt-BR" sz="2000" dirty="0"/>
              <a:t> com o tamanho do eixo que você quer permutar gera um </a:t>
            </a:r>
            <a:r>
              <a:rPr lang="pt-BR" sz="2000" dirty="0" err="1"/>
              <a:t>array</a:t>
            </a:r>
            <a:r>
              <a:rPr lang="pt-BR" sz="2000" dirty="0"/>
              <a:t> de inteiros informando a nova ordem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31A10A-6219-47F7-ACF2-FDD2F2F4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3720267"/>
            <a:ext cx="6344535" cy="148610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00C94A4-4FA5-BDD1-1C92-06346489D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903" y="2370725"/>
            <a:ext cx="4872345" cy="36490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6234C97-0186-204A-8CA0-BFC4D1571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877" y="6019801"/>
            <a:ext cx="198147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3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4BB26-6B5C-3D11-7E12-2820316C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458" y="540095"/>
            <a:ext cx="10157085" cy="548640"/>
          </a:xfrm>
        </p:spPr>
        <p:txBody>
          <a:bodyPr/>
          <a:lstStyle/>
          <a:p>
            <a:r>
              <a:rPr lang="pt-BR" dirty="0"/>
              <a:t>Permutação e amostragem aleatória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49E445-A82B-C8DF-61A5-1429BCD86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8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1DACC42-5C85-DBC1-BE13-C127740E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5" y="1952837"/>
            <a:ext cx="5675376" cy="22157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6D11E11-727C-C29E-CEEE-B12246C05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64" y="1952837"/>
            <a:ext cx="5134479" cy="39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2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482E0-62DD-1FCB-4CD8-A49A2001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54049"/>
            <a:ext cx="9287656" cy="548640"/>
          </a:xfrm>
        </p:spPr>
        <p:txBody>
          <a:bodyPr/>
          <a:lstStyle/>
          <a:p>
            <a:r>
              <a:rPr lang="pt-BR" dirty="0"/>
              <a:t>Calculando variáveis indicadoras/</a:t>
            </a:r>
            <a:r>
              <a:rPr lang="pt-BR" dirty="0" err="1"/>
              <a:t>dummy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8AF106-A2C3-77E3-C5A7-11144C94E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9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82789F-500F-488D-B031-5FBA9CD4B90F}"/>
              </a:ext>
            </a:extLst>
          </p:cNvPr>
          <p:cNvSpPr txBox="1"/>
          <p:nvPr/>
        </p:nvSpPr>
        <p:spPr>
          <a:xfrm>
            <a:off x="877824" y="2416127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função </a:t>
            </a:r>
            <a:r>
              <a:rPr lang="pt-BR" sz="2400" dirty="0" err="1"/>
              <a:t>get_dummies</a:t>
            </a:r>
            <a:endParaRPr lang="pt-BR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DA8307B-3A70-EB22-1A71-85AB3EE5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3061942"/>
            <a:ext cx="6292420" cy="31420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2B0BBCB-8B6E-4209-BEB0-E6C0CD27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326" y="3061942"/>
            <a:ext cx="6074550" cy="314200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4D1A81B-705D-F5B8-6FF8-A0B8F3A57477}"/>
              </a:ext>
            </a:extLst>
          </p:cNvPr>
          <p:cNvSpPr txBox="1"/>
          <p:nvPr/>
        </p:nvSpPr>
        <p:spPr>
          <a:xfrm>
            <a:off x="6396703" y="2231977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Adicionar prefixo</a:t>
            </a:r>
          </a:p>
        </p:txBody>
      </p:sp>
    </p:spTree>
    <p:extLst>
      <p:ext uri="{BB962C8B-B14F-4D97-AF65-F5344CB8AC3E}">
        <p14:creationId xmlns:p14="http://schemas.microsoft.com/office/powerpoint/2010/main" val="85984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3899_TF67061901_Win32" id="{7A4A4764-73A2-453C-A75F-D891D4CEE476}" vid="{AE2A0BF5-BE05-47CC-BC65-F5AF2E5DE8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{A6A22870-FBA0-4B59-97CE-0AB9B0FB99FC}tf67061901_win32</Template>
  <TotalTime>534</TotalTime>
  <Words>258</Words>
  <Application>Microsoft Office PowerPoint</Application>
  <PresentationFormat>Widescreen</PresentationFormat>
  <Paragraphs>53</Paragraphs>
  <Slides>24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Daytona Condensed Light</vt:lpstr>
      <vt:lpstr>Posterama</vt:lpstr>
      <vt:lpstr>Tema do Office</vt:lpstr>
      <vt:lpstr>LIMPEZA E PREPARAÇÃO DE DADOS</vt:lpstr>
      <vt:lpstr>Detectando e filtrando valores discrepantes </vt:lpstr>
      <vt:lpstr>Detectando e filtrando valores discrepantes </vt:lpstr>
      <vt:lpstr>Detectando e filtrando valores discrepantes </vt:lpstr>
      <vt:lpstr>Detectando e filtrando valores discrepantes </vt:lpstr>
      <vt:lpstr>Detectando e filtrando valores discrepantes </vt:lpstr>
      <vt:lpstr>Permutação e amostragem aleatória </vt:lpstr>
      <vt:lpstr>Permutação e amostragem aleatória </vt:lpstr>
      <vt:lpstr>Calculando variáveis indicadoras/dummy </vt:lpstr>
      <vt:lpstr>Calculando variáveis indicadoras/dummy </vt:lpstr>
      <vt:lpstr>Calculando variáveis indicadoras/dummy </vt:lpstr>
      <vt:lpstr>Calculando variáveis indicadoras/dummy </vt:lpstr>
      <vt:lpstr>Calculando variáveis indicadoras/dummy </vt:lpstr>
      <vt:lpstr>Manipulação de strings</vt:lpstr>
      <vt:lpstr>Apresentação do PowerPoint</vt:lpstr>
      <vt:lpstr>Manipulação de strings</vt:lpstr>
      <vt:lpstr>Manipulação de strings</vt:lpstr>
      <vt:lpstr>MANIPULAÇÃO DE STRINGS</vt:lpstr>
      <vt:lpstr>MANIPULAÇÃO DE STRINGS</vt:lpstr>
      <vt:lpstr>Funções de string vetorizadas no pandas</vt:lpstr>
      <vt:lpstr>Funções de string vetorizadas no pandas</vt:lpstr>
      <vt:lpstr>Listagem parcial dos métodos de string vetorizados</vt:lpstr>
      <vt:lpstr>Listagem parcial dos métodos de string vetorizados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Mariana Zuliani</dc:creator>
  <cp:lastModifiedBy>Mariana Zuliani</cp:lastModifiedBy>
  <cp:revision>5</cp:revision>
  <dcterms:created xsi:type="dcterms:W3CDTF">2024-09-05T12:51:15Z</dcterms:created>
  <dcterms:modified xsi:type="dcterms:W3CDTF">2024-09-11T13:53:57Z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