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19" r:id="rId1"/>
  </p:sldMasterIdLst>
  <p:notesMasterIdLst>
    <p:notesMasterId r:id="rId23"/>
  </p:notesMasterIdLst>
  <p:sldIdLst>
    <p:sldId id="257" r:id="rId2"/>
    <p:sldId id="258" r:id="rId3"/>
    <p:sldId id="262" r:id="rId4"/>
    <p:sldId id="259" r:id="rId5"/>
    <p:sldId id="264" r:id="rId6"/>
    <p:sldId id="263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4" r:id="rId17"/>
    <p:sldId id="281" r:id="rId18"/>
    <p:sldId id="277" r:id="rId19"/>
    <p:sldId id="276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67"/>
    <p:restoredTop sz="95833"/>
  </p:normalViewPr>
  <p:slideViewPr>
    <p:cSldViewPr snapToGrid="0" snapToObjects="1" showGuides="1">
      <p:cViewPr varScale="1">
        <p:scale>
          <a:sx n="95" d="100"/>
          <a:sy n="95" d="100"/>
        </p:scale>
        <p:origin x="200" y="91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FBD28-DB34-2043-A30D-FA39A0C96925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BE520-8DE5-9E4C-BA5D-35CAC8C02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55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60300" y="3683633"/>
            <a:ext cx="89820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5867"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917661" y="3377551"/>
            <a:ext cx="9624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8879815" y="3377551"/>
            <a:ext cx="9624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-1" y="3377551"/>
            <a:ext cx="9624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961900" y="3377551"/>
            <a:ext cx="69556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8601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12192000" cy="53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914400" y="3786737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 b="1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063605" y="5323800"/>
            <a:ext cx="4063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3"/>
          <p:cNvSpPr/>
          <p:nvPr/>
        </p:nvSpPr>
        <p:spPr>
          <a:xfrm>
            <a:off x="8128361" y="5323800"/>
            <a:ext cx="4063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>
            <a:off x="1" y="5323800"/>
            <a:ext cx="4063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67" y="6440375"/>
            <a:ext cx="121920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6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2280567" y="2882400"/>
            <a:ext cx="76316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Char char="▷"/>
              <a:defRPr i="1"/>
            </a:lvl1pPr>
            <a:lvl2pPr marL="1219170" lvl="1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828754" lvl="2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2438339" lvl="3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3047924" lvl="4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3657509" lvl="5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4267093" lvl="6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4876678" lvl="7" indent="-507987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5486263" lvl="8" indent="-507987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Google Shape;25;p4"/>
          <p:cNvSpPr txBox="1"/>
          <p:nvPr/>
        </p:nvSpPr>
        <p:spPr>
          <a:xfrm>
            <a:off x="4791200" y="1575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 b="1">
                <a:solidFill>
                  <a:schemeClr val="accent6"/>
                </a:solidFill>
              </a:rPr>
              <a:t>“</a:t>
            </a:r>
            <a:endParaRPr sz="12800" b="1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7631044" y="2132900"/>
            <a:ext cx="22804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/>
          <p:nvPr/>
        </p:nvSpPr>
        <p:spPr>
          <a:xfrm>
            <a:off x="9912236" y="2132900"/>
            <a:ext cx="22804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/>
          <p:nvPr/>
        </p:nvSpPr>
        <p:spPr>
          <a:xfrm>
            <a:off x="0" y="2132900"/>
            <a:ext cx="22804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4"/>
          <p:cNvSpPr/>
          <p:nvPr/>
        </p:nvSpPr>
        <p:spPr>
          <a:xfrm>
            <a:off x="2280567" y="2132900"/>
            <a:ext cx="22804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167" y="6440375"/>
            <a:ext cx="121920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4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Google Shape;34;p5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5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83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7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7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7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1191600" y="1600200"/>
            <a:ext cx="3161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▷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4515205" y="1600200"/>
            <a:ext cx="3161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▷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7838809" y="1600200"/>
            <a:ext cx="31616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▷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6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8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8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8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5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9808488" y="6755100"/>
            <a:ext cx="1191600" cy="10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9"/>
          <p:cNvSpPr/>
          <p:nvPr/>
        </p:nvSpPr>
        <p:spPr>
          <a:xfrm>
            <a:off x="11000416" y="6755100"/>
            <a:ext cx="1191600" cy="10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9"/>
          <p:cNvSpPr/>
          <p:nvPr/>
        </p:nvSpPr>
        <p:spPr>
          <a:xfrm>
            <a:off x="0" y="6755100"/>
            <a:ext cx="1191600" cy="10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9"/>
          <p:cNvSpPr/>
          <p:nvPr/>
        </p:nvSpPr>
        <p:spPr>
          <a:xfrm>
            <a:off x="1191613" y="6755100"/>
            <a:ext cx="8616800" cy="10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1191600" y="6199951"/>
            <a:ext cx="8616800" cy="4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3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91600" y="477851"/>
            <a:ext cx="8616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91600" y="1831451"/>
            <a:ext cx="8616800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33" y="6262577"/>
            <a:ext cx="731600" cy="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733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293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420" r:id="rId1"/>
    <p:sldLayoutId id="2147484421" r:id="rId2"/>
    <p:sldLayoutId id="2147484422" r:id="rId3"/>
    <p:sldLayoutId id="2147484423" r:id="rId4"/>
    <p:sldLayoutId id="2147484425" r:id="rId5"/>
    <p:sldLayoutId id="2147484426" r:id="rId6"/>
    <p:sldLayoutId id="2147484427" r:id="rId7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s.stanford.edu/~quocle/paragraph_vector.pdf" TargetMode="External"/><Relationship Id="rId2" Type="http://schemas.openxmlformats.org/officeDocument/2006/relationships/hyperlink" Target="https://papers.nips.cc/paper/2014/file/feab05aa91085b7a8012516bc3533958-Paper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rxiv.org/abs/1805.12164" TargetMode="External"/><Relationship Id="rId5" Type="http://schemas.openxmlformats.org/officeDocument/2006/relationships/hyperlink" Target="https://paperswithcode.com/paper/deep-contextualized-word-representations" TargetMode="External"/><Relationship Id="rId4" Type="http://schemas.openxmlformats.org/officeDocument/2006/relationships/hyperlink" Target="https://arxiv.org/abs/1606.0715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B071-2958-0F45-AADD-64E631DA5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779" y="1192681"/>
            <a:ext cx="11330151" cy="1546400"/>
          </a:xfrm>
        </p:spPr>
        <p:txBody>
          <a:bodyPr/>
          <a:lstStyle/>
          <a:p>
            <a:pPr algn="ctr"/>
            <a:r>
              <a:rPr lang="en-US" dirty="0">
                <a:latin typeface="+mj-lt"/>
              </a:rPr>
              <a:t>Efficient Estimation of Word Representations in Vector Space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A93AE2-209F-4B49-AEA6-114DF09FE9DC}"/>
              </a:ext>
            </a:extLst>
          </p:cNvPr>
          <p:cNvSpPr/>
          <p:nvPr/>
        </p:nvSpPr>
        <p:spPr>
          <a:xfrm>
            <a:off x="608049" y="3555915"/>
            <a:ext cx="7211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Paper by Tomas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Mikolov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, Kai Chen, Greg 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</a:rPr>
              <a:t>Corrado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, Jeffrey Dean</a:t>
            </a:r>
          </a:p>
        </p:txBody>
      </p:sp>
    </p:spTree>
    <p:extLst>
      <p:ext uri="{BB962C8B-B14F-4D97-AF65-F5344CB8AC3E}">
        <p14:creationId xmlns:p14="http://schemas.microsoft.com/office/powerpoint/2010/main" val="243778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E24C13-D85A-4D40-B6DD-AFD2AA94A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674" y="4390554"/>
            <a:ext cx="1655189" cy="124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24EA91-7D01-C948-A5E5-B1F2B2E4F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933" y="1918970"/>
            <a:ext cx="2891790" cy="1920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F4B69B-BACC-754E-A6E0-5DBFCBD9D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" y="510673"/>
            <a:ext cx="3217486" cy="2419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8BBC0C-F523-1445-BF23-FFDBD4C2B290}"/>
              </a:ext>
            </a:extLst>
          </p:cNvPr>
          <p:cNvSpPr txBox="1"/>
          <p:nvPr/>
        </p:nvSpPr>
        <p:spPr>
          <a:xfrm>
            <a:off x="6806925" y="54504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Pebble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C504DF-5733-2046-A3D5-B10642F81645}"/>
              </a:ext>
            </a:extLst>
          </p:cNvPr>
          <p:cNvSpPr/>
          <p:nvPr/>
        </p:nvSpPr>
        <p:spPr>
          <a:xfrm>
            <a:off x="3108960" y="1635760"/>
            <a:ext cx="274320" cy="28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32CB7-8829-5F4C-9BEC-3B33A804947B}"/>
              </a:ext>
            </a:extLst>
          </p:cNvPr>
          <p:cNvSpPr txBox="1"/>
          <p:nvPr/>
        </p:nvSpPr>
        <p:spPr>
          <a:xfrm>
            <a:off x="998803" y="292856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20A1A9-6104-1C48-B646-E5CF02475BE6}"/>
              </a:ext>
            </a:extLst>
          </p:cNvPr>
          <p:cNvSpPr txBox="1"/>
          <p:nvPr/>
        </p:nvSpPr>
        <p:spPr>
          <a:xfrm>
            <a:off x="9209950" y="383979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Boulder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84779E-B6CD-A54D-9030-D0C7802745D1}"/>
              </a:ext>
            </a:extLst>
          </p:cNvPr>
          <p:cNvSpPr/>
          <p:nvPr/>
        </p:nvSpPr>
        <p:spPr>
          <a:xfrm>
            <a:off x="7611358" y="2788418"/>
            <a:ext cx="274320" cy="28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047C27-B65C-B443-A5A3-E0CDFA6645C2}"/>
              </a:ext>
            </a:extLst>
          </p:cNvPr>
          <p:cNvSpPr/>
          <p:nvPr/>
        </p:nvSpPr>
        <p:spPr>
          <a:xfrm>
            <a:off x="6680200" y="4302879"/>
            <a:ext cx="274320" cy="28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D0C40B-6E0D-B246-8D51-69D5B7910AA2}"/>
              </a:ext>
            </a:extLst>
          </p:cNvPr>
          <p:cNvCxnSpPr>
            <a:cxnSpLocks/>
          </p:cNvCxnSpPr>
          <p:nvPr/>
        </p:nvCxnSpPr>
        <p:spPr>
          <a:xfrm>
            <a:off x="5943600" y="1451094"/>
            <a:ext cx="0" cy="3999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117599-0652-444C-A6A1-956F592EFE32}"/>
              </a:ext>
            </a:extLst>
          </p:cNvPr>
          <p:cNvCxnSpPr>
            <a:cxnSpLocks/>
          </p:cNvCxnSpPr>
          <p:nvPr/>
        </p:nvCxnSpPr>
        <p:spPr>
          <a:xfrm flipH="1">
            <a:off x="3745274" y="3429000"/>
            <a:ext cx="43966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9A149ED-558E-794D-803C-232F3EFA143E}"/>
              </a:ext>
            </a:extLst>
          </p:cNvPr>
          <p:cNvSpPr txBox="1"/>
          <p:nvPr/>
        </p:nvSpPr>
        <p:spPr>
          <a:xfrm>
            <a:off x="7544783" y="237539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(1, 0.5)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A590B0-DBA4-1143-A3FF-012121155AA7}"/>
              </a:ext>
            </a:extLst>
          </p:cNvPr>
          <p:cNvSpPr txBox="1"/>
          <p:nvPr/>
        </p:nvSpPr>
        <p:spPr>
          <a:xfrm>
            <a:off x="3301913" y="185242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 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BBC37A-DB91-CD46-BD07-FE6E6B014BE6}"/>
              </a:ext>
            </a:extLst>
          </p:cNvPr>
          <p:cNvSpPr txBox="1"/>
          <p:nvPr/>
        </p:nvSpPr>
        <p:spPr>
          <a:xfrm>
            <a:off x="6976923" y="419052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(0.5, -0.5)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A37F11F3-90FE-F344-BF50-88BA302477A2}"/>
              </a:ext>
            </a:extLst>
          </p:cNvPr>
          <p:cNvSpPr/>
          <p:nvPr/>
        </p:nvSpPr>
        <p:spPr>
          <a:xfrm rot="1804476">
            <a:off x="2525031" y="2047540"/>
            <a:ext cx="590263" cy="1182025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DD79CBE-4FD6-FA40-BD06-79E5127F71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187" y="3682299"/>
            <a:ext cx="3671047" cy="1789635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14292EE3-9ECE-5041-B40C-C51C0874BE2A}"/>
              </a:ext>
            </a:extLst>
          </p:cNvPr>
          <p:cNvSpPr/>
          <p:nvPr/>
        </p:nvSpPr>
        <p:spPr>
          <a:xfrm>
            <a:off x="2268591" y="3276834"/>
            <a:ext cx="274320" cy="28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717321-4CC2-2841-9FF0-9A883BACDEE2}"/>
              </a:ext>
            </a:extLst>
          </p:cNvPr>
          <p:cNvSpPr txBox="1"/>
          <p:nvPr/>
        </p:nvSpPr>
        <p:spPr>
          <a:xfrm>
            <a:off x="2659462" y="325184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(-1.5,0)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0DCB2B-155C-0546-B1BE-FE74991C0F5D}"/>
              </a:ext>
            </a:extLst>
          </p:cNvPr>
          <p:cNvSpPr txBox="1"/>
          <p:nvPr/>
        </p:nvSpPr>
        <p:spPr>
          <a:xfrm>
            <a:off x="1686380" y="5594189"/>
            <a:ext cx="87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Village</a:t>
            </a:r>
          </a:p>
        </p:txBody>
      </p:sp>
    </p:spTree>
    <p:extLst>
      <p:ext uri="{BB962C8B-B14F-4D97-AF65-F5344CB8AC3E}">
        <p14:creationId xmlns:p14="http://schemas.microsoft.com/office/powerpoint/2010/main" val="101213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58E1-BE03-624D-8638-3123ADED7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>
                <a:latin typeface="+mj-lt"/>
              </a:rPr>
              <a:t>word2vec</a:t>
            </a:r>
          </a:p>
        </p:txBody>
      </p:sp>
    </p:spTree>
    <p:extLst>
      <p:ext uri="{BB962C8B-B14F-4D97-AF65-F5344CB8AC3E}">
        <p14:creationId xmlns:p14="http://schemas.microsoft.com/office/powerpoint/2010/main" val="217905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3EF7-D3E4-B143-8197-51689486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600" y="424063"/>
            <a:ext cx="8616800" cy="1143200"/>
          </a:xfrm>
        </p:spPr>
        <p:txBody>
          <a:bodyPr/>
          <a:lstStyle/>
          <a:p>
            <a:pPr algn="ctr"/>
            <a:r>
              <a:rPr lang="en-US" sz="5400" dirty="0">
                <a:latin typeface="+mj-lt"/>
              </a:rPr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8A034-1435-4642-A728-9A5CB6C0A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7600" y="1912133"/>
            <a:ext cx="8616800" cy="4736400"/>
          </a:xfrm>
        </p:spPr>
        <p:txBody>
          <a:bodyPr/>
          <a:lstStyle/>
          <a:p>
            <a:pPr marL="152396" indent="0">
              <a:buNone/>
            </a:pPr>
            <a:r>
              <a:rPr lang="en-US" sz="3200" dirty="0">
                <a:latin typeface="+mn-lt"/>
              </a:rPr>
              <a:t>Construct word-context pairs of vectors from the data</a:t>
            </a:r>
          </a:p>
          <a:p>
            <a:pPr marL="152396" indent="0">
              <a:buNone/>
            </a:pPr>
            <a:endParaRPr lang="en-US" sz="3200" dirty="0">
              <a:latin typeface="+mn-lt"/>
            </a:endParaRPr>
          </a:p>
          <a:p>
            <a:pPr marL="152396" indent="0">
              <a:buNone/>
            </a:pPr>
            <a:r>
              <a:rPr lang="en-US" sz="3200" dirty="0">
                <a:latin typeface="+mn-lt"/>
              </a:rPr>
              <a:t>Train a neural network made of 2 dense layers</a:t>
            </a:r>
          </a:p>
          <a:p>
            <a:pPr marL="152396" indent="0">
              <a:buNone/>
            </a:pPr>
            <a:endParaRPr lang="en-US" sz="3200" dirty="0">
              <a:latin typeface="+mn-lt"/>
            </a:endParaRPr>
          </a:p>
          <a:p>
            <a:pPr marL="152396" indent="0">
              <a:buNone/>
            </a:pPr>
            <a:r>
              <a:rPr lang="en-US" sz="3200" dirty="0">
                <a:latin typeface="+mn-lt"/>
              </a:rPr>
              <a:t>Interpret the neuron activations as word vectors!</a:t>
            </a:r>
          </a:p>
        </p:txBody>
      </p:sp>
    </p:spTree>
    <p:extLst>
      <p:ext uri="{BB962C8B-B14F-4D97-AF65-F5344CB8AC3E}">
        <p14:creationId xmlns:p14="http://schemas.microsoft.com/office/powerpoint/2010/main" val="685981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3EF7-D3E4-B143-8197-51689486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600" y="424063"/>
            <a:ext cx="8616800" cy="1143200"/>
          </a:xfrm>
        </p:spPr>
        <p:txBody>
          <a:bodyPr/>
          <a:lstStyle/>
          <a:p>
            <a:pPr algn="ctr"/>
            <a:r>
              <a:rPr lang="en-US" sz="5400" dirty="0">
                <a:latin typeface="+mj-lt"/>
              </a:rPr>
              <a:t>Word Context Pairs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8A034-1435-4642-A728-9A5CB6C0A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7600" y="1912133"/>
            <a:ext cx="8616800" cy="4736400"/>
          </a:xfrm>
        </p:spPr>
        <p:txBody>
          <a:bodyPr/>
          <a:lstStyle/>
          <a:p>
            <a:pPr marL="152396" indent="0">
              <a:buNone/>
            </a:pPr>
            <a:r>
              <a:rPr lang="en-US" sz="3200" dirty="0">
                <a:latin typeface="+mn-lt"/>
              </a:rPr>
              <a:t>A word’s context is the distribution of words around it.</a:t>
            </a:r>
          </a:p>
          <a:p>
            <a:pPr marL="152396" indent="0">
              <a:buNone/>
            </a:pPr>
            <a:endParaRPr lang="en-US" sz="3200" dirty="0">
              <a:latin typeface="+mn-lt"/>
            </a:endParaRPr>
          </a:p>
          <a:p>
            <a:pPr marL="152396" indent="0">
              <a:buNone/>
            </a:pPr>
            <a:r>
              <a:rPr lang="en-US" sz="3200" dirty="0">
                <a:latin typeface="+mn-lt"/>
              </a:rPr>
              <a:t>Leans on the </a:t>
            </a:r>
            <a:r>
              <a:rPr lang="en-US" sz="3200" i="1" dirty="0">
                <a:latin typeface="+mn-lt"/>
              </a:rPr>
              <a:t>distributional hypothesis</a:t>
            </a:r>
          </a:p>
          <a:p>
            <a:pPr marL="152396" indent="0">
              <a:buNone/>
            </a:pPr>
            <a:endParaRPr lang="en-US" sz="3200" i="1" dirty="0">
              <a:latin typeface="+mn-lt"/>
            </a:endParaRPr>
          </a:p>
          <a:p>
            <a:pPr marL="152396" indent="0">
              <a:buNone/>
            </a:pPr>
            <a:r>
              <a:rPr lang="en-US" sz="3200" i="1" dirty="0">
                <a:latin typeface="+mn-lt"/>
              </a:rPr>
              <a:t>“You shall know a word by the company it keeps” </a:t>
            </a:r>
            <a:r>
              <a:rPr lang="en-US" sz="3200" dirty="0">
                <a:latin typeface="+mn-lt"/>
              </a:rPr>
              <a:t>– John Rupert Firth</a:t>
            </a:r>
          </a:p>
        </p:txBody>
      </p:sp>
    </p:spTree>
    <p:extLst>
      <p:ext uri="{BB962C8B-B14F-4D97-AF65-F5344CB8AC3E}">
        <p14:creationId xmlns:p14="http://schemas.microsoft.com/office/powerpoint/2010/main" val="355140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3EF7-D3E4-B143-8197-51689486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429" y="424063"/>
            <a:ext cx="9073141" cy="1143200"/>
          </a:xfrm>
        </p:spPr>
        <p:txBody>
          <a:bodyPr/>
          <a:lstStyle/>
          <a:p>
            <a:pPr algn="ctr"/>
            <a:r>
              <a:rPr lang="en-US" sz="5400" dirty="0">
                <a:latin typeface="+mj-lt"/>
              </a:rPr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8A034-1435-4642-A728-9A5CB6C0A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7599" y="1670086"/>
            <a:ext cx="8616800" cy="4736400"/>
          </a:xfrm>
        </p:spPr>
        <p:txBody>
          <a:bodyPr/>
          <a:lstStyle/>
          <a:p>
            <a:pPr marL="152396" indent="0">
              <a:buNone/>
            </a:pPr>
            <a:r>
              <a:rPr lang="en-US" sz="3200" dirty="0">
                <a:latin typeface="+mn-lt"/>
              </a:rPr>
              <a:t>Creating a word-context pair for “kibble” from the sentence “Dogs like eating kibble”</a:t>
            </a:r>
          </a:p>
          <a:p>
            <a:pPr marL="152396" indent="0">
              <a:buNone/>
            </a:pPr>
            <a:endParaRPr lang="en-US" sz="3200" dirty="0">
              <a:latin typeface="+mn-lt"/>
            </a:endParaRPr>
          </a:p>
          <a:p>
            <a:pPr marL="152396" indent="0">
              <a:buNone/>
            </a:pPr>
            <a:r>
              <a:rPr lang="en-US" sz="3200" dirty="0">
                <a:latin typeface="+mn-lt"/>
              </a:rPr>
              <a:t>Word vector: OHE of “kibble”</a:t>
            </a:r>
          </a:p>
          <a:p>
            <a:pPr marL="152396" indent="0">
              <a:buNone/>
            </a:pPr>
            <a:endParaRPr lang="en-US" sz="3200" dirty="0">
              <a:latin typeface="+mn-lt"/>
            </a:endParaRPr>
          </a:p>
          <a:p>
            <a:pPr marL="152396" indent="0">
              <a:buNone/>
            </a:pPr>
            <a:r>
              <a:rPr lang="en-US" sz="3200" dirty="0">
                <a:latin typeface="+mn-lt"/>
              </a:rPr>
              <a:t>Context vector: OHE of “Dogs” + OHE of “like” + OHE of “eating”</a:t>
            </a:r>
          </a:p>
        </p:txBody>
      </p:sp>
    </p:spTree>
    <p:extLst>
      <p:ext uri="{BB962C8B-B14F-4D97-AF65-F5344CB8AC3E}">
        <p14:creationId xmlns:p14="http://schemas.microsoft.com/office/powerpoint/2010/main" val="2028103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3EF7-D3E4-B143-8197-51689486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429" y="424063"/>
            <a:ext cx="9073141" cy="1143200"/>
          </a:xfrm>
        </p:spPr>
        <p:txBody>
          <a:bodyPr/>
          <a:lstStyle/>
          <a:p>
            <a:pPr algn="ctr"/>
            <a:r>
              <a:rPr lang="en-US" sz="5400" dirty="0">
                <a:latin typeface="+mj-lt"/>
              </a:rPr>
              <a:t>word2vec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8A034-1435-4642-A728-9A5CB6C0A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7599" y="1670086"/>
            <a:ext cx="8616800" cy="4736400"/>
          </a:xfrm>
        </p:spPr>
        <p:txBody>
          <a:bodyPr/>
          <a:lstStyle/>
          <a:p>
            <a:pPr marL="152396" indent="0">
              <a:buNone/>
            </a:pPr>
            <a:r>
              <a:rPr lang="en-US" sz="3200" dirty="0">
                <a:latin typeface="+mn-lt"/>
              </a:rPr>
              <a:t>2 Flavors:</a:t>
            </a:r>
          </a:p>
          <a:p>
            <a:pPr marL="152396" indent="0">
              <a:buNone/>
            </a:pPr>
            <a:endParaRPr lang="en-US" sz="3200" dirty="0">
              <a:latin typeface="+mn-lt"/>
            </a:endParaRPr>
          </a:p>
          <a:p>
            <a:pPr marL="152396" indent="0">
              <a:buNone/>
            </a:pPr>
            <a:r>
              <a:rPr lang="en-US" sz="3200" dirty="0">
                <a:latin typeface="+mn-lt"/>
              </a:rPr>
              <a:t>Continuous Bag of Words: predict word vector from context vector</a:t>
            </a:r>
          </a:p>
          <a:p>
            <a:pPr marL="152396" indent="0">
              <a:buNone/>
            </a:pPr>
            <a:endParaRPr lang="en-US" sz="3200" dirty="0">
              <a:latin typeface="+mn-lt"/>
            </a:endParaRPr>
          </a:p>
          <a:p>
            <a:pPr marL="152396" indent="0">
              <a:buNone/>
            </a:pPr>
            <a:r>
              <a:rPr lang="en-US" sz="3200" dirty="0">
                <a:latin typeface="+mn-lt"/>
              </a:rPr>
              <a:t>Skip-gram: predict context vector from word vector</a:t>
            </a:r>
          </a:p>
        </p:txBody>
      </p:sp>
    </p:spTree>
    <p:extLst>
      <p:ext uri="{BB962C8B-B14F-4D97-AF65-F5344CB8AC3E}">
        <p14:creationId xmlns:p14="http://schemas.microsoft.com/office/powerpoint/2010/main" val="2286962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1987-76E0-2E44-BA15-A9808688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00" y="155121"/>
            <a:ext cx="8616800" cy="1143200"/>
          </a:xfrm>
        </p:spPr>
        <p:txBody>
          <a:bodyPr/>
          <a:lstStyle/>
          <a:p>
            <a:r>
              <a:rPr lang="en-US" dirty="0"/>
              <a:t>word2vec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8E826-AED4-4146-A4E6-B61DC641AA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A5030A-DF7B-9D45-86A5-817C77C1A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105" y="1370815"/>
            <a:ext cx="7091789" cy="5197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0D5E89-D60D-054A-B872-51BB8AE30A85}"/>
              </a:ext>
            </a:extLst>
          </p:cNvPr>
          <p:cNvSpPr txBox="1"/>
          <p:nvPr/>
        </p:nvSpPr>
        <p:spPr>
          <a:xfrm>
            <a:off x="1344706" y="6383185"/>
            <a:ext cx="730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mbenhaddou.com</a:t>
            </a:r>
            <a:r>
              <a:rPr lang="en-US" dirty="0"/>
              <a:t>/2019/12/14/word2vec-concepts-from-scratch/</a:t>
            </a:r>
          </a:p>
        </p:txBody>
      </p:sp>
    </p:spTree>
    <p:extLst>
      <p:ext uri="{BB962C8B-B14F-4D97-AF65-F5344CB8AC3E}">
        <p14:creationId xmlns:p14="http://schemas.microsoft.com/office/powerpoint/2010/main" val="2018354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16D81CC-6F27-604C-ADE9-C06C21DB374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81653" y="698331"/>
                <a:ext cx="10036694" cy="5537537"/>
              </a:xfrm>
            </p:spPr>
            <p:txBody>
              <a:bodyPr/>
              <a:lstStyle/>
              <a:p>
                <a:pPr marL="152396" indent="0">
                  <a:buNone/>
                </a:pPr>
                <a:r>
                  <a:rPr lang="en-US" sz="3600" dirty="0"/>
                  <a:t>Inference:</a:t>
                </a:r>
              </a:p>
              <a:p>
                <a:pPr marL="152396" indent="0">
                  <a:buNone/>
                </a:pPr>
                <a:r>
                  <a:rPr lang="en-US" sz="3600" b="0" dirty="0"/>
                  <a:t>Skip-gram: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𝐴𝑟𝑔𝑚𝑖𝑛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𝑊𝑤</m:t>
                    </m:r>
                  </m:oMath>
                </a14:m>
                <a:r>
                  <a:rPr lang="en-US" sz="3600" dirty="0"/>
                  <a:t>))</a:t>
                </a:r>
              </a:p>
              <a:p>
                <a:pPr marL="152396" indent="0">
                  <a:buNone/>
                </a:pPr>
                <a:r>
                  <a:rPr lang="en-US" sz="3600" dirty="0"/>
                  <a:t>CBOW: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𝐴𝑟𝑔𝑚𝑖𝑛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𝑊</m:t>
                        </m:r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3600" dirty="0"/>
                  <a:t>))</a:t>
                </a:r>
              </a:p>
              <a:p>
                <a:pPr marL="152396" indent="0">
                  <a:buNone/>
                </a:pPr>
                <a:endParaRPr lang="en-US" sz="3600" dirty="0"/>
              </a:p>
              <a:p>
                <a:pPr marL="152396" indent="0">
                  <a:buNone/>
                </a:pPr>
                <a:r>
                  <a:rPr lang="en-US" sz="3600" dirty="0"/>
                  <a:t>Embedding</a:t>
                </a:r>
              </a:p>
              <a:p>
                <a:pPr marL="152396" indent="0">
                  <a:buNone/>
                </a:pPr>
                <a:r>
                  <a:rPr lang="en-US" sz="3600" dirty="0"/>
                  <a:t>Skip-gram:	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𝑊𝑤</m:t>
                    </m:r>
                  </m:oMath>
                </a14:m>
                <a:endParaRPr lang="en-US" sz="3600" b="0" dirty="0"/>
              </a:p>
              <a:p>
                <a:pPr marL="152396" indent="0">
                  <a:buNone/>
                </a:pPr>
                <a:r>
                  <a:rPr lang="en-US" sz="3600" dirty="0"/>
                  <a:t>CBOW:	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16D81CC-6F27-604C-ADE9-C06C21DB37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1653" y="698331"/>
                <a:ext cx="10036694" cy="5537537"/>
              </a:xfrm>
              <a:blipFill>
                <a:blip r:embed="rId2"/>
                <a:stretch>
                  <a:fillRect l="-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475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2A4987-EABD-5A4B-A385-2E8132D9ACED}"/>
              </a:ext>
            </a:extLst>
          </p:cNvPr>
          <p:cNvSpPr txBox="1"/>
          <p:nvPr/>
        </p:nvSpPr>
        <p:spPr>
          <a:xfrm>
            <a:off x="5319986" y="833718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D640BE-5134-7244-BE3F-764E0F9DE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76" y="1680883"/>
            <a:ext cx="10810298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48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2E2DF3-21E3-994F-A923-9960983E0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54" y="1469837"/>
            <a:ext cx="11569109" cy="2887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2A4987-EABD-5A4B-A385-2E8132D9ACED}"/>
              </a:ext>
            </a:extLst>
          </p:cNvPr>
          <p:cNvSpPr txBox="1"/>
          <p:nvPr/>
        </p:nvSpPr>
        <p:spPr>
          <a:xfrm>
            <a:off x="5217458" y="430306"/>
            <a:ext cx="1552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32809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619C-C724-664F-87B7-FF3A85EF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A2918E-F683-F34B-8D7D-504951DB17E8}"/>
              </a:ext>
            </a:extLst>
          </p:cNvPr>
          <p:cNvSpPr txBox="1"/>
          <p:nvPr/>
        </p:nvSpPr>
        <p:spPr>
          <a:xfrm>
            <a:off x="1006869" y="1933902"/>
            <a:ext cx="993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Published by Google researchers in 2013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Introduced the word2vec architecture for generating word vector embeddings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Word embeddings meet neural networks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05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3EF7-D3E4-B143-8197-51689486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429" y="410616"/>
            <a:ext cx="9073141" cy="1143200"/>
          </a:xfrm>
        </p:spPr>
        <p:txBody>
          <a:bodyPr/>
          <a:lstStyle/>
          <a:p>
            <a:pPr algn="ctr"/>
            <a:r>
              <a:rPr lang="en-US" sz="5400" dirty="0">
                <a:latin typeface="+mj-lt"/>
              </a:rPr>
              <a:t>W.R.T. Transformers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8A034-1435-4642-A728-9A5CB6C0A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7599" y="1553816"/>
            <a:ext cx="8616800" cy="4736400"/>
          </a:xfrm>
        </p:spPr>
        <p:txBody>
          <a:bodyPr/>
          <a:lstStyle/>
          <a:p>
            <a:pPr marL="152396" indent="0">
              <a:buNone/>
            </a:pPr>
            <a:r>
              <a:rPr lang="en-US" sz="3200" dirty="0">
                <a:latin typeface="+mn-lt"/>
              </a:rPr>
              <a:t>Neural networks still generate word embeddings through back-prop</a:t>
            </a:r>
          </a:p>
          <a:p>
            <a:pPr marL="152396" indent="0">
              <a:buNone/>
            </a:pPr>
            <a:endParaRPr lang="en-US" sz="3200" dirty="0">
              <a:latin typeface="+mn-lt"/>
            </a:endParaRPr>
          </a:p>
          <a:p>
            <a:pPr marL="152396" indent="0">
              <a:buNone/>
            </a:pPr>
            <a:r>
              <a:rPr lang="en-US" sz="3200" dirty="0">
                <a:latin typeface="+mn-lt"/>
              </a:rPr>
              <a:t>Masked language modeling is a lot like CBOW.</a:t>
            </a:r>
          </a:p>
          <a:p>
            <a:pPr marL="152396" indent="0">
              <a:buNone/>
            </a:pPr>
            <a:endParaRPr lang="en-US" sz="3200" dirty="0">
              <a:latin typeface="+mn-lt"/>
            </a:endParaRPr>
          </a:p>
          <a:p>
            <a:pPr marL="152396" indent="0">
              <a:buNone/>
            </a:pPr>
            <a:r>
              <a:rPr lang="en-US" sz="3200" dirty="0">
                <a:latin typeface="+mn-lt"/>
              </a:rPr>
              <a:t>Transformers rely on distributional semantics, so they share many of the same problems as word2vec</a:t>
            </a:r>
          </a:p>
        </p:txBody>
      </p:sp>
    </p:spTree>
    <p:extLst>
      <p:ext uri="{BB962C8B-B14F-4D97-AF65-F5344CB8AC3E}">
        <p14:creationId xmlns:p14="http://schemas.microsoft.com/office/powerpoint/2010/main" val="4181980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76CC-A0E2-1D4B-8E1F-8E784693D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471" y="101333"/>
            <a:ext cx="8616800" cy="1143200"/>
          </a:xfrm>
        </p:spPr>
        <p:txBody>
          <a:bodyPr/>
          <a:lstStyle/>
          <a:p>
            <a:r>
              <a:rPr lang="en-US" dirty="0"/>
              <a:t>See also: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7FA50-211F-A84C-B968-3E30252E9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471" y="1428039"/>
            <a:ext cx="8616800" cy="4736400"/>
          </a:xfrm>
        </p:spPr>
        <p:txBody>
          <a:bodyPr/>
          <a:lstStyle/>
          <a:p>
            <a:pPr marL="152396" indent="0">
              <a:buNone/>
            </a:pPr>
            <a:r>
              <a:rPr lang="en-US" sz="1400" i="1" dirty="0"/>
              <a:t>Neural Word Embeddings as Implicit Matrix Factorization</a:t>
            </a:r>
            <a:endParaRPr lang="en-US" sz="1400" dirty="0"/>
          </a:p>
          <a:p>
            <a:pPr marL="152396" indent="0">
              <a:buNone/>
            </a:pPr>
            <a:r>
              <a:rPr lang="en-US" sz="1400" i="1" dirty="0">
                <a:hlinkClick r:id="rId2"/>
              </a:rPr>
              <a:t>https://papers.nips.cc/paper/2014/file/feab05aa91085b7a8012516bc3533958-Paper.pdf</a:t>
            </a:r>
            <a:endParaRPr lang="en-US" sz="1400" i="1" dirty="0"/>
          </a:p>
          <a:p>
            <a:pPr marL="152396" indent="0">
              <a:buNone/>
            </a:pPr>
            <a:endParaRPr lang="en-US" sz="1400" i="1" dirty="0"/>
          </a:p>
          <a:p>
            <a:pPr marL="152396" indent="0">
              <a:buNone/>
            </a:pPr>
            <a:r>
              <a:rPr lang="en-US" sz="1400" i="1" dirty="0"/>
              <a:t>Distributed Representations of Sentences and Documents</a:t>
            </a:r>
          </a:p>
          <a:p>
            <a:pPr marL="152396" indent="0">
              <a:buNone/>
            </a:pPr>
            <a:r>
              <a:rPr lang="en-US" sz="1400" dirty="0"/>
              <a:t> </a:t>
            </a:r>
            <a:r>
              <a:rPr lang="en-US" sz="1400" dirty="0">
                <a:hlinkClick r:id="rId3"/>
              </a:rPr>
              <a:t>https://cs.stanford.edu/~quocle/paragraph_vector.pdf</a:t>
            </a:r>
            <a:endParaRPr lang="en-US" sz="1400" dirty="0"/>
          </a:p>
          <a:p>
            <a:pPr marL="152396" indent="0">
              <a:buNone/>
            </a:pPr>
            <a:endParaRPr lang="en-US" sz="1400" i="1" dirty="0"/>
          </a:p>
          <a:p>
            <a:pPr marL="152396" indent="0">
              <a:buNone/>
            </a:pPr>
            <a:r>
              <a:rPr lang="en-US" sz="1400" i="1" dirty="0"/>
              <a:t>E-commerce in Your Inbox: Product Recommendations at Scale</a:t>
            </a:r>
            <a:endParaRPr lang="en-US" sz="1400" dirty="0"/>
          </a:p>
          <a:p>
            <a:pPr marL="152396" indent="0">
              <a:buNone/>
            </a:pPr>
            <a:r>
              <a:rPr lang="en-US" sz="1400" i="1" dirty="0">
                <a:hlinkClick r:id="rId4"/>
              </a:rPr>
              <a:t>https://arxiv.org/abs/1606.07154</a:t>
            </a:r>
            <a:endParaRPr lang="en-US" sz="1400" i="1" dirty="0"/>
          </a:p>
          <a:p>
            <a:pPr marL="152396" indent="0">
              <a:buNone/>
            </a:pPr>
            <a:endParaRPr lang="en-US" sz="1400" i="1" dirty="0"/>
          </a:p>
          <a:p>
            <a:pPr marL="152396" indent="0">
              <a:buNone/>
            </a:pPr>
            <a:r>
              <a:rPr lang="en-US" sz="1400" i="1" dirty="0"/>
              <a:t>Deep Contextualized Word Embeddings</a:t>
            </a:r>
          </a:p>
          <a:p>
            <a:pPr marL="152396" indent="0">
              <a:buNone/>
            </a:pPr>
            <a:r>
              <a:rPr lang="en-US" sz="1400" i="1" dirty="0">
                <a:hlinkClick r:id="rId5"/>
              </a:rPr>
              <a:t>https://paperswithcode.com/paper/deep-contextualized-word-representations</a:t>
            </a:r>
            <a:r>
              <a:rPr lang="en-US" sz="1400" i="1" dirty="0"/>
              <a:t> </a:t>
            </a:r>
          </a:p>
          <a:p>
            <a:pPr marL="152396" indent="0">
              <a:buNone/>
            </a:pPr>
            <a:endParaRPr lang="en-US" sz="1400" i="1" dirty="0"/>
          </a:p>
          <a:p>
            <a:pPr marL="152396" indent="0">
              <a:buNone/>
            </a:pPr>
            <a:r>
              <a:rPr lang="en-US" sz="1400" i="1" dirty="0"/>
              <a:t>What the </a:t>
            </a:r>
            <a:r>
              <a:rPr lang="en-US" sz="1400" i="1" dirty="0" err="1"/>
              <a:t>Vec</a:t>
            </a:r>
            <a:r>
              <a:rPr lang="en-US" sz="1400" i="1" dirty="0"/>
              <a:t>? Towards Probabilistically Grounded Embeddings</a:t>
            </a:r>
          </a:p>
          <a:p>
            <a:pPr marL="152396" indent="0">
              <a:buNone/>
            </a:pPr>
            <a:r>
              <a:rPr lang="en-US" sz="1400" i="1" dirty="0">
                <a:hlinkClick r:id="rId6"/>
              </a:rPr>
              <a:t>https://arxiv.org/abs/1805.12164</a:t>
            </a:r>
            <a:endParaRPr lang="en-US" sz="1400" i="1" dirty="0"/>
          </a:p>
          <a:p>
            <a:pPr marL="152396" indent="0">
              <a:buNone/>
            </a:pP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96445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58E1-BE03-624D-8638-3123ADED7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>
                <a:latin typeface="+mj-lt"/>
              </a:rPr>
              <a:t>Word Embeddings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6FF6DF-F2B5-F04B-9D61-91553CC402D8}"/>
              </a:ext>
            </a:extLst>
          </p:cNvPr>
          <p:cNvSpPr txBox="1"/>
          <p:nvPr/>
        </p:nvSpPr>
        <p:spPr>
          <a:xfrm>
            <a:off x="2196662" y="3472857"/>
            <a:ext cx="223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(and </a:t>
            </a:r>
            <a:r>
              <a:rPr lang="en-US" sz="2400" dirty="0" err="1">
                <a:solidFill>
                  <a:schemeClr val="bg1"/>
                </a:solidFill>
              </a:rPr>
              <a:t>subword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445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BEFB-8EF2-C244-B626-E0E98A11B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600" y="274651"/>
            <a:ext cx="8616800" cy="1143200"/>
          </a:xfrm>
        </p:spPr>
        <p:txBody>
          <a:bodyPr/>
          <a:lstStyle/>
          <a:p>
            <a:pPr algn="ctr"/>
            <a:r>
              <a:rPr lang="en-US" sz="5400" dirty="0"/>
              <a:t>The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CB56C-3E0D-7540-835B-72F86F326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7600" y="1526651"/>
            <a:ext cx="8616800" cy="4736400"/>
          </a:xfrm>
        </p:spPr>
        <p:txBody>
          <a:bodyPr/>
          <a:lstStyle/>
          <a:p>
            <a:pPr marL="152396" indent="0">
              <a:buNone/>
            </a:pPr>
            <a:r>
              <a:rPr lang="en-US" sz="2800" dirty="0">
                <a:latin typeface="+mn-lt"/>
              </a:rPr>
              <a:t>We have an intuition that words can be “close”</a:t>
            </a:r>
          </a:p>
          <a:p>
            <a:pPr marL="152396" indent="0">
              <a:buNone/>
            </a:pPr>
            <a:endParaRPr lang="en-US" sz="2800" dirty="0">
              <a:latin typeface="+mn-lt"/>
            </a:endParaRPr>
          </a:p>
          <a:p>
            <a:pPr marL="152396" indent="0">
              <a:buNone/>
            </a:pPr>
            <a:r>
              <a:rPr lang="en-US" sz="2800" dirty="0">
                <a:latin typeface="+mn-lt"/>
              </a:rPr>
              <a:t>“baby” and “infant” are closer than “baby” and “perimeter”</a:t>
            </a:r>
          </a:p>
          <a:p>
            <a:pPr marL="152396" indent="0">
              <a:buNone/>
            </a:pPr>
            <a:endParaRPr lang="en-US" sz="2800" dirty="0">
              <a:latin typeface="+mn-lt"/>
            </a:endParaRPr>
          </a:p>
          <a:p>
            <a:pPr marL="152396" indent="0">
              <a:buNone/>
            </a:pPr>
            <a:r>
              <a:rPr lang="en-US" sz="2800" dirty="0">
                <a:latin typeface="+mn-lt"/>
              </a:rPr>
              <a:t>Can we put them in a space where the distance between words matches our notion of closeness?</a:t>
            </a:r>
          </a:p>
          <a:p>
            <a:pPr marL="152396" indent="0">
              <a:buNone/>
            </a:pPr>
            <a:endParaRPr lang="en-US" sz="2800" dirty="0">
              <a:latin typeface="+mn-lt"/>
            </a:endParaRPr>
          </a:p>
          <a:p>
            <a:pPr marL="152396" indent="0">
              <a:buNone/>
            </a:pPr>
            <a:r>
              <a:rPr lang="en-US" sz="2800" dirty="0">
                <a:latin typeface="+mn-lt"/>
              </a:rPr>
              <a:t>Let’s try it!</a:t>
            </a:r>
          </a:p>
        </p:txBody>
      </p:sp>
    </p:spTree>
    <p:extLst>
      <p:ext uri="{BB962C8B-B14F-4D97-AF65-F5344CB8AC3E}">
        <p14:creationId xmlns:p14="http://schemas.microsoft.com/office/powerpoint/2010/main" val="2477548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E24C13-D85A-4D40-B6DD-AFD2AA94A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952" y="2307723"/>
            <a:ext cx="1655189" cy="124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24EA91-7D01-C948-A5E5-B1F2B2E4F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108" y="2111216"/>
            <a:ext cx="2891790" cy="1920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F4B69B-BACC-754E-A6E0-5DBFCBD9D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108" y="1889740"/>
            <a:ext cx="3217486" cy="2419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8BBC0C-F523-1445-BF23-FFDBD4C2B290}"/>
              </a:ext>
            </a:extLst>
          </p:cNvPr>
          <p:cNvSpPr txBox="1"/>
          <p:nvPr/>
        </p:nvSpPr>
        <p:spPr>
          <a:xfrm>
            <a:off x="1452880" y="355232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Pebble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32CB7-8829-5F4C-9BEC-3B33A804947B}"/>
              </a:ext>
            </a:extLst>
          </p:cNvPr>
          <p:cNvSpPr txBox="1"/>
          <p:nvPr/>
        </p:nvSpPr>
        <p:spPr>
          <a:xfrm>
            <a:off x="4732640" y="430909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20A1A9-6104-1C48-B646-E5CF02475BE6}"/>
              </a:ext>
            </a:extLst>
          </p:cNvPr>
          <p:cNvSpPr txBox="1"/>
          <p:nvPr/>
        </p:nvSpPr>
        <p:spPr>
          <a:xfrm>
            <a:off x="9091125" y="394370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Boulder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FC75D0-A6F0-ED4F-8E2F-1DE99FF53541}"/>
              </a:ext>
            </a:extLst>
          </p:cNvPr>
          <p:cNvSpPr txBox="1"/>
          <p:nvPr/>
        </p:nvSpPr>
        <p:spPr>
          <a:xfrm>
            <a:off x="2245360" y="609154"/>
            <a:ext cx="8158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Which two of these words are most alike?</a:t>
            </a:r>
          </a:p>
        </p:txBody>
      </p:sp>
    </p:spTree>
    <p:extLst>
      <p:ext uri="{BB962C8B-B14F-4D97-AF65-F5344CB8AC3E}">
        <p14:creationId xmlns:p14="http://schemas.microsoft.com/office/powerpoint/2010/main" val="322299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E24C13-D85A-4D40-B6DD-AFD2AA94A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674" y="4390554"/>
            <a:ext cx="1655189" cy="124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24EA91-7D01-C948-A5E5-B1F2B2E4F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933" y="1918970"/>
            <a:ext cx="2891790" cy="1920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F4B69B-BACC-754E-A6E0-5DBFCBD9D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" y="510673"/>
            <a:ext cx="3217486" cy="2419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8BBC0C-F523-1445-BF23-FFDBD4C2B290}"/>
              </a:ext>
            </a:extLst>
          </p:cNvPr>
          <p:cNvSpPr txBox="1"/>
          <p:nvPr/>
        </p:nvSpPr>
        <p:spPr>
          <a:xfrm>
            <a:off x="6806925" y="54504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Pebble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C504DF-5733-2046-A3D5-B10642F81645}"/>
              </a:ext>
            </a:extLst>
          </p:cNvPr>
          <p:cNvSpPr/>
          <p:nvPr/>
        </p:nvSpPr>
        <p:spPr>
          <a:xfrm>
            <a:off x="3108960" y="1635760"/>
            <a:ext cx="274320" cy="28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32CB7-8829-5F4C-9BEC-3B33A804947B}"/>
              </a:ext>
            </a:extLst>
          </p:cNvPr>
          <p:cNvSpPr txBox="1"/>
          <p:nvPr/>
        </p:nvSpPr>
        <p:spPr>
          <a:xfrm>
            <a:off x="1322641" y="289119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20A1A9-6104-1C48-B646-E5CF02475BE6}"/>
              </a:ext>
            </a:extLst>
          </p:cNvPr>
          <p:cNvSpPr txBox="1"/>
          <p:nvPr/>
        </p:nvSpPr>
        <p:spPr>
          <a:xfrm>
            <a:off x="9209950" y="383979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Boulder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84779E-B6CD-A54D-9030-D0C7802745D1}"/>
              </a:ext>
            </a:extLst>
          </p:cNvPr>
          <p:cNvSpPr/>
          <p:nvPr/>
        </p:nvSpPr>
        <p:spPr>
          <a:xfrm>
            <a:off x="7611358" y="2788418"/>
            <a:ext cx="274320" cy="28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047C27-B65C-B443-A5A3-E0CDFA6645C2}"/>
              </a:ext>
            </a:extLst>
          </p:cNvPr>
          <p:cNvSpPr/>
          <p:nvPr/>
        </p:nvSpPr>
        <p:spPr>
          <a:xfrm>
            <a:off x="6680200" y="4302879"/>
            <a:ext cx="274320" cy="28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D0C40B-6E0D-B246-8D51-69D5B7910AA2}"/>
              </a:ext>
            </a:extLst>
          </p:cNvPr>
          <p:cNvCxnSpPr>
            <a:cxnSpLocks/>
          </p:cNvCxnSpPr>
          <p:nvPr/>
        </p:nvCxnSpPr>
        <p:spPr>
          <a:xfrm>
            <a:off x="5943600" y="1451094"/>
            <a:ext cx="0" cy="3999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117599-0652-444C-A6A1-956F592EFE32}"/>
              </a:ext>
            </a:extLst>
          </p:cNvPr>
          <p:cNvCxnSpPr>
            <a:cxnSpLocks/>
          </p:cNvCxnSpPr>
          <p:nvPr/>
        </p:nvCxnSpPr>
        <p:spPr>
          <a:xfrm flipH="1">
            <a:off x="3745274" y="3429000"/>
            <a:ext cx="43966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9A149ED-558E-794D-803C-232F3EFA143E}"/>
              </a:ext>
            </a:extLst>
          </p:cNvPr>
          <p:cNvSpPr txBox="1"/>
          <p:nvPr/>
        </p:nvSpPr>
        <p:spPr>
          <a:xfrm>
            <a:off x="7544783" y="237539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(1, 0.5)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A590B0-DBA4-1143-A3FF-012121155AA7}"/>
              </a:ext>
            </a:extLst>
          </p:cNvPr>
          <p:cNvSpPr txBox="1"/>
          <p:nvPr/>
        </p:nvSpPr>
        <p:spPr>
          <a:xfrm>
            <a:off x="3301913" y="185242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 -1)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BBC37A-DB91-CD46-BD07-FE6E6B014BE6}"/>
              </a:ext>
            </a:extLst>
          </p:cNvPr>
          <p:cNvSpPr txBox="1"/>
          <p:nvPr/>
        </p:nvSpPr>
        <p:spPr>
          <a:xfrm>
            <a:off x="6976923" y="419052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(0.5, -0.5)</a:t>
            </a:r>
          </a:p>
        </p:txBody>
      </p:sp>
    </p:spTree>
    <p:extLst>
      <p:ext uri="{BB962C8B-B14F-4D97-AF65-F5344CB8AC3E}">
        <p14:creationId xmlns:p14="http://schemas.microsoft.com/office/powerpoint/2010/main" val="207160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BEFB-8EF2-C244-B626-E0E98A11B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600" y="383451"/>
            <a:ext cx="8616800" cy="1143200"/>
          </a:xfrm>
        </p:spPr>
        <p:txBody>
          <a:bodyPr/>
          <a:lstStyle/>
          <a:p>
            <a:pPr algn="ctr"/>
            <a:r>
              <a:rPr lang="en-US" sz="5400" dirty="0"/>
              <a:t>Analogies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CB56C-3E0D-7540-835B-72F86F326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7600" y="1526651"/>
            <a:ext cx="8616800" cy="4736400"/>
          </a:xfrm>
        </p:spPr>
        <p:txBody>
          <a:bodyPr/>
          <a:lstStyle/>
          <a:p>
            <a:pPr marL="152396" indent="0">
              <a:buNone/>
            </a:pPr>
            <a:r>
              <a:rPr lang="en-US" sz="2800" dirty="0">
                <a:latin typeface="+mn-lt"/>
              </a:rPr>
              <a:t>We can represent analogies in our vector space as</a:t>
            </a:r>
          </a:p>
          <a:p>
            <a:pPr marL="152396" indent="0">
              <a:buNone/>
            </a:pPr>
            <a:endParaRPr lang="en-US" sz="2800" dirty="0">
              <a:latin typeface="+mn-lt"/>
            </a:endParaRPr>
          </a:p>
          <a:p>
            <a:pPr marL="152396" indent="0">
              <a:buNone/>
            </a:pPr>
            <a:r>
              <a:rPr lang="en-US" sz="3600" i="1" dirty="0">
                <a:latin typeface="+mn-lt"/>
              </a:rPr>
              <a:t>A is to B as C is to D </a:t>
            </a:r>
            <a:r>
              <a:rPr lang="en-US" sz="3600" dirty="0">
                <a:latin typeface="+mn-lt"/>
                <a:sym typeface="Wingdings" pitchFamily="2" charset="2"/>
              </a:rPr>
              <a:t> B – A = D – C</a:t>
            </a:r>
          </a:p>
          <a:p>
            <a:pPr marL="152396" indent="0">
              <a:buNone/>
            </a:pPr>
            <a:endParaRPr lang="en-US" sz="3600" i="1" dirty="0">
              <a:latin typeface="+mn-lt"/>
              <a:sym typeface="Wingdings" pitchFamily="2" charset="2"/>
            </a:endParaRPr>
          </a:p>
          <a:p>
            <a:pPr marL="152396" indent="0">
              <a:buNone/>
            </a:pPr>
            <a:r>
              <a:rPr lang="en-US" sz="2800" dirty="0">
                <a:latin typeface="+mn-lt"/>
                <a:sym typeface="Wingdings" pitchFamily="2" charset="2"/>
              </a:rPr>
              <a:t>Boulder is to pebble as city is to…?</a:t>
            </a:r>
            <a:endParaRPr lang="en-US" sz="28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8C2C2-D85D-FD48-B63C-833CC564D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740" y="3586948"/>
            <a:ext cx="3671047" cy="1789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2631C1-F144-ED4C-9EB0-20F4B401408F}"/>
              </a:ext>
            </a:extLst>
          </p:cNvPr>
          <p:cNvSpPr txBox="1"/>
          <p:nvPr/>
        </p:nvSpPr>
        <p:spPr>
          <a:xfrm>
            <a:off x="9018956" y="5558207"/>
            <a:ext cx="1258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Village</a:t>
            </a:r>
          </a:p>
        </p:txBody>
      </p:sp>
    </p:spTree>
    <p:extLst>
      <p:ext uri="{BB962C8B-B14F-4D97-AF65-F5344CB8AC3E}">
        <p14:creationId xmlns:p14="http://schemas.microsoft.com/office/powerpoint/2010/main" val="2807578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E24C13-D85A-4D40-B6DD-AFD2AA94A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674" y="4390554"/>
            <a:ext cx="1655189" cy="124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24EA91-7D01-C948-A5E5-B1F2B2E4F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933" y="1918970"/>
            <a:ext cx="2891790" cy="1920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F4B69B-BACC-754E-A6E0-5DBFCBD9D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" y="510673"/>
            <a:ext cx="3217486" cy="2419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8BBC0C-F523-1445-BF23-FFDBD4C2B290}"/>
              </a:ext>
            </a:extLst>
          </p:cNvPr>
          <p:cNvSpPr txBox="1"/>
          <p:nvPr/>
        </p:nvSpPr>
        <p:spPr>
          <a:xfrm>
            <a:off x="6806925" y="54504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Pebble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C504DF-5733-2046-A3D5-B10642F81645}"/>
              </a:ext>
            </a:extLst>
          </p:cNvPr>
          <p:cNvSpPr/>
          <p:nvPr/>
        </p:nvSpPr>
        <p:spPr>
          <a:xfrm>
            <a:off x="3108960" y="1635760"/>
            <a:ext cx="274320" cy="28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32CB7-8829-5F4C-9BEC-3B33A804947B}"/>
              </a:ext>
            </a:extLst>
          </p:cNvPr>
          <p:cNvSpPr txBox="1"/>
          <p:nvPr/>
        </p:nvSpPr>
        <p:spPr>
          <a:xfrm>
            <a:off x="1031536" y="292773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20A1A9-6104-1C48-B646-E5CF02475BE6}"/>
              </a:ext>
            </a:extLst>
          </p:cNvPr>
          <p:cNvSpPr txBox="1"/>
          <p:nvPr/>
        </p:nvSpPr>
        <p:spPr>
          <a:xfrm>
            <a:off x="9209950" y="383979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Boulder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84779E-B6CD-A54D-9030-D0C7802745D1}"/>
              </a:ext>
            </a:extLst>
          </p:cNvPr>
          <p:cNvSpPr/>
          <p:nvPr/>
        </p:nvSpPr>
        <p:spPr>
          <a:xfrm>
            <a:off x="7611358" y="2788418"/>
            <a:ext cx="274320" cy="28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047C27-B65C-B443-A5A3-E0CDFA6645C2}"/>
              </a:ext>
            </a:extLst>
          </p:cNvPr>
          <p:cNvSpPr/>
          <p:nvPr/>
        </p:nvSpPr>
        <p:spPr>
          <a:xfrm>
            <a:off x="6680200" y="4302879"/>
            <a:ext cx="274320" cy="28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D0C40B-6E0D-B246-8D51-69D5B7910AA2}"/>
              </a:ext>
            </a:extLst>
          </p:cNvPr>
          <p:cNvCxnSpPr>
            <a:cxnSpLocks/>
          </p:cNvCxnSpPr>
          <p:nvPr/>
        </p:nvCxnSpPr>
        <p:spPr>
          <a:xfrm>
            <a:off x="5943600" y="1451094"/>
            <a:ext cx="0" cy="3999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117599-0652-444C-A6A1-956F592EFE32}"/>
              </a:ext>
            </a:extLst>
          </p:cNvPr>
          <p:cNvCxnSpPr>
            <a:cxnSpLocks/>
          </p:cNvCxnSpPr>
          <p:nvPr/>
        </p:nvCxnSpPr>
        <p:spPr>
          <a:xfrm flipH="1">
            <a:off x="3745274" y="3429000"/>
            <a:ext cx="43966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9A149ED-558E-794D-803C-232F3EFA143E}"/>
              </a:ext>
            </a:extLst>
          </p:cNvPr>
          <p:cNvSpPr txBox="1"/>
          <p:nvPr/>
        </p:nvSpPr>
        <p:spPr>
          <a:xfrm>
            <a:off x="7544783" y="237539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(1, 0.5)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A590B0-DBA4-1143-A3FF-012121155AA7}"/>
              </a:ext>
            </a:extLst>
          </p:cNvPr>
          <p:cNvSpPr txBox="1"/>
          <p:nvPr/>
        </p:nvSpPr>
        <p:spPr>
          <a:xfrm>
            <a:off x="3301913" y="185242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 -1)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BBC37A-DB91-CD46-BD07-FE6E6B014BE6}"/>
              </a:ext>
            </a:extLst>
          </p:cNvPr>
          <p:cNvSpPr txBox="1"/>
          <p:nvPr/>
        </p:nvSpPr>
        <p:spPr>
          <a:xfrm>
            <a:off x="6976923" y="419052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(0.5, -0.5)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A37F11F3-90FE-F344-BF50-88BA302477A2}"/>
              </a:ext>
            </a:extLst>
          </p:cNvPr>
          <p:cNvSpPr/>
          <p:nvPr/>
        </p:nvSpPr>
        <p:spPr>
          <a:xfrm rot="1804476">
            <a:off x="6976205" y="3115383"/>
            <a:ext cx="590263" cy="1182025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4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E24C13-D85A-4D40-B6DD-AFD2AA94A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674" y="4390554"/>
            <a:ext cx="1655189" cy="124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24EA91-7D01-C948-A5E5-B1F2B2E4F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933" y="1918970"/>
            <a:ext cx="2891790" cy="1920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F4B69B-BACC-754E-A6E0-5DBFCBD9D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" y="510673"/>
            <a:ext cx="3217486" cy="2419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8BBC0C-F523-1445-BF23-FFDBD4C2B290}"/>
              </a:ext>
            </a:extLst>
          </p:cNvPr>
          <p:cNvSpPr txBox="1"/>
          <p:nvPr/>
        </p:nvSpPr>
        <p:spPr>
          <a:xfrm>
            <a:off x="6806925" y="545048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Pebble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C504DF-5733-2046-A3D5-B10642F81645}"/>
              </a:ext>
            </a:extLst>
          </p:cNvPr>
          <p:cNvSpPr/>
          <p:nvPr/>
        </p:nvSpPr>
        <p:spPr>
          <a:xfrm>
            <a:off x="3108960" y="1635760"/>
            <a:ext cx="274320" cy="28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A32CB7-8829-5F4C-9BEC-3B33A804947B}"/>
              </a:ext>
            </a:extLst>
          </p:cNvPr>
          <p:cNvSpPr txBox="1"/>
          <p:nvPr/>
        </p:nvSpPr>
        <p:spPr>
          <a:xfrm>
            <a:off x="1031536" y="293002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20A1A9-6104-1C48-B646-E5CF02475BE6}"/>
              </a:ext>
            </a:extLst>
          </p:cNvPr>
          <p:cNvSpPr txBox="1"/>
          <p:nvPr/>
        </p:nvSpPr>
        <p:spPr>
          <a:xfrm>
            <a:off x="9209950" y="383979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Boulder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584779E-B6CD-A54D-9030-D0C7802745D1}"/>
              </a:ext>
            </a:extLst>
          </p:cNvPr>
          <p:cNvSpPr/>
          <p:nvPr/>
        </p:nvSpPr>
        <p:spPr>
          <a:xfrm>
            <a:off x="7611358" y="2788418"/>
            <a:ext cx="274320" cy="28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047C27-B65C-B443-A5A3-E0CDFA6645C2}"/>
              </a:ext>
            </a:extLst>
          </p:cNvPr>
          <p:cNvSpPr/>
          <p:nvPr/>
        </p:nvSpPr>
        <p:spPr>
          <a:xfrm>
            <a:off x="6680200" y="4302879"/>
            <a:ext cx="274320" cy="283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D0C40B-6E0D-B246-8D51-69D5B7910AA2}"/>
              </a:ext>
            </a:extLst>
          </p:cNvPr>
          <p:cNvCxnSpPr>
            <a:cxnSpLocks/>
          </p:cNvCxnSpPr>
          <p:nvPr/>
        </p:nvCxnSpPr>
        <p:spPr>
          <a:xfrm>
            <a:off x="5943600" y="1451094"/>
            <a:ext cx="0" cy="3999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117599-0652-444C-A6A1-956F592EFE32}"/>
              </a:ext>
            </a:extLst>
          </p:cNvPr>
          <p:cNvCxnSpPr>
            <a:cxnSpLocks/>
          </p:cNvCxnSpPr>
          <p:nvPr/>
        </p:nvCxnSpPr>
        <p:spPr>
          <a:xfrm flipH="1">
            <a:off x="3616027" y="3429000"/>
            <a:ext cx="43966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9A149ED-558E-794D-803C-232F3EFA143E}"/>
              </a:ext>
            </a:extLst>
          </p:cNvPr>
          <p:cNvSpPr txBox="1"/>
          <p:nvPr/>
        </p:nvSpPr>
        <p:spPr>
          <a:xfrm>
            <a:off x="7544783" y="237539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(1, 0.5)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A590B0-DBA4-1143-A3FF-012121155AA7}"/>
              </a:ext>
            </a:extLst>
          </p:cNvPr>
          <p:cNvSpPr txBox="1"/>
          <p:nvPr/>
        </p:nvSpPr>
        <p:spPr>
          <a:xfrm>
            <a:off x="3301913" y="185242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 -1)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BBC37A-DB91-CD46-BD07-FE6E6B014BE6}"/>
              </a:ext>
            </a:extLst>
          </p:cNvPr>
          <p:cNvSpPr txBox="1"/>
          <p:nvPr/>
        </p:nvSpPr>
        <p:spPr>
          <a:xfrm>
            <a:off x="6976923" y="419052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(0.5, -0.5)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A37F11F3-90FE-F344-BF50-88BA302477A2}"/>
              </a:ext>
            </a:extLst>
          </p:cNvPr>
          <p:cNvSpPr/>
          <p:nvPr/>
        </p:nvSpPr>
        <p:spPr>
          <a:xfrm rot="1804476">
            <a:off x="5427641" y="2716463"/>
            <a:ext cx="590263" cy="1182025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8397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Antonio · SlidesCarnival</Template>
  <TotalTime>956</TotalTime>
  <Words>554</Words>
  <Application>Microsoft Macintosh PowerPoint</Application>
  <PresentationFormat>Widescreen</PresentationFormat>
  <Paragraphs>114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Lato</vt:lpstr>
      <vt:lpstr>Raleway</vt:lpstr>
      <vt:lpstr>Wingdings</vt:lpstr>
      <vt:lpstr>Antonio template</vt:lpstr>
      <vt:lpstr>Efficient Estimation of Word Representations in Vector Space</vt:lpstr>
      <vt:lpstr>Introduction</vt:lpstr>
      <vt:lpstr>Word Embeddings</vt:lpstr>
      <vt:lpstr>The Motivation</vt:lpstr>
      <vt:lpstr>PowerPoint Presentation</vt:lpstr>
      <vt:lpstr>PowerPoint Presentation</vt:lpstr>
      <vt:lpstr>Analogies</vt:lpstr>
      <vt:lpstr>PowerPoint Presentation</vt:lpstr>
      <vt:lpstr>PowerPoint Presentation</vt:lpstr>
      <vt:lpstr>PowerPoint Presentation</vt:lpstr>
      <vt:lpstr>word2vec</vt:lpstr>
      <vt:lpstr>Overview</vt:lpstr>
      <vt:lpstr>Word Context Pairs</vt:lpstr>
      <vt:lpstr>Example</vt:lpstr>
      <vt:lpstr>word2vec Architecture</vt:lpstr>
      <vt:lpstr>word2vec Architecture</vt:lpstr>
      <vt:lpstr>PowerPoint Presentation</vt:lpstr>
      <vt:lpstr>PowerPoint Presentation</vt:lpstr>
      <vt:lpstr>PowerPoint Presentation</vt:lpstr>
      <vt:lpstr>W.R.T. Transformers</vt:lpstr>
      <vt:lpstr>See also: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Estimation of Word Representations in Vector Space</dc:title>
  <dc:creator>Henry Savich</dc:creator>
  <cp:lastModifiedBy>Henry Savich</cp:lastModifiedBy>
  <cp:revision>27</cp:revision>
  <dcterms:created xsi:type="dcterms:W3CDTF">2022-10-12T01:31:01Z</dcterms:created>
  <dcterms:modified xsi:type="dcterms:W3CDTF">2022-10-12T17:27:16Z</dcterms:modified>
</cp:coreProperties>
</file>