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5/16/2025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5/16/2025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5/16/2025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5/16/2025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5/16/2025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5/16/2025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5/16/2025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5/16/2025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5/16/2025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5/16/2025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5/16/2025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5/16/2025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Credit Card Approval Prediction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Harshit Seth</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2000" b="1" i="0" u="sng" dirty="0">
                <a:effectLst/>
                <a:latin typeface="Arial" panose="020B0604020202020204" pitchFamily="34" charset="0"/>
                <a:cs typeface="Arial" panose="020B0604020202020204" pitchFamily="34" charset="0"/>
              </a:rPr>
              <a:t>Problem Statement:</a:t>
            </a:r>
            <a:br>
              <a:rPr lang="en-US" sz="2000" b="1" i="0" u="sng" dirty="0">
                <a:effectLst/>
                <a:latin typeface="Arial" panose="020B0604020202020204" pitchFamily="34" charset="0"/>
                <a:cs typeface="Arial" panose="020B0604020202020204" pitchFamily="34" charset="0"/>
              </a:rPr>
            </a:b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The objective is to build a machine learning model that predicts whether a credit card applicant is a ‘good’ or ‘bad’ client using their application data, credit bureau scores, and other relevant information. The model will analyze historical data to learn patterns associated with creditworthiness and provide a classification for new applicants at the time of application. This predictive system aims to support the bank’s credit card department in making informed, data-driven decisions for approving or rejecting applications, ultimately improving risk management and customer acquisition strategies while maintaining responsible lending practices.</a:t>
            </a:r>
            <a:endParaRPr lang="en-US" sz="2000" i="1" dirty="0">
              <a:solidFill>
                <a:srgbClr val="FFFFFF"/>
              </a:solidFill>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515782-B807-801C-A681-1BD98A41F404}"/>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42D08F00-B4A3-7B61-C9E7-789BE75E3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539782-A30D-4212-7336-88CDFB24C2C6}"/>
              </a:ext>
            </a:extLst>
          </p:cNvPr>
          <p:cNvSpPr>
            <a:spLocks noGrp="1"/>
          </p:cNvSpPr>
          <p:nvPr>
            <p:ph type="ctrTitle"/>
          </p:nvPr>
        </p:nvSpPr>
        <p:spPr>
          <a:xfrm>
            <a:off x="1097280" y="758952"/>
            <a:ext cx="10058400" cy="3892168"/>
          </a:xfrm>
        </p:spPr>
        <p:txBody>
          <a:bodyPr anchor="ctr">
            <a:normAutofit fontScale="90000"/>
          </a:bodyPr>
          <a:lstStyle/>
          <a:p>
            <a:pPr lvl="0"/>
            <a:r>
              <a:rPr lang="en-US" sz="2000" b="1" i="0" u="sng" dirty="0">
                <a:effectLst/>
                <a:latin typeface="Arial" panose="020B0604020202020204" pitchFamily="34" charset="0"/>
                <a:cs typeface="Arial" panose="020B0604020202020204" pitchFamily="34" charset="0"/>
              </a:rPr>
              <a:t>Data Information</a:t>
            </a: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r>
              <a:rPr lang="en-US" sz="2200" i="0" dirty="0">
                <a:effectLst/>
                <a:latin typeface="Arial" panose="020B0604020202020204" pitchFamily="34" charset="0"/>
                <a:cs typeface="Arial" panose="020B0604020202020204" pitchFamily="34" charset="0"/>
              </a:rPr>
              <a:t>Data1 consists of 300 records with 18 features.</a:t>
            </a:r>
            <a:br>
              <a:rPr lang="en-US" sz="2200" i="0" dirty="0">
                <a:effectLst/>
                <a:latin typeface="Arial" panose="020B0604020202020204" pitchFamily="34" charset="0"/>
                <a:cs typeface="Arial" panose="020B0604020202020204" pitchFamily="34" charset="0"/>
              </a:rPr>
            </a:br>
            <a:br>
              <a:rPr lang="en-US" sz="2200" i="0" dirty="0">
                <a:effectLst/>
                <a:latin typeface="Arial" panose="020B0604020202020204" pitchFamily="34" charset="0"/>
                <a:cs typeface="Arial" panose="020B0604020202020204" pitchFamily="34" charset="0"/>
              </a:rPr>
            </a:br>
            <a:r>
              <a:rPr lang="en-US" sz="2200" i="0" dirty="0">
                <a:effectLst/>
                <a:latin typeface="Arial" panose="020B0604020202020204" pitchFamily="34" charset="0"/>
                <a:cs typeface="Arial" panose="020B0604020202020204" pitchFamily="34" charset="0"/>
              </a:rPr>
              <a:t>Data2 consists of 300 records of customer’s credit card approval outcome.</a:t>
            </a:r>
            <a:br>
              <a:rPr lang="en-US" sz="2200" i="0" dirty="0">
                <a:effectLst/>
                <a:latin typeface="Arial" panose="020B0604020202020204" pitchFamily="34" charset="0"/>
                <a:cs typeface="Arial" panose="020B0604020202020204" pitchFamily="34" charset="0"/>
              </a:rPr>
            </a:br>
            <a:br>
              <a:rPr lang="en-US" sz="2200" i="0" dirty="0">
                <a:effectLst/>
                <a:latin typeface="Arial" panose="020B0604020202020204" pitchFamily="34" charset="0"/>
                <a:cs typeface="Arial" panose="020B0604020202020204" pitchFamily="34" charset="0"/>
              </a:rPr>
            </a:br>
            <a:r>
              <a:rPr lang="en-US" sz="2200" b="1" i="0" dirty="0">
                <a:effectLst/>
                <a:latin typeface="Arial" panose="020B0604020202020204" pitchFamily="34" charset="0"/>
                <a:cs typeface="Arial" panose="020B0604020202020204" pitchFamily="34" charset="0"/>
              </a:rPr>
              <a:t>Features : </a:t>
            </a:r>
            <a:r>
              <a:rPr lang="en-US" sz="2200" i="0" dirty="0" err="1">
                <a:effectLst/>
                <a:latin typeface="Arial" panose="020B0604020202020204" pitchFamily="34" charset="0"/>
                <a:cs typeface="Arial" panose="020B0604020202020204" pitchFamily="34" charset="0"/>
              </a:rPr>
              <a:t>Ind_ID</a:t>
            </a:r>
            <a:r>
              <a:rPr lang="en-US" sz="2200" i="0" dirty="0">
                <a:effectLst/>
                <a:latin typeface="Arial" panose="020B0604020202020204" pitchFamily="34" charset="0"/>
                <a:cs typeface="Arial" panose="020B0604020202020204" pitchFamily="34" charset="0"/>
              </a:rPr>
              <a:t> (Client ID) </a:t>
            </a:r>
            <a:r>
              <a:rPr lang="en-US" sz="2200" b="1"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Gender , </a:t>
            </a:r>
            <a:r>
              <a:rPr lang="en-US" sz="2200" dirty="0" err="1">
                <a:latin typeface="Arial" panose="020B0604020202020204" pitchFamily="34" charset="0"/>
                <a:cs typeface="Arial" panose="020B0604020202020204" pitchFamily="34" charset="0"/>
              </a:rPr>
              <a:t>Car_Owner</a:t>
            </a:r>
            <a:r>
              <a:rPr lang="en-US" sz="2200" dirty="0">
                <a:latin typeface="Arial" panose="020B0604020202020204" pitchFamily="34" charset="0"/>
                <a:cs typeface="Arial" panose="020B0604020202020204" pitchFamily="34" charset="0"/>
              </a:rPr>
              <a:t> , </a:t>
            </a:r>
            <a:r>
              <a:rPr lang="en-US" sz="2200" dirty="0" err="1">
                <a:latin typeface="Arial" panose="020B0604020202020204" pitchFamily="34" charset="0"/>
                <a:cs typeface="Arial" panose="020B0604020202020204" pitchFamily="34" charset="0"/>
              </a:rPr>
              <a:t>Property_Owner</a:t>
            </a:r>
            <a:r>
              <a:rPr lang="en-US" sz="2200" dirty="0">
                <a:latin typeface="Arial" panose="020B0604020202020204" pitchFamily="34" charset="0"/>
                <a:cs typeface="Arial" panose="020B0604020202020204" pitchFamily="34" charset="0"/>
              </a:rPr>
              <a:t> , Children , </a:t>
            </a:r>
            <a:r>
              <a:rPr lang="en-US" sz="2200" dirty="0" err="1">
                <a:latin typeface="Arial" panose="020B0604020202020204" pitchFamily="34" charset="0"/>
                <a:cs typeface="Arial" panose="020B0604020202020204" pitchFamily="34" charset="0"/>
              </a:rPr>
              <a:t>Annual_Income</a:t>
            </a:r>
            <a:r>
              <a:rPr lang="en-US" sz="2200" dirty="0">
                <a:latin typeface="Arial" panose="020B0604020202020204" pitchFamily="34" charset="0"/>
                <a:cs typeface="Arial" panose="020B0604020202020204" pitchFamily="34" charset="0"/>
              </a:rPr>
              <a:t> , Income Type, Education, marital Status, </a:t>
            </a:r>
            <a:r>
              <a:rPr lang="en-US" sz="2200" dirty="0" err="1">
                <a:latin typeface="Arial" panose="020B0604020202020204" pitchFamily="34" charset="0"/>
                <a:cs typeface="Arial" panose="020B0604020202020204" pitchFamily="34" charset="0"/>
              </a:rPr>
              <a:t>Housing_type</a:t>
            </a:r>
            <a:r>
              <a:rPr lang="en-US" sz="2200" dirty="0">
                <a:latin typeface="Arial" panose="020B0604020202020204" pitchFamily="34" charset="0"/>
                <a:cs typeface="Arial" panose="020B0604020202020204" pitchFamily="34" charset="0"/>
              </a:rPr>
              <a:t> , </a:t>
            </a:r>
            <a:r>
              <a:rPr lang="en-US" sz="2200" dirty="0" err="1">
                <a:latin typeface="Arial" panose="020B0604020202020204" pitchFamily="34" charset="0"/>
                <a:cs typeface="Arial" panose="020B0604020202020204" pitchFamily="34" charset="0"/>
              </a:rPr>
              <a:t>Birthday_count</a:t>
            </a:r>
            <a:r>
              <a:rPr lang="en-US" sz="2200" dirty="0">
                <a:latin typeface="Arial" panose="020B0604020202020204" pitchFamily="34" charset="0"/>
                <a:cs typeface="Arial" panose="020B0604020202020204" pitchFamily="34" charset="0"/>
              </a:rPr>
              <a:t> , </a:t>
            </a:r>
            <a:r>
              <a:rPr lang="en-US" sz="2200" dirty="0" err="1">
                <a:latin typeface="Arial" panose="020B0604020202020204" pitchFamily="34" charset="0"/>
                <a:cs typeface="Arial" panose="020B0604020202020204" pitchFamily="34" charset="0"/>
              </a:rPr>
              <a:t>Employed_days</a:t>
            </a:r>
            <a:r>
              <a:rPr lang="en-US" sz="2200" dirty="0">
                <a:latin typeface="Arial" panose="020B0604020202020204" pitchFamily="34" charset="0"/>
                <a:cs typeface="Arial" panose="020B0604020202020204" pitchFamily="34" charset="0"/>
              </a:rPr>
              <a:t> , </a:t>
            </a:r>
            <a:r>
              <a:rPr lang="en-US" sz="2200" dirty="0" err="1">
                <a:latin typeface="Arial" panose="020B0604020202020204" pitchFamily="34" charset="0"/>
                <a:cs typeface="Arial" panose="020B0604020202020204" pitchFamily="34" charset="0"/>
              </a:rPr>
              <a:t>Mobile_phone</a:t>
            </a:r>
            <a:r>
              <a:rPr lang="en-US" sz="2200" dirty="0">
                <a:latin typeface="Arial" panose="020B0604020202020204" pitchFamily="34" charset="0"/>
                <a:cs typeface="Arial" panose="020B0604020202020204" pitchFamily="34" charset="0"/>
              </a:rPr>
              <a:t> , </a:t>
            </a:r>
            <a:r>
              <a:rPr lang="en-US" sz="2200" dirty="0" err="1">
                <a:latin typeface="Arial" panose="020B0604020202020204" pitchFamily="34" charset="0"/>
                <a:cs typeface="Arial" panose="020B0604020202020204" pitchFamily="34" charset="0"/>
              </a:rPr>
              <a:t>work_phone</a:t>
            </a:r>
            <a:r>
              <a:rPr lang="en-US" sz="2200" dirty="0">
                <a:latin typeface="Arial" panose="020B0604020202020204" pitchFamily="34" charset="0"/>
                <a:cs typeface="Arial" panose="020B0604020202020204" pitchFamily="34" charset="0"/>
              </a:rPr>
              <a:t> , Phone, </a:t>
            </a:r>
            <a:r>
              <a:rPr lang="en-US" sz="2200" dirty="0" err="1">
                <a:latin typeface="Arial" panose="020B0604020202020204" pitchFamily="34" charset="0"/>
                <a:cs typeface="Arial" panose="020B0604020202020204" pitchFamily="34" charset="0"/>
              </a:rPr>
              <a:t>Email_ID</a:t>
            </a:r>
            <a:r>
              <a:rPr lang="en-US" sz="2200" dirty="0">
                <a:latin typeface="Arial" panose="020B0604020202020204" pitchFamily="34" charset="0"/>
                <a:cs typeface="Arial" panose="020B0604020202020204" pitchFamily="34" charset="0"/>
              </a:rPr>
              <a:t> , </a:t>
            </a:r>
            <a:r>
              <a:rPr lang="en-US" sz="2200" dirty="0" err="1">
                <a:latin typeface="Arial" panose="020B0604020202020204" pitchFamily="34" charset="0"/>
                <a:cs typeface="Arial" panose="020B0604020202020204" pitchFamily="34" charset="0"/>
              </a:rPr>
              <a:t>Occupation_type</a:t>
            </a:r>
            <a:r>
              <a:rPr lang="en-US" sz="2200" dirty="0">
                <a:latin typeface="Arial" panose="020B0604020202020204" pitchFamily="34" charset="0"/>
                <a:cs typeface="Arial" panose="020B0604020202020204" pitchFamily="34" charset="0"/>
              </a:rPr>
              <a:t> , </a:t>
            </a:r>
            <a:r>
              <a:rPr lang="en-US" sz="2200" dirty="0" err="1">
                <a:latin typeface="Arial" panose="020B0604020202020204" pitchFamily="34" charset="0"/>
                <a:cs typeface="Arial" panose="020B0604020202020204" pitchFamily="34" charset="0"/>
              </a:rPr>
              <a:t>Family_Members</a:t>
            </a:r>
            <a:r>
              <a:rPr lang="en-US" sz="2200" dirty="0">
                <a:latin typeface="Arial" panose="020B0604020202020204" pitchFamily="34" charset="0"/>
                <a:cs typeface="Arial" panose="020B0604020202020204" pitchFamily="34" charset="0"/>
              </a:rPr>
              <a:t>.</a:t>
            </a:r>
            <a:br>
              <a:rPr lang="en-US" sz="2200" i="0"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endParaRPr lang="en-US" sz="2000" i="1" dirty="0">
              <a:solidFill>
                <a:srgbClr val="FFFFFF"/>
              </a:solidFill>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78C77D6A-071E-A8D4-FE77-C669658B2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88576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49DD16-F11E-A296-955F-2CAD4E06069E}"/>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84F5718D-A4C7-0C30-678F-25866010E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C5501F-7B4E-323C-246C-79B7E38CFD05}"/>
              </a:ext>
            </a:extLst>
          </p:cNvPr>
          <p:cNvSpPr>
            <a:spLocks noGrp="1"/>
          </p:cNvSpPr>
          <p:nvPr>
            <p:ph type="ctrTitle"/>
          </p:nvPr>
        </p:nvSpPr>
        <p:spPr>
          <a:xfrm>
            <a:off x="1097280" y="758952"/>
            <a:ext cx="10058400" cy="3892168"/>
          </a:xfrm>
        </p:spPr>
        <p:txBody>
          <a:bodyPr anchor="ctr">
            <a:normAutofit fontScale="90000"/>
          </a:bodyPr>
          <a:lstStyle/>
          <a:p>
            <a:pPr algn="l" fontAlgn="base"/>
            <a:br>
              <a:rPr lang="en-US" sz="2200" b="1" u="sng" dirty="0">
                <a:latin typeface="Arial" panose="020B0604020202020204" pitchFamily="34" charset="0"/>
                <a:cs typeface="Arial" panose="020B0604020202020204" pitchFamily="34" charset="0"/>
              </a:rPr>
            </a:br>
            <a:r>
              <a:rPr lang="en-US" sz="2200" b="1" u="sng" dirty="0">
                <a:latin typeface="Arial" panose="020B0604020202020204" pitchFamily="34" charset="0"/>
                <a:cs typeface="Arial" panose="020B0604020202020204" pitchFamily="34" charset="0"/>
              </a:rPr>
              <a:t>Key Findings:</a:t>
            </a:r>
            <a:br>
              <a:rPr lang="en-US" sz="2200" b="1" u="sng" dirty="0">
                <a:latin typeface="Arial" panose="020B0604020202020204" pitchFamily="34" charset="0"/>
                <a:cs typeface="Arial" panose="020B0604020202020204" pitchFamily="34" charset="0"/>
              </a:rPr>
            </a:br>
            <a:br>
              <a:rPr lang="en-US" sz="2200" b="1" u="sng" dirty="0">
                <a:latin typeface="Arial" panose="020B0604020202020204" pitchFamily="34" charset="0"/>
                <a:cs typeface="Arial" panose="020B0604020202020204" pitchFamily="34" charset="0"/>
              </a:rPr>
            </a:br>
            <a:r>
              <a:rPr lang="en-US" sz="2200" b="0" i="0" dirty="0">
                <a:solidFill>
                  <a:srgbClr val="3C4043"/>
                </a:solidFill>
                <a:effectLst/>
                <a:latin typeface="Arial" panose="020B0604020202020204" pitchFamily="34" charset="0"/>
                <a:cs typeface="Arial" panose="020B0604020202020204" pitchFamily="34" charset="0"/>
              </a:rPr>
              <a:t>The dataset displays a higher representation of females, suggesting that either more females are applying for credit cards.</a:t>
            </a:r>
            <a:br>
              <a:rPr lang="en-US" sz="2200" b="0" i="0" dirty="0">
                <a:solidFill>
                  <a:srgbClr val="3C4043"/>
                </a:solidFill>
                <a:effectLst/>
                <a:latin typeface="Arial" panose="020B0604020202020204" pitchFamily="34" charset="0"/>
                <a:cs typeface="Arial" panose="020B0604020202020204" pitchFamily="34" charset="0"/>
              </a:rPr>
            </a:br>
            <a:br>
              <a:rPr lang="en-US" sz="2200" b="0" i="0" dirty="0">
                <a:solidFill>
                  <a:srgbClr val="3C4043"/>
                </a:solidFill>
                <a:effectLst/>
                <a:latin typeface="Arial" panose="020B0604020202020204" pitchFamily="34" charset="0"/>
                <a:cs typeface="Arial" panose="020B0604020202020204" pitchFamily="34" charset="0"/>
              </a:rPr>
            </a:br>
            <a:r>
              <a:rPr lang="en-US" sz="2200" b="0" i="0" dirty="0">
                <a:solidFill>
                  <a:srgbClr val="3C4043"/>
                </a:solidFill>
                <a:effectLst/>
                <a:latin typeface="Arial" panose="020B0604020202020204" pitchFamily="34" charset="0"/>
                <a:cs typeface="Arial" panose="020B0604020202020204" pitchFamily="34" charset="0"/>
              </a:rPr>
              <a:t>A notable majority of individuals in the dataset do not own a car, which could be attributed to multiple factors like personal choices etc.</a:t>
            </a:r>
            <a:br>
              <a:rPr lang="en-US" sz="2200" b="0" i="0" dirty="0">
                <a:solidFill>
                  <a:srgbClr val="3C4043"/>
                </a:solidFill>
                <a:effectLst/>
                <a:latin typeface="Arial" panose="020B0604020202020204" pitchFamily="34" charset="0"/>
                <a:cs typeface="Arial" panose="020B0604020202020204" pitchFamily="34" charset="0"/>
              </a:rPr>
            </a:br>
            <a:br>
              <a:rPr lang="en-US" sz="2200" b="0" i="0" dirty="0">
                <a:solidFill>
                  <a:srgbClr val="3C4043"/>
                </a:solidFill>
                <a:effectLst/>
                <a:latin typeface="Arial" panose="020B0604020202020204" pitchFamily="34" charset="0"/>
                <a:cs typeface="Arial" panose="020B0604020202020204" pitchFamily="34" charset="0"/>
              </a:rPr>
            </a:br>
            <a:r>
              <a:rPr lang="en-US" sz="2200" b="0" i="0" dirty="0">
                <a:solidFill>
                  <a:srgbClr val="3C4043"/>
                </a:solidFill>
                <a:effectLst/>
                <a:latin typeface="Arial" panose="020B0604020202020204" pitchFamily="34" charset="0"/>
                <a:cs typeface="Arial" panose="020B0604020202020204" pitchFamily="34" charset="0"/>
              </a:rPr>
              <a:t>Most individuals in the dataset are property owners, indicating that property ownership, might be a significant factor in credit card approval decisions.</a:t>
            </a:r>
            <a:br>
              <a:rPr lang="en-US" sz="2200" b="0" i="0" dirty="0">
                <a:solidFill>
                  <a:srgbClr val="3C4043"/>
                </a:solidFill>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endParaRPr lang="en-US" sz="2000" i="1" dirty="0">
              <a:solidFill>
                <a:srgbClr val="FFFFFF"/>
              </a:solidFill>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F4E5E768-3F1C-7668-F05C-F5C62487A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33920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8A5828B-573E-99C1-8278-E167B75BB82B}"/>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1A1B99A3-76C2-5379-1700-4CE80B531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C607C8-2235-7773-3358-5DB0E3D73168}"/>
              </a:ext>
            </a:extLst>
          </p:cNvPr>
          <p:cNvSpPr>
            <a:spLocks noGrp="1"/>
          </p:cNvSpPr>
          <p:nvPr>
            <p:ph type="ctrTitle"/>
          </p:nvPr>
        </p:nvSpPr>
        <p:spPr>
          <a:xfrm>
            <a:off x="867747" y="1147664"/>
            <a:ext cx="10287933" cy="3503455"/>
          </a:xfrm>
        </p:spPr>
        <p:txBody>
          <a:bodyPr anchor="ctr">
            <a:normAutofit fontScale="90000"/>
          </a:bodyPr>
          <a:lstStyle/>
          <a:p>
            <a:pPr algn="l" fontAlgn="base"/>
            <a:br>
              <a:rPr lang="en-US" sz="2000" b="0" i="0" dirty="0">
                <a:solidFill>
                  <a:srgbClr val="3C4043"/>
                </a:solidFill>
                <a:effectLst/>
                <a:latin typeface="inherit"/>
              </a:rPr>
            </a:br>
            <a:r>
              <a:rPr lang="en-US" sz="2200" b="0" i="0" dirty="0">
                <a:solidFill>
                  <a:srgbClr val="3C4043"/>
                </a:solidFill>
                <a:effectLst/>
                <a:latin typeface="Arial" panose="020B0604020202020204" pitchFamily="34" charset="0"/>
                <a:cs typeface="Arial" panose="020B0604020202020204" pitchFamily="34" charset="0"/>
              </a:rPr>
              <a:t>Most individuals in the dataset either have no children or just one, with a decreasing number of individuals having two or more children.</a:t>
            </a:r>
            <a:br>
              <a:rPr lang="en-US" sz="2200" b="0" i="0" dirty="0">
                <a:solidFill>
                  <a:srgbClr val="3C4043"/>
                </a:solidFill>
                <a:effectLst/>
                <a:latin typeface="Arial" panose="020B0604020202020204" pitchFamily="34" charset="0"/>
                <a:cs typeface="Arial" panose="020B0604020202020204" pitchFamily="34" charset="0"/>
              </a:rPr>
            </a:br>
            <a:br>
              <a:rPr lang="en-US" sz="2200" b="0" i="0" dirty="0">
                <a:solidFill>
                  <a:srgbClr val="3C4043"/>
                </a:solidFill>
                <a:effectLst/>
                <a:latin typeface="Arial" panose="020B0604020202020204" pitchFamily="34" charset="0"/>
                <a:cs typeface="Arial" panose="020B0604020202020204" pitchFamily="34" charset="0"/>
              </a:rPr>
            </a:br>
            <a:r>
              <a:rPr lang="en-US" sz="2200" b="0" i="0" dirty="0">
                <a:solidFill>
                  <a:srgbClr val="3C4043"/>
                </a:solidFill>
                <a:effectLst/>
                <a:latin typeface="Arial" panose="020B0604020202020204" pitchFamily="34" charset="0"/>
                <a:cs typeface="Arial" panose="020B0604020202020204" pitchFamily="34" charset="0"/>
              </a:rPr>
              <a:t>The annual income distribution is predominantly right-skewed, suggesting that most individuals have a lower to medium income, with a few outliers in the higher income bracket.</a:t>
            </a:r>
            <a:br>
              <a:rPr lang="en-US" sz="2200" b="0" i="0" dirty="0">
                <a:solidFill>
                  <a:srgbClr val="3C4043"/>
                </a:solidFill>
                <a:effectLst/>
                <a:latin typeface="Arial" panose="020B0604020202020204" pitchFamily="34" charset="0"/>
                <a:cs typeface="Arial" panose="020B0604020202020204" pitchFamily="34" charset="0"/>
              </a:rPr>
            </a:br>
            <a:br>
              <a:rPr lang="en-US" sz="2200" b="0" i="0" dirty="0">
                <a:solidFill>
                  <a:srgbClr val="3C4043"/>
                </a:solidFill>
                <a:effectLst/>
                <a:latin typeface="Arial" panose="020B0604020202020204" pitchFamily="34" charset="0"/>
                <a:cs typeface="Arial" panose="020B0604020202020204" pitchFamily="34" charset="0"/>
              </a:rPr>
            </a:br>
            <a:r>
              <a:rPr lang="en-US" sz="2200" b="0" i="0" dirty="0">
                <a:solidFill>
                  <a:srgbClr val="3C4043"/>
                </a:solidFill>
                <a:effectLst/>
                <a:latin typeface="Arial" panose="020B0604020202020204" pitchFamily="34" charset="0"/>
                <a:cs typeface="Arial" panose="020B0604020202020204" pitchFamily="34" charset="0"/>
              </a:rPr>
              <a:t>Regarding income type, "Working" is the predominant category, succeeded by "Commercial associate" and "Pensioner", while categories like "State servant" have fewer representatives.</a:t>
            </a:r>
            <a:br>
              <a:rPr lang="en-US" sz="2200" b="0" i="0" dirty="0">
                <a:solidFill>
                  <a:srgbClr val="3C4043"/>
                </a:solidFill>
                <a:effectLst/>
                <a:latin typeface="Arial" panose="020B0604020202020204" pitchFamily="34" charset="0"/>
                <a:cs typeface="Arial" panose="020B0604020202020204" pitchFamily="34" charset="0"/>
              </a:rPr>
            </a:br>
            <a:br>
              <a:rPr lang="en-US" sz="2000" b="0" i="0" dirty="0">
                <a:solidFill>
                  <a:srgbClr val="3C4043"/>
                </a:solidFill>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endParaRPr lang="en-US" sz="2000" i="1" dirty="0">
              <a:solidFill>
                <a:srgbClr val="FFFFFF"/>
              </a:solidFill>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9449638E-1A2D-CA5C-1CD3-0ECEBE611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6013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411885-17EC-B545-5704-99E9D6F6972E}"/>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ABE677CE-1AD5-CFF7-A662-59C14F14C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A2C2D-C9B4-7683-4631-B8B1594C550C}"/>
              </a:ext>
            </a:extLst>
          </p:cNvPr>
          <p:cNvSpPr>
            <a:spLocks noGrp="1"/>
          </p:cNvSpPr>
          <p:nvPr>
            <p:ph type="ctrTitle"/>
          </p:nvPr>
        </p:nvSpPr>
        <p:spPr>
          <a:xfrm>
            <a:off x="867747" y="1147664"/>
            <a:ext cx="10287933" cy="3503455"/>
          </a:xfrm>
        </p:spPr>
        <p:txBody>
          <a:bodyPr anchor="ctr">
            <a:normAutofit fontScale="90000"/>
          </a:bodyPr>
          <a:lstStyle/>
          <a:p>
            <a:pPr algn="l" fontAlgn="base">
              <a:buFont typeface="Arial" panose="020B0604020202020204" pitchFamily="34" charset="0"/>
              <a:buChar char="•"/>
            </a:pPr>
            <a:br>
              <a:rPr lang="en-US" sz="2000" b="0" i="0" dirty="0">
                <a:solidFill>
                  <a:srgbClr val="3C4043"/>
                </a:solidFill>
                <a:effectLst/>
                <a:latin typeface="inherit"/>
              </a:rPr>
            </a:br>
            <a:br>
              <a:rPr lang="en-US" sz="2000" b="0" i="0" dirty="0">
                <a:solidFill>
                  <a:srgbClr val="3C4043"/>
                </a:solidFill>
                <a:effectLst/>
                <a:latin typeface="inherit"/>
              </a:rPr>
            </a:br>
            <a:br>
              <a:rPr lang="en-US" sz="2000" b="0" i="0" dirty="0">
                <a:solidFill>
                  <a:srgbClr val="3C4043"/>
                </a:solidFill>
                <a:effectLst/>
                <a:latin typeface="inherit"/>
              </a:rPr>
            </a:br>
            <a:br>
              <a:rPr lang="en-US" sz="2000" b="0" i="0" dirty="0">
                <a:solidFill>
                  <a:srgbClr val="3C4043"/>
                </a:solidFill>
                <a:effectLst/>
                <a:latin typeface="inherit"/>
              </a:rPr>
            </a:br>
            <a:br>
              <a:rPr lang="en-US" sz="2000" b="0" i="0" dirty="0">
                <a:solidFill>
                  <a:srgbClr val="3C4043"/>
                </a:solidFill>
                <a:effectLst/>
                <a:latin typeface="inherit"/>
              </a:rPr>
            </a:br>
            <a:br>
              <a:rPr lang="en-US" sz="2000" b="0" i="0" dirty="0">
                <a:solidFill>
                  <a:srgbClr val="3C4043"/>
                </a:solidFill>
                <a:effectLst/>
                <a:latin typeface="inherit"/>
              </a:rPr>
            </a:br>
            <a:r>
              <a:rPr lang="en-US" sz="2200" b="0" i="0" dirty="0">
                <a:solidFill>
                  <a:srgbClr val="3C4043"/>
                </a:solidFill>
                <a:effectLst/>
                <a:latin typeface="Arial" panose="020B0604020202020204" pitchFamily="34" charset="0"/>
                <a:cs typeface="Arial" panose="020B0604020202020204" pitchFamily="34" charset="0"/>
              </a:rPr>
              <a:t>In terms of education, the dataset predominantly consists of individuals with a "Secondary / secondary special" education level, akin to high school. While a significant number have "Higher education", fewer individuals fall into categories like "Incomplete higher" and "Lower secondary", and only a small fraction possess an "Academic degree" signifying advanced academic qualifications.</a:t>
            </a:r>
            <a:br>
              <a:rPr lang="en-US" sz="2200" b="0" i="0" dirty="0">
                <a:solidFill>
                  <a:srgbClr val="3C4043"/>
                </a:solidFill>
                <a:effectLst/>
                <a:latin typeface="Arial" panose="020B0604020202020204" pitchFamily="34" charset="0"/>
                <a:cs typeface="Arial" panose="020B0604020202020204" pitchFamily="34" charset="0"/>
              </a:rPr>
            </a:br>
            <a:br>
              <a:rPr lang="en-US" sz="2200" b="0" i="0" dirty="0">
                <a:solidFill>
                  <a:srgbClr val="3C4043"/>
                </a:solidFill>
                <a:effectLst/>
                <a:latin typeface="Arial" panose="020B0604020202020204" pitchFamily="34" charset="0"/>
                <a:cs typeface="Arial" panose="020B0604020202020204" pitchFamily="34" charset="0"/>
              </a:rPr>
            </a:br>
            <a:r>
              <a:rPr lang="en-US" sz="2200" b="0" i="0" dirty="0">
                <a:solidFill>
                  <a:srgbClr val="3C4043"/>
                </a:solidFill>
                <a:effectLst/>
                <a:latin typeface="Arial" panose="020B0604020202020204" pitchFamily="34" charset="0"/>
                <a:cs typeface="Arial" panose="020B0604020202020204" pitchFamily="34" charset="0"/>
              </a:rPr>
              <a:t>When observing marital status, most individuals are "Married", with other statuses such as "Single / not married", "Civil marriage", "Separated", and "Widow" appearing in descending order of frequency.</a:t>
            </a:r>
            <a:br>
              <a:rPr lang="en-US" sz="2200" b="0" i="0" dirty="0">
                <a:solidFill>
                  <a:srgbClr val="3C4043"/>
                </a:solidFill>
                <a:effectLst/>
                <a:latin typeface="Arial" panose="020B0604020202020204" pitchFamily="34" charset="0"/>
                <a:cs typeface="Arial" panose="020B0604020202020204" pitchFamily="34" charset="0"/>
              </a:rPr>
            </a:br>
            <a:br>
              <a:rPr lang="en-US" sz="2200" b="0" i="0" dirty="0">
                <a:solidFill>
                  <a:srgbClr val="3C4043"/>
                </a:solidFill>
                <a:effectLst/>
                <a:latin typeface="Arial" panose="020B0604020202020204" pitchFamily="34" charset="0"/>
                <a:cs typeface="Arial" panose="020B0604020202020204" pitchFamily="34" charset="0"/>
              </a:rPr>
            </a:br>
            <a:r>
              <a:rPr lang="en-US" sz="2200" b="0" i="0" dirty="0">
                <a:solidFill>
                  <a:srgbClr val="3C4043"/>
                </a:solidFill>
                <a:effectLst/>
                <a:latin typeface="Arial" panose="020B0604020202020204" pitchFamily="34" charset="0"/>
                <a:cs typeface="Arial" panose="020B0604020202020204" pitchFamily="34" charset="0"/>
              </a:rPr>
              <a:t>As for housing, the majority reside in a "House / apartment", with other housing arrangements like "With parents", "Municipal apartment", and "Rented apartment" being less frequent. The dataset contains very few individuals living in "Office apartment" or "Co-op apartment"</a:t>
            </a:r>
            <a:br>
              <a:rPr lang="en-US" sz="2200" b="0" i="0" dirty="0">
                <a:solidFill>
                  <a:srgbClr val="3C4043"/>
                </a:solidFill>
                <a:effectLst/>
                <a:latin typeface="Arial" panose="020B0604020202020204" pitchFamily="34" charset="0"/>
                <a:cs typeface="Arial" panose="020B0604020202020204" pitchFamily="34" charset="0"/>
              </a:rPr>
            </a:br>
            <a:br>
              <a:rPr lang="en-US" sz="2200" b="0" i="0" dirty="0">
                <a:solidFill>
                  <a:srgbClr val="3C4043"/>
                </a:solidFill>
                <a:effectLst/>
                <a:latin typeface="Arial" panose="020B0604020202020204" pitchFamily="34" charset="0"/>
                <a:cs typeface="Arial" panose="020B0604020202020204" pitchFamily="34" charset="0"/>
              </a:rPr>
            </a:br>
            <a:br>
              <a:rPr lang="en-US" sz="2000" b="0" i="0" dirty="0">
                <a:solidFill>
                  <a:srgbClr val="3C4043"/>
                </a:solidFill>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endParaRPr lang="en-US" sz="2000" i="1" dirty="0">
              <a:solidFill>
                <a:srgbClr val="FFFFFF"/>
              </a:solidFill>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056744B5-347C-3568-6E51-42DA9BF54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17267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6AAA0D-D0EC-3971-2475-AEDED3205F19}"/>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7E15FD15-081B-7791-80C4-396B79402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920E66-C982-C6F3-4CB2-9A87D1CE5B06}"/>
              </a:ext>
            </a:extLst>
          </p:cNvPr>
          <p:cNvSpPr>
            <a:spLocks noGrp="1"/>
          </p:cNvSpPr>
          <p:nvPr>
            <p:ph type="ctrTitle"/>
          </p:nvPr>
        </p:nvSpPr>
        <p:spPr>
          <a:xfrm>
            <a:off x="867747" y="1147664"/>
            <a:ext cx="10287933" cy="3503455"/>
          </a:xfrm>
        </p:spPr>
        <p:txBody>
          <a:bodyPr anchor="ctr">
            <a:normAutofit fontScale="90000"/>
          </a:bodyPr>
          <a:lstStyle/>
          <a:p>
            <a:pPr algn="l" fontAlgn="base"/>
            <a:br>
              <a:rPr lang="en-US" sz="2000" b="0" i="0" dirty="0">
                <a:solidFill>
                  <a:srgbClr val="3C4043"/>
                </a:solidFill>
                <a:effectLst/>
                <a:latin typeface="inherit"/>
              </a:rPr>
            </a:br>
            <a:br>
              <a:rPr lang="en-US" sz="2000" b="0" i="0" dirty="0">
                <a:solidFill>
                  <a:srgbClr val="3C4043"/>
                </a:solidFill>
                <a:effectLst/>
                <a:latin typeface="inherit"/>
              </a:rPr>
            </a:br>
            <a:br>
              <a:rPr lang="en-US" sz="2000" b="0" i="0" dirty="0">
                <a:solidFill>
                  <a:srgbClr val="3C4043"/>
                </a:solidFill>
                <a:effectLst/>
                <a:latin typeface="inherit"/>
              </a:rPr>
            </a:br>
            <a:br>
              <a:rPr lang="en-US" sz="2000" b="0" i="0" dirty="0">
                <a:solidFill>
                  <a:srgbClr val="3C4043"/>
                </a:solidFill>
                <a:effectLst/>
                <a:latin typeface="inherit"/>
              </a:rPr>
            </a:br>
            <a:br>
              <a:rPr lang="en-US" sz="2000" b="0" i="0" dirty="0">
                <a:solidFill>
                  <a:srgbClr val="3C4043"/>
                </a:solidFill>
                <a:effectLst/>
                <a:latin typeface="inherit"/>
              </a:rPr>
            </a:br>
            <a:br>
              <a:rPr lang="en-US" sz="2000" b="0" i="0" dirty="0">
                <a:solidFill>
                  <a:srgbClr val="3C4043"/>
                </a:solidFill>
                <a:effectLst/>
                <a:latin typeface="inherit"/>
              </a:rPr>
            </a:br>
            <a:r>
              <a:rPr lang="en-US" sz="2200" b="1" u="sng" dirty="0">
                <a:solidFill>
                  <a:srgbClr val="3C4043"/>
                </a:solidFill>
                <a:latin typeface="Arial" panose="020B0604020202020204" pitchFamily="34" charset="0"/>
                <a:cs typeface="Arial" panose="020B0604020202020204" pitchFamily="34" charset="0"/>
              </a:rPr>
              <a:t>Technical Challenges</a:t>
            </a:r>
            <a:br>
              <a:rPr lang="en-US" sz="2200" b="1" u="sng" dirty="0">
                <a:solidFill>
                  <a:srgbClr val="3C4043"/>
                </a:solidFill>
                <a:latin typeface="Arial" panose="020B0604020202020204" pitchFamily="34" charset="0"/>
                <a:cs typeface="Arial" panose="020B0604020202020204" pitchFamily="34" charset="0"/>
              </a:rPr>
            </a:br>
            <a:br>
              <a:rPr lang="en-US" sz="2200" b="1" u="sng" dirty="0">
                <a:solidFill>
                  <a:srgbClr val="3C4043"/>
                </a:solidFill>
                <a:latin typeface="Arial" panose="020B0604020202020204" pitchFamily="34" charset="0"/>
                <a:cs typeface="Arial" panose="020B0604020202020204" pitchFamily="34" charset="0"/>
              </a:rPr>
            </a:br>
            <a:r>
              <a:rPr lang="en-US" sz="2200" b="0" i="0" dirty="0">
                <a:effectLst/>
                <a:latin typeface="Arial" panose="020B0604020202020204" pitchFamily="34" charset="0"/>
                <a:cs typeface="Arial" panose="020B0604020202020204" pitchFamily="34" charset="0"/>
              </a:rPr>
              <a:t>More complex models like Random Forest and </a:t>
            </a:r>
            <a:r>
              <a:rPr lang="en-US" sz="2200" b="0" i="0" dirty="0" err="1">
                <a:effectLst/>
                <a:latin typeface="Arial" panose="020B0604020202020204" pitchFamily="34" charset="0"/>
                <a:cs typeface="Arial" panose="020B0604020202020204" pitchFamily="34" charset="0"/>
              </a:rPr>
              <a:t>XGBoost</a:t>
            </a:r>
            <a:r>
              <a:rPr lang="en-US" sz="2200" b="0" i="0" dirty="0">
                <a:effectLst/>
                <a:latin typeface="Arial" panose="020B0604020202020204" pitchFamily="34" charset="0"/>
                <a:cs typeface="Arial" panose="020B0604020202020204" pitchFamily="34" charset="0"/>
              </a:rPr>
              <a:t> are prone to overfitting, especially if not properly tuned. Balancing model complexity with generalization ability is a </a:t>
            </a:r>
            <a:r>
              <a:rPr lang="en-US" sz="2200" b="0" i="0">
                <a:effectLst/>
                <a:latin typeface="Arial" panose="020B0604020202020204" pitchFamily="34" charset="0"/>
                <a:cs typeface="Arial" panose="020B0604020202020204" pitchFamily="34" charset="0"/>
              </a:rPr>
              <a:t>recurring challenge.</a:t>
            </a:r>
            <a:br>
              <a:rPr lang="en-US" sz="2200" b="1" u="sng" dirty="0">
                <a:solidFill>
                  <a:srgbClr val="3C4043"/>
                </a:solidFill>
                <a:latin typeface="Arial" panose="020B0604020202020204" pitchFamily="34" charset="0"/>
                <a:cs typeface="Arial" panose="020B0604020202020204" pitchFamily="34" charset="0"/>
              </a:rPr>
            </a:br>
            <a:br>
              <a:rPr lang="en-US" sz="2200" b="1" u="sng" dirty="0">
                <a:solidFill>
                  <a:srgbClr val="3C4043"/>
                </a:solidFill>
                <a:latin typeface="Arial" panose="020B0604020202020204" pitchFamily="34" charset="0"/>
                <a:cs typeface="Arial" panose="020B0604020202020204" pitchFamily="34" charset="0"/>
              </a:rPr>
            </a:br>
            <a:r>
              <a:rPr lang="en-US" sz="2200" b="0" i="0" dirty="0">
                <a:effectLst/>
                <a:latin typeface="Arial" panose="020B0604020202020204" pitchFamily="34" charset="0"/>
                <a:cs typeface="Arial" panose="020B0604020202020204" pitchFamily="34" charset="0"/>
              </a:rPr>
              <a:t>Creditworthiness is influenced by changing economic conditions, requiring the model to be resilient and regularly updated with the latest data.</a:t>
            </a:r>
            <a:br>
              <a:rPr lang="en-US" sz="2200" b="0" i="0" dirty="0">
                <a:effectLst/>
                <a:latin typeface="Arial" panose="020B0604020202020204" pitchFamily="34" charset="0"/>
                <a:cs typeface="Arial" panose="020B0604020202020204" pitchFamily="34" charset="0"/>
              </a:rPr>
            </a:br>
            <a:br>
              <a:rPr lang="en-US" sz="2200" b="0" i="0" dirty="0">
                <a:effectLst/>
                <a:latin typeface="Arial" panose="020B0604020202020204" pitchFamily="34" charset="0"/>
                <a:cs typeface="Arial" panose="020B0604020202020204" pitchFamily="34" charset="0"/>
              </a:rPr>
            </a:br>
            <a:r>
              <a:rPr lang="en-US" sz="2200" b="0" i="0" dirty="0">
                <a:effectLst/>
                <a:latin typeface="Arial" panose="020B0604020202020204" pitchFamily="34" charset="0"/>
                <a:cs typeface="Arial" panose="020B0604020202020204" pitchFamily="34" charset="0"/>
              </a:rPr>
              <a:t>The dataset is expected to be highly imbalanced, with significantly more ‘good’ applicants than ‘bad’ ones, which can bias standard machine learning algorithms.</a:t>
            </a:r>
            <a:br>
              <a:rPr lang="en-US" sz="2200" b="1" u="sng" dirty="0">
                <a:solidFill>
                  <a:srgbClr val="3C4043"/>
                </a:solidFill>
                <a:latin typeface="Arial" panose="020B0604020202020204" pitchFamily="34" charset="0"/>
                <a:cs typeface="Arial" panose="020B0604020202020204" pitchFamily="34" charset="0"/>
              </a:rPr>
            </a:br>
            <a:br>
              <a:rPr lang="en-US" sz="2200" b="1" u="sng" dirty="0">
                <a:solidFill>
                  <a:srgbClr val="3C4043"/>
                </a:solidFill>
                <a:latin typeface="Arial" panose="020B0604020202020204" pitchFamily="34" charset="0"/>
                <a:cs typeface="Arial" panose="020B0604020202020204" pitchFamily="34" charset="0"/>
              </a:rPr>
            </a:br>
            <a:br>
              <a:rPr lang="en-US" sz="2200" b="1" u="sng" dirty="0">
                <a:solidFill>
                  <a:srgbClr val="3C4043"/>
                </a:solidFill>
                <a:latin typeface="Arial" panose="020B0604020202020204" pitchFamily="34" charset="0"/>
                <a:cs typeface="Arial" panose="020B0604020202020204" pitchFamily="34" charset="0"/>
              </a:rPr>
            </a:br>
            <a:br>
              <a:rPr lang="en-US" sz="2000" b="0" i="0" dirty="0">
                <a:solidFill>
                  <a:srgbClr val="3C4043"/>
                </a:solidFill>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br>
              <a:rPr lang="en-US" sz="2000" b="1" i="0" u="sng" dirty="0">
                <a:effectLst/>
                <a:latin typeface="Arial" panose="020B0604020202020204" pitchFamily="34" charset="0"/>
                <a:cs typeface="Arial" panose="020B0604020202020204" pitchFamily="34" charset="0"/>
              </a:rPr>
            </a:br>
            <a:endParaRPr lang="en-US" sz="2000" i="1" dirty="0">
              <a:solidFill>
                <a:srgbClr val="FFFFFF"/>
              </a:solidFill>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BC8039DA-4871-3EDF-95AB-F502A84147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8362129"/>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{BBB43280-24C9-49E2-A5BD-D5C2AD9179EC}tf56160789_win32</Template>
  <TotalTime>58</TotalTime>
  <Words>710</Words>
  <Application>Microsoft Office PowerPoint</Application>
  <PresentationFormat>Widescreen</PresentationFormat>
  <Paragraphs>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Bookman Old Style</vt:lpstr>
      <vt:lpstr>Calibri</vt:lpstr>
      <vt:lpstr>Franklin Gothic Book</vt:lpstr>
      <vt:lpstr>inherit</vt:lpstr>
      <vt:lpstr>Custom</vt:lpstr>
      <vt:lpstr>Credit Card Approval Prediction</vt:lpstr>
      <vt:lpstr>Problem Statement:  The objective is to build a machine learning model that predicts whether a credit card applicant is a ‘good’ or ‘bad’ client using their application data, credit bureau scores, and other relevant information. The model will analyze historical data to learn patterns associated with creditworthiness and provide a classification for new applicants at the time of application. This predictive system aims to support the bank’s credit card department in making informed, data-driven decisions for approving or rejecting applications, ultimately improving risk management and customer acquisition strategies while maintaining responsible lending practices.</vt:lpstr>
      <vt:lpstr>Data Information  Data1 consists of 300 records with 18 features.  Data2 consists of 300 records of customer’s credit card approval outcome.  Features : Ind_ID (Client ID) , Gender , Car_Owner , Property_Owner , Children , Annual_Income , Income Type, Education, marital Status, Housing_type , Birthday_count , Employed_days , Mobile_phone , work_phone , Phone, Email_ID , Occupation_type , Family_Members.           </vt:lpstr>
      <vt:lpstr> Key Findings:  The dataset displays a higher representation of females, suggesting that either more females are applying for credit cards.  A notable majority of individuals in the dataset do not own a car, which could be attributed to multiple factors like personal choices etc.  Most individuals in the dataset are property owners, indicating that property ownership, might be a significant factor in credit card approval decisions.           </vt:lpstr>
      <vt:lpstr> Most individuals in the dataset either have no children or just one, with a decreasing number of individuals having two or more children.  The annual income distribution is predominantly right-skewed, suggesting that most individuals have a lower to medium income, with a few outliers in the higher income bracket.  Regarding income type, "Working" is the predominant category, succeeded by "Commercial associate" and "Pensioner", while categories like "State servant" have fewer representatives.            </vt:lpstr>
      <vt:lpstr>      In terms of education, the dataset predominantly consists of individuals with a "Secondary / secondary special" education level, akin to high school. While a significant number have "Higher education", fewer individuals fall into categories like "Incomplete higher" and "Lower secondary", and only a small fraction possess an "Academic degree" signifying advanced academic qualifications.  When observing marital status, most individuals are "Married", with other statuses such as "Single / not married", "Civil marriage", "Separated", and "Widow" appearing in descending order of frequency.  As for housing, the majority reside in a "House / apartment", with other housing arrangements like "With parents", "Municipal apartment", and "Rented apartment" being less frequent. The dataset contains very few individuals living in "Office apartment" or "Co-op apartment"             </vt:lpstr>
      <vt:lpstr>      Technical Challenges  More complex models like Random Forest and XGBoost are prone to overfitting, especially if not properly tuned. Balancing model complexity with generalization ability is a recurring challenge.  Creditworthiness is influenced by changing economic conditions, requiring the model to be resilient and regularly updated with the latest data.  The dataset is expected to be highly imbalanced, with significantly more ‘good’ applicants than ‘bad’ ones, which can bias standard machine learning algorithms.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Harshit Seth</dc:creator>
  <cp:lastModifiedBy>Harshit Seth</cp:lastModifiedBy>
  <cp:revision>2</cp:revision>
  <dcterms:created xsi:type="dcterms:W3CDTF">2025-05-16T09:19:12Z</dcterms:created>
  <dcterms:modified xsi:type="dcterms:W3CDTF">2025-05-16T11:06:27Z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