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mo Bold" charset="1" panose="020B0704020202020204"/>
      <p:regular r:id="rId21"/>
    </p:embeddedFont>
    <p:embeddedFont>
      <p:font typeface="Times New Roman" charset="1" panose="02030502070405020303"/>
      <p:regular r:id="rId22"/>
    </p:embeddedFont>
    <p:embeddedFont>
      <p:font typeface="Montserrat" charset="1" panose="00000500000000000000"/>
      <p:regular r:id="rId23"/>
    </p:embeddedFont>
    <p:embeddedFont>
      <p:font typeface="Montserrat Bold" charset="1" panose="00000800000000000000"/>
      <p:regular r:id="rId24"/>
    </p:embeddedFont>
    <p:embeddedFont>
      <p:font typeface="Times New Roman Bold" charset="1" panose="020308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973880" y="642"/>
            <a:ext cx="7314153" cy="10285762"/>
            <a:chOff x="0" y="0"/>
            <a:chExt cx="9752204" cy="13714349"/>
          </a:xfrm>
        </p:grpSpPr>
        <p:sp>
          <p:nvSpPr>
            <p:cNvPr name="Freeform 3" id="3"/>
            <p:cNvSpPr/>
            <p:nvPr/>
          </p:nvSpPr>
          <p:spPr>
            <a:xfrm flipH="false" flipV="false" rot="0">
              <a:off x="0" y="0"/>
              <a:ext cx="9752203" cy="13714349"/>
            </a:xfrm>
            <a:custGeom>
              <a:avLst/>
              <a:gdLst/>
              <a:ahLst/>
              <a:cxnLst/>
              <a:rect r="r" b="b" t="t" l="l"/>
              <a:pathLst>
                <a:path h="13714349" w="9752203">
                  <a:moveTo>
                    <a:pt x="2057146" y="0"/>
                  </a:moveTo>
                  <a:lnTo>
                    <a:pt x="9752203" y="0"/>
                  </a:lnTo>
                  <a:lnTo>
                    <a:pt x="9752203" y="13714349"/>
                  </a:lnTo>
                  <a:lnTo>
                    <a:pt x="2057146" y="13714349"/>
                  </a:lnTo>
                  <a:cubicBezTo>
                    <a:pt x="921004" y="13714349"/>
                    <a:pt x="0" y="12793345"/>
                    <a:pt x="0" y="11657203"/>
                  </a:cubicBezTo>
                  <a:lnTo>
                    <a:pt x="0" y="2057146"/>
                  </a:lnTo>
                  <a:cubicBezTo>
                    <a:pt x="0" y="921004"/>
                    <a:pt x="921004" y="0"/>
                    <a:pt x="2057146" y="0"/>
                  </a:cubicBezTo>
                  <a:close/>
                </a:path>
              </a:pathLst>
            </a:custGeom>
            <a:solidFill>
              <a:srgbClr val="E9394E"/>
            </a:solidFill>
          </p:spPr>
        </p:sp>
      </p:grpSp>
      <p:sp>
        <p:nvSpPr>
          <p:cNvPr name="Freeform 4" id="4"/>
          <p:cNvSpPr/>
          <p:nvPr/>
        </p:nvSpPr>
        <p:spPr>
          <a:xfrm flipH="false" flipV="false" rot="0">
            <a:off x="627423" y="828642"/>
            <a:ext cx="843433" cy="848535"/>
          </a:xfrm>
          <a:custGeom>
            <a:avLst/>
            <a:gdLst/>
            <a:ahLst/>
            <a:cxnLst/>
            <a:rect r="r" b="b" t="t" l="l"/>
            <a:pathLst>
              <a:path h="848535" w="843433">
                <a:moveTo>
                  <a:pt x="0" y="0"/>
                </a:moveTo>
                <a:lnTo>
                  <a:pt x="843433" y="0"/>
                </a:lnTo>
                <a:lnTo>
                  <a:pt x="843433" y="848535"/>
                </a:lnTo>
                <a:lnTo>
                  <a:pt x="0" y="848535"/>
                </a:lnTo>
                <a:lnTo>
                  <a:pt x="0" y="0"/>
                </a:lnTo>
                <a:close/>
              </a:path>
            </a:pathLst>
          </a:custGeom>
          <a:blipFill>
            <a:blip r:embed="rId2">
              <a:extLst>
                <a:ext uri="{96DAC541-7B7A-43D3-8B79-37D633B846F1}">
                  <asvg:svgBlip xmlns:asvg="http://schemas.microsoft.com/office/drawing/2016/SVG/main" r:embed="rId3"/>
                </a:ext>
              </a:extLst>
            </a:blip>
            <a:stretch>
              <a:fillRect l="0" t="-257" r="0" b="-257"/>
            </a:stretch>
          </a:blipFill>
        </p:spPr>
      </p:sp>
      <p:grpSp>
        <p:nvGrpSpPr>
          <p:cNvPr name="Group 5" id="5"/>
          <p:cNvGrpSpPr/>
          <p:nvPr/>
        </p:nvGrpSpPr>
        <p:grpSpPr>
          <a:xfrm rot="0">
            <a:off x="17624476" y="273260"/>
            <a:ext cx="663607" cy="1110806"/>
            <a:chOff x="0" y="0"/>
            <a:chExt cx="884809" cy="1481075"/>
          </a:xfrm>
        </p:grpSpPr>
        <p:sp>
          <p:nvSpPr>
            <p:cNvPr name="Freeform 6" id="6"/>
            <p:cNvSpPr/>
            <p:nvPr/>
          </p:nvSpPr>
          <p:spPr>
            <a:xfrm flipH="false" flipV="false" rot="0">
              <a:off x="0" y="0"/>
              <a:ext cx="884809" cy="1481074"/>
            </a:xfrm>
            <a:custGeom>
              <a:avLst/>
              <a:gdLst/>
              <a:ahLst/>
              <a:cxnLst/>
              <a:rect r="r" b="b" t="t" l="l"/>
              <a:pathLst>
                <a:path h="1481074" w="884809">
                  <a:moveTo>
                    <a:pt x="127" y="740283"/>
                  </a:moveTo>
                  <a:cubicBezTo>
                    <a:pt x="0" y="1149223"/>
                    <a:pt x="395859" y="1480947"/>
                    <a:pt x="884428" y="1481074"/>
                  </a:cubicBezTo>
                  <a:cubicBezTo>
                    <a:pt x="884555" y="1481074"/>
                    <a:pt x="884682" y="1481074"/>
                    <a:pt x="884809" y="1481074"/>
                  </a:cubicBezTo>
                  <a:lnTo>
                    <a:pt x="884809" y="0"/>
                  </a:lnTo>
                  <a:cubicBezTo>
                    <a:pt x="396240" y="0"/>
                    <a:pt x="254" y="331343"/>
                    <a:pt x="127" y="740283"/>
                  </a:cubicBezTo>
                </a:path>
              </a:pathLst>
            </a:custGeom>
            <a:solidFill>
              <a:srgbClr val="FFC000"/>
            </a:solidFill>
          </p:spPr>
        </p:sp>
      </p:grpSp>
      <p:grpSp>
        <p:nvGrpSpPr>
          <p:cNvPr name="Group 7" id="7"/>
          <p:cNvGrpSpPr/>
          <p:nvPr/>
        </p:nvGrpSpPr>
        <p:grpSpPr>
          <a:xfrm rot="0">
            <a:off x="9751776" y="216110"/>
            <a:ext cx="774287" cy="774382"/>
            <a:chOff x="0" y="0"/>
            <a:chExt cx="1032383" cy="1032509"/>
          </a:xfrm>
        </p:grpSpPr>
        <p:sp>
          <p:nvSpPr>
            <p:cNvPr name="Freeform 8" id="8"/>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FFC000"/>
            </a:solidFill>
          </p:spPr>
        </p:sp>
      </p:grpSp>
      <p:grpSp>
        <p:nvGrpSpPr>
          <p:cNvPr name="Group 9" id="9"/>
          <p:cNvGrpSpPr/>
          <p:nvPr/>
        </p:nvGrpSpPr>
        <p:grpSpPr>
          <a:xfrm rot="0">
            <a:off x="7871154" y="7526326"/>
            <a:ext cx="4206335" cy="1768126"/>
            <a:chOff x="0" y="0"/>
            <a:chExt cx="5608447" cy="2357501"/>
          </a:xfrm>
        </p:grpSpPr>
        <p:sp>
          <p:nvSpPr>
            <p:cNvPr name="Freeform 10" id="10"/>
            <p:cNvSpPr/>
            <p:nvPr/>
          </p:nvSpPr>
          <p:spPr>
            <a:xfrm flipH="false" flipV="false" rot="0">
              <a:off x="0" y="0"/>
              <a:ext cx="5608447" cy="2357501"/>
            </a:xfrm>
            <a:custGeom>
              <a:avLst/>
              <a:gdLst/>
              <a:ahLst/>
              <a:cxnLst/>
              <a:rect r="r" b="b" t="t" l="l"/>
              <a:pathLst>
                <a:path h="2357501" w="5608447">
                  <a:moveTo>
                    <a:pt x="4857623" y="0"/>
                  </a:moveTo>
                  <a:cubicBezTo>
                    <a:pt x="5272278" y="0"/>
                    <a:pt x="5608447" y="336169"/>
                    <a:pt x="5608447" y="750824"/>
                  </a:cubicBezTo>
                  <a:lnTo>
                    <a:pt x="5608447" y="1606677"/>
                  </a:lnTo>
                  <a:cubicBezTo>
                    <a:pt x="5608447" y="2021332"/>
                    <a:pt x="5272278" y="2357501"/>
                    <a:pt x="4857623" y="2357501"/>
                  </a:cubicBezTo>
                  <a:lnTo>
                    <a:pt x="750824" y="2357501"/>
                  </a:lnTo>
                  <a:cubicBezTo>
                    <a:pt x="336169" y="2357501"/>
                    <a:pt x="0" y="2021332"/>
                    <a:pt x="0" y="1606677"/>
                  </a:cubicBezTo>
                  <a:lnTo>
                    <a:pt x="0" y="750824"/>
                  </a:lnTo>
                  <a:cubicBezTo>
                    <a:pt x="0" y="336169"/>
                    <a:pt x="336169" y="0"/>
                    <a:pt x="750824" y="0"/>
                  </a:cubicBezTo>
                  <a:close/>
                </a:path>
              </a:pathLst>
            </a:custGeom>
            <a:solidFill>
              <a:srgbClr val="FFFFFF"/>
            </a:solidFill>
          </p:spPr>
        </p:sp>
      </p:grpSp>
      <p:grpSp>
        <p:nvGrpSpPr>
          <p:cNvPr name="Group 11" id="11"/>
          <p:cNvGrpSpPr/>
          <p:nvPr/>
        </p:nvGrpSpPr>
        <p:grpSpPr>
          <a:xfrm rot="0">
            <a:off x="14505173" y="8255436"/>
            <a:ext cx="774287" cy="774382"/>
            <a:chOff x="0" y="0"/>
            <a:chExt cx="1032383" cy="1032509"/>
          </a:xfrm>
        </p:grpSpPr>
        <p:sp>
          <p:nvSpPr>
            <p:cNvPr name="Freeform 12" id="12"/>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104C90"/>
            </a:solidFill>
          </p:spPr>
        </p:sp>
      </p:grpSp>
      <p:sp>
        <p:nvSpPr>
          <p:cNvPr name="Freeform 13" id="13"/>
          <p:cNvSpPr/>
          <p:nvPr/>
        </p:nvSpPr>
        <p:spPr>
          <a:xfrm flipH="false" flipV="false" rot="0">
            <a:off x="0" y="8642581"/>
            <a:ext cx="1784325" cy="1681877"/>
          </a:xfrm>
          <a:custGeom>
            <a:avLst/>
            <a:gdLst/>
            <a:ahLst/>
            <a:cxnLst/>
            <a:rect r="r" b="b" t="t" l="l"/>
            <a:pathLst>
              <a:path h="1681877" w="1784325">
                <a:moveTo>
                  <a:pt x="0" y="0"/>
                </a:moveTo>
                <a:lnTo>
                  <a:pt x="1784325" y="0"/>
                </a:lnTo>
                <a:lnTo>
                  <a:pt x="1784325" y="1681877"/>
                </a:lnTo>
                <a:lnTo>
                  <a:pt x="0" y="1681877"/>
                </a:lnTo>
                <a:lnTo>
                  <a:pt x="0" y="0"/>
                </a:lnTo>
                <a:close/>
              </a:path>
            </a:pathLst>
          </a:custGeom>
          <a:blipFill>
            <a:blip r:embed="rId4">
              <a:extLst>
                <a:ext uri="{96DAC541-7B7A-43D3-8B79-37D633B846F1}">
                  <asvg:svgBlip xmlns:asvg="http://schemas.microsoft.com/office/drawing/2016/SVG/main" r:embed="rId5"/>
                </a:ext>
              </a:extLst>
            </a:blip>
            <a:stretch>
              <a:fillRect l="-58" t="0" r="-58" b="0"/>
            </a:stretch>
          </a:blipFill>
        </p:spPr>
      </p:sp>
      <p:grpSp>
        <p:nvGrpSpPr>
          <p:cNvPr name="Group 14" id="14"/>
          <p:cNvGrpSpPr/>
          <p:nvPr/>
        </p:nvGrpSpPr>
        <p:grpSpPr>
          <a:xfrm rot="0">
            <a:off x="8927664" y="1252910"/>
            <a:ext cx="6299645" cy="6299645"/>
            <a:chOff x="0" y="0"/>
            <a:chExt cx="8399526" cy="8399526"/>
          </a:xfrm>
        </p:grpSpPr>
        <p:sp>
          <p:nvSpPr>
            <p:cNvPr name="Freeform 15" id="15"/>
            <p:cNvSpPr/>
            <p:nvPr/>
          </p:nvSpPr>
          <p:spPr>
            <a:xfrm flipH="false" flipV="false" rot="0">
              <a:off x="0" y="0"/>
              <a:ext cx="8399526" cy="8399526"/>
            </a:xfrm>
            <a:custGeom>
              <a:avLst/>
              <a:gdLst/>
              <a:ahLst/>
              <a:cxnLst/>
              <a:rect r="r" b="b" t="t" l="l"/>
              <a:pathLst>
                <a:path h="8399526" w="8399526">
                  <a:moveTo>
                    <a:pt x="4199763" y="0"/>
                  </a:moveTo>
                  <a:cubicBezTo>
                    <a:pt x="1880362" y="0"/>
                    <a:pt x="0" y="1880362"/>
                    <a:pt x="0" y="4199763"/>
                  </a:cubicBezTo>
                  <a:cubicBezTo>
                    <a:pt x="0" y="6519164"/>
                    <a:pt x="1880362" y="8399526"/>
                    <a:pt x="4199763" y="8399526"/>
                  </a:cubicBezTo>
                  <a:cubicBezTo>
                    <a:pt x="6519164" y="8399526"/>
                    <a:pt x="8399526" y="6519291"/>
                    <a:pt x="8399526" y="4199763"/>
                  </a:cubicBezTo>
                  <a:cubicBezTo>
                    <a:pt x="8399526" y="1880235"/>
                    <a:pt x="6519291" y="0"/>
                    <a:pt x="4199763" y="0"/>
                  </a:cubicBezTo>
                  <a:close/>
                </a:path>
              </a:pathLst>
            </a:custGeom>
            <a:blipFill>
              <a:blip r:embed="rId6"/>
              <a:stretch>
                <a:fillRect l="-30000" t="0" r="-30000" b="0"/>
              </a:stretch>
            </a:blipFill>
          </p:spPr>
        </p:sp>
      </p:grpSp>
      <p:sp>
        <p:nvSpPr>
          <p:cNvPr name="TextBox 16" id="16"/>
          <p:cNvSpPr txBox="true"/>
          <p:nvPr/>
        </p:nvSpPr>
        <p:spPr>
          <a:xfrm rot="0">
            <a:off x="7966802" y="7195214"/>
            <a:ext cx="3627098" cy="1838291"/>
          </a:xfrm>
          <a:prstGeom prst="rect">
            <a:avLst/>
          </a:prstGeom>
        </p:spPr>
        <p:txBody>
          <a:bodyPr anchor="t" rtlCol="false" tIns="0" lIns="0" bIns="0" rIns="0">
            <a:spAutoFit/>
          </a:bodyPr>
          <a:lstStyle/>
          <a:p>
            <a:pPr algn="l">
              <a:lnSpc>
                <a:spcPts val="4498"/>
              </a:lnSpc>
            </a:pPr>
            <a:r>
              <a:rPr lang="en-US" sz="2499" b="true">
                <a:solidFill>
                  <a:srgbClr val="404040"/>
                </a:solidFill>
                <a:latin typeface="Arimo Bold"/>
                <a:ea typeface="Arimo Bold"/>
                <a:cs typeface="Arimo Bold"/>
                <a:sym typeface="Arimo Bold"/>
              </a:rPr>
              <a:t>Himanshi Singh  </a:t>
            </a:r>
          </a:p>
          <a:p>
            <a:pPr algn="l">
              <a:lnSpc>
                <a:spcPts val="4498"/>
              </a:lnSpc>
            </a:pPr>
            <a:r>
              <a:rPr lang="en-US" sz="2499" b="true">
                <a:solidFill>
                  <a:srgbClr val="404040"/>
                </a:solidFill>
                <a:latin typeface="Arimo Bold"/>
                <a:ea typeface="Arimo Bold"/>
                <a:cs typeface="Arimo Bold"/>
                <a:sym typeface="Arimo Bold"/>
              </a:rPr>
              <a:t>Deena Grace</a:t>
            </a:r>
          </a:p>
          <a:p>
            <a:pPr algn="l">
              <a:lnSpc>
                <a:spcPts val="4498"/>
              </a:lnSpc>
            </a:pPr>
            <a:r>
              <a:rPr lang="en-US" sz="2499" b="true">
                <a:solidFill>
                  <a:srgbClr val="404040"/>
                </a:solidFill>
                <a:latin typeface="Arimo Bold"/>
                <a:ea typeface="Arimo Bold"/>
                <a:cs typeface="Arimo Bold"/>
                <a:sym typeface="Arimo Bold"/>
              </a:rPr>
              <a:t>Arsalan Shaikh</a:t>
            </a:r>
          </a:p>
        </p:txBody>
      </p:sp>
      <p:sp>
        <p:nvSpPr>
          <p:cNvPr name="TextBox 17" id="17"/>
          <p:cNvSpPr txBox="true"/>
          <p:nvPr/>
        </p:nvSpPr>
        <p:spPr>
          <a:xfrm rot="0">
            <a:off x="378892" y="1965787"/>
            <a:ext cx="9401459" cy="2917190"/>
          </a:xfrm>
          <a:prstGeom prst="rect">
            <a:avLst/>
          </a:prstGeom>
        </p:spPr>
        <p:txBody>
          <a:bodyPr anchor="t" rtlCol="false" tIns="0" lIns="0" bIns="0" rIns="0">
            <a:spAutoFit/>
          </a:bodyPr>
          <a:lstStyle/>
          <a:p>
            <a:pPr algn="l">
              <a:lnSpc>
                <a:spcPts val="7920"/>
              </a:lnSpc>
            </a:pPr>
            <a:r>
              <a:rPr lang="en-US" b="true" sz="6600" spc="640">
                <a:solidFill>
                  <a:srgbClr val="000000"/>
                </a:solidFill>
                <a:latin typeface="Arimo Bold"/>
                <a:ea typeface="Arimo Bold"/>
                <a:cs typeface="Arimo Bold"/>
                <a:sym typeface="Arimo Bold"/>
              </a:rPr>
              <a:t>Iris Tumor</a:t>
            </a:r>
          </a:p>
          <a:p>
            <a:pPr algn="l">
              <a:lnSpc>
                <a:spcPts val="6530"/>
              </a:lnSpc>
            </a:pPr>
            <a:r>
              <a:rPr lang="en-US" b="true" sz="6600" spc="680">
                <a:solidFill>
                  <a:srgbClr val="000000"/>
                </a:solidFill>
                <a:latin typeface="Arimo Bold"/>
                <a:ea typeface="Arimo Bold"/>
                <a:cs typeface="Arimo Bold"/>
                <a:sym typeface="Arimo Bold"/>
              </a:rPr>
              <a:t>Detection Using CNN Model</a:t>
            </a:r>
          </a:p>
        </p:txBody>
      </p:sp>
      <p:sp>
        <p:nvSpPr>
          <p:cNvPr name="TextBox 18" id="18"/>
          <p:cNvSpPr txBox="true"/>
          <p:nvPr/>
        </p:nvSpPr>
        <p:spPr>
          <a:xfrm rot="0">
            <a:off x="-2204514" y="7600621"/>
            <a:ext cx="8961120" cy="579247"/>
          </a:xfrm>
          <a:prstGeom prst="rect">
            <a:avLst/>
          </a:prstGeom>
        </p:spPr>
        <p:txBody>
          <a:bodyPr anchor="t" rtlCol="false" tIns="0" lIns="0" bIns="0" rIns="0">
            <a:spAutoFit/>
          </a:bodyPr>
          <a:lstStyle/>
          <a:p>
            <a:pPr algn="ctr">
              <a:lnSpc>
                <a:spcPts val="4139"/>
              </a:lnSpc>
            </a:pPr>
            <a:r>
              <a:rPr lang="en-US" sz="4000" b="true">
                <a:solidFill>
                  <a:srgbClr val="404040"/>
                </a:solidFill>
                <a:latin typeface="Arimo Bold"/>
                <a:ea typeface="Arimo Bold"/>
                <a:cs typeface="Arimo Bold"/>
                <a:sym typeface="Arimo Bold"/>
              </a:rPr>
              <a:t>Team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21628" y="2182808"/>
            <a:ext cx="13871829" cy="7802880"/>
            <a:chOff x="0" y="0"/>
            <a:chExt cx="18495772" cy="10403840"/>
          </a:xfrm>
        </p:grpSpPr>
        <p:sp>
          <p:nvSpPr>
            <p:cNvPr name="Freeform 3" id="3"/>
            <p:cNvSpPr/>
            <p:nvPr/>
          </p:nvSpPr>
          <p:spPr>
            <a:xfrm flipH="false" flipV="false" rot="0">
              <a:off x="0" y="0"/>
              <a:ext cx="18495772" cy="10403840"/>
            </a:xfrm>
            <a:custGeom>
              <a:avLst/>
              <a:gdLst/>
              <a:ahLst/>
              <a:cxnLst/>
              <a:rect r="r" b="b" t="t" l="l"/>
              <a:pathLst>
                <a:path h="10403840" w="18495772">
                  <a:moveTo>
                    <a:pt x="0" y="0"/>
                  </a:moveTo>
                  <a:lnTo>
                    <a:pt x="18495772" y="0"/>
                  </a:lnTo>
                  <a:lnTo>
                    <a:pt x="18495772" y="10403840"/>
                  </a:lnTo>
                  <a:lnTo>
                    <a:pt x="0" y="10403840"/>
                  </a:lnTo>
                  <a:lnTo>
                    <a:pt x="0" y="0"/>
                  </a:lnTo>
                  <a:close/>
                </a:path>
              </a:pathLst>
            </a:custGeom>
            <a:blipFill>
              <a:blip r:embed="rId2"/>
              <a:stretch>
                <a:fillRect l="0" t="-49" r="0" b="-49"/>
              </a:stretch>
            </a:blipFill>
          </p:spPr>
        </p:sp>
      </p:grpSp>
      <p:sp>
        <p:nvSpPr>
          <p:cNvPr name="TextBox 4" id="4"/>
          <p:cNvSpPr txBox="true"/>
          <p:nvPr/>
        </p:nvSpPr>
        <p:spPr>
          <a:xfrm rot="0">
            <a:off x="1028700" y="895350"/>
            <a:ext cx="8961120" cy="962025"/>
          </a:xfrm>
          <a:prstGeom prst="rect">
            <a:avLst/>
          </a:prstGeom>
        </p:spPr>
        <p:txBody>
          <a:bodyPr anchor="t" rtlCol="false" tIns="0" lIns="0" bIns="0" rIns="0">
            <a:spAutoFit/>
          </a:bodyPr>
          <a:lstStyle/>
          <a:p>
            <a:pPr algn="l">
              <a:lnSpc>
                <a:spcPts val="6598"/>
              </a:lnSpc>
            </a:pPr>
            <a:r>
              <a:rPr lang="en-US" sz="5498" b="true">
                <a:solidFill>
                  <a:srgbClr val="404040"/>
                </a:solidFill>
                <a:latin typeface="Arimo Bold"/>
                <a:ea typeface="Arimo Bold"/>
                <a:cs typeface="Arimo Bold"/>
                <a:sym typeface="Arimo Bold"/>
              </a:rPr>
              <a:t>HOME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564671"/>
            <a:ext cx="6433756" cy="6485954"/>
            <a:chOff x="0" y="0"/>
            <a:chExt cx="8578342" cy="8647938"/>
          </a:xfrm>
        </p:grpSpPr>
        <p:sp>
          <p:nvSpPr>
            <p:cNvPr name="Freeform 3" id="3"/>
            <p:cNvSpPr/>
            <p:nvPr/>
          </p:nvSpPr>
          <p:spPr>
            <a:xfrm flipH="false" flipV="false" rot="0">
              <a:off x="0" y="0"/>
              <a:ext cx="8578342" cy="8647938"/>
            </a:xfrm>
            <a:custGeom>
              <a:avLst/>
              <a:gdLst/>
              <a:ahLst/>
              <a:cxnLst/>
              <a:rect r="r" b="b" t="t" l="l"/>
              <a:pathLst>
                <a:path h="8647938" w="8578342">
                  <a:moveTo>
                    <a:pt x="0" y="0"/>
                  </a:moveTo>
                  <a:lnTo>
                    <a:pt x="8578342" y="0"/>
                  </a:lnTo>
                  <a:lnTo>
                    <a:pt x="8578342" y="8647938"/>
                  </a:lnTo>
                  <a:lnTo>
                    <a:pt x="0" y="8647938"/>
                  </a:lnTo>
                  <a:lnTo>
                    <a:pt x="0" y="0"/>
                  </a:lnTo>
                  <a:close/>
                </a:path>
              </a:pathLst>
            </a:custGeom>
            <a:blipFill>
              <a:blip r:embed="rId2"/>
              <a:stretch>
                <a:fillRect l="0" t="0" r="0" b="0"/>
              </a:stretch>
            </a:blipFill>
          </p:spPr>
        </p:sp>
      </p:grpSp>
      <p:grpSp>
        <p:nvGrpSpPr>
          <p:cNvPr name="Group 4" id="4"/>
          <p:cNvGrpSpPr/>
          <p:nvPr/>
        </p:nvGrpSpPr>
        <p:grpSpPr>
          <a:xfrm rot="0">
            <a:off x="8930071" y="2564671"/>
            <a:ext cx="5617178" cy="6485954"/>
            <a:chOff x="0" y="0"/>
            <a:chExt cx="7489571" cy="8647938"/>
          </a:xfrm>
        </p:grpSpPr>
        <p:sp>
          <p:nvSpPr>
            <p:cNvPr name="Freeform 5" id="5"/>
            <p:cNvSpPr/>
            <p:nvPr/>
          </p:nvSpPr>
          <p:spPr>
            <a:xfrm flipH="false" flipV="false" rot="0">
              <a:off x="0" y="0"/>
              <a:ext cx="7489571" cy="8647938"/>
            </a:xfrm>
            <a:custGeom>
              <a:avLst/>
              <a:gdLst/>
              <a:ahLst/>
              <a:cxnLst/>
              <a:rect r="r" b="b" t="t" l="l"/>
              <a:pathLst>
                <a:path h="8647938" w="7489571">
                  <a:moveTo>
                    <a:pt x="0" y="0"/>
                  </a:moveTo>
                  <a:lnTo>
                    <a:pt x="7489571" y="0"/>
                  </a:lnTo>
                  <a:lnTo>
                    <a:pt x="7489571" y="8647938"/>
                  </a:lnTo>
                  <a:lnTo>
                    <a:pt x="0" y="8647938"/>
                  </a:lnTo>
                  <a:lnTo>
                    <a:pt x="0" y="0"/>
                  </a:lnTo>
                  <a:close/>
                </a:path>
              </a:pathLst>
            </a:custGeom>
            <a:blipFill>
              <a:blip r:embed="rId3"/>
              <a:stretch>
                <a:fillRect l="-2034" t="0" r="-2034" b="0"/>
              </a:stretch>
            </a:blipFill>
          </p:spPr>
        </p:sp>
      </p:grpSp>
      <p:sp>
        <p:nvSpPr>
          <p:cNvPr name="TextBox 6" id="6"/>
          <p:cNvSpPr txBox="true"/>
          <p:nvPr/>
        </p:nvSpPr>
        <p:spPr>
          <a:xfrm rot="0">
            <a:off x="1028700" y="895350"/>
            <a:ext cx="8961120" cy="962025"/>
          </a:xfrm>
          <a:prstGeom prst="rect">
            <a:avLst/>
          </a:prstGeom>
        </p:spPr>
        <p:txBody>
          <a:bodyPr anchor="t" rtlCol="false" tIns="0" lIns="0" bIns="0" rIns="0">
            <a:spAutoFit/>
          </a:bodyPr>
          <a:lstStyle/>
          <a:p>
            <a:pPr algn="l">
              <a:lnSpc>
                <a:spcPts val="6598"/>
              </a:lnSpc>
            </a:pPr>
            <a:r>
              <a:rPr lang="en-US" sz="5498" b="true">
                <a:solidFill>
                  <a:srgbClr val="404040"/>
                </a:solidFill>
                <a:latin typeface="Arimo Bold"/>
                <a:ea typeface="Arimo Bold"/>
                <a:cs typeface="Arimo Bold"/>
                <a:sym typeface="Arimo Bold"/>
              </a:rPr>
              <a:t>REGISTER/LOGIN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641434"/>
            <a:ext cx="5963507" cy="5884545"/>
            <a:chOff x="0" y="0"/>
            <a:chExt cx="7951343" cy="7846060"/>
          </a:xfrm>
        </p:grpSpPr>
        <p:sp>
          <p:nvSpPr>
            <p:cNvPr name="Freeform 3" id="3"/>
            <p:cNvSpPr/>
            <p:nvPr/>
          </p:nvSpPr>
          <p:spPr>
            <a:xfrm flipH="false" flipV="false" rot="0">
              <a:off x="0" y="0"/>
              <a:ext cx="7951343" cy="7846060"/>
            </a:xfrm>
            <a:custGeom>
              <a:avLst/>
              <a:gdLst/>
              <a:ahLst/>
              <a:cxnLst/>
              <a:rect r="r" b="b" t="t" l="l"/>
              <a:pathLst>
                <a:path h="7846060" w="7951343">
                  <a:moveTo>
                    <a:pt x="0" y="0"/>
                  </a:moveTo>
                  <a:lnTo>
                    <a:pt x="7951343" y="0"/>
                  </a:lnTo>
                  <a:lnTo>
                    <a:pt x="7951343" y="7846060"/>
                  </a:lnTo>
                  <a:lnTo>
                    <a:pt x="0" y="7846060"/>
                  </a:lnTo>
                  <a:lnTo>
                    <a:pt x="0" y="0"/>
                  </a:lnTo>
                  <a:close/>
                </a:path>
              </a:pathLst>
            </a:custGeom>
            <a:blipFill>
              <a:blip r:embed="rId2"/>
              <a:stretch>
                <a:fillRect l="0" t="0" r="0" b="0"/>
              </a:stretch>
            </a:blipFill>
          </p:spPr>
        </p:sp>
      </p:grpSp>
      <p:grpSp>
        <p:nvGrpSpPr>
          <p:cNvPr name="Group 4" id="4"/>
          <p:cNvGrpSpPr/>
          <p:nvPr/>
        </p:nvGrpSpPr>
        <p:grpSpPr>
          <a:xfrm rot="0">
            <a:off x="9308841" y="2641434"/>
            <a:ext cx="4487703" cy="5649754"/>
            <a:chOff x="0" y="0"/>
            <a:chExt cx="5983605" cy="7533005"/>
          </a:xfrm>
        </p:grpSpPr>
        <p:sp>
          <p:nvSpPr>
            <p:cNvPr name="Freeform 5" id="5"/>
            <p:cNvSpPr/>
            <p:nvPr/>
          </p:nvSpPr>
          <p:spPr>
            <a:xfrm flipH="false" flipV="false" rot="0">
              <a:off x="0" y="0"/>
              <a:ext cx="5983605" cy="7533005"/>
            </a:xfrm>
            <a:custGeom>
              <a:avLst/>
              <a:gdLst/>
              <a:ahLst/>
              <a:cxnLst/>
              <a:rect r="r" b="b" t="t" l="l"/>
              <a:pathLst>
                <a:path h="7533005" w="5983605">
                  <a:moveTo>
                    <a:pt x="0" y="0"/>
                  </a:moveTo>
                  <a:lnTo>
                    <a:pt x="5983605" y="0"/>
                  </a:lnTo>
                  <a:lnTo>
                    <a:pt x="5983605" y="7533005"/>
                  </a:lnTo>
                  <a:lnTo>
                    <a:pt x="0" y="7533005"/>
                  </a:lnTo>
                  <a:lnTo>
                    <a:pt x="0" y="0"/>
                  </a:lnTo>
                  <a:close/>
                </a:path>
              </a:pathLst>
            </a:custGeom>
            <a:blipFill>
              <a:blip r:embed="rId3"/>
              <a:stretch>
                <a:fillRect l="0" t="0" r="0" b="0"/>
              </a:stretch>
            </a:blipFill>
          </p:spPr>
        </p:sp>
      </p:grpSp>
      <p:sp>
        <p:nvSpPr>
          <p:cNvPr name="TextBox 6" id="6"/>
          <p:cNvSpPr txBox="true"/>
          <p:nvPr/>
        </p:nvSpPr>
        <p:spPr>
          <a:xfrm rot="0">
            <a:off x="1028700" y="895350"/>
            <a:ext cx="11330754" cy="962025"/>
          </a:xfrm>
          <a:prstGeom prst="rect">
            <a:avLst/>
          </a:prstGeom>
        </p:spPr>
        <p:txBody>
          <a:bodyPr anchor="t" rtlCol="false" tIns="0" lIns="0" bIns="0" rIns="0">
            <a:spAutoFit/>
          </a:bodyPr>
          <a:lstStyle/>
          <a:p>
            <a:pPr algn="l">
              <a:lnSpc>
                <a:spcPts val="6598"/>
              </a:lnSpc>
            </a:pPr>
            <a:r>
              <a:rPr lang="en-US" sz="5498" b="true">
                <a:solidFill>
                  <a:srgbClr val="404040"/>
                </a:solidFill>
                <a:latin typeface="Arimo Bold"/>
                <a:ea typeface="Arimo Bold"/>
                <a:cs typeface="Arimo Bold"/>
                <a:sym typeface="Arimo Bold"/>
              </a:rPr>
              <a:t>UPLOAD IMAGE/RESULT 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7423" y="828642"/>
            <a:ext cx="843433" cy="848535"/>
          </a:xfrm>
          <a:custGeom>
            <a:avLst/>
            <a:gdLst/>
            <a:ahLst/>
            <a:cxnLst/>
            <a:rect r="r" b="b" t="t" l="l"/>
            <a:pathLst>
              <a:path h="848535" w="843433">
                <a:moveTo>
                  <a:pt x="0" y="0"/>
                </a:moveTo>
                <a:lnTo>
                  <a:pt x="843433" y="0"/>
                </a:lnTo>
                <a:lnTo>
                  <a:pt x="843433" y="848535"/>
                </a:lnTo>
                <a:lnTo>
                  <a:pt x="0" y="848535"/>
                </a:lnTo>
                <a:lnTo>
                  <a:pt x="0" y="0"/>
                </a:lnTo>
                <a:close/>
              </a:path>
            </a:pathLst>
          </a:custGeom>
          <a:blipFill>
            <a:blip r:embed="rId2">
              <a:extLst>
                <a:ext uri="{96DAC541-7B7A-43D3-8B79-37D633B846F1}">
                  <asvg:svgBlip xmlns:asvg="http://schemas.microsoft.com/office/drawing/2016/SVG/main" r:embed="rId3"/>
                </a:ext>
              </a:extLst>
            </a:blip>
            <a:stretch>
              <a:fillRect l="0" t="-257" r="0" b="-257"/>
            </a:stretch>
          </a:blipFill>
        </p:spPr>
      </p:sp>
      <p:grpSp>
        <p:nvGrpSpPr>
          <p:cNvPr name="Group 3" id="3"/>
          <p:cNvGrpSpPr/>
          <p:nvPr/>
        </p:nvGrpSpPr>
        <p:grpSpPr>
          <a:xfrm rot="0">
            <a:off x="17624476" y="273260"/>
            <a:ext cx="663607" cy="1110806"/>
            <a:chOff x="0" y="0"/>
            <a:chExt cx="884809" cy="1481075"/>
          </a:xfrm>
        </p:grpSpPr>
        <p:sp>
          <p:nvSpPr>
            <p:cNvPr name="Freeform 4" id="4"/>
            <p:cNvSpPr/>
            <p:nvPr/>
          </p:nvSpPr>
          <p:spPr>
            <a:xfrm flipH="false" flipV="false" rot="0">
              <a:off x="0" y="0"/>
              <a:ext cx="884809" cy="1481074"/>
            </a:xfrm>
            <a:custGeom>
              <a:avLst/>
              <a:gdLst/>
              <a:ahLst/>
              <a:cxnLst/>
              <a:rect r="r" b="b" t="t" l="l"/>
              <a:pathLst>
                <a:path h="1481074" w="884809">
                  <a:moveTo>
                    <a:pt x="127" y="740283"/>
                  </a:moveTo>
                  <a:cubicBezTo>
                    <a:pt x="0" y="1149223"/>
                    <a:pt x="395859" y="1480947"/>
                    <a:pt x="884428" y="1481074"/>
                  </a:cubicBezTo>
                  <a:cubicBezTo>
                    <a:pt x="884555" y="1481074"/>
                    <a:pt x="884682" y="1481074"/>
                    <a:pt x="884809" y="1481074"/>
                  </a:cubicBezTo>
                  <a:lnTo>
                    <a:pt x="884809" y="0"/>
                  </a:lnTo>
                  <a:cubicBezTo>
                    <a:pt x="396240" y="0"/>
                    <a:pt x="254" y="331343"/>
                    <a:pt x="127" y="740283"/>
                  </a:cubicBezTo>
                </a:path>
              </a:pathLst>
            </a:custGeom>
            <a:solidFill>
              <a:srgbClr val="E9394E"/>
            </a:solidFill>
          </p:spPr>
        </p:sp>
      </p:grpSp>
      <p:grpSp>
        <p:nvGrpSpPr>
          <p:cNvPr name="Group 5" id="5"/>
          <p:cNvGrpSpPr/>
          <p:nvPr/>
        </p:nvGrpSpPr>
        <p:grpSpPr>
          <a:xfrm rot="0">
            <a:off x="12489639" y="519591"/>
            <a:ext cx="774287" cy="774382"/>
            <a:chOff x="0" y="0"/>
            <a:chExt cx="1032383" cy="1032509"/>
          </a:xfrm>
        </p:grpSpPr>
        <p:sp>
          <p:nvSpPr>
            <p:cNvPr name="Freeform 6" id="6"/>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FFC000"/>
            </a:solidFill>
          </p:spPr>
        </p:sp>
      </p:grpSp>
      <p:sp>
        <p:nvSpPr>
          <p:cNvPr name="TextBox 7" id="7"/>
          <p:cNvSpPr txBox="true"/>
          <p:nvPr/>
        </p:nvSpPr>
        <p:spPr>
          <a:xfrm rot="0">
            <a:off x="3641659" y="1974616"/>
            <a:ext cx="10521153" cy="241302"/>
          </a:xfrm>
          <a:prstGeom prst="rect">
            <a:avLst/>
          </a:prstGeom>
        </p:spPr>
        <p:txBody>
          <a:bodyPr anchor="t" rtlCol="false" tIns="0" lIns="0" bIns="0" rIns="0">
            <a:spAutoFit/>
          </a:bodyPr>
          <a:lstStyle/>
          <a:p>
            <a:pPr algn="ctr">
              <a:lnSpc>
                <a:spcPts val="2750"/>
              </a:lnSpc>
            </a:pPr>
            <a:r>
              <a:rPr lang="en-US" sz="5500" b="true">
                <a:solidFill>
                  <a:srgbClr val="404040"/>
                </a:solidFill>
                <a:latin typeface="Arimo Bold"/>
                <a:ea typeface="Arimo Bold"/>
                <a:cs typeface="Arimo Bold"/>
                <a:sym typeface="Arimo Bold"/>
              </a:rPr>
              <a:t>FUTURE SCOPE</a:t>
            </a:r>
          </a:p>
        </p:txBody>
      </p:sp>
      <p:grpSp>
        <p:nvGrpSpPr>
          <p:cNvPr name="Group 8" id="8"/>
          <p:cNvGrpSpPr/>
          <p:nvPr/>
        </p:nvGrpSpPr>
        <p:grpSpPr>
          <a:xfrm rot="0">
            <a:off x="17243036" y="8558918"/>
            <a:ext cx="774287" cy="774382"/>
            <a:chOff x="0" y="0"/>
            <a:chExt cx="1032383" cy="1032509"/>
          </a:xfrm>
        </p:grpSpPr>
        <p:sp>
          <p:nvSpPr>
            <p:cNvPr name="Freeform 9" id="9"/>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104C90"/>
            </a:solidFill>
          </p:spPr>
        </p:sp>
      </p:grpSp>
      <p:sp>
        <p:nvSpPr>
          <p:cNvPr name="Freeform 10" id="10"/>
          <p:cNvSpPr/>
          <p:nvPr/>
        </p:nvSpPr>
        <p:spPr>
          <a:xfrm flipH="false" flipV="false" rot="0">
            <a:off x="270655" y="8617419"/>
            <a:ext cx="1784325" cy="1681877"/>
          </a:xfrm>
          <a:custGeom>
            <a:avLst/>
            <a:gdLst/>
            <a:ahLst/>
            <a:cxnLst/>
            <a:rect r="r" b="b" t="t" l="l"/>
            <a:pathLst>
              <a:path h="1681877" w="1784325">
                <a:moveTo>
                  <a:pt x="0" y="0"/>
                </a:moveTo>
                <a:lnTo>
                  <a:pt x="1784325" y="0"/>
                </a:lnTo>
                <a:lnTo>
                  <a:pt x="1784325" y="1681877"/>
                </a:lnTo>
                <a:lnTo>
                  <a:pt x="0" y="1681877"/>
                </a:lnTo>
                <a:lnTo>
                  <a:pt x="0" y="0"/>
                </a:lnTo>
                <a:close/>
              </a:path>
            </a:pathLst>
          </a:custGeom>
          <a:blipFill>
            <a:blip r:embed="rId4">
              <a:extLst>
                <a:ext uri="{96DAC541-7B7A-43D3-8B79-37D633B846F1}">
                  <asvg:svgBlip xmlns:asvg="http://schemas.microsoft.com/office/drawing/2016/SVG/main" r:embed="rId5"/>
                </a:ext>
              </a:extLst>
            </a:blip>
            <a:stretch>
              <a:fillRect l="-58" t="0" r="-58" b="0"/>
            </a:stretch>
          </a:blipFill>
        </p:spPr>
      </p:sp>
      <p:sp>
        <p:nvSpPr>
          <p:cNvPr name="TextBox 11" id="11"/>
          <p:cNvSpPr txBox="true"/>
          <p:nvPr/>
        </p:nvSpPr>
        <p:spPr>
          <a:xfrm rot="0">
            <a:off x="1028700" y="2078584"/>
            <a:ext cx="17259300" cy="6572250"/>
          </a:xfrm>
          <a:prstGeom prst="rect">
            <a:avLst/>
          </a:prstGeom>
        </p:spPr>
        <p:txBody>
          <a:bodyPr anchor="t" rtlCol="false" tIns="0" lIns="0" bIns="0" rIns="0">
            <a:spAutoFit/>
          </a:bodyPr>
          <a:lstStyle/>
          <a:p>
            <a:pPr algn="just">
              <a:lnSpc>
                <a:spcPts val="4518"/>
              </a:lnSpc>
            </a:pPr>
          </a:p>
          <a:p>
            <a:pPr algn="just" marL="881729" indent="-293910" lvl="2">
              <a:lnSpc>
                <a:spcPts val="4627"/>
              </a:lnSpc>
              <a:buFont typeface="Arial"/>
              <a:buChar char="⚬"/>
            </a:pPr>
            <a:r>
              <a:rPr lang="en-US" b="true" sz="3856">
                <a:solidFill>
                  <a:srgbClr val="404040"/>
                </a:solidFill>
                <a:latin typeface="Arimo Bold"/>
                <a:ea typeface="Arimo Bold"/>
                <a:cs typeface="Arimo Bold"/>
                <a:sym typeface="Arimo Bold"/>
              </a:rPr>
              <a:t>Integration with Hospital Systems</a:t>
            </a:r>
          </a:p>
          <a:p>
            <a:pPr algn="just" marL="858869" indent="-286290" lvl="2">
              <a:lnSpc>
                <a:spcPts val="4508"/>
              </a:lnSpc>
            </a:pPr>
            <a:r>
              <a:rPr lang="en-US" b="true" sz="3757">
                <a:solidFill>
                  <a:srgbClr val="404040"/>
                </a:solidFill>
                <a:latin typeface="Times New Roman Bold"/>
                <a:ea typeface="Times New Roman Bold"/>
                <a:cs typeface="Times New Roman Bold"/>
                <a:sym typeface="Times New Roman Bold"/>
              </a:rPr>
              <a:t>       </a:t>
            </a:r>
            <a:r>
              <a:rPr lang="en-US" sz="3757">
                <a:solidFill>
                  <a:srgbClr val="404040"/>
                </a:solidFill>
                <a:latin typeface="Times New Roman"/>
                <a:ea typeface="Times New Roman"/>
                <a:cs typeface="Times New Roman"/>
                <a:sym typeface="Times New Roman"/>
              </a:rPr>
              <a:t>Link the platform with hospital management systems for streamlined workloads</a:t>
            </a:r>
          </a:p>
          <a:p>
            <a:pPr algn="just" marL="858869" indent="-286290" lvl="2">
              <a:lnSpc>
                <a:spcPts val="4508"/>
              </a:lnSpc>
            </a:pPr>
            <a:r>
              <a:rPr lang="en-US" sz="3757">
                <a:solidFill>
                  <a:srgbClr val="404040"/>
                </a:solidFill>
                <a:latin typeface="Times New Roman"/>
                <a:ea typeface="Times New Roman"/>
                <a:cs typeface="Times New Roman"/>
                <a:sym typeface="Times New Roman"/>
              </a:rPr>
              <a:t> </a:t>
            </a:r>
          </a:p>
          <a:p>
            <a:pPr algn="just" marL="881729" indent="-293910" lvl="2">
              <a:lnSpc>
                <a:spcPts val="4627"/>
              </a:lnSpc>
              <a:buFont typeface="Arial"/>
              <a:buChar char="⚬"/>
            </a:pPr>
            <a:r>
              <a:rPr lang="en-US" b="true" sz="3856">
                <a:solidFill>
                  <a:srgbClr val="404040"/>
                </a:solidFill>
                <a:latin typeface="Arimo Bold"/>
                <a:ea typeface="Arimo Bold"/>
                <a:cs typeface="Arimo Bold"/>
                <a:sym typeface="Arimo Bold"/>
              </a:rPr>
              <a:t>Real-Time Detection</a:t>
            </a:r>
          </a:p>
          <a:p>
            <a:pPr algn="just" marL="755768" indent="-251923" lvl="2">
              <a:lnSpc>
                <a:spcPts val="3967"/>
              </a:lnSpc>
            </a:pPr>
            <a:r>
              <a:rPr lang="en-US" sz="3306">
                <a:solidFill>
                  <a:srgbClr val="404040"/>
                </a:solidFill>
                <a:latin typeface="Montserrat"/>
                <a:ea typeface="Montserrat"/>
                <a:cs typeface="Montserrat"/>
                <a:sym typeface="Montserrat"/>
              </a:rPr>
              <a:t>        Enable real-time tumor detection during medical examinations.</a:t>
            </a:r>
          </a:p>
          <a:p>
            <a:pPr algn="just" marL="755768" indent="-251923" lvl="2">
              <a:lnSpc>
                <a:spcPts val="3967"/>
              </a:lnSpc>
            </a:pPr>
          </a:p>
          <a:p>
            <a:pPr algn="just" marL="881729" indent="-293910" lvl="2">
              <a:lnSpc>
                <a:spcPts val="4627"/>
              </a:lnSpc>
              <a:buFont typeface="Arial"/>
              <a:buChar char="⚬"/>
            </a:pPr>
            <a:r>
              <a:rPr lang="en-US" b="true" sz="3856">
                <a:solidFill>
                  <a:srgbClr val="404040"/>
                </a:solidFill>
                <a:latin typeface="Arimo Bold"/>
                <a:ea typeface="Arimo Bold"/>
                <a:cs typeface="Arimo Bold"/>
                <a:sym typeface="Arimo Bold"/>
              </a:rPr>
              <a:t>Dataset Expansion</a:t>
            </a:r>
          </a:p>
          <a:p>
            <a:pPr algn="just" marL="755768" indent="-251923" lvl="2">
              <a:lnSpc>
                <a:spcPts val="3967"/>
              </a:lnSpc>
            </a:pPr>
            <a:r>
              <a:rPr lang="en-US" sz="3306">
                <a:solidFill>
                  <a:srgbClr val="404040"/>
                </a:solidFill>
                <a:latin typeface="Montserrat"/>
                <a:ea typeface="Montserrat"/>
                <a:cs typeface="Montserrat"/>
                <a:sym typeface="Montserrat"/>
              </a:rPr>
              <a:t>        Include diverse datasets to enhance model accuracy.</a:t>
            </a:r>
          </a:p>
          <a:p>
            <a:pPr algn="just" marL="755768" indent="-251923" lvl="2">
              <a:lnSpc>
                <a:spcPts val="3967"/>
              </a:lnSpc>
            </a:pPr>
          </a:p>
          <a:p>
            <a:pPr algn="just" marL="881729" indent="-293910" lvl="2">
              <a:lnSpc>
                <a:spcPts val="4627"/>
              </a:lnSpc>
              <a:buFont typeface="Arial"/>
              <a:buChar char="⚬"/>
            </a:pPr>
            <a:r>
              <a:rPr lang="en-US" b="true" sz="3856">
                <a:solidFill>
                  <a:srgbClr val="404040"/>
                </a:solidFill>
                <a:latin typeface="Arimo Bold"/>
                <a:ea typeface="Arimo Bold"/>
                <a:cs typeface="Arimo Bold"/>
                <a:sym typeface="Arimo Bold"/>
              </a:rPr>
              <a:t>Mobile </a:t>
            </a:r>
          </a:p>
          <a:p>
            <a:pPr algn="just" marL="755768" indent="-251923" lvl="2">
              <a:lnSpc>
                <a:spcPts val="3967"/>
              </a:lnSpc>
            </a:pPr>
            <a:r>
              <a:rPr lang="en-US" sz="3306">
                <a:solidFill>
                  <a:srgbClr val="404040"/>
                </a:solidFill>
                <a:latin typeface="Montserrat"/>
                <a:ea typeface="Montserrat"/>
                <a:cs typeface="Montserrat"/>
                <a:sym typeface="Montserrat"/>
              </a:rPr>
              <a:t>        Develop a mobile app and use cloud services for scalability and remote use.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95350"/>
            <a:ext cx="10152505" cy="962025"/>
          </a:xfrm>
          <a:prstGeom prst="rect">
            <a:avLst/>
          </a:prstGeom>
        </p:spPr>
        <p:txBody>
          <a:bodyPr anchor="t" rtlCol="false" tIns="0" lIns="0" bIns="0" rIns="0">
            <a:spAutoFit/>
          </a:bodyPr>
          <a:lstStyle/>
          <a:p>
            <a:pPr algn="l">
              <a:lnSpc>
                <a:spcPts val="6598"/>
              </a:lnSpc>
            </a:pPr>
            <a:r>
              <a:rPr lang="en-US" sz="5498" b="true">
                <a:solidFill>
                  <a:srgbClr val="404040"/>
                </a:solidFill>
                <a:latin typeface="Arimo Bold"/>
                <a:ea typeface="Arimo Bold"/>
                <a:cs typeface="Arimo Bold"/>
                <a:sym typeface="Arimo Bold"/>
              </a:rPr>
              <a:t>CONCLUSION</a:t>
            </a:r>
          </a:p>
        </p:txBody>
      </p:sp>
      <p:sp>
        <p:nvSpPr>
          <p:cNvPr name="TextBox 3" id="3"/>
          <p:cNvSpPr txBox="true"/>
          <p:nvPr/>
        </p:nvSpPr>
        <p:spPr>
          <a:xfrm rot="0">
            <a:off x="1028700" y="2842896"/>
            <a:ext cx="16155539" cy="3614928"/>
          </a:xfrm>
          <a:prstGeom prst="rect">
            <a:avLst/>
          </a:prstGeom>
        </p:spPr>
        <p:txBody>
          <a:bodyPr anchor="t" rtlCol="false" tIns="0" lIns="0" bIns="0" rIns="0">
            <a:spAutoFit/>
          </a:bodyPr>
          <a:lstStyle/>
          <a:p>
            <a:pPr algn="l">
              <a:lnSpc>
                <a:spcPts val="4534"/>
              </a:lnSpc>
            </a:pPr>
            <a:r>
              <a:rPr lang="en-US" sz="2999">
                <a:solidFill>
                  <a:srgbClr val="404040"/>
                </a:solidFill>
                <a:latin typeface="Times New Roman"/>
                <a:ea typeface="Times New Roman"/>
                <a:cs typeface="Times New Roman"/>
                <a:sym typeface="Times New Roman"/>
              </a:rPr>
              <a:t>The iris tumor detection project successfully demonstrates the potential of deep learning in early diagnosis by using a CNN model to identify tumors in i r is images. Through data collection, model training, and interface development, this project provides a streamlined, user- friendly solution for tumor detection, aiming to aid healthcare professionals in making faster, more accurate diagnoses. Further optimization and integration with real- world medical data could enhance i ts effectiveness and reliability, making i t a valuable tool in medical diagnostics.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7423" y="828642"/>
            <a:ext cx="843433" cy="848535"/>
          </a:xfrm>
          <a:custGeom>
            <a:avLst/>
            <a:gdLst/>
            <a:ahLst/>
            <a:cxnLst/>
            <a:rect r="r" b="b" t="t" l="l"/>
            <a:pathLst>
              <a:path h="848535" w="843433">
                <a:moveTo>
                  <a:pt x="0" y="0"/>
                </a:moveTo>
                <a:lnTo>
                  <a:pt x="843433" y="0"/>
                </a:lnTo>
                <a:lnTo>
                  <a:pt x="843433" y="848535"/>
                </a:lnTo>
                <a:lnTo>
                  <a:pt x="0" y="848535"/>
                </a:lnTo>
                <a:lnTo>
                  <a:pt x="0" y="0"/>
                </a:lnTo>
                <a:close/>
              </a:path>
            </a:pathLst>
          </a:custGeom>
          <a:blipFill>
            <a:blip r:embed="rId2">
              <a:extLst>
                <a:ext uri="{96DAC541-7B7A-43D3-8B79-37D633B846F1}">
                  <asvg:svgBlip xmlns:asvg="http://schemas.microsoft.com/office/drawing/2016/SVG/main" r:embed="rId3"/>
                </a:ext>
              </a:extLst>
            </a:blip>
            <a:stretch>
              <a:fillRect l="0" t="-257" r="0" b="-257"/>
            </a:stretch>
          </a:blipFill>
        </p:spPr>
      </p:sp>
      <p:grpSp>
        <p:nvGrpSpPr>
          <p:cNvPr name="Group 3" id="3"/>
          <p:cNvGrpSpPr/>
          <p:nvPr/>
        </p:nvGrpSpPr>
        <p:grpSpPr>
          <a:xfrm rot="0">
            <a:off x="17624476" y="273260"/>
            <a:ext cx="663607" cy="1110806"/>
            <a:chOff x="0" y="0"/>
            <a:chExt cx="884809" cy="1481075"/>
          </a:xfrm>
        </p:grpSpPr>
        <p:sp>
          <p:nvSpPr>
            <p:cNvPr name="Freeform 4" id="4"/>
            <p:cNvSpPr/>
            <p:nvPr/>
          </p:nvSpPr>
          <p:spPr>
            <a:xfrm flipH="false" flipV="false" rot="0">
              <a:off x="0" y="0"/>
              <a:ext cx="884809" cy="1481074"/>
            </a:xfrm>
            <a:custGeom>
              <a:avLst/>
              <a:gdLst/>
              <a:ahLst/>
              <a:cxnLst/>
              <a:rect r="r" b="b" t="t" l="l"/>
              <a:pathLst>
                <a:path h="1481074" w="884809">
                  <a:moveTo>
                    <a:pt x="127" y="740283"/>
                  </a:moveTo>
                  <a:cubicBezTo>
                    <a:pt x="0" y="1149223"/>
                    <a:pt x="395859" y="1480947"/>
                    <a:pt x="884428" y="1481074"/>
                  </a:cubicBezTo>
                  <a:cubicBezTo>
                    <a:pt x="884555" y="1481074"/>
                    <a:pt x="884682" y="1481074"/>
                    <a:pt x="884809" y="1481074"/>
                  </a:cubicBezTo>
                  <a:lnTo>
                    <a:pt x="884809" y="0"/>
                  </a:lnTo>
                  <a:cubicBezTo>
                    <a:pt x="396240" y="0"/>
                    <a:pt x="254" y="331343"/>
                    <a:pt x="127" y="740283"/>
                  </a:cubicBezTo>
                </a:path>
              </a:pathLst>
            </a:custGeom>
            <a:solidFill>
              <a:srgbClr val="E9394E"/>
            </a:solidFill>
          </p:spPr>
        </p:sp>
      </p:grpSp>
      <p:grpSp>
        <p:nvGrpSpPr>
          <p:cNvPr name="Group 5" id="5"/>
          <p:cNvGrpSpPr/>
          <p:nvPr/>
        </p:nvGrpSpPr>
        <p:grpSpPr>
          <a:xfrm rot="0">
            <a:off x="12489639" y="519591"/>
            <a:ext cx="774287" cy="774382"/>
            <a:chOff x="0" y="0"/>
            <a:chExt cx="1032383" cy="1032509"/>
          </a:xfrm>
        </p:grpSpPr>
        <p:sp>
          <p:nvSpPr>
            <p:cNvPr name="Freeform 6" id="6"/>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FFC000"/>
            </a:solidFill>
          </p:spPr>
        </p:sp>
      </p:grpSp>
      <p:sp>
        <p:nvSpPr>
          <p:cNvPr name="TextBox 7" id="7"/>
          <p:cNvSpPr txBox="true"/>
          <p:nvPr/>
        </p:nvSpPr>
        <p:spPr>
          <a:xfrm rot="0">
            <a:off x="2742795" y="4314825"/>
            <a:ext cx="10521153" cy="1921510"/>
          </a:xfrm>
          <a:prstGeom prst="rect">
            <a:avLst/>
          </a:prstGeom>
        </p:spPr>
        <p:txBody>
          <a:bodyPr anchor="t" rtlCol="false" tIns="0" lIns="0" bIns="0" rIns="0">
            <a:spAutoFit/>
          </a:bodyPr>
          <a:lstStyle/>
          <a:p>
            <a:pPr algn="ctr">
              <a:lnSpc>
                <a:spcPts val="8159"/>
              </a:lnSpc>
            </a:pPr>
            <a:r>
              <a:rPr lang="en-US" sz="6798" b="true">
                <a:solidFill>
                  <a:srgbClr val="404040"/>
                </a:solidFill>
                <a:latin typeface="Arimo Bold"/>
                <a:ea typeface="Arimo Bold"/>
                <a:cs typeface="Arimo Bold"/>
                <a:sym typeface="Arimo Bold"/>
              </a:rPr>
              <a:t>THANK YOU!</a:t>
            </a:r>
          </a:p>
          <a:p>
            <a:pPr algn="ctr">
              <a:lnSpc>
                <a:spcPts val="3399"/>
              </a:lnSpc>
            </a:pPr>
          </a:p>
        </p:txBody>
      </p:sp>
      <p:grpSp>
        <p:nvGrpSpPr>
          <p:cNvPr name="Group 8" id="8"/>
          <p:cNvGrpSpPr/>
          <p:nvPr/>
        </p:nvGrpSpPr>
        <p:grpSpPr>
          <a:xfrm rot="0">
            <a:off x="17243036" y="8558918"/>
            <a:ext cx="774287" cy="774382"/>
            <a:chOff x="0" y="0"/>
            <a:chExt cx="1032383" cy="1032509"/>
          </a:xfrm>
        </p:grpSpPr>
        <p:sp>
          <p:nvSpPr>
            <p:cNvPr name="Freeform 9" id="9"/>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104C90"/>
            </a:solidFill>
          </p:spPr>
        </p:sp>
      </p:grpSp>
      <p:sp>
        <p:nvSpPr>
          <p:cNvPr name="Freeform 10" id="10"/>
          <p:cNvSpPr/>
          <p:nvPr/>
        </p:nvSpPr>
        <p:spPr>
          <a:xfrm flipH="false" flipV="false" rot="0">
            <a:off x="270655" y="8617419"/>
            <a:ext cx="1784325" cy="1681877"/>
          </a:xfrm>
          <a:custGeom>
            <a:avLst/>
            <a:gdLst/>
            <a:ahLst/>
            <a:cxnLst/>
            <a:rect r="r" b="b" t="t" l="l"/>
            <a:pathLst>
              <a:path h="1681877" w="1784325">
                <a:moveTo>
                  <a:pt x="0" y="0"/>
                </a:moveTo>
                <a:lnTo>
                  <a:pt x="1784325" y="0"/>
                </a:lnTo>
                <a:lnTo>
                  <a:pt x="1784325" y="1681877"/>
                </a:lnTo>
                <a:lnTo>
                  <a:pt x="0" y="1681877"/>
                </a:lnTo>
                <a:lnTo>
                  <a:pt x="0" y="0"/>
                </a:lnTo>
                <a:close/>
              </a:path>
            </a:pathLst>
          </a:custGeom>
          <a:blipFill>
            <a:blip r:embed="rId4">
              <a:extLst>
                <a:ext uri="{96DAC541-7B7A-43D3-8B79-37D633B846F1}">
                  <asvg:svgBlip xmlns:asvg="http://schemas.microsoft.com/office/drawing/2016/SVG/main" r:embed="rId5"/>
                </a:ext>
              </a:extLst>
            </a:blip>
            <a:stretch>
              <a:fillRect l="-58" t="0" r="-58"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16927" y="2270088"/>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sp>
        <p:nvSpPr>
          <p:cNvPr name="Freeform 3" id="3"/>
          <p:cNvSpPr/>
          <p:nvPr/>
        </p:nvSpPr>
        <p:spPr>
          <a:xfrm flipH="false" flipV="false" rot="0">
            <a:off x="16195053" y="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4">
              <a:extLst>
                <a:ext uri="{96DAC541-7B7A-43D3-8B79-37D633B846F1}">
                  <asvg:svgBlip xmlns:asvg="http://schemas.microsoft.com/office/drawing/2016/SVG/main" r:embed="rId5"/>
                </a:ext>
              </a:extLst>
            </a:blip>
            <a:stretch>
              <a:fillRect l="0" t="-2" r="0" b="-2"/>
            </a:stretch>
          </a:blipFill>
        </p:spPr>
      </p:sp>
      <p:sp>
        <p:nvSpPr>
          <p:cNvPr name="Freeform 4" id="4"/>
          <p:cNvSpPr/>
          <p:nvPr/>
        </p:nvSpPr>
        <p:spPr>
          <a:xfrm flipH="false" flipV="false" rot="0">
            <a:off x="0" y="2249795"/>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6">
              <a:extLst>
                <a:ext uri="{96DAC541-7B7A-43D3-8B79-37D633B846F1}">
                  <asvg:svgBlip xmlns:asvg="http://schemas.microsoft.com/office/drawing/2016/SVG/main" r:embed="rId7"/>
                </a:ext>
              </a:extLst>
            </a:blip>
            <a:stretch>
              <a:fillRect l="0" t="-2" r="0" b="-2"/>
            </a:stretch>
          </a:blipFill>
        </p:spPr>
      </p:sp>
      <p:grpSp>
        <p:nvGrpSpPr>
          <p:cNvPr name="Group 5" id="5"/>
          <p:cNvGrpSpPr/>
          <p:nvPr/>
        </p:nvGrpSpPr>
        <p:grpSpPr>
          <a:xfrm rot="0">
            <a:off x="3893172" y="0"/>
            <a:ext cx="7208711" cy="4499610"/>
            <a:chOff x="0" y="0"/>
            <a:chExt cx="9611614" cy="5999480"/>
          </a:xfrm>
        </p:grpSpPr>
        <p:sp>
          <p:nvSpPr>
            <p:cNvPr name="Freeform 6" id="6"/>
            <p:cNvSpPr/>
            <p:nvPr/>
          </p:nvSpPr>
          <p:spPr>
            <a:xfrm flipH="false" flipV="false" rot="0">
              <a:off x="0" y="0"/>
              <a:ext cx="9611614" cy="5999480"/>
            </a:xfrm>
            <a:custGeom>
              <a:avLst/>
              <a:gdLst/>
              <a:ahLst/>
              <a:cxnLst/>
              <a:rect r="r" b="b" t="t" l="l"/>
              <a:pathLst>
                <a:path h="5999480" w="9611614">
                  <a:moveTo>
                    <a:pt x="0" y="0"/>
                  </a:moveTo>
                  <a:lnTo>
                    <a:pt x="9611614" y="0"/>
                  </a:lnTo>
                  <a:lnTo>
                    <a:pt x="9611614" y="5999480"/>
                  </a:lnTo>
                  <a:lnTo>
                    <a:pt x="0" y="5999480"/>
                  </a:lnTo>
                  <a:lnTo>
                    <a:pt x="0" y="0"/>
                  </a:lnTo>
                  <a:close/>
                </a:path>
              </a:pathLst>
            </a:custGeom>
            <a:blipFill>
              <a:blip r:embed="rId8"/>
              <a:stretch>
                <a:fillRect l="0" t="-1368" r="0" b="-1368"/>
              </a:stretch>
            </a:blipFill>
          </p:spPr>
        </p:sp>
      </p:grpSp>
      <p:sp>
        <p:nvSpPr>
          <p:cNvPr name="TextBox 7" id="7"/>
          <p:cNvSpPr txBox="true"/>
          <p:nvPr/>
        </p:nvSpPr>
        <p:spPr>
          <a:xfrm rot="0">
            <a:off x="523975" y="5244666"/>
            <a:ext cx="14412181" cy="947208"/>
          </a:xfrm>
          <a:prstGeom prst="rect">
            <a:avLst/>
          </a:prstGeom>
        </p:spPr>
        <p:txBody>
          <a:bodyPr anchor="t" rtlCol="false" tIns="0" lIns="0" bIns="0" rIns="0">
            <a:spAutoFit/>
          </a:bodyPr>
          <a:lstStyle/>
          <a:p>
            <a:pPr algn="l">
              <a:lnSpc>
                <a:spcPts val="6415"/>
              </a:lnSpc>
            </a:pPr>
            <a:r>
              <a:rPr lang="en-US" sz="5498" b="true">
                <a:solidFill>
                  <a:srgbClr val="404040"/>
                </a:solidFill>
                <a:latin typeface="Arimo Bold"/>
                <a:ea typeface="Arimo Bold"/>
                <a:cs typeface="Arimo Bold"/>
                <a:sym typeface="Arimo Bold"/>
              </a:rPr>
              <a:t>INTRODUCTION</a:t>
            </a:r>
          </a:p>
        </p:txBody>
      </p:sp>
      <p:sp>
        <p:nvSpPr>
          <p:cNvPr name="TextBox 8" id="8"/>
          <p:cNvSpPr txBox="true"/>
          <p:nvPr/>
        </p:nvSpPr>
        <p:spPr>
          <a:xfrm rot="0">
            <a:off x="523975" y="6241830"/>
            <a:ext cx="17992625" cy="2779608"/>
          </a:xfrm>
          <a:prstGeom prst="rect">
            <a:avLst/>
          </a:prstGeom>
        </p:spPr>
        <p:txBody>
          <a:bodyPr anchor="t" rtlCol="false" tIns="0" lIns="0" bIns="0" rIns="0">
            <a:spAutoFit/>
          </a:bodyPr>
          <a:lstStyle/>
          <a:p>
            <a:pPr algn="l">
              <a:lnSpc>
                <a:spcPts val="5052"/>
              </a:lnSpc>
            </a:pPr>
            <a:r>
              <a:rPr lang="en-US" sz="2700">
                <a:solidFill>
                  <a:srgbClr val="000000"/>
                </a:solidFill>
                <a:latin typeface="Times New Roman"/>
                <a:ea typeface="Times New Roman"/>
                <a:cs typeface="Times New Roman"/>
                <a:sym typeface="Times New Roman"/>
              </a:rPr>
              <a:t>The Iris Tumor Detection project using a Convolutional Neural Network (CNN) focuses on identifying tumors in iris images through deep learning. The CNN model processes preprocessed images to extract key features, enabling accurate tumor detection by analyzing patterns specific to tumor indicators. The system involves stages of image preprocessing, tumor detection, and result reporting, offering a streamlined and effective approach to assist in early diagnosis.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95053" y="-22860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sp>
        <p:nvSpPr>
          <p:cNvPr name="TextBox 3" id="3"/>
          <p:cNvSpPr txBox="true"/>
          <p:nvPr/>
        </p:nvSpPr>
        <p:spPr>
          <a:xfrm rot="0">
            <a:off x="1447800" y="673537"/>
            <a:ext cx="14412181" cy="947208"/>
          </a:xfrm>
          <a:prstGeom prst="rect">
            <a:avLst/>
          </a:prstGeom>
        </p:spPr>
        <p:txBody>
          <a:bodyPr anchor="t" rtlCol="false" tIns="0" lIns="0" bIns="0" rIns="0">
            <a:spAutoFit/>
          </a:bodyPr>
          <a:lstStyle/>
          <a:p>
            <a:pPr algn="l">
              <a:lnSpc>
                <a:spcPts val="6415"/>
              </a:lnSpc>
            </a:pPr>
            <a:r>
              <a:rPr lang="en-US" b="true" sz="5498" spc="50">
                <a:solidFill>
                  <a:srgbClr val="000000"/>
                </a:solidFill>
                <a:latin typeface="Arimo Bold"/>
                <a:ea typeface="Arimo Bold"/>
                <a:cs typeface="Arimo Bold"/>
                <a:sym typeface="Arimo Bold"/>
              </a:rPr>
              <a:t>PROJECT OVERVIEW</a:t>
            </a:r>
          </a:p>
        </p:txBody>
      </p:sp>
      <p:sp>
        <p:nvSpPr>
          <p:cNvPr name="TextBox 4" id="4"/>
          <p:cNvSpPr txBox="true"/>
          <p:nvPr/>
        </p:nvSpPr>
        <p:spPr>
          <a:xfrm rot="0">
            <a:off x="870090" y="3445874"/>
            <a:ext cx="5085725" cy="5011433"/>
          </a:xfrm>
          <a:prstGeom prst="rect">
            <a:avLst/>
          </a:prstGeom>
        </p:spPr>
        <p:txBody>
          <a:bodyPr anchor="t" rtlCol="false" tIns="0" lIns="0" bIns="0" rIns="0">
            <a:spAutoFit/>
          </a:bodyPr>
          <a:lstStyle/>
          <a:p>
            <a:pPr algn="l">
              <a:lnSpc>
                <a:spcPts val="3669"/>
              </a:lnSpc>
            </a:pPr>
            <a:r>
              <a:rPr lang="en-US" b="true" sz="2949" spc="327">
                <a:solidFill>
                  <a:srgbClr val="000000"/>
                </a:solidFill>
                <a:latin typeface="Arimo Bold"/>
                <a:ea typeface="Arimo Bold"/>
                <a:cs typeface="Arimo Bold"/>
                <a:sym typeface="Arimo Bold"/>
              </a:rPr>
              <a:t>COMPREHENSIVE APPROACH</a:t>
            </a:r>
          </a:p>
          <a:p>
            <a:pPr algn="l">
              <a:lnSpc>
                <a:spcPts val="3670"/>
              </a:lnSpc>
            </a:pPr>
          </a:p>
          <a:p>
            <a:pPr algn="l">
              <a:lnSpc>
                <a:spcPts val="2999"/>
              </a:lnSpc>
            </a:pPr>
            <a:r>
              <a:rPr lang="en-US" sz="2499" spc="-74">
                <a:solidFill>
                  <a:srgbClr val="000000"/>
                </a:solidFill>
                <a:latin typeface="Montserrat"/>
                <a:ea typeface="Montserrat"/>
                <a:cs typeface="Montserrat"/>
                <a:sym typeface="Montserrat"/>
              </a:rPr>
              <a:t>This project takes a</a:t>
            </a:r>
          </a:p>
          <a:p>
            <a:pPr algn="l">
              <a:lnSpc>
                <a:spcPts val="3990"/>
              </a:lnSpc>
            </a:pPr>
            <a:r>
              <a:rPr lang="en-US" sz="2499" spc="-10">
                <a:solidFill>
                  <a:srgbClr val="000000"/>
                </a:solidFill>
                <a:latin typeface="Montserrat"/>
                <a:ea typeface="Montserrat"/>
                <a:cs typeface="Montserrat"/>
                <a:sym typeface="Montserrat"/>
              </a:rPr>
              <a:t>comprehensive approach to iris tumor detection, combining robust data collection,</a:t>
            </a:r>
          </a:p>
          <a:p>
            <a:pPr algn="l">
              <a:lnSpc>
                <a:spcPts val="3669"/>
              </a:lnSpc>
            </a:pPr>
            <a:r>
              <a:rPr lang="en-US" sz="2499" spc="-64">
                <a:solidFill>
                  <a:srgbClr val="000000"/>
                </a:solidFill>
                <a:latin typeface="Montserrat"/>
                <a:ea typeface="Montserrat"/>
                <a:cs typeface="Montserrat"/>
                <a:sym typeface="Montserrat"/>
              </a:rPr>
              <a:t>advanced image processing, and state-</a:t>
            </a:r>
          </a:p>
          <a:p>
            <a:pPr algn="l">
              <a:lnSpc>
                <a:spcPts val="2999"/>
              </a:lnSpc>
            </a:pPr>
            <a:r>
              <a:rPr lang="en-US" sz="2499" spc="-10">
                <a:solidFill>
                  <a:srgbClr val="000000"/>
                </a:solidFill>
                <a:latin typeface="Montserrat"/>
                <a:ea typeface="Montserrat"/>
                <a:cs typeface="Montserrat"/>
                <a:sym typeface="Montserrat"/>
              </a:rPr>
              <a:t>of-the-art deep learning</a:t>
            </a:r>
          </a:p>
          <a:p>
            <a:pPr algn="l">
              <a:lnSpc>
                <a:spcPts val="2999"/>
              </a:lnSpc>
            </a:pPr>
            <a:r>
              <a:rPr lang="en-US" sz="2499" spc="-10">
                <a:solidFill>
                  <a:srgbClr val="000000"/>
                </a:solidFill>
                <a:latin typeface="Montserrat"/>
                <a:ea typeface="Montserrat"/>
                <a:cs typeface="Montserrat"/>
                <a:sym typeface="Montserrat"/>
              </a:rPr>
              <a:t>algorithms.</a:t>
            </a:r>
          </a:p>
        </p:txBody>
      </p:sp>
      <p:sp>
        <p:nvSpPr>
          <p:cNvPr name="TextBox 5" id="5"/>
          <p:cNvSpPr txBox="true"/>
          <p:nvPr/>
        </p:nvSpPr>
        <p:spPr>
          <a:xfrm rot="0">
            <a:off x="6295694" y="3341099"/>
            <a:ext cx="4429834" cy="4582499"/>
          </a:xfrm>
          <a:prstGeom prst="rect">
            <a:avLst/>
          </a:prstGeom>
        </p:spPr>
        <p:txBody>
          <a:bodyPr anchor="t" rtlCol="false" tIns="0" lIns="0" bIns="0" rIns="0">
            <a:spAutoFit/>
          </a:bodyPr>
          <a:lstStyle/>
          <a:p>
            <a:pPr algn="l">
              <a:lnSpc>
                <a:spcPts val="4402"/>
              </a:lnSpc>
            </a:pPr>
            <a:r>
              <a:rPr lang="en-US" b="true" sz="3149" spc="301">
                <a:solidFill>
                  <a:srgbClr val="000000"/>
                </a:solidFill>
                <a:latin typeface="Arimo Bold"/>
                <a:ea typeface="Arimo Bold"/>
                <a:cs typeface="Arimo Bold"/>
                <a:sym typeface="Arimo Bold"/>
              </a:rPr>
              <a:t>Improved Outcomes</a:t>
            </a:r>
          </a:p>
          <a:p>
            <a:pPr algn="l">
              <a:lnSpc>
                <a:spcPts val="4124"/>
              </a:lnSpc>
            </a:pPr>
          </a:p>
          <a:p>
            <a:pPr algn="l">
              <a:lnSpc>
                <a:spcPts val="4119"/>
              </a:lnSpc>
            </a:pPr>
            <a:r>
              <a:rPr lang="en-US" sz="2499" spc="-24">
                <a:solidFill>
                  <a:srgbClr val="000000"/>
                </a:solidFill>
                <a:latin typeface="Montserrat"/>
                <a:ea typeface="Montserrat"/>
                <a:cs typeface="Montserrat"/>
                <a:sym typeface="Montserrat"/>
              </a:rPr>
              <a:t>By automating the detection process, this solution aims to enhance the accuracy</a:t>
            </a:r>
          </a:p>
          <a:p>
            <a:pPr algn="l">
              <a:lnSpc>
                <a:spcPts val="2999"/>
              </a:lnSpc>
            </a:pPr>
            <a:r>
              <a:rPr lang="en-US" sz="2499" spc="-49">
                <a:solidFill>
                  <a:srgbClr val="000000"/>
                </a:solidFill>
                <a:latin typeface="Montserrat"/>
                <a:ea typeface="Montserrat"/>
                <a:cs typeface="Montserrat"/>
                <a:sym typeface="Montserrat"/>
              </a:rPr>
              <a:t>and speed of diagnosis,</a:t>
            </a:r>
          </a:p>
          <a:p>
            <a:pPr algn="l">
              <a:lnSpc>
                <a:spcPts val="3860"/>
              </a:lnSpc>
            </a:pPr>
            <a:r>
              <a:rPr lang="en-US" sz="2499" spc="-9">
                <a:solidFill>
                  <a:srgbClr val="000000"/>
                </a:solidFill>
                <a:latin typeface="Montserrat"/>
                <a:ea typeface="Montserrat"/>
                <a:cs typeface="Montserrat"/>
                <a:sym typeface="Montserrat"/>
              </a:rPr>
              <a:t>ultimately leading to better patient outcomes.</a:t>
            </a:r>
          </a:p>
        </p:txBody>
      </p:sp>
      <p:sp>
        <p:nvSpPr>
          <p:cNvPr name="TextBox 6" id="6"/>
          <p:cNvSpPr txBox="true"/>
          <p:nvPr/>
        </p:nvSpPr>
        <p:spPr>
          <a:xfrm rot="0">
            <a:off x="11879383" y="3360149"/>
            <a:ext cx="5379917" cy="3370301"/>
          </a:xfrm>
          <a:prstGeom prst="rect">
            <a:avLst/>
          </a:prstGeom>
        </p:spPr>
        <p:txBody>
          <a:bodyPr anchor="t" rtlCol="false" tIns="0" lIns="0" bIns="0" rIns="0">
            <a:spAutoFit/>
          </a:bodyPr>
          <a:lstStyle/>
          <a:p>
            <a:pPr algn="l">
              <a:lnSpc>
                <a:spcPts val="4377"/>
              </a:lnSpc>
            </a:pPr>
            <a:r>
              <a:rPr lang="en-US" b="true" sz="3149" spc="335">
                <a:solidFill>
                  <a:srgbClr val="000000"/>
                </a:solidFill>
                <a:latin typeface="Arimo Bold"/>
                <a:ea typeface="Arimo Bold"/>
                <a:cs typeface="Arimo Bold"/>
                <a:sym typeface="Arimo Bold"/>
              </a:rPr>
              <a:t>Scalable and Efficient</a:t>
            </a:r>
          </a:p>
          <a:p>
            <a:pPr algn="l">
              <a:lnSpc>
                <a:spcPts val="4378"/>
              </a:lnSpc>
            </a:pPr>
          </a:p>
          <a:p>
            <a:pPr algn="l">
              <a:lnSpc>
                <a:spcPts val="3434"/>
              </a:lnSpc>
            </a:pPr>
            <a:r>
              <a:rPr lang="en-US" sz="2861" spc="-84">
                <a:solidFill>
                  <a:srgbClr val="000000"/>
                </a:solidFill>
                <a:latin typeface="Times New Roman"/>
                <a:ea typeface="Times New Roman"/>
                <a:cs typeface="Times New Roman"/>
                <a:sym typeface="Times New Roman"/>
              </a:rPr>
              <a:t>The system is designed to be scalable and efficient, enabling seamless integration into clinical workflows and</a:t>
            </a:r>
          </a:p>
          <a:p>
            <a:pPr algn="l">
              <a:lnSpc>
                <a:spcPts val="3434"/>
              </a:lnSpc>
            </a:pPr>
            <a:r>
              <a:rPr lang="en-US" sz="2861" spc="-84">
                <a:solidFill>
                  <a:srgbClr val="000000"/>
                </a:solidFill>
                <a:latin typeface="Times New Roman"/>
                <a:ea typeface="Times New Roman"/>
                <a:cs typeface="Times New Roman"/>
                <a:sym typeface="Times New Roman"/>
              </a:rPr>
              <a:t>facilitating widespread adoption.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51496" y="-31849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grpSp>
        <p:nvGrpSpPr>
          <p:cNvPr name="Group 3" id="3"/>
          <p:cNvGrpSpPr/>
          <p:nvPr/>
        </p:nvGrpSpPr>
        <p:grpSpPr>
          <a:xfrm rot="0">
            <a:off x="1535917" y="2734654"/>
            <a:ext cx="13397769" cy="7050596"/>
            <a:chOff x="0" y="0"/>
            <a:chExt cx="17863693" cy="9400794"/>
          </a:xfrm>
        </p:grpSpPr>
        <p:sp>
          <p:nvSpPr>
            <p:cNvPr name="Freeform 4" id="4"/>
            <p:cNvSpPr/>
            <p:nvPr/>
          </p:nvSpPr>
          <p:spPr>
            <a:xfrm flipH="false" flipV="false" rot="0">
              <a:off x="0" y="0"/>
              <a:ext cx="17863693" cy="9400794"/>
            </a:xfrm>
            <a:custGeom>
              <a:avLst/>
              <a:gdLst/>
              <a:ahLst/>
              <a:cxnLst/>
              <a:rect r="r" b="b" t="t" l="l"/>
              <a:pathLst>
                <a:path h="9400794" w="17863693">
                  <a:moveTo>
                    <a:pt x="0" y="0"/>
                  </a:moveTo>
                  <a:lnTo>
                    <a:pt x="17863693" y="0"/>
                  </a:lnTo>
                  <a:lnTo>
                    <a:pt x="17863693" y="9400794"/>
                  </a:lnTo>
                  <a:lnTo>
                    <a:pt x="0" y="9400794"/>
                  </a:lnTo>
                  <a:lnTo>
                    <a:pt x="0" y="0"/>
                  </a:lnTo>
                  <a:close/>
                </a:path>
              </a:pathLst>
            </a:custGeom>
            <a:blipFill>
              <a:blip r:embed="rId4"/>
              <a:stretch>
                <a:fillRect l="-12" t="0" r="-12" b="0"/>
              </a:stretch>
            </a:blipFill>
          </p:spPr>
        </p:sp>
      </p:grpSp>
      <p:sp>
        <p:nvSpPr>
          <p:cNvPr name="TextBox 5" id="5"/>
          <p:cNvSpPr txBox="true"/>
          <p:nvPr/>
        </p:nvSpPr>
        <p:spPr>
          <a:xfrm rot="0">
            <a:off x="1028700" y="914400"/>
            <a:ext cx="14412181" cy="947208"/>
          </a:xfrm>
          <a:prstGeom prst="rect">
            <a:avLst/>
          </a:prstGeom>
        </p:spPr>
        <p:txBody>
          <a:bodyPr anchor="t" rtlCol="false" tIns="0" lIns="0" bIns="0" rIns="0">
            <a:spAutoFit/>
          </a:bodyPr>
          <a:lstStyle/>
          <a:p>
            <a:pPr algn="l">
              <a:lnSpc>
                <a:spcPts val="6415"/>
              </a:lnSpc>
            </a:pPr>
            <a:r>
              <a:rPr lang="en-US" sz="5498" b="true">
                <a:solidFill>
                  <a:srgbClr val="404040"/>
                </a:solidFill>
                <a:latin typeface="Arimo Bold"/>
                <a:ea typeface="Arimo Bold"/>
                <a:cs typeface="Arimo Bold"/>
                <a:sym typeface="Arimo Bold"/>
              </a:rPr>
              <a:t>CUSTOMER FEATURES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51496" y="-31849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sp>
        <p:nvSpPr>
          <p:cNvPr name="TextBox 3" id="3"/>
          <p:cNvSpPr txBox="true"/>
          <p:nvPr/>
        </p:nvSpPr>
        <p:spPr>
          <a:xfrm rot="0">
            <a:off x="6588340" y="914400"/>
            <a:ext cx="14412181" cy="947208"/>
          </a:xfrm>
          <a:prstGeom prst="rect">
            <a:avLst/>
          </a:prstGeom>
        </p:spPr>
        <p:txBody>
          <a:bodyPr anchor="t" rtlCol="false" tIns="0" lIns="0" bIns="0" rIns="0">
            <a:spAutoFit/>
          </a:bodyPr>
          <a:lstStyle/>
          <a:p>
            <a:pPr algn="l">
              <a:lnSpc>
                <a:spcPts val="6415"/>
              </a:lnSpc>
            </a:pPr>
            <a:r>
              <a:rPr lang="en-US" sz="5498" b="true">
                <a:solidFill>
                  <a:srgbClr val="404040"/>
                </a:solidFill>
                <a:latin typeface="Arimo Bold"/>
                <a:ea typeface="Arimo Bold"/>
                <a:cs typeface="Arimo Bold"/>
                <a:sym typeface="Arimo Bold"/>
              </a:rPr>
              <a:t>METHODOLOGY</a:t>
            </a:r>
          </a:p>
        </p:txBody>
      </p:sp>
      <p:sp>
        <p:nvSpPr>
          <p:cNvPr name="TextBox 4" id="4"/>
          <p:cNvSpPr txBox="true"/>
          <p:nvPr/>
        </p:nvSpPr>
        <p:spPr>
          <a:xfrm rot="0">
            <a:off x="427806" y="1988912"/>
            <a:ext cx="16831494" cy="7686675"/>
          </a:xfrm>
          <a:prstGeom prst="rect">
            <a:avLst/>
          </a:prstGeom>
        </p:spPr>
        <p:txBody>
          <a:bodyPr anchor="t" rtlCol="false" tIns="0" lIns="0" bIns="0" rIns="0">
            <a:spAutoFit/>
          </a:bodyPr>
          <a:lstStyle/>
          <a:p>
            <a:pPr algn="l">
              <a:lnSpc>
                <a:spcPts val="5040"/>
              </a:lnSpc>
            </a:pPr>
          </a:p>
          <a:p>
            <a:pPr algn="l" marL="914404" indent="-304801" lvl="2">
              <a:lnSpc>
                <a:spcPts val="4800"/>
              </a:lnSpc>
              <a:buFont typeface="Arial"/>
              <a:buChar char="⚬"/>
            </a:pPr>
            <a:r>
              <a:rPr lang="en-US" b="true" sz="4000">
                <a:solidFill>
                  <a:srgbClr val="404040"/>
                </a:solidFill>
                <a:latin typeface="Arimo Bold"/>
                <a:ea typeface="Arimo Bold"/>
                <a:cs typeface="Arimo Bold"/>
                <a:sym typeface="Arimo Bold"/>
              </a:rPr>
              <a:t>Data Collection and Preprocessing</a:t>
            </a:r>
          </a:p>
          <a:p>
            <a:pPr algn="l" marL="822964" indent="-274321" lvl="2">
              <a:lnSpc>
                <a:spcPts val="4320"/>
              </a:lnSpc>
            </a:pPr>
            <a:r>
              <a:rPr lang="en-US" sz="3600">
                <a:solidFill>
                  <a:srgbClr val="404040"/>
                </a:solidFill>
                <a:latin typeface="Montserrat"/>
                <a:ea typeface="Montserrat"/>
                <a:cs typeface="Montserrat"/>
                <a:sym typeface="Montserrat"/>
              </a:rPr>
              <a:t>       Collect high-resolution iris images and preprocess them for    training.</a:t>
            </a:r>
          </a:p>
          <a:p>
            <a:pPr algn="l" marL="822964" indent="-274321" lvl="2">
              <a:lnSpc>
                <a:spcPts val="4320"/>
              </a:lnSpc>
            </a:pPr>
          </a:p>
          <a:p>
            <a:pPr algn="l" marL="914404" indent="-304801" lvl="2">
              <a:lnSpc>
                <a:spcPts val="4800"/>
              </a:lnSpc>
              <a:buFont typeface="Arial"/>
              <a:buChar char="⚬"/>
            </a:pPr>
            <a:r>
              <a:rPr lang="en-US" b="true" sz="4000">
                <a:solidFill>
                  <a:srgbClr val="404040"/>
                </a:solidFill>
                <a:latin typeface="Arimo Bold"/>
                <a:ea typeface="Arimo Bold"/>
                <a:cs typeface="Arimo Bold"/>
                <a:sym typeface="Arimo Bold"/>
              </a:rPr>
              <a:t>CNN Model Training</a:t>
            </a:r>
          </a:p>
          <a:p>
            <a:pPr algn="l" marL="822964" indent="-274321" lvl="2">
              <a:lnSpc>
                <a:spcPts val="4320"/>
              </a:lnSpc>
            </a:pPr>
            <a:r>
              <a:rPr lang="en-US" b="true" sz="3600">
                <a:solidFill>
                  <a:srgbClr val="404040"/>
                </a:solidFill>
                <a:latin typeface="Montserrat Bold"/>
                <a:ea typeface="Montserrat Bold"/>
                <a:cs typeface="Montserrat Bold"/>
                <a:sym typeface="Montserrat Bold"/>
              </a:rPr>
              <a:t>      </a:t>
            </a:r>
            <a:r>
              <a:rPr lang="en-US" sz="3600">
                <a:solidFill>
                  <a:srgbClr val="404040"/>
                </a:solidFill>
                <a:latin typeface="Montserrat"/>
                <a:ea typeface="Montserrat"/>
                <a:cs typeface="Montserrat"/>
                <a:sym typeface="Montserrat"/>
              </a:rPr>
              <a:t>Train a Convolutional Neural Network (CNN) using TensorFlow/Keras.</a:t>
            </a:r>
          </a:p>
          <a:p>
            <a:pPr algn="l" marL="822964" indent="-274321" lvl="2">
              <a:lnSpc>
                <a:spcPts val="5160"/>
              </a:lnSpc>
            </a:pPr>
          </a:p>
          <a:p>
            <a:pPr algn="l" marL="914404" indent="-304801" lvl="2">
              <a:lnSpc>
                <a:spcPts val="4800"/>
              </a:lnSpc>
              <a:buFont typeface="Arial"/>
              <a:buChar char="⚬"/>
            </a:pPr>
            <a:r>
              <a:rPr lang="en-US" b="true" sz="4000">
                <a:solidFill>
                  <a:srgbClr val="404040"/>
                </a:solidFill>
                <a:latin typeface="Arimo Bold"/>
                <a:ea typeface="Arimo Bold"/>
                <a:cs typeface="Arimo Bold"/>
                <a:sym typeface="Arimo Bold"/>
              </a:rPr>
              <a:t>Web Platform Development   </a:t>
            </a:r>
          </a:p>
          <a:p>
            <a:pPr algn="l" marL="822964" indent="-274321" lvl="2">
              <a:lnSpc>
                <a:spcPts val="4320"/>
              </a:lnSpc>
            </a:pPr>
            <a:r>
              <a:rPr lang="en-US" sz="3600">
                <a:solidFill>
                  <a:srgbClr val="404040"/>
                </a:solidFill>
                <a:latin typeface="Montserrat"/>
                <a:ea typeface="Montserrat"/>
                <a:cs typeface="Montserrat"/>
                <a:sym typeface="Montserrat"/>
              </a:rPr>
              <a:t>       Build a user-friendly interface with Django and JavaScript.</a:t>
            </a:r>
          </a:p>
          <a:p>
            <a:pPr algn="l" marL="822964" indent="-274321" lvl="2">
              <a:lnSpc>
                <a:spcPts val="4320"/>
              </a:lnSpc>
            </a:pPr>
          </a:p>
          <a:p>
            <a:pPr algn="l" marL="914404" indent="-304801" lvl="2">
              <a:lnSpc>
                <a:spcPts val="4800"/>
              </a:lnSpc>
              <a:buFont typeface="Arial"/>
              <a:buChar char="⚬"/>
            </a:pPr>
            <a:r>
              <a:rPr lang="en-US" b="true" sz="4000">
                <a:solidFill>
                  <a:srgbClr val="404040"/>
                </a:solidFill>
                <a:latin typeface="Arimo Bold"/>
                <a:ea typeface="Arimo Bold"/>
                <a:cs typeface="Arimo Bold"/>
                <a:sym typeface="Arimo Bold"/>
              </a:rPr>
              <a:t>Testing and Optimization</a:t>
            </a:r>
          </a:p>
          <a:p>
            <a:pPr algn="l" marL="822964" indent="-274321" lvl="2">
              <a:lnSpc>
                <a:spcPts val="4320"/>
              </a:lnSpc>
            </a:pPr>
            <a:r>
              <a:rPr lang="en-US" b="true" sz="3600">
                <a:solidFill>
                  <a:srgbClr val="404040"/>
                </a:solidFill>
                <a:latin typeface="Montserrat Bold"/>
                <a:ea typeface="Montserrat Bold"/>
                <a:cs typeface="Montserrat Bold"/>
                <a:sym typeface="Montserrat Bold"/>
              </a:rPr>
              <a:t>       </a:t>
            </a:r>
            <a:r>
              <a:rPr lang="en-US" sz="3600">
                <a:solidFill>
                  <a:srgbClr val="404040"/>
                </a:solidFill>
                <a:latin typeface="Montserrat"/>
                <a:ea typeface="Montserrat"/>
                <a:cs typeface="Montserrat"/>
                <a:sym typeface="Montserrat"/>
              </a:rPr>
              <a:t>Conduct multi-level testing to ensure accuracy and reliability.</a:t>
            </a:r>
          </a:p>
          <a:p>
            <a:pPr algn="l" marL="822964" indent="-274321" lvl="2">
              <a:lnSpc>
                <a:spcPts val="50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51496" y="-31849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grpSp>
        <p:nvGrpSpPr>
          <p:cNvPr name="Group 3" id="3"/>
          <p:cNvGrpSpPr/>
          <p:nvPr/>
        </p:nvGrpSpPr>
        <p:grpSpPr>
          <a:xfrm rot="0">
            <a:off x="1372655" y="2057400"/>
            <a:ext cx="15542690" cy="8229600"/>
            <a:chOff x="0" y="0"/>
            <a:chExt cx="20723587" cy="10972800"/>
          </a:xfrm>
        </p:grpSpPr>
        <p:sp>
          <p:nvSpPr>
            <p:cNvPr name="Freeform 4" id="4"/>
            <p:cNvSpPr/>
            <p:nvPr/>
          </p:nvSpPr>
          <p:spPr>
            <a:xfrm flipH="false" flipV="false" rot="0">
              <a:off x="0" y="0"/>
              <a:ext cx="20723606" cy="10972800"/>
            </a:xfrm>
            <a:custGeom>
              <a:avLst/>
              <a:gdLst/>
              <a:ahLst/>
              <a:cxnLst/>
              <a:rect r="r" b="b" t="t" l="l"/>
              <a:pathLst>
                <a:path h="10972800" w="20723606">
                  <a:moveTo>
                    <a:pt x="0" y="0"/>
                  </a:moveTo>
                  <a:lnTo>
                    <a:pt x="20723606" y="0"/>
                  </a:lnTo>
                  <a:lnTo>
                    <a:pt x="20723606" y="10972800"/>
                  </a:lnTo>
                  <a:lnTo>
                    <a:pt x="0" y="10972800"/>
                  </a:lnTo>
                  <a:lnTo>
                    <a:pt x="0" y="0"/>
                  </a:lnTo>
                  <a:close/>
                </a:path>
              </a:pathLst>
            </a:custGeom>
            <a:blipFill>
              <a:blip r:embed="rId4"/>
              <a:stretch>
                <a:fillRect l="0" t="-837" r="0" b="-837"/>
              </a:stretch>
            </a:blipFill>
          </p:spPr>
        </p:sp>
      </p:grpSp>
      <p:sp>
        <p:nvSpPr>
          <p:cNvPr name="TextBox 5" id="5"/>
          <p:cNvSpPr txBox="true"/>
          <p:nvPr/>
        </p:nvSpPr>
        <p:spPr>
          <a:xfrm rot="0">
            <a:off x="1535464" y="904451"/>
            <a:ext cx="14412181" cy="947208"/>
          </a:xfrm>
          <a:prstGeom prst="rect">
            <a:avLst/>
          </a:prstGeom>
        </p:spPr>
        <p:txBody>
          <a:bodyPr anchor="t" rtlCol="false" tIns="0" lIns="0" bIns="0" rIns="0">
            <a:spAutoFit/>
          </a:bodyPr>
          <a:lstStyle/>
          <a:p>
            <a:pPr algn="l">
              <a:lnSpc>
                <a:spcPts val="6415"/>
              </a:lnSpc>
            </a:pPr>
            <a:r>
              <a:rPr lang="en-US" sz="5498" b="true">
                <a:solidFill>
                  <a:srgbClr val="404040"/>
                </a:solidFill>
                <a:latin typeface="Arimo Bold"/>
                <a:ea typeface="Arimo Bold"/>
                <a:cs typeface="Arimo Bold"/>
                <a:sym typeface="Arimo Bold"/>
              </a:rPr>
              <a:t>ARCHITECTURE DIAGRAM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94556" y="4008666"/>
            <a:ext cx="17693448" cy="3826193"/>
            <a:chOff x="0" y="0"/>
            <a:chExt cx="23591265" cy="5101590"/>
          </a:xfrm>
        </p:grpSpPr>
        <p:sp>
          <p:nvSpPr>
            <p:cNvPr name="Freeform 3" id="3"/>
            <p:cNvSpPr/>
            <p:nvPr/>
          </p:nvSpPr>
          <p:spPr>
            <a:xfrm flipH="false" flipV="false" rot="0">
              <a:off x="0" y="0"/>
              <a:ext cx="23591265" cy="5101590"/>
            </a:xfrm>
            <a:custGeom>
              <a:avLst/>
              <a:gdLst/>
              <a:ahLst/>
              <a:cxnLst/>
              <a:rect r="r" b="b" t="t" l="l"/>
              <a:pathLst>
                <a:path h="5101590" w="23591265">
                  <a:moveTo>
                    <a:pt x="0" y="0"/>
                  </a:moveTo>
                  <a:lnTo>
                    <a:pt x="23591265" y="0"/>
                  </a:lnTo>
                  <a:lnTo>
                    <a:pt x="23591265" y="5101590"/>
                  </a:lnTo>
                  <a:lnTo>
                    <a:pt x="0" y="5101590"/>
                  </a:lnTo>
                  <a:lnTo>
                    <a:pt x="0" y="0"/>
                  </a:lnTo>
                  <a:close/>
                </a:path>
              </a:pathLst>
            </a:custGeom>
            <a:blipFill>
              <a:blip r:embed="rId2"/>
              <a:stretch>
                <a:fillRect l="0" t="-96" r="0" b="-96"/>
              </a:stretch>
            </a:blipFill>
          </p:spPr>
        </p:sp>
      </p:grpSp>
      <p:sp>
        <p:nvSpPr>
          <p:cNvPr name="TextBox 4" id="4"/>
          <p:cNvSpPr txBox="true"/>
          <p:nvPr/>
        </p:nvSpPr>
        <p:spPr>
          <a:xfrm rot="0">
            <a:off x="1028700" y="895350"/>
            <a:ext cx="8961120" cy="962025"/>
          </a:xfrm>
          <a:prstGeom prst="rect">
            <a:avLst/>
          </a:prstGeom>
        </p:spPr>
        <p:txBody>
          <a:bodyPr anchor="t" rtlCol="false" tIns="0" lIns="0" bIns="0" rIns="0">
            <a:spAutoFit/>
          </a:bodyPr>
          <a:lstStyle/>
          <a:p>
            <a:pPr algn="l">
              <a:lnSpc>
                <a:spcPts val="6598"/>
              </a:lnSpc>
            </a:pPr>
            <a:r>
              <a:rPr lang="en-US" sz="5498" b="true">
                <a:solidFill>
                  <a:srgbClr val="404040"/>
                </a:solidFill>
                <a:latin typeface="Arimo Bold"/>
                <a:ea typeface="Arimo Bold"/>
                <a:cs typeface="Arimo Bold"/>
                <a:sym typeface="Arimo Bold"/>
              </a:rPr>
              <a:t>USE CASE DIAGRAM </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95350"/>
            <a:ext cx="6808470" cy="962025"/>
          </a:xfrm>
          <a:prstGeom prst="rect">
            <a:avLst/>
          </a:prstGeom>
        </p:spPr>
        <p:txBody>
          <a:bodyPr anchor="t" rtlCol="false" tIns="0" lIns="0" bIns="0" rIns="0">
            <a:spAutoFit/>
          </a:bodyPr>
          <a:lstStyle/>
          <a:p>
            <a:pPr algn="l">
              <a:lnSpc>
                <a:spcPts val="6598"/>
              </a:lnSpc>
            </a:pPr>
            <a:r>
              <a:rPr lang="en-US" sz="5498" b="true">
                <a:solidFill>
                  <a:srgbClr val="404040"/>
                </a:solidFill>
                <a:latin typeface="Arimo Bold"/>
                <a:ea typeface="Arimo Bold"/>
                <a:cs typeface="Arimo Bold"/>
                <a:sym typeface="Arimo Bold"/>
              </a:rPr>
              <a:t>MILESTONES</a:t>
            </a:r>
          </a:p>
        </p:txBody>
      </p:sp>
      <p:grpSp>
        <p:nvGrpSpPr>
          <p:cNvPr name="Group 3" id="3"/>
          <p:cNvGrpSpPr/>
          <p:nvPr/>
        </p:nvGrpSpPr>
        <p:grpSpPr>
          <a:xfrm rot="0">
            <a:off x="946367" y="3878778"/>
            <a:ext cx="388715" cy="388715"/>
            <a:chOff x="0" y="0"/>
            <a:chExt cx="518286" cy="518286"/>
          </a:xfrm>
        </p:grpSpPr>
        <p:sp>
          <p:nvSpPr>
            <p:cNvPr name="Freeform 4" id="4"/>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E9394E"/>
            </a:solidFill>
          </p:spPr>
        </p:sp>
      </p:grpSp>
      <p:sp>
        <p:nvSpPr>
          <p:cNvPr name="TextBox 5" id="5"/>
          <p:cNvSpPr txBox="true"/>
          <p:nvPr/>
        </p:nvSpPr>
        <p:spPr>
          <a:xfrm rot="0">
            <a:off x="946367" y="4863042"/>
            <a:ext cx="2747575" cy="3400396"/>
          </a:xfrm>
          <a:prstGeom prst="rect">
            <a:avLst/>
          </a:prstGeom>
        </p:spPr>
        <p:txBody>
          <a:bodyPr anchor="t" rtlCol="false" tIns="0" lIns="0" bIns="0" rIns="0">
            <a:spAutoFit/>
          </a:bodyPr>
          <a:lstStyle/>
          <a:p>
            <a:pPr algn="l">
              <a:lnSpc>
                <a:spcPts val="3268"/>
              </a:lnSpc>
            </a:pPr>
            <a:r>
              <a:rPr lang="en-US" sz="2722" b="true">
                <a:solidFill>
                  <a:srgbClr val="404040"/>
                </a:solidFill>
                <a:latin typeface="Arimo Bold"/>
                <a:ea typeface="Arimo Bold"/>
                <a:cs typeface="Arimo Bold"/>
                <a:sym typeface="Arimo Bold"/>
              </a:rPr>
              <a:t>Data Collection &amp; Preprocessing:</a:t>
            </a:r>
          </a:p>
          <a:p>
            <a:pPr algn="l">
              <a:lnSpc>
                <a:spcPts val="3344"/>
              </a:lnSpc>
            </a:pPr>
          </a:p>
          <a:p>
            <a:pPr algn="l">
              <a:lnSpc>
                <a:spcPts val="3344"/>
              </a:lnSpc>
            </a:pPr>
            <a:r>
              <a:rPr lang="en-US" sz="2299">
                <a:solidFill>
                  <a:srgbClr val="404040"/>
                </a:solidFill>
                <a:latin typeface="Times New Roman"/>
                <a:ea typeface="Times New Roman"/>
                <a:cs typeface="Times New Roman"/>
                <a:sym typeface="Times New Roman"/>
              </a:rPr>
              <a:t>Gather a dataset of labeled iris images and preprocess them for model training.</a:t>
            </a:r>
          </a:p>
          <a:p>
            <a:pPr algn="l">
              <a:lnSpc>
                <a:spcPts val="3268"/>
              </a:lnSpc>
            </a:pPr>
            <a:r>
              <a:rPr lang="en-US" sz="2722">
                <a:solidFill>
                  <a:srgbClr val="404040"/>
                </a:solidFill>
                <a:latin typeface="Times New Roman"/>
                <a:ea typeface="Times New Roman"/>
                <a:cs typeface="Times New Roman"/>
                <a:sym typeface="Times New Roman"/>
              </a:rPr>
              <a:t> </a:t>
            </a:r>
          </a:p>
        </p:txBody>
      </p:sp>
      <p:grpSp>
        <p:nvGrpSpPr>
          <p:cNvPr name="Group 6" id="6"/>
          <p:cNvGrpSpPr/>
          <p:nvPr/>
        </p:nvGrpSpPr>
        <p:grpSpPr>
          <a:xfrm rot="0">
            <a:off x="5030168" y="3878778"/>
            <a:ext cx="388715" cy="388715"/>
            <a:chOff x="0" y="0"/>
            <a:chExt cx="518286" cy="518286"/>
          </a:xfrm>
        </p:grpSpPr>
        <p:sp>
          <p:nvSpPr>
            <p:cNvPr name="Freeform 7" id="7"/>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104C90"/>
            </a:solidFill>
          </p:spPr>
        </p:sp>
      </p:grpSp>
      <p:sp>
        <p:nvSpPr>
          <p:cNvPr name="TextBox 8" id="8"/>
          <p:cNvSpPr txBox="true"/>
          <p:nvPr/>
        </p:nvSpPr>
        <p:spPr>
          <a:xfrm rot="0">
            <a:off x="4981960" y="4729692"/>
            <a:ext cx="3400040" cy="3938032"/>
          </a:xfrm>
          <a:prstGeom prst="rect">
            <a:avLst/>
          </a:prstGeom>
        </p:spPr>
        <p:txBody>
          <a:bodyPr anchor="t" rtlCol="false" tIns="0" lIns="0" bIns="0" rIns="0">
            <a:spAutoFit/>
          </a:bodyPr>
          <a:lstStyle/>
          <a:p>
            <a:pPr algn="l">
              <a:lnSpc>
                <a:spcPts val="3761"/>
              </a:lnSpc>
            </a:pPr>
            <a:r>
              <a:rPr lang="en-US" sz="2722" b="true">
                <a:solidFill>
                  <a:srgbClr val="404040"/>
                </a:solidFill>
                <a:latin typeface="Arimo Bold"/>
                <a:ea typeface="Arimo Bold"/>
                <a:cs typeface="Arimo Bold"/>
                <a:sym typeface="Arimo Bold"/>
              </a:rPr>
              <a:t>Model Design &amp; Training :</a:t>
            </a:r>
          </a:p>
          <a:p>
            <a:pPr algn="l">
              <a:lnSpc>
                <a:spcPts val="3849"/>
              </a:lnSpc>
            </a:pPr>
          </a:p>
          <a:p>
            <a:pPr algn="l">
              <a:lnSpc>
                <a:spcPts val="3849"/>
              </a:lnSpc>
            </a:pPr>
            <a:r>
              <a:rPr lang="en-US" sz="2299">
                <a:solidFill>
                  <a:srgbClr val="404040"/>
                </a:solidFill>
                <a:latin typeface="Times New Roman"/>
                <a:ea typeface="Times New Roman"/>
                <a:cs typeface="Times New Roman"/>
                <a:sym typeface="Times New Roman"/>
              </a:rPr>
              <a:t>Design a CNN architecture, train it on the dataset, and evaluate its performance.</a:t>
            </a:r>
          </a:p>
          <a:p>
            <a:pPr algn="l">
              <a:lnSpc>
                <a:spcPts val="3849"/>
              </a:lnSpc>
            </a:pPr>
          </a:p>
        </p:txBody>
      </p:sp>
      <p:grpSp>
        <p:nvGrpSpPr>
          <p:cNvPr name="Group 9" id="9"/>
          <p:cNvGrpSpPr/>
          <p:nvPr/>
        </p:nvGrpSpPr>
        <p:grpSpPr>
          <a:xfrm rot="0">
            <a:off x="8934004" y="3878778"/>
            <a:ext cx="388715" cy="388715"/>
            <a:chOff x="0" y="0"/>
            <a:chExt cx="518286" cy="518286"/>
          </a:xfrm>
        </p:grpSpPr>
        <p:sp>
          <p:nvSpPr>
            <p:cNvPr name="Freeform 10" id="10"/>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080"/>
                  </a:lnTo>
                  <a:lnTo>
                    <a:pt x="9271" y="190119"/>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E9394E"/>
            </a:solidFill>
          </p:spPr>
        </p:sp>
      </p:grpSp>
      <p:grpSp>
        <p:nvGrpSpPr>
          <p:cNvPr name="Group 11" id="11"/>
          <p:cNvGrpSpPr/>
          <p:nvPr/>
        </p:nvGrpSpPr>
        <p:grpSpPr>
          <a:xfrm rot="0">
            <a:off x="12837834" y="3878778"/>
            <a:ext cx="388715" cy="388715"/>
            <a:chOff x="0" y="0"/>
            <a:chExt cx="518286" cy="518286"/>
          </a:xfrm>
        </p:grpSpPr>
        <p:sp>
          <p:nvSpPr>
            <p:cNvPr name="Freeform 12" id="12"/>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104C90"/>
            </a:solidFill>
          </p:spPr>
        </p:sp>
      </p:grpSp>
      <p:sp>
        <p:nvSpPr>
          <p:cNvPr name="TextBox 13" id="13"/>
          <p:cNvSpPr txBox="true"/>
          <p:nvPr/>
        </p:nvSpPr>
        <p:spPr>
          <a:xfrm rot="0">
            <a:off x="8615039" y="4623295"/>
            <a:ext cx="3545166" cy="3880386"/>
          </a:xfrm>
          <a:prstGeom prst="rect">
            <a:avLst/>
          </a:prstGeom>
        </p:spPr>
        <p:txBody>
          <a:bodyPr anchor="t" rtlCol="false" tIns="0" lIns="0" bIns="0" rIns="0">
            <a:spAutoFit/>
          </a:bodyPr>
          <a:lstStyle/>
          <a:p>
            <a:pPr algn="l">
              <a:lnSpc>
                <a:spcPts val="3761"/>
              </a:lnSpc>
            </a:pPr>
            <a:r>
              <a:rPr lang="en-US" sz="2722" b="true">
                <a:solidFill>
                  <a:srgbClr val="404040"/>
                </a:solidFill>
                <a:latin typeface="Arimo Bold"/>
                <a:ea typeface="Arimo Bold"/>
                <a:cs typeface="Arimo Bold"/>
                <a:sym typeface="Arimo Bold"/>
              </a:rPr>
              <a:t>Interface Development &amp; Integration :</a:t>
            </a:r>
          </a:p>
          <a:p>
            <a:pPr algn="l">
              <a:lnSpc>
                <a:spcPts val="3849"/>
              </a:lnSpc>
            </a:pPr>
          </a:p>
          <a:p>
            <a:pPr algn="l">
              <a:lnSpc>
                <a:spcPts val="3849"/>
              </a:lnSpc>
            </a:pPr>
            <a:r>
              <a:rPr lang="en-US" sz="2299">
                <a:solidFill>
                  <a:srgbClr val="404040"/>
                </a:solidFill>
                <a:latin typeface="Times New Roman"/>
                <a:ea typeface="Times New Roman"/>
                <a:cs typeface="Times New Roman"/>
                <a:sym typeface="Times New Roman"/>
              </a:rPr>
              <a:t>Develop a user interface for image upload and tumor detection, integrating it with the trained model.</a:t>
            </a:r>
          </a:p>
          <a:p>
            <a:pPr algn="l">
              <a:lnSpc>
                <a:spcPts val="3348"/>
              </a:lnSpc>
            </a:pPr>
          </a:p>
        </p:txBody>
      </p:sp>
      <p:sp>
        <p:nvSpPr>
          <p:cNvPr name="TextBox 14" id="14"/>
          <p:cNvSpPr txBox="true"/>
          <p:nvPr/>
        </p:nvSpPr>
        <p:spPr>
          <a:xfrm rot="0">
            <a:off x="12837834" y="4729692"/>
            <a:ext cx="3181796" cy="3928507"/>
          </a:xfrm>
          <a:prstGeom prst="rect">
            <a:avLst/>
          </a:prstGeom>
        </p:spPr>
        <p:txBody>
          <a:bodyPr anchor="t" rtlCol="false" tIns="0" lIns="0" bIns="0" rIns="0">
            <a:spAutoFit/>
          </a:bodyPr>
          <a:lstStyle/>
          <a:p>
            <a:pPr algn="l">
              <a:lnSpc>
                <a:spcPts val="3761"/>
              </a:lnSpc>
            </a:pPr>
            <a:r>
              <a:rPr lang="en-US" sz="2722" b="true">
                <a:solidFill>
                  <a:srgbClr val="404040"/>
                </a:solidFill>
                <a:latin typeface="Arimo Bold"/>
                <a:ea typeface="Arimo Bold"/>
                <a:cs typeface="Arimo Bold"/>
                <a:sym typeface="Arimo Bold"/>
              </a:rPr>
              <a:t>Model Testing &amp; Optimization :</a:t>
            </a:r>
          </a:p>
          <a:p>
            <a:pPr algn="l">
              <a:lnSpc>
                <a:spcPts val="3761"/>
              </a:lnSpc>
            </a:pPr>
          </a:p>
          <a:p>
            <a:pPr algn="l">
              <a:lnSpc>
                <a:spcPts val="3849"/>
              </a:lnSpc>
            </a:pPr>
            <a:r>
              <a:rPr lang="en-US" sz="2299">
                <a:solidFill>
                  <a:srgbClr val="404040"/>
                </a:solidFill>
                <a:latin typeface="Times New Roman"/>
                <a:ea typeface="Times New Roman"/>
                <a:cs typeface="Times New Roman"/>
                <a:sym typeface="Times New Roman"/>
              </a:rPr>
              <a:t>Test the model on unseen data, fine-tune hyperparameters, and optimize for accuracy.</a:t>
            </a:r>
          </a:p>
          <a:p>
            <a:pPr algn="l">
              <a:lnSpc>
                <a:spcPts val="3849"/>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95350"/>
            <a:ext cx="8961120" cy="962025"/>
          </a:xfrm>
          <a:prstGeom prst="rect">
            <a:avLst/>
          </a:prstGeom>
        </p:spPr>
        <p:txBody>
          <a:bodyPr anchor="t" rtlCol="false" tIns="0" lIns="0" bIns="0" rIns="0">
            <a:spAutoFit/>
          </a:bodyPr>
          <a:lstStyle/>
          <a:p>
            <a:pPr algn="l">
              <a:lnSpc>
                <a:spcPts val="6598"/>
              </a:lnSpc>
            </a:pPr>
            <a:r>
              <a:rPr lang="en-US" sz="5498" b="true">
                <a:solidFill>
                  <a:srgbClr val="404040"/>
                </a:solidFill>
                <a:latin typeface="Arimo Bold"/>
                <a:ea typeface="Arimo Bold"/>
                <a:cs typeface="Arimo Bold"/>
                <a:sym typeface="Arimo Bold"/>
              </a:rPr>
              <a:t>TECH STACK </a:t>
            </a:r>
          </a:p>
        </p:txBody>
      </p:sp>
      <p:grpSp>
        <p:nvGrpSpPr>
          <p:cNvPr name="Group 3" id="3"/>
          <p:cNvGrpSpPr/>
          <p:nvPr/>
        </p:nvGrpSpPr>
        <p:grpSpPr>
          <a:xfrm rot="0">
            <a:off x="939250" y="2933700"/>
            <a:ext cx="388715" cy="388715"/>
            <a:chOff x="0" y="0"/>
            <a:chExt cx="518286" cy="518286"/>
          </a:xfrm>
        </p:grpSpPr>
        <p:sp>
          <p:nvSpPr>
            <p:cNvPr name="Freeform 4" id="4"/>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E9394E"/>
            </a:solidFill>
          </p:spPr>
        </p:sp>
      </p:grpSp>
      <p:sp>
        <p:nvSpPr>
          <p:cNvPr name="TextBox 5" id="5"/>
          <p:cNvSpPr txBox="true"/>
          <p:nvPr/>
        </p:nvSpPr>
        <p:spPr>
          <a:xfrm rot="0">
            <a:off x="939250" y="3588271"/>
            <a:ext cx="3860800" cy="1333471"/>
          </a:xfrm>
          <a:prstGeom prst="rect">
            <a:avLst/>
          </a:prstGeom>
        </p:spPr>
        <p:txBody>
          <a:bodyPr anchor="t" rtlCol="false" tIns="0" lIns="0" bIns="0" rIns="0">
            <a:spAutoFit/>
          </a:bodyPr>
          <a:lstStyle/>
          <a:p>
            <a:pPr algn="l">
              <a:lnSpc>
                <a:spcPts val="3360"/>
              </a:lnSpc>
            </a:pPr>
            <a:r>
              <a:rPr lang="en-US" sz="2799" b="true">
                <a:solidFill>
                  <a:srgbClr val="404040"/>
                </a:solidFill>
                <a:latin typeface="Arimo Bold"/>
                <a:ea typeface="Arimo Bold"/>
                <a:cs typeface="Arimo Bold"/>
                <a:sym typeface="Arimo Bold"/>
              </a:rPr>
              <a:t>FrontEnd :- </a:t>
            </a:r>
          </a:p>
          <a:p>
            <a:pPr algn="l">
              <a:lnSpc>
                <a:spcPts val="3360"/>
              </a:lnSpc>
            </a:pPr>
            <a:r>
              <a:rPr lang="en-US" sz="2799" b="true">
                <a:solidFill>
                  <a:srgbClr val="404040"/>
                </a:solidFill>
                <a:latin typeface="Arimo Bold"/>
                <a:ea typeface="Arimo Bold"/>
                <a:cs typeface="Arimo Bold"/>
                <a:sym typeface="Arimo Bold"/>
              </a:rPr>
              <a:t> HTML , Css , JavaScript</a:t>
            </a:r>
          </a:p>
        </p:txBody>
      </p:sp>
      <p:grpSp>
        <p:nvGrpSpPr>
          <p:cNvPr name="Group 6" id="6"/>
          <p:cNvGrpSpPr/>
          <p:nvPr/>
        </p:nvGrpSpPr>
        <p:grpSpPr>
          <a:xfrm rot="0">
            <a:off x="939250" y="5454203"/>
            <a:ext cx="388715" cy="388715"/>
            <a:chOff x="0" y="0"/>
            <a:chExt cx="518286" cy="518286"/>
          </a:xfrm>
        </p:grpSpPr>
        <p:sp>
          <p:nvSpPr>
            <p:cNvPr name="Freeform 7" id="7"/>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104C90"/>
            </a:solidFill>
          </p:spPr>
        </p:sp>
      </p:grpSp>
      <p:sp>
        <p:nvSpPr>
          <p:cNvPr name="TextBox 8" id="8"/>
          <p:cNvSpPr txBox="true"/>
          <p:nvPr/>
        </p:nvSpPr>
        <p:spPr>
          <a:xfrm rot="0">
            <a:off x="1028700" y="6014367"/>
            <a:ext cx="4168607" cy="1078570"/>
          </a:xfrm>
          <a:prstGeom prst="rect">
            <a:avLst/>
          </a:prstGeom>
        </p:spPr>
        <p:txBody>
          <a:bodyPr anchor="t" rtlCol="false" tIns="0" lIns="0" bIns="0" rIns="0">
            <a:spAutoFit/>
          </a:bodyPr>
          <a:lstStyle/>
          <a:p>
            <a:pPr algn="l">
              <a:lnSpc>
                <a:spcPts val="3867"/>
              </a:lnSpc>
            </a:pPr>
            <a:r>
              <a:rPr lang="en-US" sz="2799" b="true">
                <a:solidFill>
                  <a:srgbClr val="404040"/>
                </a:solidFill>
                <a:latin typeface="Arimo Bold"/>
                <a:ea typeface="Arimo Bold"/>
                <a:cs typeface="Arimo Bold"/>
                <a:sym typeface="Arimo Bold"/>
              </a:rPr>
              <a:t>BackEnd:-</a:t>
            </a:r>
          </a:p>
          <a:p>
            <a:pPr algn="l">
              <a:lnSpc>
                <a:spcPts val="3867"/>
              </a:lnSpc>
            </a:pPr>
            <a:r>
              <a:rPr lang="en-US" sz="2799" b="true">
                <a:solidFill>
                  <a:srgbClr val="404040"/>
                </a:solidFill>
                <a:latin typeface="Arimo Bold"/>
                <a:ea typeface="Arimo Bold"/>
                <a:cs typeface="Arimo Bold"/>
                <a:sym typeface="Arimo Bold"/>
              </a:rPr>
              <a:t>Python,Django</a:t>
            </a:r>
          </a:p>
        </p:txBody>
      </p:sp>
      <p:grpSp>
        <p:nvGrpSpPr>
          <p:cNvPr name="Group 9" id="9"/>
          <p:cNvGrpSpPr/>
          <p:nvPr/>
        </p:nvGrpSpPr>
        <p:grpSpPr>
          <a:xfrm rot="0">
            <a:off x="9136286" y="5454203"/>
            <a:ext cx="388716" cy="388716"/>
            <a:chOff x="0" y="0"/>
            <a:chExt cx="518287" cy="518287"/>
          </a:xfrm>
        </p:grpSpPr>
        <p:sp>
          <p:nvSpPr>
            <p:cNvPr name="Freeform 10" id="10"/>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104C90"/>
            </a:solidFill>
          </p:spPr>
        </p:sp>
      </p:grpSp>
      <p:sp>
        <p:nvSpPr>
          <p:cNvPr name="TextBox 11" id="11"/>
          <p:cNvSpPr txBox="true"/>
          <p:nvPr/>
        </p:nvSpPr>
        <p:spPr>
          <a:xfrm rot="0">
            <a:off x="9330643" y="6014367"/>
            <a:ext cx="3545166" cy="1078570"/>
          </a:xfrm>
          <a:prstGeom prst="rect">
            <a:avLst/>
          </a:prstGeom>
        </p:spPr>
        <p:txBody>
          <a:bodyPr anchor="t" rtlCol="false" tIns="0" lIns="0" bIns="0" rIns="0">
            <a:spAutoFit/>
          </a:bodyPr>
          <a:lstStyle/>
          <a:p>
            <a:pPr algn="l">
              <a:lnSpc>
                <a:spcPts val="3867"/>
              </a:lnSpc>
            </a:pPr>
            <a:r>
              <a:rPr lang="en-US" sz="2799" b="true">
                <a:solidFill>
                  <a:srgbClr val="404040"/>
                </a:solidFill>
                <a:latin typeface="Arimo Bold"/>
                <a:ea typeface="Arimo Bold"/>
                <a:cs typeface="Arimo Bold"/>
                <a:sym typeface="Arimo Bold"/>
              </a:rPr>
              <a:t>Database :- </a:t>
            </a:r>
          </a:p>
          <a:p>
            <a:pPr algn="l">
              <a:lnSpc>
                <a:spcPts val="3867"/>
              </a:lnSpc>
            </a:pPr>
            <a:r>
              <a:rPr lang="en-US" sz="2799" b="true">
                <a:solidFill>
                  <a:srgbClr val="404040"/>
                </a:solidFill>
                <a:latin typeface="Arimo Bold"/>
                <a:ea typeface="Arimo Bold"/>
                <a:cs typeface="Arimo Bold"/>
                <a:sym typeface="Arimo Bold"/>
              </a:rPr>
              <a:t>MYSQL </a:t>
            </a:r>
          </a:p>
        </p:txBody>
      </p:sp>
      <p:sp>
        <p:nvSpPr>
          <p:cNvPr name="TextBox 12" id="12"/>
          <p:cNvSpPr txBox="true"/>
          <p:nvPr/>
        </p:nvSpPr>
        <p:spPr>
          <a:xfrm rot="0">
            <a:off x="9330643" y="3493021"/>
            <a:ext cx="3181796" cy="1078570"/>
          </a:xfrm>
          <a:prstGeom prst="rect">
            <a:avLst/>
          </a:prstGeom>
        </p:spPr>
        <p:txBody>
          <a:bodyPr anchor="t" rtlCol="false" tIns="0" lIns="0" bIns="0" rIns="0">
            <a:spAutoFit/>
          </a:bodyPr>
          <a:lstStyle/>
          <a:p>
            <a:pPr algn="l">
              <a:lnSpc>
                <a:spcPts val="3867"/>
              </a:lnSpc>
            </a:pPr>
            <a:r>
              <a:rPr lang="en-US" sz="2799" b="true">
                <a:solidFill>
                  <a:srgbClr val="404040"/>
                </a:solidFill>
                <a:latin typeface="Arimo Bold"/>
                <a:ea typeface="Arimo Bold"/>
                <a:cs typeface="Arimo Bold"/>
                <a:sym typeface="Arimo Bold"/>
              </a:rPr>
              <a:t>Ai/ML :- </a:t>
            </a:r>
          </a:p>
          <a:p>
            <a:pPr algn="l">
              <a:lnSpc>
                <a:spcPts val="3867"/>
              </a:lnSpc>
            </a:pPr>
            <a:r>
              <a:rPr lang="en-US" sz="2799" b="true">
                <a:solidFill>
                  <a:srgbClr val="404040"/>
                </a:solidFill>
                <a:latin typeface="Arimo Bold"/>
                <a:ea typeface="Arimo Bold"/>
                <a:cs typeface="Arimo Bold"/>
                <a:sym typeface="Arimo Bold"/>
              </a:rPr>
              <a:t>Tensorflow/keras</a:t>
            </a:r>
          </a:p>
        </p:txBody>
      </p:sp>
      <p:grpSp>
        <p:nvGrpSpPr>
          <p:cNvPr name="Group 13" id="13"/>
          <p:cNvGrpSpPr/>
          <p:nvPr/>
        </p:nvGrpSpPr>
        <p:grpSpPr>
          <a:xfrm rot="0">
            <a:off x="9136286" y="2933700"/>
            <a:ext cx="388715" cy="388715"/>
            <a:chOff x="0" y="0"/>
            <a:chExt cx="518286" cy="518286"/>
          </a:xfrm>
        </p:grpSpPr>
        <p:sp>
          <p:nvSpPr>
            <p:cNvPr name="Freeform 14" id="14"/>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E9394E"/>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DAGY47Ha-rs</dc:identifier>
  <dcterms:modified xsi:type="dcterms:W3CDTF">2011-08-01T06:04:30Z</dcterms:modified>
  <cp:revision>1</cp:revision>
  <dc:title>Team 1.pptx</dc:title>
</cp:coreProperties>
</file>