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7" r:id="rId11"/>
    <p:sldId id="272" r:id="rId12"/>
    <p:sldId id="278" r:id="rId13"/>
    <p:sldId id="279" r:id="rId14"/>
    <p:sldId id="280" r:id="rId15"/>
    <p:sldId id="281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ali Mahamuni" initials="S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86364" autoAdjust="0"/>
  </p:normalViewPr>
  <p:slideViewPr>
    <p:cSldViewPr snapToGrid="0">
      <p:cViewPr varScale="1">
        <p:scale>
          <a:sx n="79" d="100"/>
          <a:sy n="79" d="100"/>
        </p:scale>
        <p:origin x="-100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dell\Desktop\Snehal%20ExcelR\PROJECT\HR_Analytics%20Replaced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dell\Desktop\Snehal%20ExcelR\PROJECT\HR_Analytics%20Replaced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dell\Desktop\Snehal%20ExcelR\PROJECT\HR_Analytics%20Replaced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dell\Desktop\Snehal%20ExcelR\PROJECT\HR_Analytics%20Replaced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[HR_Analytics Replaced data.xlsx]Sheet1!PivotTable3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Travel_to_work_distance&amp;_time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Sheet1!$C$3:$C$4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Sheet1!$A$5:$B$10</c:f>
              <c:multiLvlStrCache>
                <c:ptCount val="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</c:lvl>
                <c:lvl>
                  <c:pt idx="0">
                    <c:v>Average</c:v>
                  </c:pt>
                  <c:pt idx="2">
                    <c:v>Far</c:v>
                  </c:pt>
                  <c:pt idx="4">
                    <c:v>near</c:v>
                  </c:pt>
                </c:lvl>
              </c:multiLvlStrCache>
            </c:multiLvl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687</c:v>
                </c:pt>
                <c:pt idx="1">
                  <c:v>574</c:v>
                </c:pt>
                <c:pt idx="2">
                  <c:v>458</c:v>
                </c:pt>
                <c:pt idx="3">
                  <c:v>33</c:v>
                </c:pt>
                <c:pt idx="4">
                  <c:v>446</c:v>
                </c:pt>
                <c:pt idx="5">
                  <c:v>501</c:v>
                </c:pt>
              </c:numCache>
            </c:numRef>
          </c:val>
        </c:ser>
        <c:ser>
          <c:idx val="1"/>
          <c:order val="1"/>
          <c:tx>
            <c:strRef>
              <c:f>Sheet1!$D$3:$D$4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Sheet1!$A$5:$B$10</c:f>
              <c:multiLvlStrCache>
                <c:ptCount val="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</c:lvl>
                <c:lvl>
                  <c:pt idx="0">
                    <c:v>Average</c:v>
                  </c:pt>
                  <c:pt idx="2">
                    <c:v>Far</c:v>
                  </c:pt>
                  <c:pt idx="4">
                    <c:v>near</c:v>
                  </c:pt>
                </c:lvl>
              </c:multiLvlStrCache>
            </c:multiLvlStrRef>
          </c:cat>
          <c:val>
            <c:numRef>
              <c:f>Sheet1!$D$5:$D$10</c:f>
              <c:numCache>
                <c:formatCode>General</c:formatCode>
                <c:ptCount val="6"/>
                <c:pt idx="0">
                  <c:v>389</c:v>
                </c:pt>
                <c:pt idx="1">
                  <c:v>430</c:v>
                </c:pt>
                <c:pt idx="2">
                  <c:v>273</c:v>
                </c:pt>
                <c:pt idx="3">
                  <c:v>129</c:v>
                </c:pt>
                <c:pt idx="4">
                  <c:v>401</c:v>
                </c:pt>
                <c:pt idx="5">
                  <c:v>717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4612224"/>
        <c:axId val="194622208"/>
      </c:barChart>
      <c:catAx>
        <c:axId val="19461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22208"/>
        <c:crosses val="autoZero"/>
        <c:auto val="1"/>
        <c:lblAlgn val="ctr"/>
        <c:lblOffset val="100"/>
        <c:noMultiLvlLbl val="0"/>
      </c:catAx>
      <c:valAx>
        <c:axId val="19462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1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[HR_Analytics Replaced data.xlsx]Sheet3!PivotTable3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Age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Sheet3!$D$4:$D$5</c:f>
              <c:strCache>
                <c:ptCount val="1"/>
                <c:pt idx="0">
                  <c:v>19-26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Sheet3!$A$6:$C$13</c:f>
              <c:multiLvlStrCache>
                <c:ptCount val="8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</c:lvl>
                <c:lvl>
                  <c:pt idx="0">
                    <c:v>Contract</c:v>
                  </c:pt>
                  <c:pt idx="2">
                    <c:v>Permanent</c:v>
                  </c:pt>
                  <c:pt idx="4">
                    <c:v>Contract</c:v>
                  </c:pt>
                  <c:pt idx="6">
                    <c:v>Permanent</c:v>
                  </c:pt>
                </c:lvl>
                <c:lvl>
                  <c:pt idx="0">
                    <c:v>FeMale</c:v>
                  </c:pt>
                  <c:pt idx="4">
                    <c:v>Male</c:v>
                  </c:pt>
                </c:lvl>
              </c:multiLvlStrCache>
            </c:multiLvlStrRef>
          </c:cat>
          <c:val>
            <c:numRef>
              <c:f>Sheet3!$D$6:$D$13</c:f>
              <c:numCache>
                <c:formatCode>General</c:formatCode>
                <c:ptCount val="8"/>
                <c:pt idx="0">
                  <c:v>274</c:v>
                </c:pt>
                <c:pt idx="1">
                  <c:v>92</c:v>
                </c:pt>
                <c:pt idx="2">
                  <c:v>180</c:v>
                </c:pt>
                <c:pt idx="3">
                  <c:v>458</c:v>
                </c:pt>
                <c:pt idx="4">
                  <c:v>204</c:v>
                </c:pt>
                <c:pt idx="5">
                  <c:v>144</c:v>
                </c:pt>
                <c:pt idx="6">
                  <c:v>83</c:v>
                </c:pt>
                <c:pt idx="7">
                  <c:v>545</c:v>
                </c:pt>
              </c:numCache>
            </c:numRef>
          </c:val>
        </c:ser>
        <c:ser>
          <c:idx val="1"/>
          <c:order val="1"/>
          <c:tx>
            <c:strRef>
              <c:f>Sheet3!$E$4:$E$5</c:f>
              <c:strCache>
                <c:ptCount val="1"/>
                <c:pt idx="0">
                  <c:v>27-33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Sheet3!$A$6:$C$13</c:f>
              <c:multiLvlStrCache>
                <c:ptCount val="8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</c:lvl>
                <c:lvl>
                  <c:pt idx="0">
                    <c:v>Contract</c:v>
                  </c:pt>
                  <c:pt idx="2">
                    <c:v>Permanent</c:v>
                  </c:pt>
                  <c:pt idx="4">
                    <c:v>Contract</c:v>
                  </c:pt>
                  <c:pt idx="6">
                    <c:v>Permanent</c:v>
                  </c:pt>
                </c:lvl>
                <c:lvl>
                  <c:pt idx="0">
                    <c:v>FeMale</c:v>
                  </c:pt>
                  <c:pt idx="4">
                    <c:v>Male</c:v>
                  </c:pt>
                </c:lvl>
              </c:multiLvlStrCache>
            </c:multiLvlStrRef>
          </c:cat>
          <c:val>
            <c:numRef>
              <c:f>Sheet3!$E$6:$E$13</c:f>
              <c:numCache>
                <c:formatCode>General</c:formatCode>
                <c:ptCount val="8"/>
                <c:pt idx="0">
                  <c:v>405</c:v>
                </c:pt>
                <c:pt idx="1">
                  <c:v>65</c:v>
                </c:pt>
                <c:pt idx="2">
                  <c:v>510</c:v>
                </c:pt>
                <c:pt idx="3">
                  <c:v>440</c:v>
                </c:pt>
                <c:pt idx="4">
                  <c:v>413</c:v>
                </c:pt>
                <c:pt idx="5">
                  <c:v>47</c:v>
                </c:pt>
                <c:pt idx="6">
                  <c:v>141</c:v>
                </c:pt>
                <c:pt idx="7">
                  <c:v>169</c:v>
                </c:pt>
              </c:numCache>
            </c:numRef>
          </c:val>
        </c:ser>
        <c:ser>
          <c:idx val="2"/>
          <c:order val="2"/>
          <c:tx>
            <c:strRef>
              <c:f>Sheet3!$F$4:$F$5</c:f>
              <c:strCache>
                <c:ptCount val="1"/>
                <c:pt idx="0">
                  <c:v>34-40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Sheet3!$A$6:$C$13</c:f>
              <c:multiLvlStrCache>
                <c:ptCount val="8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</c:lvl>
                <c:lvl>
                  <c:pt idx="0">
                    <c:v>Contract</c:v>
                  </c:pt>
                  <c:pt idx="2">
                    <c:v>Permanent</c:v>
                  </c:pt>
                  <c:pt idx="4">
                    <c:v>Contract</c:v>
                  </c:pt>
                  <c:pt idx="6">
                    <c:v>Permanent</c:v>
                  </c:pt>
                </c:lvl>
                <c:lvl>
                  <c:pt idx="0">
                    <c:v>FeMale</c:v>
                  </c:pt>
                  <c:pt idx="4">
                    <c:v>Male</c:v>
                  </c:pt>
                </c:lvl>
              </c:multiLvlStrCache>
            </c:multiLvlStrRef>
          </c:cat>
          <c:val>
            <c:numRef>
              <c:f>Sheet3!$F$6:$F$13</c:f>
              <c:numCache>
                <c:formatCode>General</c:formatCode>
                <c:ptCount val="8"/>
                <c:pt idx="0">
                  <c:v>43</c:v>
                </c:pt>
                <c:pt idx="2">
                  <c:v>179</c:v>
                </c:pt>
                <c:pt idx="3">
                  <c:v>53</c:v>
                </c:pt>
                <c:pt idx="4">
                  <c:v>169</c:v>
                </c:pt>
                <c:pt idx="5">
                  <c:v>32</c:v>
                </c:pt>
                <c:pt idx="6">
                  <c:v>53</c:v>
                </c:pt>
                <c:pt idx="7">
                  <c:v>244</c:v>
                </c:pt>
              </c:numCache>
            </c:numRef>
          </c:val>
        </c:ser>
        <c:ser>
          <c:idx val="3"/>
          <c:order val="3"/>
          <c:tx>
            <c:strRef>
              <c:f>Sheet3!$G$4:$G$5</c:f>
              <c:strCache>
                <c:ptCount val="1"/>
                <c:pt idx="0">
                  <c:v>40+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Sheet3!$A$6:$C$13</c:f>
              <c:multiLvlStrCache>
                <c:ptCount val="8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</c:lvl>
                <c:lvl>
                  <c:pt idx="0">
                    <c:v>Contract</c:v>
                  </c:pt>
                  <c:pt idx="2">
                    <c:v>Permanent</c:v>
                  </c:pt>
                  <c:pt idx="4">
                    <c:v>Contract</c:v>
                  </c:pt>
                  <c:pt idx="6">
                    <c:v>Permanent</c:v>
                  </c:pt>
                </c:lvl>
                <c:lvl>
                  <c:pt idx="0">
                    <c:v>FeMale</c:v>
                  </c:pt>
                  <c:pt idx="4">
                    <c:v>Male</c:v>
                  </c:pt>
                </c:lvl>
              </c:multiLvlStrCache>
            </c:multiLvlStrRef>
          </c:cat>
          <c:val>
            <c:numRef>
              <c:f>Sheet3!$G$6:$G$13</c:f>
              <c:numCache>
                <c:formatCode>General</c:formatCode>
                <c:ptCount val="8"/>
                <c:pt idx="5">
                  <c:v>55</c:v>
                </c:pt>
                <c:pt idx="7">
                  <c:v>40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4357504"/>
        <c:axId val="194379776"/>
      </c:barChart>
      <c:catAx>
        <c:axId val="19435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79776"/>
        <c:crosses val="autoZero"/>
        <c:auto val="1"/>
        <c:lblAlgn val="ctr"/>
        <c:lblOffset val="100"/>
        <c:noMultiLvlLbl val="0"/>
      </c:catAx>
      <c:valAx>
        <c:axId val="19437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5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[HR_Analytics Replaced data.xlsx]Sheet4!PivotTable6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Stresslevel</a:t>
            </a:r>
          </a:p>
        </c:rich>
      </c:tx>
      <c:layout>
        <c:manualLayout>
          <c:xMode val="edge"/>
          <c:yMode val="edge"/>
          <c:x val="0.36078911564625848"/>
          <c:y val="5.4534849810440364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Sheet4!$C$1:$C$2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Sheet4!$A$3:$B$6</c:f>
              <c:multiLvlStrCache>
                <c:ptCount val="4"/>
                <c:lvl>
                  <c:pt idx="0">
                    <c:v>High</c:v>
                  </c:pt>
                  <c:pt idx="1">
                    <c:v>Low</c:v>
                  </c:pt>
                  <c:pt idx="2">
                    <c:v>High</c:v>
                  </c:pt>
                  <c:pt idx="3">
                    <c:v>Low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</c:lvl>
              </c:multiLvlStrCache>
            </c:multiLvlStrRef>
          </c:cat>
          <c:val>
            <c:numRef>
              <c:f>Sheet4!$C$3:$C$6</c:f>
              <c:numCache>
                <c:formatCode>General</c:formatCode>
                <c:ptCount val="4"/>
                <c:pt idx="0">
                  <c:v>727</c:v>
                </c:pt>
                <c:pt idx="1">
                  <c:v>864</c:v>
                </c:pt>
                <c:pt idx="2">
                  <c:v>408</c:v>
                </c:pt>
                <c:pt idx="3">
                  <c:v>655</c:v>
                </c:pt>
              </c:numCache>
            </c:numRef>
          </c:val>
        </c:ser>
        <c:ser>
          <c:idx val="1"/>
          <c:order val="1"/>
          <c:tx>
            <c:strRef>
              <c:f>Sheet4!$D$1:$D$2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Sheet4!$A$3:$B$6</c:f>
              <c:multiLvlStrCache>
                <c:ptCount val="4"/>
                <c:lvl>
                  <c:pt idx="0">
                    <c:v>High</c:v>
                  </c:pt>
                  <c:pt idx="1">
                    <c:v>Low</c:v>
                  </c:pt>
                  <c:pt idx="2">
                    <c:v>High</c:v>
                  </c:pt>
                  <c:pt idx="3">
                    <c:v>Low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</c:lvl>
              </c:multiLvlStrCache>
            </c:multiLvlStrRef>
          </c:cat>
          <c:val>
            <c:numRef>
              <c:f>Sheet4!$D$3:$D$6</c:f>
              <c:numCache>
                <c:formatCode>General</c:formatCode>
                <c:ptCount val="4"/>
                <c:pt idx="0">
                  <c:v>214</c:v>
                </c:pt>
                <c:pt idx="1">
                  <c:v>894</c:v>
                </c:pt>
                <c:pt idx="2">
                  <c:v>262</c:v>
                </c:pt>
                <c:pt idx="3">
                  <c:v>1014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4427136"/>
        <c:axId val="194428928"/>
      </c:barChart>
      <c:catAx>
        <c:axId val="19442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28928"/>
        <c:crosses val="autoZero"/>
        <c:auto val="1"/>
        <c:lblAlgn val="ctr"/>
        <c:lblOffset val="100"/>
        <c:noMultiLvlLbl val="0"/>
      </c:catAx>
      <c:valAx>
        <c:axId val="19442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271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[HR_Analytics Replaced data.xlsx]Sheet5!PivotTable9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Public_transport_nearby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Sheet5!$C$1:$C$2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multiLvlStrRef>
              <c:f>Sheet5!$A$3:$B$6</c:f>
              <c:multiLvlStrCache>
                <c:ptCount val="4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</c:lvl>
                <c:lvl>
                  <c:pt idx="0">
                    <c:v>NO</c:v>
                  </c:pt>
                  <c:pt idx="2">
                    <c:v>YES</c:v>
                  </c:pt>
                </c:lvl>
              </c:multiLvlStrCache>
            </c:multiLvlStrRef>
          </c:cat>
          <c:val>
            <c:numRef>
              <c:f>Sheet5!$C$3:$C$6</c:f>
              <c:numCache>
                <c:formatCode>General</c:formatCode>
                <c:ptCount val="4"/>
                <c:pt idx="0">
                  <c:v>921</c:v>
                </c:pt>
                <c:pt idx="1">
                  <c:v>345</c:v>
                </c:pt>
                <c:pt idx="2">
                  <c:v>670</c:v>
                </c:pt>
                <c:pt idx="3">
                  <c:v>763</c:v>
                </c:pt>
              </c:numCache>
            </c:numRef>
          </c:val>
        </c:ser>
        <c:ser>
          <c:idx val="1"/>
          <c:order val="1"/>
          <c:tx>
            <c:strRef>
              <c:f>Sheet5!$D$1:$D$2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multiLvlStrRef>
              <c:f>Sheet5!$A$3:$B$6</c:f>
              <c:multiLvlStrCache>
                <c:ptCount val="4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</c:lvl>
                <c:lvl>
                  <c:pt idx="0">
                    <c:v>NO</c:v>
                  </c:pt>
                  <c:pt idx="2">
                    <c:v>YES</c:v>
                  </c:pt>
                </c:lvl>
              </c:multiLvlStrCache>
            </c:multiLvlStrRef>
          </c:cat>
          <c:val>
            <c:numRef>
              <c:f>Sheet5!$D$3:$D$6</c:f>
              <c:numCache>
                <c:formatCode>General</c:formatCode>
                <c:ptCount val="4"/>
                <c:pt idx="0">
                  <c:v>772</c:v>
                </c:pt>
                <c:pt idx="1">
                  <c:v>664</c:v>
                </c:pt>
                <c:pt idx="2">
                  <c:v>291</c:v>
                </c:pt>
                <c:pt idx="3">
                  <c:v>612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4504960"/>
        <c:axId val="194646016"/>
      </c:barChart>
      <c:catAx>
        <c:axId val="19450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46016"/>
        <c:crosses val="autoZero"/>
        <c:auto val="1"/>
        <c:lblAlgn val="ctr"/>
        <c:lblOffset val="100"/>
        <c:noMultiLvlLbl val="0"/>
      </c:catAx>
      <c:valAx>
        <c:axId val="19464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049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C9F64-4C4F-468A-98E4-B700946A9E7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21FD-8CA1-49F2-AB63-E78D6ED3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21FD-8CA1-49F2-AB63-E78D6ED3A4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21FD-8CA1-49F2-AB63-E78D6ED3A4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21FD-8CA1-49F2-AB63-E78D6ED3A4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21FD-8CA1-49F2-AB63-E78D6ED3A4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21FD-8CA1-49F2-AB63-E78D6ED3A4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50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21FD-8CA1-49F2-AB63-E78D6ED3A4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3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3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2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4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8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4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5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3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0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14" y="0"/>
            <a:ext cx="12222414" cy="6871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730" y="189839"/>
            <a:ext cx="11955373" cy="14566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onotype Corsiva" panose="03010101010201010101" pitchFamily="66" charset="0"/>
              </a:rPr>
              <a:t>Analytics</a:t>
            </a:r>
            <a:endParaRPr lang="en-US" dirty="0">
              <a:latin typeface="Monotype Corsiva" panose="030101010102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6159" y="3669632"/>
            <a:ext cx="6232358" cy="18408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 Mr. Adam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Shafi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12" y="599607"/>
            <a:ext cx="2953063" cy="16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704" y="0"/>
            <a:ext cx="5876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Monotype Corsiva" panose="03010101010201010101" pitchFamily="66" charset="0"/>
              </a:rPr>
              <a:t>Data Analysis</a:t>
            </a:r>
            <a:endParaRPr lang="en-US" sz="4400" dirty="0">
              <a:latin typeface="Monotype Corsiva" panose="03010101010201010101" pitchFamily="66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460292"/>
              </p:ext>
            </p:extLst>
          </p:nvPr>
        </p:nvGraphicFramePr>
        <p:xfrm>
          <a:off x="220012" y="769441"/>
          <a:ext cx="552122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145002"/>
              </p:ext>
            </p:extLst>
          </p:nvPr>
        </p:nvGraphicFramePr>
        <p:xfrm>
          <a:off x="6175947" y="769441"/>
          <a:ext cx="56662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013090"/>
              </p:ext>
            </p:extLst>
          </p:nvPr>
        </p:nvGraphicFramePr>
        <p:xfrm>
          <a:off x="220011" y="3886200"/>
          <a:ext cx="552122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360355"/>
              </p:ext>
            </p:extLst>
          </p:nvPr>
        </p:nvGraphicFramePr>
        <p:xfrm>
          <a:off x="6175946" y="3886200"/>
          <a:ext cx="56662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2192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1946" y="2678028"/>
            <a:ext cx="4272197" cy="150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otype Corsiva" panose="03010101010201010101" pitchFamily="66" charset="0"/>
              </a:rPr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1969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8938" y="2199203"/>
            <a:ext cx="487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45" y="8050"/>
            <a:ext cx="12199646" cy="684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59899ED-0BC8-47E4-918F-325E7765A5C5}"/>
              </a:ext>
            </a:extLst>
          </p:cNvPr>
          <p:cNvSpPr txBox="1"/>
          <p:nvPr/>
        </p:nvSpPr>
        <p:spPr>
          <a:xfrm rot="10800000" flipH="1" flipV="1">
            <a:off x="367759" y="-106847"/>
            <a:ext cx="10470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Monotype Corsiva" panose="03010101010201010101" pitchFamily="66" charset="0"/>
                <a:cs typeface="Arial" panose="020B0604020202020204" pitchFamily="34" charset="0"/>
              </a:rPr>
              <a:t>Insights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921" y="662595"/>
            <a:ext cx="12072079" cy="486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9750" y="5531370"/>
            <a:ext cx="115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0" y="854242"/>
            <a:ext cx="11983847" cy="59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892" y="134911"/>
            <a:ext cx="11842229" cy="566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89"/>
            <a:ext cx="12007121" cy="65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921" y="149902"/>
            <a:ext cx="11872210" cy="553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"/>
            <a:ext cx="12192000" cy="65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60" y="-719529"/>
            <a:ext cx="11872210" cy="589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"/>
            <a:ext cx="12192000" cy="67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47919"/>
            <a:ext cx="10906125" cy="174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376" y="733328"/>
            <a:ext cx="5177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Monotype Corsiva" panose="03010101010201010101" pitchFamily="66" charset="0"/>
              </a:rPr>
              <a:t>Conclusion</a:t>
            </a:r>
            <a:endParaRPr lang="en-US" sz="4400" dirty="0">
              <a:latin typeface="Monotype Corsiva" panose="03010101010201010101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Here,we</a:t>
            </a:r>
            <a:r>
              <a:rPr lang="en-US" dirty="0" smtClean="0"/>
              <a:t> can conclude that, </a:t>
            </a:r>
            <a:r>
              <a:rPr lang="en-US" dirty="0"/>
              <a:t>With the right understanding and implementation, data that is quantifiable can now be used as an essential metric for long-term success in recruiting, retaining, and managing people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Overall Offer rejection rate is higher than acceptance rate(52.31% peoples are rejecting the offer)</a:t>
            </a:r>
            <a:endParaRPr lang="en-US" dirty="0"/>
          </a:p>
          <a:p>
            <a:r>
              <a:rPr lang="en-US" dirty="0" smtClean="0"/>
              <a:t>If we focus on </a:t>
            </a:r>
            <a:r>
              <a:rPr lang="en-US" dirty="0" err="1" smtClean="0"/>
              <a:t>gender,offer</a:t>
            </a:r>
            <a:r>
              <a:rPr lang="en-US" dirty="0" smtClean="0"/>
              <a:t> acceptance rate is low in female as compared to </a:t>
            </a:r>
            <a:r>
              <a:rPr lang="en-US" dirty="0" err="1" smtClean="0"/>
              <a:t>male,because</a:t>
            </a:r>
            <a:r>
              <a:rPr lang="en-US" dirty="0" smtClean="0"/>
              <a:t> females are more concerned about </a:t>
            </a:r>
            <a:r>
              <a:rPr lang="en-US" dirty="0" err="1" smtClean="0"/>
              <a:t>distance,travel</a:t>
            </a:r>
            <a:r>
              <a:rPr lang="en-US" dirty="0" smtClean="0"/>
              <a:t> facilities and nursing care.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52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215" y="2702257"/>
            <a:ext cx="7626579" cy="2729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latin typeface="Monotype Corsiva" panose="030101010102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95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7" y="389070"/>
            <a:ext cx="8911687" cy="1280890"/>
          </a:xfrm>
        </p:spPr>
        <p:txBody>
          <a:bodyPr/>
          <a:lstStyle/>
          <a:p>
            <a:r>
              <a:rPr lang="en-US" dirty="0">
                <a:latin typeface="Monotype Corsiva" panose="03010101010201010101" pitchFamily="66" charset="0"/>
                <a:cs typeface="Times New Roman" panose="02020603050405020304" pitchFamily="18" charset="0"/>
              </a:rPr>
              <a:t>Project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039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Sonali Mahamuni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Kalyani Bagal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Snehal Hatkar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Aanand Lele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Mayuresh Pathak</a:t>
            </a:r>
          </a:p>
        </p:txBody>
      </p:sp>
    </p:spTree>
    <p:extLst>
      <p:ext uri="{BB962C8B-B14F-4D97-AF65-F5344CB8AC3E}">
        <p14:creationId xmlns:p14="http://schemas.microsoft.com/office/powerpoint/2010/main" val="19635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4735"/>
            <a:ext cx="8911687" cy="1280890"/>
          </a:xfrm>
        </p:spPr>
        <p:txBody>
          <a:bodyPr/>
          <a:lstStyle/>
          <a:p>
            <a:r>
              <a:rPr lang="en-US" dirty="0">
                <a:latin typeface="Monotype Corsiva" panose="03010101010201010101" pitchFamily="66" charset="0"/>
                <a:cs typeface="Times New Roman" panose="02020603050405020304" pitchFamily="18" charset="0"/>
              </a:rPr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33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ever-increasing focus on effective recruitment. An organization invests a lot of its time and resources in search of the potential candidates. The investment become loses if the selected candidates do not join the organization in the end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4735"/>
            <a:ext cx="8911687" cy="1280890"/>
          </a:xfrm>
        </p:spPr>
        <p:txBody>
          <a:bodyPr/>
          <a:lstStyle/>
          <a:p>
            <a:r>
              <a:rPr lang="en-US" dirty="0">
                <a:latin typeface="Monotype Corsiva" panose="03010101010201010101" pitchFamily="66" charset="0"/>
                <a:cs typeface="Times New Roman" panose="02020603050405020304" pitchFamily="18" charset="0"/>
              </a:rPr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199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1:  Data Set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2: 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3&amp;4:  Data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5: 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676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75" y="-187258"/>
            <a:ext cx="8911687" cy="1127416"/>
          </a:xfrm>
        </p:spPr>
        <p:txBody>
          <a:bodyPr>
            <a:normAutofit/>
          </a:bodyPr>
          <a:lstStyle/>
          <a:p>
            <a:r>
              <a:rPr lang="en-US" dirty="0">
                <a:latin typeface="Monotype Corsiva" panose="03010101010201010101" pitchFamily="66" charset="0"/>
                <a:cs typeface="Times New Roman" panose="02020603050405020304" pitchFamily="18" charset="0"/>
              </a:rPr>
              <a:t>Data Set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012296"/>
              </p:ext>
            </p:extLst>
          </p:nvPr>
        </p:nvGraphicFramePr>
        <p:xfrm>
          <a:off x="351692" y="813794"/>
          <a:ext cx="11205724" cy="561698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2216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84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903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Levels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 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candidates id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9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 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'19-26', 1: '27-33', 2: '34-40', 3: '40 above'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9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 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'Male', 1: 'Female'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9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Marital_status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'Single', 1: 'Married'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9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Num_comp_worked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'0-2', 1:'3-5', 2: '6-8', 3: '9 above'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9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Work_experience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'2', 1: '5', 2: '8', 3: '8 above'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9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Last_salary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'1-3.5K', 1: '3.5-7K', 2: '7-10K', 3: '10-15K' , 4: '15K above'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9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Salary_hike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'&lt;25%', 1: '25-50%', 2: '50-75%', 3: '75-100%' , 4: '100% above'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93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Work_hours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'Mon-Fri', 1: '24/7 operation', 2: 'Flexible hours'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Traveling_required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noticeperiod_buyout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Job_type-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'Contract', 1: 'Permanent'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Com_Possess_vehicle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Work_location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'Outskirt town', 1: 'Town', 2: 'Business Center'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Travel_to_work_distance&amp;_time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'near', 1: 'average', 2: 'far'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Work_area_living_cost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'low cost', 1: 'average', 2: 'high cost'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Public_transport_nearby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'Yes'}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Current_employment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'Unemployed/Resigned', 1: 'Working'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8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772351"/>
              </p:ext>
            </p:extLst>
          </p:nvPr>
        </p:nvGraphicFramePr>
        <p:xfrm>
          <a:off x="509665" y="479687"/>
          <a:ext cx="11407515" cy="611080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365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421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Offerletter_Processtime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(week)-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1, 1: 2, 2:3, 3:4, 4:5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Bonus-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57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Allowance-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57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Overtime_pay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57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Emp_shares_scheme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Performance_incentive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7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Annual_leave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'less 12 days', 1: 'more 12 days'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7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Medical_Family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7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Child_day_care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7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Nursing_room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Parking 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Comp_size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'less than 200', 1: '200-500'} , 2: '500-2000'} ,3: '2000-5000'} , 4: 'more than 5000'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09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Comp_rating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0:low to 4:high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09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Work_life_balance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0:low to 4:high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57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Stresslevel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0:low to 4:high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7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Accept_offer</a:t>
                      </a: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0: 'No', 1: 'Yes'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0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79" y="187838"/>
            <a:ext cx="8911687" cy="690071"/>
          </a:xfrm>
        </p:spPr>
        <p:txBody>
          <a:bodyPr>
            <a:noAutofit/>
          </a:bodyPr>
          <a:lstStyle/>
          <a:p>
            <a:r>
              <a:rPr lang="en-US" dirty="0">
                <a:latin typeface="Monotype Corsiva" panose="03010101010201010101" pitchFamily="66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Types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314175"/>
              </p:ext>
            </p:extLst>
          </p:nvPr>
        </p:nvGraphicFramePr>
        <p:xfrm>
          <a:off x="515914" y="877914"/>
          <a:ext cx="10566068" cy="575208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6916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96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347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73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Datatype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Missing Values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Integer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Marital_status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Num_comp_worked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Work_Experience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Last_salary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Salary_hike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Work_hours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Traveling_required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noticeperiod_buyout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Job_type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Com_Possess_vehicle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Work_location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Travel_to_work_distance&amp;_time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Work_area_living_cost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Public_transport_nearby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8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Current_employment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5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939257"/>
              </p:ext>
            </p:extLst>
          </p:nvPr>
        </p:nvGraphicFramePr>
        <p:xfrm>
          <a:off x="476317" y="421068"/>
          <a:ext cx="11101790" cy="612140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7586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586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844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Offerletter_Processtime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(week)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Bonus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Overtime_pay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Emp_shares_scheme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Performance_incentive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Annual_leave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Medical_Family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Child_day_care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Nursing_room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Comp_Size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Comp_rating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Work_life_balance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Stresslevel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Accept_offer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9900" y="2728034"/>
            <a:ext cx="4272197" cy="150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Monotype Corsiva" panose="03010101010201010101" pitchFamily="66" charset="0"/>
              </a:rPr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8947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712</Words>
  <Application>Microsoft Office PowerPoint</Application>
  <PresentationFormat>Custom</PresentationFormat>
  <Paragraphs>213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Analytics</vt:lpstr>
      <vt:lpstr>Project By</vt:lpstr>
      <vt:lpstr>Business Objective</vt:lpstr>
      <vt:lpstr>Project Flow</vt:lpstr>
      <vt:lpstr>Data Set Details</vt:lpstr>
      <vt:lpstr>PowerPoint Presentation</vt:lpstr>
      <vt:lpstr>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</dc:title>
  <dc:creator>dell</dc:creator>
  <cp:lastModifiedBy>Pratik Bagal</cp:lastModifiedBy>
  <cp:revision>89</cp:revision>
  <dcterms:created xsi:type="dcterms:W3CDTF">2021-08-26T05:59:13Z</dcterms:created>
  <dcterms:modified xsi:type="dcterms:W3CDTF">2021-11-03T12:36:48Z</dcterms:modified>
</cp:coreProperties>
</file>