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7" r:id="rId12"/>
    <p:sldId id="272" r:id="rId13"/>
    <p:sldId id="278" r:id="rId14"/>
    <p:sldId id="265" r:id="rId15"/>
    <p:sldId id="269" r:id="rId16"/>
    <p:sldId id="271" r:id="rId17"/>
    <p:sldId id="270" r:id="rId18"/>
    <p:sldId id="275" r:id="rId19"/>
    <p:sldId id="276" r:id="rId20"/>
    <p:sldId id="266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ali Mahamuni" initials="SM" lastIdx="2" clrIdx="0">
    <p:extLst>
      <p:ext uri="{19B8F6BF-5375-455C-9EA6-DF929625EA0E}">
        <p15:presenceInfo xmlns:p15="http://schemas.microsoft.com/office/powerpoint/2012/main" userId="2de3ffb401f347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86364" autoAdjust="0"/>
  </p:normalViewPr>
  <p:slideViewPr>
    <p:cSldViewPr snapToGrid="0">
      <p:cViewPr varScale="1">
        <p:scale>
          <a:sx n="64" d="100"/>
          <a:sy n="64" d="100"/>
        </p:scale>
        <p:origin x="1008" y="-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C9F64-4C4F-468A-98E4-B700946A9E76}" type="datetimeFigureOut">
              <a:rPr lang="en-US" smtClean="0"/>
              <a:t>25/09/2021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221FD-8CA1-49F2-AB63-E78D6ED3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7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21FD-8CA1-49F2-AB63-E78D6ED3A4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01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21FD-8CA1-49F2-AB63-E78D6ED3A4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41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21FD-8CA1-49F2-AB63-E78D6ED3A4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21FD-8CA1-49F2-AB63-E78D6ED3A4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57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21FD-8CA1-49F2-AB63-E78D6ED3A4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1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21FD-8CA1-49F2-AB63-E78D6ED3A4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81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21FD-8CA1-49F2-AB63-E78D6ED3A4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3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3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2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2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5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5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4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8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0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25/09/2021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4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5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3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25/09/2021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0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 t="-14951" r="365" b="14951"/>
          <a:stretch/>
        </p:blipFill>
        <p:spPr>
          <a:xfrm>
            <a:off x="-90152" y="-1201003"/>
            <a:ext cx="12282152" cy="8059003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730" y="189839"/>
            <a:ext cx="11955373" cy="14566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Monotype Corsiva" panose="03010101010201010101" pitchFamily="66" charset="0"/>
              </a:rPr>
              <a:t>Flight           Delay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7009" y="1974410"/>
            <a:ext cx="6675034" cy="112628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:  Mr. Adam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Shafi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September 2021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496" y="455478"/>
            <a:ext cx="2186920" cy="1518932"/>
          </a:xfrm>
          <a:prstGeom prst="rect">
            <a:avLst/>
          </a:prstGeom>
          <a:effectLst>
            <a:glow rad="317500">
              <a:schemeClr val="accent1">
                <a:alpha val="0"/>
              </a:schemeClr>
            </a:glow>
            <a:outerShdw blurRad="1270000" dist="1917700" dir="18720000" sx="200000" sy="200000" algn="ctr" rotWithShape="0">
              <a:schemeClr val="accent1">
                <a:alpha val="0"/>
              </a:schemeClr>
            </a:outerShdw>
            <a:softEdge rad="406400"/>
          </a:effectLst>
        </p:spPr>
      </p:pic>
    </p:spTree>
    <p:extLst>
      <p:ext uri="{BB962C8B-B14F-4D97-AF65-F5344CB8AC3E}">
        <p14:creationId xmlns:p14="http://schemas.microsoft.com/office/powerpoint/2010/main" val="2242050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95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9900" y="2728034"/>
            <a:ext cx="4272197" cy="1501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Monotype Corsiva" panose="03010101010201010101" pitchFamily="66" charset="0"/>
              </a:rPr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1894769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6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4852" y="359764"/>
            <a:ext cx="10283253" cy="5996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56966"/>
              </p:ext>
            </p:extLst>
          </p:nvPr>
        </p:nvGraphicFramePr>
        <p:xfrm>
          <a:off x="119920" y="104937"/>
          <a:ext cx="11107710" cy="659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5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05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05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05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05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05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405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4051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4051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4051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740514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740514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740514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74051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740514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439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AIRLINE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 FLIGHT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DEPARTURE_DELAY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ARRIVAL_DELAY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DEPARTURE BEFORE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ARRIVAL BEFORE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DEPARTURE  ON 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ARRIVAL ON 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AIR_SYSTEM_DELAY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SECURITY_DELAY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AIRLINE_DELAY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LATE_AIRCRAFT_DELAY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WEATHER_DELAY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Cancel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Flown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9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9463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5334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5706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3316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9202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9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9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4701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9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13196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7942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13177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9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5312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10414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9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9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9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MQ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6317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3554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5437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39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39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10508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4562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3999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39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3322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8379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39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3544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3630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6942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39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439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21218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12908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7635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3703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6370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21038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244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910" y="0"/>
            <a:ext cx="1230791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01946" y="2678028"/>
            <a:ext cx="4272197" cy="1501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Monotype Corsiva" panose="03010101010201010101" pitchFamily="66" charset="0"/>
              </a:rPr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1196926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28938" y="2199203"/>
            <a:ext cx="487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59899ED-0BC8-47E4-918F-325E7765A5C5}"/>
              </a:ext>
            </a:extLst>
          </p:cNvPr>
          <p:cNvSpPr txBox="1"/>
          <p:nvPr/>
        </p:nvSpPr>
        <p:spPr>
          <a:xfrm rot="10800000" flipH="1" flipV="1">
            <a:off x="487680" y="552881"/>
            <a:ext cx="1047013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smtClean="0">
                <a:latin typeface="Monotype Corsiva" panose="03010101010201010101" pitchFamily="66" charset="0"/>
                <a:cs typeface="Arial" panose="020B0604020202020204" pitchFamily="34" charset="0"/>
              </a:rPr>
              <a:t>Insights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Departure and Arrival Delay For Different Airlines And Airports.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Information by Location of Airports Across the US.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By the difference time frames such as week of the month and day of week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Fight delays by the different reasons such as Late Aircraft Delay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Airline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Air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Delay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Airline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Weather Delay, Security Delay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354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99576"/>
            <a:ext cx="3448050" cy="51435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onotype Corsiva" panose="03010101010201010101" pitchFamily="66" charset="0"/>
              </a:rPr>
              <a:t>Delays By Day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1380" y="63492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2425" y="5126931"/>
            <a:ext cx="6557963" cy="1347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otype Corsiva" panose="03010101010201010101" pitchFamily="66" charset="0"/>
              </a:rPr>
              <a:t>On day 5 there are maximum delay and on day 3 minimum delays are happen</a:t>
            </a:r>
          </a:p>
        </p:txBody>
      </p:sp>
      <p:pic>
        <p:nvPicPr>
          <p:cNvPr id="3074" name="Picture 2" descr="C:\Users\User\Downloads\WhatsApp Image 2021-09-24 at 19.25.38 (1)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938212"/>
            <a:ext cx="404812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ownloads\WhatsApp Image 2021-09-24 at 19.25.38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7" y="938212"/>
            <a:ext cx="4457701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49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898" y="1825625"/>
            <a:ext cx="9528204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941388"/>
            <a:ext cx="1090612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3232597"/>
            <a:ext cx="10906125" cy="2650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-1"/>
            <a:ext cx="12193587" cy="700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50783" y="2408349"/>
            <a:ext cx="276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83358" y="203486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507" y="-15782"/>
            <a:ext cx="6106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Monotype Corsiva" panose="03010101010201010101" pitchFamily="66" charset="0"/>
              </a:rPr>
              <a:t>Air</a:t>
            </a:r>
            <a:r>
              <a:rPr lang="en-US" sz="4400" dirty="0"/>
              <a:t> </a:t>
            </a:r>
            <a:r>
              <a:rPr lang="en-US" sz="4400" dirty="0">
                <a:latin typeface="Monotype Corsiva" panose="03010101010201010101" pitchFamily="66" charset="0"/>
              </a:rPr>
              <a:t>Carrier</a:t>
            </a:r>
            <a:r>
              <a:rPr lang="en-US" sz="4400" dirty="0"/>
              <a:t> </a:t>
            </a:r>
            <a:r>
              <a:rPr lang="en-US" sz="4400" dirty="0">
                <a:latin typeface="Monotype Corsiva" panose="03010101010201010101" pitchFamily="66" charset="0"/>
              </a:rPr>
              <a:t>Recommendation</a:t>
            </a:r>
          </a:p>
        </p:txBody>
      </p:sp>
      <p:pic>
        <p:nvPicPr>
          <p:cNvPr id="2050" name="Picture 2" descr="C:\Users\User\Downloads\WhatsApp Image 2021-09-24 at 19.25.39 (1)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600" y="895798"/>
            <a:ext cx="29051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ownloads\WhatsApp Image 2021-09-24 at 19.25.39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54" y="917575"/>
            <a:ext cx="29622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15167" y="5922963"/>
            <a:ext cx="6040190" cy="81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AA had fewer delayed flights compared to the other airlines</a:t>
            </a:r>
          </a:p>
        </p:txBody>
      </p:sp>
      <p:pic>
        <p:nvPicPr>
          <p:cNvPr id="2054" name="Picture 6" descr="C:\Users\User\Downloads\WhatsApp Image 2021-09-24 at 19.25.45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4" y="3771899"/>
            <a:ext cx="3835690" cy="190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User\Downloads\WhatsApp Image 2021-09-24 at 19.25.40.jpe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600" y="3786185"/>
            <a:ext cx="3728282" cy="18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734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68569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C:\Users\User\Downloads\WhatsApp Image 2021-09-24 at 19.25.37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68" y="1387872"/>
            <a:ext cx="89916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1768" y="5672138"/>
            <a:ext cx="4929187" cy="671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Mostly delays caused by late aircraft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257" y="258465"/>
            <a:ext cx="6186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Monotype Corsiva" panose="03010101010201010101" pitchFamily="66" charset="0"/>
              </a:rPr>
              <a:t>Reasons For delays</a:t>
            </a:r>
          </a:p>
        </p:txBody>
      </p:sp>
    </p:spTree>
    <p:extLst>
      <p:ext uri="{BB962C8B-B14F-4D97-AF65-F5344CB8AC3E}">
        <p14:creationId xmlns:p14="http://schemas.microsoft.com/office/powerpoint/2010/main" val="3374359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74356" y="2893218"/>
            <a:ext cx="3443287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Monotype Corsiva" panose="03010101010201010101" pitchFamily="66" charset="0"/>
              </a:rPr>
              <a:t>Week </a:t>
            </a:r>
            <a:r>
              <a:rPr lang="en-IN" sz="4400" dirty="0">
                <a:latin typeface="Monotype Corsiva" panose="03010101010201010101" pitchFamily="66" charset="0"/>
              </a:rPr>
              <a:t>4</a:t>
            </a:r>
            <a:endParaRPr lang="en-US" sz="44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49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 descr="C:\Users\User\Downloads\WhatsApp Image 2021-09-24 at 19.25.37 (2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63" y="1293018"/>
            <a:ext cx="8863033" cy="509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4963" y="320020"/>
            <a:ext cx="3800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otype Corsiva" panose="03010101010201010101" pitchFamily="66" charset="0"/>
              </a:rPr>
              <a:t>Final Dashboard</a:t>
            </a:r>
          </a:p>
        </p:txBody>
      </p:sp>
    </p:spTree>
    <p:extLst>
      <p:ext uri="{BB962C8B-B14F-4D97-AF65-F5344CB8AC3E}">
        <p14:creationId xmlns:p14="http://schemas.microsoft.com/office/powerpoint/2010/main" val="741215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 descr="C:\Users\User\Downloads\WhatsApp Image 2021-09-24 at 19.25.37 (1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21" y="821531"/>
            <a:ext cx="8918358" cy="526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07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7" y="389070"/>
            <a:ext cx="8911687" cy="1280890"/>
          </a:xfrm>
        </p:spPr>
        <p:txBody>
          <a:bodyPr/>
          <a:lstStyle/>
          <a:p>
            <a:r>
              <a:rPr lang="en-US" dirty="0">
                <a:latin typeface="Monotype Corsiva" panose="03010101010201010101" pitchFamily="66" charset="0"/>
                <a:cs typeface="Times New Roman" panose="02020603050405020304" pitchFamily="18" charset="0"/>
              </a:rPr>
              <a:t>Project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Sonali Mahamuni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Kalyani Bagal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Snehal Hatkar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Aanand Lele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Mayuresh Pathak</a:t>
            </a:r>
          </a:p>
        </p:txBody>
      </p:sp>
    </p:spTree>
    <p:extLst>
      <p:ext uri="{BB962C8B-B14F-4D97-AF65-F5344CB8AC3E}">
        <p14:creationId xmlns:p14="http://schemas.microsoft.com/office/powerpoint/2010/main" val="1963508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69369"/>
          </a:xfrm>
        </p:spPr>
      </p:pic>
      <p:sp>
        <p:nvSpPr>
          <p:cNvPr id="5" name="TextBox 4"/>
          <p:cNvSpPr txBox="1"/>
          <p:nvPr/>
        </p:nvSpPr>
        <p:spPr>
          <a:xfrm>
            <a:off x="559558" y="559558"/>
            <a:ext cx="10904561" cy="5854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147919"/>
            <a:ext cx="10906125" cy="174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328" y="2307674"/>
            <a:ext cx="7374720" cy="301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93376" y="2551837"/>
            <a:ext cx="8350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all this Analysis using Tableau BI tool We concluded that maximum delayed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happened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Late Aircraft delay that affected on Departure and Arrival time of flights of 14 different Airlines from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transportation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Which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on time performance of domestic flights operated by large Air Carriers.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3376" y="733328"/>
            <a:ext cx="5177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Monotype Corsiva" panose="03010101010201010101" pitchFamily="66" charset="0"/>
              </a:rPr>
              <a:t>Conclusion</a:t>
            </a:r>
            <a:endParaRPr lang="en-US" sz="44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263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503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6215" y="2702257"/>
            <a:ext cx="7626579" cy="2729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>
                <a:latin typeface="Monotype Corsiva" panose="03010101010201010101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9957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4735"/>
            <a:ext cx="8911687" cy="1280890"/>
          </a:xfrm>
        </p:spPr>
        <p:txBody>
          <a:bodyPr/>
          <a:lstStyle/>
          <a:p>
            <a:r>
              <a:rPr lang="en-US" dirty="0">
                <a:latin typeface="Monotype Corsiva" panose="03010101010201010101" pitchFamily="66" charset="0"/>
                <a:cs typeface="Times New Roman" panose="02020603050405020304" pitchFamily="18" charset="0"/>
              </a:rPr>
              <a:t>Business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335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data is to determine which flights would be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delayed and by how long, using different visualizations and finding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insights on flight delays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2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4735"/>
            <a:ext cx="8911687" cy="1280890"/>
          </a:xfrm>
        </p:spPr>
        <p:txBody>
          <a:bodyPr/>
          <a:lstStyle/>
          <a:p>
            <a:r>
              <a:rPr lang="en-US" dirty="0">
                <a:latin typeface="Monotype Corsiva" panose="03010101010201010101" pitchFamily="66" charset="0"/>
                <a:cs typeface="Times New Roman" panose="02020603050405020304" pitchFamily="18" charset="0"/>
              </a:rPr>
              <a:t>Project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1991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1:  Data Set Details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2:  Data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3&amp;4:  Data Visualization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5: 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6763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375" y="-187258"/>
            <a:ext cx="8911687" cy="1127416"/>
          </a:xfrm>
        </p:spPr>
        <p:txBody>
          <a:bodyPr>
            <a:normAutofit/>
          </a:bodyPr>
          <a:lstStyle/>
          <a:p>
            <a:r>
              <a:rPr lang="en-US" dirty="0">
                <a:latin typeface="Monotype Corsiva" panose="03010101010201010101" pitchFamily="66" charset="0"/>
                <a:cs typeface="Times New Roman" panose="02020603050405020304" pitchFamily="18" charset="0"/>
              </a:rPr>
              <a:t>Data Set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234459"/>
              </p:ext>
            </p:extLst>
          </p:nvPr>
        </p:nvGraphicFramePr>
        <p:xfrm>
          <a:off x="351692" y="813795"/>
          <a:ext cx="11162021" cy="594470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2013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607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r>
                        <a:rPr lang="en-US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6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the Flight Trip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of the Flight Trip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of the Flight Trip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DAY_OF_WEEK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of week of the Flight Trip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AIRLINE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Airline Identifier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FLIGHT_NUMBER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Flight Identifier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TAIL_NUMBER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Aircraft Identifier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ORIGIN_AIRPORT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Starting Airport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DESTINATION_AIRPORT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 Airport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SCHEDULED_DEPARTURE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 Departure 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DEPARTURE_TIME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WHEEL_OFF - TAXI_OUT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DEPARTURE_DELAY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Delay on Departure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TAXI_OUT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time duration elapsed between departure from the origin airport gate and wheels off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WHEELS_OFF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time point that the aircraft's wheels leave the ground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SCHEDULED_TIME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 time amount needed for the flight trip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80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407323"/>
              </p:ext>
            </p:extLst>
          </p:nvPr>
        </p:nvGraphicFramePr>
        <p:xfrm>
          <a:off x="592741" y="407490"/>
          <a:ext cx="10985366" cy="62526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704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149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2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ELAPSED_TIME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AIR_TIME+TAXI_IN+TAXI_OUT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2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AIR_TIME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The time duration between wheels_off and wheels_on 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DISTANCE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Distance between two airports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2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WHEELS_ON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The time point that the aircraft's wheels touch on the ground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9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TAXI_IN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The time duration elapsed between wheels-on and gate arrival at the destination airport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2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SCHEDULED_ARRIVAL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Planned arrival 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2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ARRIVAL_TIME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WHEELS_ON+TAXI_IN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2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ARRIVAL_DELAY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ARRIVAL_TIME-SCHEDULED_ARRIVAL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2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DIVERTED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Aircraft landed on airport that out of schedule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2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CANCELLED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Flight Cancelled (1 = cancelled)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49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CANCELLATION_REASON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Reason for Cancellation of flight: A - Airline/Carrier; B - Weather; C - National Air System; D - Security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82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AIR_SYSTEM_DELAY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Delay caused by air system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82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SECURITY_DELAY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Delay caused by security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82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AIRLINE_DELAY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Delay caused by the airline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82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LATE_AIRCRAFT_DELAY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Delay caused by aircraft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82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WEATHER_DELAY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Delay caused by weather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01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79" y="187838"/>
            <a:ext cx="8911687" cy="690071"/>
          </a:xfrm>
        </p:spPr>
        <p:txBody>
          <a:bodyPr>
            <a:noAutofit/>
          </a:bodyPr>
          <a:lstStyle/>
          <a:p>
            <a:r>
              <a:rPr lang="en-US" dirty="0">
                <a:latin typeface="Monotype Corsiva" panose="03010101010201010101" pitchFamily="66" charset="0"/>
                <a:cs typeface="Times New Roman" panose="02020603050405020304" pitchFamily="18" charset="0"/>
              </a:rPr>
              <a:t>Data </a:t>
            </a:r>
            <a:r>
              <a:rPr lang="en-US" dirty="0" smtClean="0">
                <a:latin typeface="Monotype Corsiva" panose="03010101010201010101" pitchFamily="66" charset="0"/>
                <a:cs typeface="Times New Roman" panose="02020603050405020304" pitchFamily="18" charset="0"/>
              </a:rPr>
              <a:t>Types</a:t>
            </a:r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330923"/>
              </p:ext>
            </p:extLst>
          </p:nvPr>
        </p:nvGraphicFramePr>
        <p:xfrm>
          <a:off x="515914" y="1054640"/>
          <a:ext cx="10566068" cy="56331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6916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396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347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46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Datatype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 Values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1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DAY_OF_WEEK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1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AIRLINE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1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FLIGHT_NUMBER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1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TAIL_NUMBER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1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ORIGIN_AIRPORT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1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DESTINATION_AIRPORT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1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SCHEDULED_DEPARTURE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51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DEPARTURE_TIME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2301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51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DEPARTURE_DELAY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51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TAXI_OUT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2374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51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WHEELS_OFF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51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SCHEDULED_TIME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56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791568"/>
              </p:ext>
            </p:extLst>
          </p:nvPr>
        </p:nvGraphicFramePr>
        <p:xfrm>
          <a:off x="476317" y="421068"/>
          <a:ext cx="11101790" cy="612140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586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586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844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2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ELAPSED_TIME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Integer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AIR_TIME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Integer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DISTANCE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Integer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WHEELS_ON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Integer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TAXI_IN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Integer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SCHEDULED_ARRIVAL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Integer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ARRIVAL_TIME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Integer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ARRIVAL_DELAY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Integer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DIVERTED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Integer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CANCELLED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Integer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CANCELLATION_REASON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String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97893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AIR_SYSTEM_DELAY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Integer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65589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SECURITY_DELAY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Integer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65589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AIRLINE_DELAY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Integer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65589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LATE_AIRCRAFT_DELAY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Integer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65589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WEATHER_DELAY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Integer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65589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1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53991"/>
          </a:xfrm>
        </p:spPr>
        <p:txBody>
          <a:bodyPr/>
          <a:lstStyle/>
          <a:p>
            <a:r>
              <a:rPr lang="en-US" dirty="0">
                <a:latin typeface="Monotype Corsiva" panose="03010101010201010101" pitchFamily="66" charset="0"/>
              </a:rPr>
              <a:t>Details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611360"/>
              </p:ext>
            </p:extLst>
          </p:nvPr>
        </p:nvGraphicFramePr>
        <p:xfrm>
          <a:off x="1050878" y="1166782"/>
          <a:ext cx="2702258" cy="14705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11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11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764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January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7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February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7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March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22200"/>
              </p:ext>
            </p:extLst>
          </p:nvPr>
        </p:nvGraphicFramePr>
        <p:xfrm>
          <a:off x="1050878" y="3302762"/>
          <a:ext cx="2702258" cy="3070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4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2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84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DAY_OF_WEEK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3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Monday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3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Tuesday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3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Wednesday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3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Thursday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3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Friday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3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Saturday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3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Sunday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345767"/>
              </p:ext>
            </p:extLst>
          </p:nvPr>
        </p:nvGraphicFramePr>
        <p:xfrm>
          <a:off x="5745707" y="1149773"/>
          <a:ext cx="3797301" cy="13477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973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73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3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Format for data is 24Hrs From 0000Hrs to 2359Hrs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004930"/>
              </p:ext>
            </p:extLst>
          </p:nvPr>
        </p:nvGraphicFramePr>
        <p:xfrm>
          <a:off x="5745707" y="2893323"/>
          <a:ext cx="3797301" cy="1484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35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37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15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Before Time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Numbers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Time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Zero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Delay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 Numbers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865196"/>
              </p:ext>
            </p:extLst>
          </p:nvPr>
        </p:nvGraphicFramePr>
        <p:xfrm>
          <a:off x="5745707" y="4885901"/>
          <a:ext cx="3797301" cy="1487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7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00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52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CANCELLATION_REASON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5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Airline/Carrier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Weather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75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National Air System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7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48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</TotalTime>
  <Words>860</Words>
  <Application>Microsoft Office PowerPoint</Application>
  <PresentationFormat>Widescreen</PresentationFormat>
  <Paragraphs>472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Monotype Corsiva</vt:lpstr>
      <vt:lpstr>Times New Roman</vt:lpstr>
      <vt:lpstr>Wingdings</vt:lpstr>
      <vt:lpstr>Office Theme</vt:lpstr>
      <vt:lpstr>Flight           Delay Analysis</vt:lpstr>
      <vt:lpstr>Project By</vt:lpstr>
      <vt:lpstr>Business Objective</vt:lpstr>
      <vt:lpstr>Project Flow</vt:lpstr>
      <vt:lpstr>Data Set Details</vt:lpstr>
      <vt:lpstr>PowerPoint Presentation</vt:lpstr>
      <vt:lpstr>Data Types</vt:lpstr>
      <vt:lpstr>PowerPoint Presentation</vt:lpstr>
      <vt:lpstr>Details</vt:lpstr>
      <vt:lpstr>PowerPoint Presentation</vt:lpstr>
      <vt:lpstr>PowerPoint Presentation</vt:lpstr>
      <vt:lpstr>PowerPoint Presentation</vt:lpstr>
      <vt:lpstr>PowerPoint Presentation</vt:lpstr>
      <vt:lpstr>Delays By 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 Analysis</dc:title>
  <dc:creator>dell</dc:creator>
  <cp:lastModifiedBy>dell</cp:lastModifiedBy>
  <cp:revision>61</cp:revision>
  <dcterms:created xsi:type="dcterms:W3CDTF">2021-08-26T05:59:13Z</dcterms:created>
  <dcterms:modified xsi:type="dcterms:W3CDTF">2021-09-25T13:02:40Z</dcterms:modified>
</cp:coreProperties>
</file>