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25"/>
  </p:handoutMasterIdLst>
  <p:sldIdLst>
    <p:sldId id="290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6050" autoAdjust="0"/>
  </p:normalViewPr>
  <p:slideViewPr>
    <p:cSldViewPr>
      <p:cViewPr varScale="1">
        <p:scale>
          <a:sx n="104" d="100"/>
          <a:sy n="104" d="100"/>
        </p:scale>
        <p:origin x="186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4.wmf"/><Relationship Id="rId4" Type="http://schemas.openxmlformats.org/officeDocument/2006/relationships/image" Target="../media/image4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5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7777AB59-5E37-48BB-A4EA-AFCB2B404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238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656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50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0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7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9940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373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5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74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67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954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07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4.bin"/><Relationship Id="rId4" Type="http://schemas.openxmlformats.org/officeDocument/2006/relationships/image" Target="../media/image11.wmf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2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2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1.bin"/><Relationship Id="rId5" Type="http://schemas.openxmlformats.org/officeDocument/2006/relationships/image" Target="../media/image76.wmf"/><Relationship Id="rId4" Type="http://schemas.openxmlformats.org/officeDocument/2006/relationships/oleObject" Target="../embeddings/oleObject8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/>
        </p:nvSpPr>
        <p:spPr bwMode="auto">
          <a:xfrm>
            <a:off x="1612759" y="636658"/>
            <a:ext cx="59057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Ch12 §</a:t>
            </a:r>
            <a:r>
              <a:rPr lang="en-US" altLang="zh-CN" sz="400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1  </a:t>
            </a:r>
            <a:r>
              <a:rPr lang="en-US" altLang="zh-CN" sz="4000" b="0" dirty="0" smtClean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级数的收敛性  </a:t>
            </a:r>
          </a:p>
        </p:txBody>
      </p:sp>
      <p:sp>
        <p:nvSpPr>
          <p:cNvPr id="3" name="Rectangle 26"/>
          <p:cNvSpPr>
            <a:spLocks noChangeArrowheads="1"/>
          </p:cNvSpPr>
          <p:nvPr/>
        </p:nvSpPr>
        <p:spPr bwMode="auto">
          <a:xfrm>
            <a:off x="611188" y="1722438"/>
            <a:ext cx="7993062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36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级数是数学分析三大组成部分之一，是逼近理论的基础，是研究函数、进行近似计算的一种有用的工具</a:t>
            </a:r>
            <a:r>
              <a:rPr lang="en-US" altLang="zh-CN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级数理论的主要内容是研究级数的收敛性以及级数的应用</a:t>
            </a:r>
            <a:r>
              <a:rPr lang="en-US" altLang="zh-CN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5661248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作业</a:t>
            </a:r>
            <a:r>
              <a:rPr lang="en-US" altLang="zh-CN" sz="2400" dirty="0" smtClean="0">
                <a:solidFill>
                  <a:srgbClr val="0000FF"/>
                </a:solidFill>
                <a:latin typeface="华文新魏" pitchFamily="2" charset="-122"/>
                <a:ea typeface="华文新魏" pitchFamily="2" charset="-122"/>
              </a:rPr>
              <a:t>: 1,  3, 7, 9, 10</a:t>
            </a:r>
            <a:endParaRPr lang="zh-CN" altLang="en-US" sz="2400" dirty="0">
              <a:solidFill>
                <a:srgbClr val="0000FF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4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09600" y="549275"/>
            <a:ext cx="816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由于级数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的收敛或发散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/>
              <a:t>简称敛散性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/>
              <a:t>,</a:t>
            </a:r>
            <a:r>
              <a:rPr lang="zh-CN" altLang="en-US"/>
              <a:t>是由它 </a:t>
            </a:r>
          </a:p>
        </p:txBody>
      </p:sp>
      <p:grpSp>
        <p:nvGrpSpPr>
          <p:cNvPr id="71709" name="Group 29"/>
          <p:cNvGrpSpPr>
            <a:grpSpLocks/>
          </p:cNvGrpSpPr>
          <p:nvPr/>
        </p:nvGrpSpPr>
        <p:grpSpPr bwMode="auto">
          <a:xfrm>
            <a:off x="609600" y="1270000"/>
            <a:ext cx="8008938" cy="519113"/>
            <a:chOff x="384" y="845"/>
            <a:chExt cx="5045" cy="327"/>
          </a:xfrm>
        </p:grpSpPr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384" y="845"/>
              <a:ext cx="17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的部分和数列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1817" y="892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4" r:id="rId3" imgW="672808" imgH="431613" progId="Equation.DSMT4">
                    <p:embed/>
                  </p:oleObj>
                </mc:Choice>
                <mc:Fallback>
                  <p:oleObj r:id="rId3" imgW="672808" imgH="431613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7" y="892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5" name="Rectangle 5"/>
            <p:cNvSpPr>
              <a:spLocks noChangeArrowheads="1"/>
            </p:cNvSpPr>
            <p:nvPr/>
          </p:nvSpPr>
          <p:spPr bwMode="auto">
            <a:xfrm>
              <a:off x="2217" y="845"/>
              <a:ext cx="3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来确定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因而也可把级数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>
                  <a:cs typeface="Times New Roman" panose="02020603050405020304" pitchFamily="18" charset="0"/>
                </a:rPr>
                <a:t>作为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10" name="Group 30"/>
          <p:cNvGrpSpPr>
            <a:grpSpLocks/>
          </p:cNvGrpSpPr>
          <p:nvPr/>
        </p:nvGrpSpPr>
        <p:grpSpPr bwMode="auto">
          <a:xfrm>
            <a:off x="609600" y="1989138"/>
            <a:ext cx="7978775" cy="519112"/>
            <a:chOff x="384" y="1298"/>
            <a:chExt cx="5026" cy="327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384" y="1298"/>
              <a:ext cx="9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数列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87" name="Object 7"/>
            <p:cNvGraphicFramePr>
              <a:graphicFrameLocks noChangeAspect="1"/>
            </p:cNvGraphicFramePr>
            <p:nvPr/>
          </p:nvGraphicFramePr>
          <p:xfrm>
            <a:off x="928" y="1344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5" r:id="rId5" imgW="672808" imgH="431613" progId="Equation.DSMT4">
                    <p:embed/>
                  </p:oleObj>
                </mc:Choice>
                <mc:Fallback>
                  <p:oleObj r:id="rId5" imgW="672808" imgH="431613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1344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9" name="Rectangle 9"/>
            <p:cNvSpPr>
              <a:spLocks noChangeArrowheads="1"/>
            </p:cNvSpPr>
            <p:nvPr/>
          </p:nvSpPr>
          <p:spPr bwMode="auto">
            <a:xfrm>
              <a:off x="1336" y="1298"/>
              <a:ext cx="4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的另一种表现形式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反之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任给一个数列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752475" y="2709863"/>
            <a:ext cx="7902575" cy="519112"/>
            <a:chOff x="474" y="1752"/>
            <a:chExt cx="4978" cy="327"/>
          </a:xfrm>
        </p:grpSpPr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474" y="1794"/>
            <a:ext cx="3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6" r:id="rId6" imgW="622030" imgH="431613" progId="Equation.DSMT4">
                    <p:embed/>
                  </p:oleObj>
                </mc:Choice>
                <mc:Fallback>
                  <p:oleObj r:id="rId6" imgW="622030" imgH="431613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" y="1794"/>
                          <a:ext cx="3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815" y="1752"/>
              <a:ext cx="46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如果把它看作某一数项级数的部分和数列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628650" y="3416300"/>
            <a:ext cx="322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这个数项级数就是 </a:t>
            </a:r>
          </a:p>
        </p:txBody>
      </p:sp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755650" y="3921125"/>
          <a:ext cx="77819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7" r:id="rId8" imgW="7785100" imgH="876300" progId="Equation.DSMT4">
                  <p:embed/>
                </p:oleObj>
              </mc:Choice>
              <mc:Fallback>
                <p:oleObj r:id="rId8" imgW="7785100" imgH="876300" progId="Equation.DSMT4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21125"/>
                        <a:ext cx="778192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2" name="Group 32"/>
          <p:cNvGrpSpPr>
            <a:grpSpLocks/>
          </p:cNvGrpSpPr>
          <p:nvPr/>
        </p:nvGrpSpPr>
        <p:grpSpPr bwMode="auto">
          <a:xfrm>
            <a:off x="579438" y="4797425"/>
            <a:ext cx="8024812" cy="533400"/>
            <a:chOff x="365" y="3113"/>
            <a:chExt cx="5055" cy="336"/>
          </a:xfrm>
        </p:grpSpPr>
        <p:graphicFrame>
          <p:nvGraphicFramePr>
            <p:cNvPr id="71699" name="Object 19"/>
            <p:cNvGraphicFramePr>
              <a:graphicFrameLocks noChangeAspect="1"/>
            </p:cNvGraphicFramePr>
            <p:nvPr/>
          </p:nvGraphicFramePr>
          <p:xfrm>
            <a:off x="1338" y="3158"/>
            <a:ext cx="49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8" r:id="rId10" imgW="622030" imgH="431613" progId="Equation.DSMT4">
                    <p:embed/>
                  </p:oleObj>
                </mc:Choice>
                <mc:Fallback>
                  <p:oleObj r:id="rId10" imgW="622030" imgH="431613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3158"/>
                          <a:ext cx="49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65" y="3113"/>
              <a:ext cx="1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这时数列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1701" name="Rectangle 21"/>
            <p:cNvSpPr>
              <a:spLocks noChangeArrowheads="1"/>
            </p:cNvSpPr>
            <p:nvPr/>
          </p:nvSpPr>
          <p:spPr bwMode="auto">
            <a:xfrm>
              <a:off x="1746" y="3122"/>
              <a:ext cx="3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与级数 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(5) </a:t>
              </a:r>
              <a:r>
                <a:rPr lang="zh-CN" altLang="en-US">
                  <a:cs typeface="Times New Roman" panose="02020603050405020304" pitchFamily="18" charset="0"/>
                </a:rPr>
                <a:t>具有相同的敛散性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且当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1714" name="Group 34"/>
          <p:cNvGrpSpPr>
            <a:grpSpLocks/>
          </p:cNvGrpSpPr>
          <p:nvPr/>
        </p:nvGrpSpPr>
        <p:grpSpPr bwMode="auto">
          <a:xfrm>
            <a:off x="688975" y="5502275"/>
            <a:ext cx="6461125" cy="519113"/>
            <a:chOff x="398" y="3457"/>
            <a:chExt cx="4070" cy="327"/>
          </a:xfrm>
        </p:grpSpPr>
        <p:sp>
          <p:nvSpPr>
            <p:cNvPr id="71704" name="Rectangle 24"/>
            <p:cNvSpPr>
              <a:spLocks noChangeArrowheads="1"/>
            </p:cNvSpPr>
            <p:nvPr/>
          </p:nvSpPr>
          <p:spPr bwMode="auto">
            <a:xfrm>
              <a:off x="826" y="3457"/>
              <a:ext cx="3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收敛时</a:t>
              </a:r>
              <a:r>
                <a:rPr lang="en-US" altLang="zh-CN"/>
                <a:t>,</a:t>
              </a:r>
              <a:r>
                <a:rPr lang="zh-CN" altLang="en-US"/>
                <a:t>其极限值就是级数</a:t>
              </a:r>
              <a:r>
                <a:rPr lang="en-US" altLang="zh-CN">
                  <a:latin typeface="Times New Roman" panose="02020603050405020304" pitchFamily="18" charset="0"/>
                </a:rPr>
                <a:t>(5)</a:t>
              </a:r>
              <a:r>
                <a:rPr lang="zh-CN" altLang="en-US"/>
                <a:t>的和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71713" name="Object 33"/>
            <p:cNvGraphicFramePr>
              <a:graphicFrameLocks noChangeAspect="1"/>
            </p:cNvGraphicFramePr>
            <p:nvPr/>
          </p:nvGraphicFramePr>
          <p:xfrm>
            <a:off x="398" y="3484"/>
            <a:ext cx="49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9" r:id="rId11" imgW="622030" imgH="431613" progId="Equation.DSMT4">
                    <p:embed/>
                  </p:oleObj>
                </mc:Choice>
                <mc:Fallback>
                  <p:oleObj r:id="rId11" imgW="622030" imgH="431613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" y="3484"/>
                          <a:ext cx="49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12775" y="606425"/>
            <a:ext cx="8043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基于级数与数列的这种关系</a:t>
            </a:r>
            <a:r>
              <a:rPr lang="en-US" altLang="zh-CN"/>
              <a:t>,</a:t>
            </a:r>
            <a:r>
              <a:rPr lang="zh-CN" altLang="en-US"/>
              <a:t>读者不难根据数列极 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587375" y="1268413"/>
            <a:ext cx="59007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限的性质得出下面有关级数的定理</a:t>
            </a:r>
            <a:r>
              <a:rPr lang="en-US" altLang="zh-CN"/>
              <a:t>. 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87375" y="1987550"/>
            <a:ext cx="8164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12.1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accent2"/>
                </a:solidFill>
              </a:rPr>
              <a:t>级数收敛的柯西准则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/>
              <a:t>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收敛的充要 </a:t>
            </a:r>
          </a:p>
        </p:txBody>
      </p:sp>
      <p:grpSp>
        <p:nvGrpSpPr>
          <p:cNvPr id="70683" name="Group 27"/>
          <p:cNvGrpSpPr>
            <a:grpSpLocks/>
          </p:cNvGrpSpPr>
          <p:nvPr/>
        </p:nvGrpSpPr>
        <p:grpSpPr bwMode="auto">
          <a:xfrm>
            <a:off x="577850" y="2708275"/>
            <a:ext cx="7988300" cy="523875"/>
            <a:chOff x="364" y="1706"/>
            <a:chExt cx="5032" cy="330"/>
          </a:xfrm>
        </p:grpSpPr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2100" y="1751"/>
            <a:ext cx="19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6" r:id="rId3" imgW="3035300" imgH="431800" progId="Equation.DSMT4">
                    <p:embed/>
                  </p:oleObj>
                </mc:Choice>
                <mc:Fallback>
                  <p:oleObj r:id="rId3" imgW="30353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0" y="1751"/>
                          <a:ext cx="19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364" y="1706"/>
              <a:ext cx="21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zh-CN" altLang="en-US"/>
                <a:t>任给正数</a:t>
              </a:r>
            </a:p>
          </p:txBody>
        </p:sp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3923" y="1706"/>
              <a:ext cx="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使得当</a:t>
              </a:r>
              <a:r>
                <a:rPr lang="zh-CN" altLang="en-US" sz="1100"/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4694" y="1796"/>
            <a:ext cx="70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57" r:id="rId5" imgW="1117600" imgH="381000" progId="Equation.DSMT4">
                    <p:embed/>
                  </p:oleObj>
                </mc:Choice>
                <mc:Fallback>
                  <p:oleObj r:id="rId5" imgW="1117600" imgH="3810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96"/>
                          <a:ext cx="70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574675" y="3429000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以及对任意的正整数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r>
              <a:rPr lang="zh-CN" altLang="en-US"/>
              <a:t>都有 </a:t>
            </a:r>
          </a:p>
        </p:txBody>
      </p:sp>
      <p:graphicFrame>
        <p:nvGraphicFramePr>
          <p:cNvPr id="70674" name="Object 18"/>
          <p:cNvGraphicFramePr>
            <a:graphicFrameLocks noChangeAspect="1"/>
          </p:cNvGraphicFramePr>
          <p:nvPr/>
        </p:nvGraphicFramePr>
        <p:xfrm>
          <a:off x="2767013" y="4076700"/>
          <a:ext cx="5765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58" name="Equation" r:id="rId7" imgW="5765800" imgH="584200" progId="Equation.DSMT4">
                  <p:embed/>
                </p:oleObj>
              </mc:Choice>
              <mc:Fallback>
                <p:oleObj name="Equation" r:id="rId7" imgW="5765800" imgH="5842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4076700"/>
                        <a:ext cx="5765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00075" y="4786313"/>
            <a:ext cx="8129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根据定理</a:t>
            </a:r>
            <a:r>
              <a:rPr lang="en-US" altLang="zh-CN">
                <a:latin typeface="Times New Roman" panose="02020603050405020304" pitchFamily="18" charset="0"/>
              </a:rPr>
              <a:t>12.1</a:t>
            </a:r>
            <a:r>
              <a:rPr lang="zh-CN" altLang="en-US"/>
              <a:t>以及数列发散的充要条件，可以立刻 </a:t>
            </a:r>
          </a:p>
        </p:txBody>
      </p:sp>
      <p:grpSp>
        <p:nvGrpSpPr>
          <p:cNvPr id="70681" name="Group 25"/>
          <p:cNvGrpSpPr>
            <a:grpSpLocks/>
          </p:cNvGrpSpPr>
          <p:nvPr/>
        </p:nvGrpSpPr>
        <p:grpSpPr bwMode="auto">
          <a:xfrm>
            <a:off x="587375" y="5449888"/>
            <a:ext cx="7975600" cy="519112"/>
            <a:chOff x="295" y="3521"/>
            <a:chExt cx="5024" cy="327"/>
          </a:xfrm>
        </p:grpSpPr>
        <p:grpSp>
          <p:nvGrpSpPr>
            <p:cNvPr id="70680" name="Group 24"/>
            <p:cNvGrpSpPr>
              <a:grpSpLocks/>
            </p:cNvGrpSpPr>
            <p:nvPr/>
          </p:nvGrpSpPr>
          <p:grpSpPr bwMode="auto">
            <a:xfrm>
              <a:off x="295" y="3521"/>
              <a:ext cx="4633" cy="327"/>
              <a:chOff x="295" y="3521"/>
              <a:chExt cx="4633" cy="327"/>
            </a:xfrm>
          </p:grpSpPr>
          <p:sp>
            <p:nvSpPr>
              <p:cNvPr id="70678" name="Rectangle 22"/>
              <p:cNvSpPr>
                <a:spLocks noChangeArrowheads="1"/>
              </p:cNvSpPr>
              <p:nvPr/>
            </p:nvSpPr>
            <p:spPr bwMode="auto">
              <a:xfrm>
                <a:off x="295" y="3521"/>
                <a:ext cx="31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写出级数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zh-CN" altLang="en-US">
                    <a:cs typeface="Times New Roman" panose="02020603050405020304" pitchFamily="18" charset="0"/>
                  </a:rPr>
                  <a:t>发散的充要条件是</a:t>
                </a: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70677" name="Object 21"/>
              <p:cNvGraphicFramePr>
                <a:graphicFrameLocks noChangeAspect="1"/>
              </p:cNvGraphicFramePr>
              <p:nvPr/>
            </p:nvGraphicFramePr>
            <p:xfrm>
              <a:off x="3470" y="3556"/>
              <a:ext cx="145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759" r:id="rId9" imgW="2311400" imgH="444500" progId="Equation.DSMT4">
                      <p:embed/>
                    </p:oleObj>
                  </mc:Choice>
                  <mc:Fallback>
                    <p:oleObj r:id="rId9" imgW="2311400" imgH="444500" progId="Equation.DSMT4">
                      <p:embed/>
                      <p:pic>
                        <p:nvPicPr>
                          <p:cNvPr id="0" name="Picture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3556"/>
                            <a:ext cx="145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4956" y="3521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对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609600" y="549275"/>
            <a:ext cx="7015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任何正整数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/>
              <a:t>,</a:t>
            </a:r>
            <a:r>
              <a:rPr lang="zh-CN" altLang="en-US"/>
              <a:t>总存在正整数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(&gt;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/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/>
              <a:t>，有</a:t>
            </a: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649538" y="1270000"/>
          <a:ext cx="5883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3" imgW="5880100" imgH="609600" progId="Equation.DSMT4">
                  <p:embed/>
                </p:oleObj>
              </mc:Choice>
              <mc:Fallback>
                <p:oleObj name="Equation" r:id="rId3" imgW="5880100" imgH="609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1270000"/>
                        <a:ext cx="5883275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Rectangle 10"/>
          <p:cNvSpPr>
            <a:spLocks noChangeArrowheads="1"/>
          </p:cNvSpPr>
          <p:nvPr/>
        </p:nvSpPr>
        <p:spPr bwMode="auto">
          <a:xfrm>
            <a:off x="571500" y="1989138"/>
            <a:ext cx="4914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12.1</a:t>
            </a:r>
            <a:r>
              <a:rPr lang="zh-CN" altLang="en-US"/>
              <a:t>立即可得如下推论</a:t>
            </a:r>
            <a:r>
              <a:rPr lang="en-US" altLang="zh-CN"/>
              <a:t>.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11188" y="2709863"/>
            <a:ext cx="735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推论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0000FF"/>
                </a:solidFill>
              </a:rPr>
              <a:t>级数收敛的必要条件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/>
              <a:t>若级数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收敛</a:t>
            </a:r>
            <a:r>
              <a:rPr lang="en-US" altLang="zh-CN"/>
              <a:t>,</a:t>
            </a:r>
            <a:r>
              <a:rPr lang="zh-CN" altLang="en-US"/>
              <a:t>则 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3925888" y="3405188"/>
          <a:ext cx="15335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r:id="rId5" imgW="1536033" imgH="545863" progId="Equation.DSMT4">
                  <p:embed/>
                </p:oleObj>
              </mc:Choice>
              <mc:Fallback>
                <p:oleObj r:id="rId5" imgW="1536033" imgH="545863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5888" y="3405188"/>
                        <a:ext cx="15335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35000" y="4076700"/>
            <a:ext cx="8132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/>
              <a:t>推论是级数收敛的一个必要条件</a:t>
            </a:r>
            <a:r>
              <a:rPr lang="en-US" altLang="zh-CN"/>
              <a:t>:</a:t>
            </a:r>
            <a:r>
              <a:rPr lang="zh-CN" altLang="en-US"/>
              <a:t>一般项不趋于 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28650" y="4795838"/>
            <a:ext cx="79549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零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级数一定发散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但一般项趋于零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则级数未必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12775" y="5516563"/>
            <a:ext cx="723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收敛，因此用来判断级数发散很有效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如级数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059113" y="806450"/>
          <a:ext cx="3171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r:id="rId3" imgW="3175000" imgH="393700" progId="Equation.DSMT4">
                  <p:embed/>
                </p:oleObj>
              </mc:Choice>
              <mc:Fallback>
                <p:oleObj r:id="rId3" imgW="3175000" imgH="3937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806450"/>
                        <a:ext cx="3171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611188" y="2276475"/>
            <a:ext cx="2940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讨论调和级数</a:t>
            </a: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3228975" y="2925763"/>
          <a:ext cx="3171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r:id="rId5" imgW="3175000" imgH="850900" progId="Equation.DSMT4">
                  <p:embed/>
                </p:oleObj>
              </mc:Choice>
              <mc:Fallback>
                <p:oleObj r:id="rId5" imgW="3175000" imgH="850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975" y="2925763"/>
                        <a:ext cx="3171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10"/>
          <p:cNvSpPr>
            <a:spLocks noChangeArrowheads="1"/>
          </p:cNvSpPr>
          <p:nvPr/>
        </p:nvSpPr>
        <p:spPr bwMode="auto">
          <a:xfrm>
            <a:off x="585788" y="3773488"/>
            <a:ext cx="197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的敛散性</a:t>
            </a:r>
            <a:r>
              <a:rPr lang="en-US" altLang="zh-CN"/>
              <a:t>. </a:t>
            </a:r>
          </a:p>
        </p:txBody>
      </p:sp>
      <p:grpSp>
        <p:nvGrpSpPr>
          <p:cNvPr id="68623" name="Group 15"/>
          <p:cNvGrpSpPr>
            <a:grpSpLocks/>
          </p:cNvGrpSpPr>
          <p:nvPr/>
        </p:nvGrpSpPr>
        <p:grpSpPr bwMode="auto">
          <a:xfrm>
            <a:off x="611188" y="4365625"/>
            <a:ext cx="7969250" cy="838200"/>
            <a:chOff x="249" y="2523"/>
            <a:chExt cx="5020" cy="528"/>
          </a:xfrm>
        </p:grpSpPr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249" y="2649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这里一般项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1791" y="2523"/>
            <a:ext cx="105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1" r:id="rId7" imgW="1676400" imgH="838200" progId="Equation.DSMT4">
                    <p:embed/>
                  </p:oleObj>
                </mc:Choice>
                <mc:Fallback>
                  <p:oleObj r:id="rId7" imgW="1676400" imgH="8382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523"/>
                          <a:ext cx="105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2835" y="2659"/>
              <a:ext cx="2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不能利用推论判断级数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585788" y="5214938"/>
            <a:ext cx="1971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的敛散性</a:t>
            </a:r>
            <a:r>
              <a:rPr lang="en-US" altLang="zh-CN"/>
              <a:t>. </a:t>
            </a:r>
          </a:p>
        </p:txBody>
      </p:sp>
      <p:grpSp>
        <p:nvGrpSpPr>
          <p:cNvPr id="68626" name="Group 18"/>
          <p:cNvGrpSpPr>
            <a:grpSpLocks/>
          </p:cNvGrpSpPr>
          <p:nvPr/>
        </p:nvGrpSpPr>
        <p:grpSpPr bwMode="auto">
          <a:xfrm>
            <a:off x="585788" y="1484313"/>
            <a:ext cx="6985000" cy="519112"/>
            <a:chOff x="369" y="935"/>
            <a:chExt cx="4400" cy="327"/>
          </a:xfrm>
        </p:grpSpPr>
        <p:sp>
          <p:nvSpPr>
            <p:cNvPr id="68612" name="Rectangle 4"/>
            <p:cNvSpPr>
              <a:spLocks noChangeArrowheads="1"/>
            </p:cNvSpPr>
            <p:nvPr/>
          </p:nvSpPr>
          <p:spPr bwMode="auto">
            <a:xfrm>
              <a:off x="369" y="935"/>
              <a:ext cx="4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因为一般项</a:t>
              </a:r>
              <a:r>
                <a:rPr lang="en-US" altLang="zh-CN" i="1">
                  <a:latin typeface="Times New Roman" panose="02020603050405020304" pitchFamily="18" charset="0"/>
                </a:rPr>
                <a:t>u</a:t>
              </a:r>
              <a:r>
                <a:rPr lang="en-US" altLang="zh-CN" i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>
                  <a:latin typeface="Times New Roman" panose="02020603050405020304" pitchFamily="18" charset="0"/>
                </a:rPr>
                <a:t>=(    )</a:t>
              </a:r>
              <a:r>
                <a:rPr lang="en-US" altLang="zh-CN" i="1" baseline="50000">
                  <a:latin typeface="Times New Roman" panose="02020603050405020304" pitchFamily="18" charset="0"/>
                </a:rPr>
                <a:t>n</a:t>
              </a:r>
              <a:r>
                <a:rPr lang="en-US" altLang="zh-CN" baseline="50000">
                  <a:latin typeface="Times New Roman" panose="02020603050405020304" pitchFamily="18" charset="0"/>
                </a:rPr>
                <a:t>-1</a:t>
              </a:r>
              <a:r>
                <a:rPr lang="zh-CN" altLang="en-US"/>
                <a:t>不趋于零，所以发散</a:t>
              </a:r>
              <a:r>
                <a:rPr lang="en-US" altLang="zh-CN"/>
                <a:t>. </a:t>
              </a:r>
            </a:p>
          </p:txBody>
        </p:sp>
        <p:graphicFrame>
          <p:nvGraphicFramePr>
            <p:cNvPr id="68625" name="Object 17"/>
            <p:cNvGraphicFramePr>
              <a:graphicFrameLocks noChangeAspect="1"/>
            </p:cNvGraphicFramePr>
            <p:nvPr/>
          </p:nvGraphicFramePr>
          <p:xfrm>
            <a:off x="1944" y="1015"/>
            <a:ext cx="25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2" name="Equation" r:id="rId9" imgW="406048" imgH="304536" progId="Equation.DSMT4">
                    <p:embed/>
                  </p:oleObj>
                </mc:Choice>
                <mc:Fallback>
                  <p:oleObj name="Equation" r:id="rId9" imgW="406048" imgH="304536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1015"/>
                          <a:ext cx="25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612775" y="620713"/>
            <a:ext cx="280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若令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p = m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则有</a:t>
            </a:r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116013" y="1333500"/>
          <a:ext cx="72009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r:id="rId3" imgW="7200900" imgH="939800" progId="Equation.DSMT4">
                  <p:embed/>
                </p:oleObj>
              </mc:Choice>
              <mc:Fallback>
                <p:oleObj r:id="rId3" imgW="7200900" imgH="939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33500"/>
                        <a:ext cx="72009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5" name="Group 21"/>
          <p:cNvGrpSpPr>
            <a:grpSpLocks/>
          </p:cNvGrpSpPr>
          <p:nvPr/>
        </p:nvGrpSpPr>
        <p:grpSpPr bwMode="auto">
          <a:xfrm>
            <a:off x="2346325" y="2701925"/>
            <a:ext cx="4170363" cy="942975"/>
            <a:chOff x="1247" y="1525"/>
            <a:chExt cx="2627" cy="594"/>
          </a:xfrm>
        </p:grpSpPr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1247" y="1525"/>
            <a:ext cx="2094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9" r:id="rId5" imgW="3327400" imgH="939800" progId="Equation.DSMT4">
                    <p:embed/>
                  </p:oleObj>
                </mc:Choice>
                <mc:Fallback>
                  <p:oleObj r:id="rId5" imgW="3327400" imgH="939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525"/>
                          <a:ext cx="2094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7"/>
            <p:cNvGraphicFramePr>
              <a:graphicFrameLocks noChangeAspect="1"/>
            </p:cNvGraphicFramePr>
            <p:nvPr/>
          </p:nvGraphicFramePr>
          <p:xfrm>
            <a:off x="3424" y="1546"/>
            <a:ext cx="4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0" r:id="rId7" imgW="711200" imgH="838200" progId="Equation.DSMT4">
                    <p:embed/>
                  </p:oleObj>
                </mc:Choice>
                <mc:Fallback>
                  <p:oleObj r:id="rId7" imgW="711200" imgH="8382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546"/>
                          <a:ext cx="45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4" name="Group 20"/>
          <p:cNvGrpSpPr>
            <a:grpSpLocks/>
          </p:cNvGrpSpPr>
          <p:nvPr/>
        </p:nvGrpSpPr>
        <p:grpSpPr bwMode="auto">
          <a:xfrm>
            <a:off x="598488" y="4005263"/>
            <a:ext cx="7974012" cy="838200"/>
            <a:chOff x="385" y="2766"/>
            <a:chExt cx="5023" cy="528"/>
          </a:xfrm>
        </p:grpSpPr>
        <p:graphicFrame>
          <p:nvGraphicFramePr>
            <p:cNvPr id="67594" name="Object 10"/>
            <p:cNvGraphicFramePr>
              <a:graphicFrameLocks noChangeAspect="1"/>
            </p:cNvGraphicFramePr>
            <p:nvPr/>
          </p:nvGraphicFramePr>
          <p:xfrm>
            <a:off x="938" y="2766"/>
            <a:ext cx="67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81" r:id="rId9" imgW="1066800" imgH="838200" progId="Equation.DSMT4">
                    <p:embed/>
                  </p:oleObj>
                </mc:Choice>
                <mc:Fallback>
                  <p:oleObj r:id="rId9" imgW="1066800" imgH="8382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766"/>
                          <a:ext cx="672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5" name="Rectangle 11"/>
            <p:cNvSpPr>
              <a:spLocks noChangeArrowheads="1"/>
            </p:cNvSpPr>
            <p:nvPr/>
          </p:nvSpPr>
          <p:spPr bwMode="auto">
            <a:xfrm>
              <a:off x="385" y="2857"/>
              <a:ext cx="10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故取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1610" y="2857"/>
              <a:ext cx="37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对任何正整数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N </a:t>
              </a:r>
              <a:r>
                <a:rPr lang="zh-CN" altLang="en-US"/>
                <a:t>只要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m &gt; N </a:t>
              </a:r>
              <a:r>
                <a:rPr lang="zh-CN" altLang="en-US"/>
                <a:t>和</a:t>
              </a:r>
              <a:r>
                <a:rPr lang="zh-CN" altLang="en-US">
                  <a:latin typeface="Times New Roman" panose="02020603050405020304" pitchFamily="18" charset="0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p </a:t>
              </a:r>
              <a:r>
                <a:rPr lang="en-US" altLang="zh-CN">
                  <a:latin typeface="Times New Roman" panose="02020603050405020304" pitchFamily="18" charset="0"/>
                </a:rPr>
                <a:t>= </a:t>
              </a:r>
              <a:r>
                <a:rPr lang="en-US" altLang="zh-CN" i="1">
                  <a:latin typeface="Times New Roman" panose="02020603050405020304" pitchFamily="18" charset="0"/>
                </a:rPr>
                <a:t>m</a:t>
              </a:r>
              <a:r>
                <a:rPr lang="en-US" altLang="zh-CN"/>
                <a:t> </a:t>
              </a:r>
            </a:p>
          </p:txBody>
        </p:sp>
      </p:grp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12775" y="5084763"/>
            <a:ext cx="595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就有</a:t>
            </a:r>
            <a:r>
              <a:rPr lang="en-US" altLang="zh-CN">
                <a:latin typeface="Times New Roman" panose="02020603050405020304" pitchFamily="18" charset="0"/>
              </a:rPr>
              <a:t>(7)</a:t>
            </a:r>
            <a:r>
              <a:rPr lang="zh-CN" altLang="en-US"/>
              <a:t>式成立，因此调和级数发散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Rectangle 3"/>
              <p:cNvSpPr>
                <a:spLocks noChangeArrowheads="1"/>
              </p:cNvSpPr>
              <p:nvPr/>
            </p:nvSpPr>
            <p:spPr bwMode="auto">
              <a:xfrm>
                <a:off x="611560" y="692696"/>
                <a:ext cx="6946210" cy="11160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判断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f>
                                      <m:f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𝒏</m:t>
                                </m:r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𝒏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的敛散性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563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692696"/>
                <a:ext cx="6946210" cy="1116013"/>
              </a:xfrm>
              <a:prstGeom prst="rect">
                <a:avLst/>
              </a:prstGeom>
              <a:blipFill rotWithShape="0">
                <a:blip r:embed="rId2"/>
                <a:stretch>
                  <a:fillRect l="-175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611560" y="1700808"/>
            <a:ext cx="161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/>
              <a:t> 因为</a:t>
            </a:r>
            <a:r>
              <a:rPr lang="zh-CN" altLang="en-US" dirty="0">
                <a:latin typeface="Times New Roman" panose="02020603050405020304" pitchFamily="18" charset="0"/>
              </a:rPr>
              <a:t>  </a:t>
            </a:r>
            <a:endParaRPr lang="zh-CN" altLang="en-US" dirty="0"/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11560" y="5013176"/>
            <a:ext cx="6972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所以由级数收敛的必要条件知原级数发散</a:t>
            </a:r>
            <a:r>
              <a:rPr lang="en-US" altLang="zh-CN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/>
              <p:cNvSpPr>
                <a:spLocks noChangeArrowheads="1"/>
              </p:cNvSpPr>
              <p:nvPr/>
            </p:nvSpPr>
            <p:spPr bwMode="auto">
              <a:xfrm>
                <a:off x="611560" y="2420888"/>
                <a:ext cx="5976664" cy="12667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𝐥𝐢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𝐥𝐢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420888"/>
                <a:ext cx="5976664" cy="12667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>
                <a:spLocks noChangeArrowheads="1"/>
              </p:cNvSpPr>
              <p:nvPr/>
            </p:nvSpPr>
            <p:spPr bwMode="auto">
              <a:xfrm>
                <a:off x="2267744" y="3789040"/>
                <a:ext cx="6450538" cy="963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𝐥𝐢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𝐦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≠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67744" y="3789040"/>
                <a:ext cx="6450538" cy="96366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630238" y="477838"/>
            <a:ext cx="8045450" cy="923925"/>
            <a:chOff x="295" y="255"/>
            <a:chExt cx="5068" cy="582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295" y="391"/>
              <a:ext cx="39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zh-CN" altLang="en-US">
                  <a:cs typeface="Times New Roman" panose="02020603050405020304" pitchFamily="18" charset="0"/>
                </a:rPr>
                <a:t>运用级数收敛的柯西准则证明级数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5538" name="Object 2"/>
            <p:cNvGraphicFramePr>
              <a:graphicFrameLocks noChangeAspect="1"/>
            </p:cNvGraphicFramePr>
            <p:nvPr/>
          </p:nvGraphicFramePr>
          <p:xfrm>
            <a:off x="4150" y="255"/>
            <a:ext cx="53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40" r:id="rId3" imgW="850900" imgH="927100" progId="Equation.DSMT4">
                    <p:embed/>
                  </p:oleObj>
                </mc:Choice>
                <mc:Fallback>
                  <p:oleObj r:id="rId3" imgW="850900" imgH="9271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255"/>
                          <a:ext cx="53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4684" y="391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>
                  <a:cs typeface="Times New Roman" panose="02020603050405020304" pitchFamily="18" charset="0"/>
                </a:rPr>
                <a:t>.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30238" y="1270000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证</a:t>
            </a:r>
            <a:r>
              <a:rPr lang="zh-CN" altLang="en-US"/>
              <a:t> 由于 </a:t>
            </a:r>
          </a:p>
        </p:txBody>
      </p:sp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755650" y="2062163"/>
          <a:ext cx="3352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1" r:id="rId5" imgW="3352800" imgH="584200" progId="Equation.DSMT4">
                  <p:embed/>
                </p:oleObj>
              </mc:Choice>
              <mc:Fallback>
                <p:oleObj r:id="rId5" imgW="3352800" imgH="584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62163"/>
                        <a:ext cx="33528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755650" y="2781300"/>
          <a:ext cx="46196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r:id="rId7" imgW="4622800" imgH="939800" progId="Equation.DSMT4">
                  <p:embed/>
                </p:oleObj>
              </mc:Choice>
              <mc:Fallback>
                <p:oleObj r:id="rId7" imgW="4622800" imgH="939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781300"/>
                        <a:ext cx="46196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796925" y="3854450"/>
          <a:ext cx="6943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r:id="rId9" imgW="6946900" imgH="939800" progId="Equation.DSMT4">
                  <p:embed/>
                </p:oleObj>
              </mc:Choice>
              <mc:Fallback>
                <p:oleObj r:id="rId9" imgW="6946900" imgH="939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3854450"/>
                        <a:ext cx="69437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855663" y="4972050"/>
          <a:ext cx="78200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r:id="rId11" imgW="7823200" imgH="901700" progId="Equation.DSMT4">
                  <p:embed/>
                </p:oleObj>
              </mc:Choice>
              <mc:Fallback>
                <p:oleObj r:id="rId11" imgW="7823200" imgH="901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4972050"/>
                        <a:ext cx="78200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6" name="Group 24"/>
          <p:cNvGrpSpPr>
            <a:grpSpLocks/>
          </p:cNvGrpSpPr>
          <p:nvPr/>
        </p:nvGrpSpPr>
        <p:grpSpPr bwMode="auto">
          <a:xfrm>
            <a:off x="776288" y="620713"/>
            <a:ext cx="2851150" cy="914400"/>
            <a:chOff x="449" y="1117"/>
            <a:chExt cx="1796" cy="576"/>
          </a:xfrm>
        </p:grpSpPr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449" y="1117"/>
            <a:ext cx="120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1" r:id="rId3" imgW="1917700" imgH="914400" progId="Equation.DSMT4">
                    <p:embed/>
                  </p:oleObj>
                </mc:Choice>
                <mc:Fallback>
                  <p:oleObj r:id="rId3" imgW="1917700" imgH="9144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1117"/>
                          <a:ext cx="120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4"/>
            <p:cNvGraphicFramePr>
              <a:graphicFrameLocks noChangeAspect="1"/>
            </p:cNvGraphicFramePr>
            <p:nvPr/>
          </p:nvGraphicFramePr>
          <p:xfrm>
            <a:off x="1759" y="1117"/>
            <a:ext cx="48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2" r:id="rId5" imgW="774364" imgH="850531" progId="Equation.DSMT4">
                    <p:embed/>
                  </p:oleObj>
                </mc:Choice>
                <mc:Fallback>
                  <p:oleObj r:id="rId5" imgW="774364" imgH="850531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" y="1117"/>
                          <a:ext cx="48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23" name="Group 11"/>
          <p:cNvGrpSpPr>
            <a:grpSpLocks/>
          </p:cNvGrpSpPr>
          <p:nvPr/>
        </p:nvGrpSpPr>
        <p:grpSpPr bwMode="auto">
          <a:xfrm>
            <a:off x="585788" y="1628775"/>
            <a:ext cx="8177212" cy="942975"/>
            <a:chOff x="295" y="1657"/>
            <a:chExt cx="5151" cy="594"/>
          </a:xfrm>
        </p:grpSpPr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95" y="175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因此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930" y="1657"/>
            <a:ext cx="2586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3" r:id="rId7" imgW="4102100" imgH="939800" progId="Equation.DSMT4">
                    <p:embed/>
                  </p:oleObj>
                </mc:Choice>
                <mc:Fallback>
                  <p:oleObj r:id="rId7" imgW="4102100" imgH="9398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657"/>
                          <a:ext cx="2586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3606" y="1752"/>
              <a:ext cx="1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m&gt;N</a:t>
              </a:r>
              <a:r>
                <a:rPr lang="zh-CN" altLang="en-US">
                  <a:cs typeface="Times New Roman" panose="02020603050405020304" pitchFamily="18" charset="0"/>
                </a:rPr>
                <a:t>及任意正 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37" name="Group 25"/>
          <p:cNvGrpSpPr>
            <a:grpSpLocks/>
          </p:cNvGrpSpPr>
          <p:nvPr/>
        </p:nvGrpSpPr>
        <p:grpSpPr bwMode="auto">
          <a:xfrm>
            <a:off x="611188" y="2636838"/>
            <a:ext cx="7870825" cy="847725"/>
            <a:chOff x="408" y="2497"/>
            <a:chExt cx="4958" cy="534"/>
          </a:xfrm>
        </p:grpSpPr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408" y="2624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整数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由上式可得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24" name="Object 12"/>
            <p:cNvGraphicFramePr>
              <a:graphicFrameLocks noChangeAspect="1"/>
            </p:cNvGraphicFramePr>
            <p:nvPr/>
          </p:nvGraphicFramePr>
          <p:xfrm>
            <a:off x="2390" y="2497"/>
            <a:ext cx="297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4" name="Equation" r:id="rId9" imgW="4724400" imgH="850900" progId="Equation.DSMT4">
                    <p:embed/>
                  </p:oleObj>
                </mc:Choice>
                <mc:Fallback>
                  <p:oleObj name="Equation" r:id="rId9" imgW="4724400" imgH="8509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2497"/>
                          <a:ext cx="297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5" name="Group 23"/>
          <p:cNvGrpSpPr>
            <a:grpSpLocks/>
          </p:cNvGrpSpPr>
          <p:nvPr/>
        </p:nvGrpSpPr>
        <p:grpSpPr bwMode="auto">
          <a:xfrm>
            <a:off x="684213" y="3644900"/>
            <a:ext cx="6654800" cy="923925"/>
            <a:chOff x="375" y="2840"/>
            <a:chExt cx="4192" cy="582"/>
          </a:xfrm>
        </p:grpSpPr>
        <p:graphicFrame>
          <p:nvGraphicFramePr>
            <p:cNvPr id="64531" name="Object 19"/>
            <p:cNvGraphicFramePr>
              <a:graphicFrameLocks noChangeAspect="1"/>
            </p:cNvGraphicFramePr>
            <p:nvPr/>
          </p:nvGraphicFramePr>
          <p:xfrm>
            <a:off x="375" y="2840"/>
            <a:ext cx="359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5" r:id="rId11" imgW="5702300" imgH="927100" progId="Equation.DSMT4">
                    <p:embed/>
                  </p:oleObj>
                </mc:Choice>
                <mc:Fallback>
                  <p:oleObj r:id="rId11" imgW="5702300" imgH="9271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" y="2840"/>
                          <a:ext cx="359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3923" y="2967"/>
              <a:ext cx="6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r>
                <a:rPr lang="en-US" altLang="zh-CN" sz="1100">
                  <a:latin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38" name="Group 26"/>
          <p:cNvGrpSpPr>
            <a:grpSpLocks/>
          </p:cNvGrpSpPr>
          <p:nvPr/>
        </p:nvGrpSpPr>
        <p:grpSpPr bwMode="auto">
          <a:xfrm>
            <a:off x="641350" y="4508500"/>
            <a:ext cx="8034338" cy="942975"/>
            <a:chOff x="368" y="368"/>
            <a:chExt cx="5061" cy="594"/>
          </a:xfrm>
        </p:grpSpPr>
        <p:sp>
          <p:nvSpPr>
            <p:cNvPr id="64539" name="Rectangle 27"/>
            <p:cNvSpPr>
              <a:spLocks noChangeArrowheads="1"/>
            </p:cNvSpPr>
            <p:nvPr/>
          </p:nvSpPr>
          <p:spPr bwMode="auto">
            <a:xfrm>
              <a:off x="368" y="508"/>
              <a:ext cx="1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注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4540" name="Object 28"/>
            <p:cNvGraphicFramePr>
              <a:graphicFrameLocks noChangeAspect="1"/>
            </p:cNvGraphicFramePr>
            <p:nvPr/>
          </p:nvGraphicFramePr>
          <p:xfrm>
            <a:off x="1238" y="368"/>
            <a:ext cx="103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6" name="Equation" r:id="rId13" imgW="1638300" imgH="939800" progId="Equation.DSMT4">
                    <p:embed/>
                  </p:oleObj>
                </mc:Choice>
                <mc:Fallback>
                  <p:oleObj name="Equation" r:id="rId13" imgW="1638300" imgH="9398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8" y="368"/>
                          <a:ext cx="1032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41" name="Rectangle 29"/>
            <p:cNvSpPr>
              <a:spLocks noChangeArrowheads="1"/>
            </p:cNvSpPr>
            <p:nvPr/>
          </p:nvSpPr>
          <p:spPr bwMode="auto">
            <a:xfrm>
              <a:off x="2254" y="517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的收敛性已由例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>
                  <a:cs typeface="Times New Roman" panose="02020603050405020304" pitchFamily="18" charset="0"/>
                </a:rPr>
                <a:t>的证明过程所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611188" y="5502275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显示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2" name="Group 24"/>
          <p:cNvGrpSpPr>
            <a:grpSpLocks/>
          </p:cNvGrpSpPr>
          <p:nvPr/>
        </p:nvGrpSpPr>
        <p:grpSpPr bwMode="auto">
          <a:xfrm>
            <a:off x="596900" y="549275"/>
            <a:ext cx="8032750" cy="576263"/>
            <a:chOff x="376" y="1389"/>
            <a:chExt cx="5060" cy="363"/>
          </a:xfrm>
        </p:grpSpPr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76" y="1389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12.2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1400" y="1434"/>
            <a:ext cx="277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1" name="Equation" r:id="rId3" imgW="4406900" imgH="508000" progId="Equation.DSMT4">
                    <p:embed/>
                  </p:oleObj>
                </mc:Choice>
                <mc:Fallback>
                  <p:oleObj name="Equation" r:id="rId3" imgW="4406900" imgH="5080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1434"/>
                          <a:ext cx="277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4178" y="1389"/>
              <a:ext cx="1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则对任意常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3516" name="Group 28"/>
          <p:cNvGrpSpPr>
            <a:grpSpLocks/>
          </p:cNvGrpSpPr>
          <p:nvPr/>
        </p:nvGrpSpPr>
        <p:grpSpPr bwMode="auto">
          <a:xfrm>
            <a:off x="593725" y="1412875"/>
            <a:ext cx="6030913" cy="561975"/>
            <a:chOff x="374" y="1879"/>
            <a:chExt cx="3799" cy="354"/>
          </a:xfrm>
        </p:grpSpPr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74" y="1879"/>
              <a:ext cx="1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d</a:t>
              </a:r>
              <a:r>
                <a:rPr lang="zh-CN" altLang="en-US">
                  <a:cs typeface="Times New Roman" panose="02020603050405020304" pitchFamily="18" charset="0"/>
                </a:rPr>
                <a:t>，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00" name="Object 12"/>
            <p:cNvGraphicFramePr>
              <a:graphicFrameLocks noChangeAspect="1"/>
            </p:cNvGraphicFramePr>
            <p:nvPr/>
          </p:nvGraphicFramePr>
          <p:xfrm>
            <a:off x="1274" y="1915"/>
            <a:ext cx="171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2" name="Equation" r:id="rId5" imgW="2717800" imgH="508000" progId="Equation.DSMT4">
                    <p:embed/>
                  </p:oleObj>
                </mc:Choice>
                <mc:Fallback>
                  <p:oleObj name="Equation" r:id="rId5" imgW="2717800" imgH="508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1915"/>
                          <a:ext cx="171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2" name="Rectangle 14"/>
            <p:cNvSpPr>
              <a:spLocks noChangeArrowheads="1"/>
            </p:cNvSpPr>
            <p:nvPr/>
          </p:nvSpPr>
          <p:spPr bwMode="auto">
            <a:xfrm>
              <a:off x="2937" y="1879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亦收敛，且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2235200" y="2347913"/>
          <a:ext cx="4724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3" name="Equation" r:id="rId7" imgW="4724400" imgH="508000" progId="Equation.DSMT4">
                  <p:embed/>
                </p:oleObj>
              </mc:Choice>
              <mc:Fallback>
                <p:oleObj name="Equation" r:id="rId7" imgW="4724400" imgH="508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347913"/>
                        <a:ext cx="4724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5" name="Group 27"/>
          <p:cNvGrpSpPr>
            <a:grpSpLocks/>
          </p:cNvGrpSpPr>
          <p:nvPr/>
        </p:nvGrpSpPr>
        <p:grpSpPr bwMode="auto">
          <a:xfrm>
            <a:off x="584200" y="3109913"/>
            <a:ext cx="8010525" cy="534987"/>
            <a:chOff x="368" y="2912"/>
            <a:chExt cx="5046" cy="337"/>
          </a:xfrm>
        </p:grpSpPr>
        <p:sp>
          <p:nvSpPr>
            <p:cNvPr id="63507" name="Rectangle 19"/>
            <p:cNvSpPr>
              <a:spLocks noChangeArrowheads="1"/>
            </p:cNvSpPr>
            <p:nvPr/>
          </p:nvSpPr>
          <p:spPr bwMode="auto">
            <a:xfrm>
              <a:off x="368" y="2922"/>
              <a:ext cx="3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根据级数收敛的柯西准则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级数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3471" y="2921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94" name="Equation" r:id="rId9" imgW="787400" imgH="508000" progId="Equation.DSMT4">
                    <p:embed/>
                  </p:oleObj>
                </mc:Choice>
                <mc:Fallback>
                  <p:oleObj name="Equation" r:id="rId9" imgW="787400" imgH="5080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2921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8" name="Rectangle 20"/>
            <p:cNvSpPr>
              <a:spLocks noChangeArrowheads="1"/>
            </p:cNvSpPr>
            <p:nvPr/>
          </p:nvSpPr>
          <p:spPr bwMode="auto">
            <a:xfrm>
              <a:off x="3932" y="2912"/>
              <a:ext cx="14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的收敛与否与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596900" y="384492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级数前面有限项的取值无关</a:t>
            </a:r>
            <a:r>
              <a:rPr lang="en-US" altLang="zh-CN"/>
              <a:t>.</a:t>
            </a:r>
            <a:r>
              <a:rPr lang="zh-CN" altLang="en-US"/>
              <a:t>从而可得到以下定理</a:t>
            </a:r>
            <a:r>
              <a:rPr lang="en-US" altLang="zh-CN"/>
              <a:t>. 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596900" y="4565650"/>
            <a:ext cx="8218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12.3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去掉、增加或改变级数的有限项并不改变 </a:t>
            </a:r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611188" y="5286375"/>
            <a:ext cx="2686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级数的敛散性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617538" y="692150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/>
              <a:t>去掉、增加或改变级数的有限项虽不改变该级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11188" y="13970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数的敛散性，但在收敛时，其和一般还是要变的</a:t>
            </a:r>
            <a:r>
              <a:rPr lang="en-US" altLang="zh-CN"/>
              <a:t>. </a:t>
            </a:r>
          </a:p>
        </p:txBody>
      </p:sp>
      <p:grpSp>
        <p:nvGrpSpPr>
          <p:cNvPr id="62481" name="Group 17"/>
          <p:cNvGrpSpPr>
            <a:grpSpLocks/>
          </p:cNvGrpSpPr>
          <p:nvPr/>
        </p:nvGrpSpPr>
        <p:grpSpPr bwMode="auto">
          <a:xfrm>
            <a:off x="565150" y="1989138"/>
            <a:ext cx="7724775" cy="923925"/>
            <a:chOff x="385" y="2115"/>
            <a:chExt cx="4866" cy="582"/>
          </a:xfrm>
        </p:grpSpPr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385" y="2205"/>
              <a:ext cx="1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由定理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12.3</a:t>
              </a:r>
              <a:r>
                <a:rPr lang="zh-CN" altLang="en-US">
                  <a:cs typeface="Times New Roman" panose="02020603050405020304" pitchFamily="18" charset="0"/>
                </a:rPr>
                <a:t>知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1898" y="2115"/>
            <a:ext cx="16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5" name="Equation" r:id="rId3" imgW="2641600" imgH="927100" progId="Equation.DSMT4">
                    <p:embed/>
                  </p:oleObj>
                </mc:Choice>
                <mc:Fallback>
                  <p:oleObj name="Equation" r:id="rId3" imgW="2641600" imgH="9271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2115"/>
                          <a:ext cx="166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442" y="2223"/>
              <a:ext cx="18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其和为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则级数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2477" name="Object 13"/>
          <p:cNvGraphicFramePr>
            <a:graphicFrameLocks noChangeAspect="1"/>
          </p:cNvGraphicFramePr>
          <p:nvPr/>
        </p:nvGraphicFramePr>
        <p:xfrm>
          <a:off x="712788" y="3932238"/>
          <a:ext cx="7708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5" imgW="7708900" imgH="508000" progId="Equation.DSMT4">
                  <p:embed/>
                </p:oleObj>
              </mc:Choice>
              <mc:Fallback>
                <p:oleObj name="Equation" r:id="rId5" imgW="7708900" imgH="508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3932238"/>
                        <a:ext cx="77089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98488" y="4652963"/>
            <a:ext cx="8086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第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个余项</a:t>
            </a:r>
            <a:r>
              <a:rPr lang="en-US" altLang="zh-CN"/>
              <a:t>(</a:t>
            </a:r>
            <a:r>
              <a:rPr lang="zh-CN" altLang="en-US"/>
              <a:t>简称余项</a:t>
            </a:r>
            <a:r>
              <a:rPr lang="en-US" altLang="zh-CN"/>
              <a:t>),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它表示以部分和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r>
              <a:rPr lang="zh-CN" altLang="en-US"/>
              <a:t>代替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/>
              <a:t> 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573088" y="535781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时所产生的误差</a:t>
            </a:r>
            <a:r>
              <a:rPr lang="en-US" altLang="zh-CN"/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90545" y="2974109"/>
                <a:ext cx="43629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+⋯            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545" y="2974109"/>
                <a:ext cx="436292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68325" y="620713"/>
            <a:ext cx="8328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对于有限个实数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/>
              <a:t>,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i="1"/>
              <a:t>,…,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</a:rPr>
              <a:t>n </a:t>
            </a:r>
            <a:r>
              <a:rPr lang="zh-CN" altLang="en-US"/>
              <a:t>相加后还是一个实数，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57213" y="1325563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这是在中学就知道的结果</a:t>
            </a:r>
            <a:r>
              <a:rPr lang="en-US" altLang="zh-CN"/>
              <a:t>,</a:t>
            </a:r>
            <a:r>
              <a:rPr lang="zh-CN" altLang="en-US"/>
              <a:t>那么“无限个实数相加”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68325" y="2046288"/>
            <a:ext cx="804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会有什么结果呢？请看下面的几个例子</a:t>
            </a:r>
            <a:r>
              <a:rPr lang="en-US" altLang="zh-CN"/>
              <a:t>. </a:t>
            </a:r>
            <a:r>
              <a:rPr lang="zh-CN" altLang="en-US"/>
              <a:t>如在第二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611188" y="2708275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章提到</a:t>
            </a:r>
            <a:r>
              <a:rPr lang="en-US" altLang="zh-CN"/>
              <a:t>《</a:t>
            </a:r>
            <a:r>
              <a:rPr lang="zh-CN" altLang="en-US"/>
              <a:t>庄子</a:t>
            </a:r>
            <a:r>
              <a:rPr lang="en-US" altLang="zh-CN"/>
              <a:t>·</a:t>
            </a:r>
            <a:r>
              <a:rPr lang="zh-CN" altLang="en-US"/>
              <a:t>天下篇</a:t>
            </a:r>
            <a:r>
              <a:rPr lang="en-US" altLang="zh-CN"/>
              <a:t>》“</a:t>
            </a:r>
            <a:r>
              <a:rPr lang="zh-CN" altLang="en-US"/>
              <a:t>一尺之棰</a:t>
            </a:r>
            <a:r>
              <a:rPr lang="en-US" altLang="zh-CN"/>
              <a:t>,</a:t>
            </a:r>
            <a:r>
              <a:rPr lang="zh-CN" altLang="en-US"/>
              <a:t>日取其半</a:t>
            </a:r>
            <a:r>
              <a:rPr lang="en-US" altLang="zh-CN"/>
              <a:t>,</a:t>
            </a:r>
            <a:r>
              <a:rPr lang="zh-CN" altLang="en-US"/>
              <a:t>万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611188" y="3429000"/>
            <a:ext cx="822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世不竭”的例中</a:t>
            </a:r>
            <a:r>
              <a:rPr lang="en-US" altLang="zh-CN"/>
              <a:t>,</a:t>
            </a:r>
            <a:r>
              <a:rPr lang="zh-CN" altLang="en-US"/>
              <a:t>将每天截下那一部分的长度“加”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611188" y="4133850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起来是</a:t>
            </a:r>
            <a:r>
              <a:rPr lang="en-US" altLang="zh-CN"/>
              <a:t>: </a:t>
            </a:r>
          </a:p>
        </p:txBody>
      </p:sp>
      <p:graphicFrame>
        <p:nvGraphicFramePr>
          <p:cNvPr id="46095" name="Object 15"/>
          <p:cNvGraphicFramePr>
            <a:graphicFrameLocks noChangeAspect="1"/>
          </p:cNvGraphicFramePr>
          <p:nvPr/>
        </p:nvGraphicFramePr>
        <p:xfrm>
          <a:off x="2697163" y="4967288"/>
          <a:ext cx="3819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5" r:id="rId3" imgW="3822700" imgH="838200" progId="Equation.DSMT4">
                  <p:embed/>
                </p:oleObj>
              </mc:Choice>
              <mc:Fallback>
                <p:oleObj r:id="rId3" imgW="3822700" imgH="838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967288"/>
                        <a:ext cx="3819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85788" y="533400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12.4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/>
              <a:t>在收敛级数的项中任意加括号</a:t>
            </a:r>
            <a:r>
              <a:rPr lang="en-US" altLang="zh-CN"/>
              <a:t>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既不改变 </a:t>
            </a: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585788" y="1125538"/>
            <a:ext cx="5340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级数的收敛性</a:t>
            </a:r>
            <a:r>
              <a:rPr lang="en-US" altLang="zh-CN"/>
              <a:t>,</a:t>
            </a:r>
            <a:r>
              <a:rPr lang="zh-CN" altLang="en-US"/>
              <a:t>也不改变它的和</a:t>
            </a:r>
            <a:r>
              <a:rPr lang="en-US" altLang="zh-CN"/>
              <a:t>. </a:t>
            </a:r>
          </a:p>
        </p:txBody>
      </p:sp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577850" y="1916113"/>
            <a:ext cx="7947025" cy="519112"/>
            <a:chOff x="295" y="2205"/>
            <a:chExt cx="5006" cy="327"/>
          </a:xfrm>
        </p:grpSpPr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921" y="2205"/>
            <a:ext cx="273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7" name="Equation" r:id="rId3" imgW="4330700" imgH="508000" progId="Equation.DSMT4">
                    <p:embed/>
                  </p:oleObj>
                </mc:Choice>
                <mc:Fallback>
                  <p:oleObj name="Equation" r:id="rId3" imgW="4330700" imgH="5080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2205"/>
                          <a:ext cx="273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9" name="Object 9"/>
            <p:cNvGraphicFramePr>
              <a:graphicFrameLocks noChangeAspect="1"/>
            </p:cNvGraphicFramePr>
            <p:nvPr/>
          </p:nvGraphicFramePr>
          <p:xfrm>
            <a:off x="3606" y="2205"/>
            <a:ext cx="169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8" name="Equation" r:id="rId5" imgW="2679700" imgH="508000" progId="Equation.DSMT4">
                    <p:embed/>
                  </p:oleObj>
                </mc:Choice>
                <mc:Fallback>
                  <p:oleObj name="Equation" r:id="rId5" imgW="2679700" imgH="5080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05"/>
                          <a:ext cx="1695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295" y="2205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1466" name="Group 26"/>
          <p:cNvGrpSpPr>
            <a:grpSpLocks/>
          </p:cNvGrpSpPr>
          <p:nvPr/>
        </p:nvGrpSpPr>
        <p:grpSpPr bwMode="auto">
          <a:xfrm>
            <a:off x="585788" y="2505075"/>
            <a:ext cx="8042275" cy="923925"/>
            <a:chOff x="385" y="2730"/>
            <a:chExt cx="5066" cy="582"/>
          </a:xfrm>
        </p:grpSpPr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85" y="2848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括号后的级数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6" name="Object 16"/>
            <p:cNvGraphicFramePr>
              <a:graphicFrameLocks noChangeAspect="1"/>
            </p:cNvGraphicFramePr>
            <p:nvPr/>
          </p:nvGraphicFramePr>
          <p:xfrm>
            <a:off x="1818" y="2730"/>
            <a:ext cx="182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79" name="Equation" r:id="rId7" imgW="2895600" imgH="927100" progId="Equation.DSMT4">
                    <p:embed/>
                  </p:oleObj>
                </mc:Choice>
                <mc:Fallback>
                  <p:oleObj name="Equation" r:id="rId7" imgW="2895600" imgH="927100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730"/>
                          <a:ext cx="182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3633" y="2856"/>
              <a:ext cx="18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且其和也是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684213" y="3651250"/>
          <a:ext cx="7632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0" name="Equation" r:id="rId9" imgW="7632700" imgH="495300" progId="Equation.DSMT4">
                  <p:embed/>
                </p:oleObj>
              </mc:Choice>
              <mc:Fallback>
                <p:oleObj name="Equation" r:id="rId9" imgW="7632700" imgH="4953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51250"/>
                        <a:ext cx="76327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27"/>
          <p:cNvGraphicFramePr>
            <a:graphicFrameLocks noChangeAspect="1"/>
          </p:cNvGraphicFramePr>
          <p:nvPr/>
        </p:nvGraphicFramePr>
        <p:xfrm>
          <a:off x="1114425" y="4364038"/>
          <a:ext cx="3911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1" name="Equation" r:id="rId11" imgW="3911600" imgH="508000" progId="Equation.DSMT4">
                  <p:embed/>
                </p:oleObj>
              </mc:Choice>
              <mc:Fallback>
                <p:oleObj name="Equation" r:id="rId11" imgW="3911600" imgH="5080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4364038"/>
                        <a:ext cx="3911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28"/>
          <p:cNvGraphicFramePr>
            <a:graphicFrameLocks noChangeAspect="1"/>
          </p:cNvGraphicFramePr>
          <p:nvPr/>
        </p:nvGraphicFramePr>
        <p:xfrm>
          <a:off x="2649538" y="5026025"/>
          <a:ext cx="52355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2" name="Equation" r:id="rId13" imgW="5232400" imgH="927100" progId="Equation.DSMT4">
                  <p:embed/>
                </p:oleObj>
              </mc:Choice>
              <mc:Fallback>
                <p:oleObj name="Equation" r:id="rId13" imgW="5232400" imgH="927100" progId="Equation.DSMT4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9538" y="5026025"/>
                        <a:ext cx="52355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698500" y="1341438"/>
          <a:ext cx="782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6" name="Equation" r:id="rId3" imgW="7823200" imgH="533400" progId="Equation.DSMT4">
                  <p:embed/>
                </p:oleObj>
              </mc:Choice>
              <mc:Fallback>
                <p:oleObj name="Equation" r:id="rId3" imgW="7823200" imgH="5334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341438"/>
                        <a:ext cx="78232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9" name="Object 23"/>
          <p:cNvGraphicFramePr>
            <a:graphicFrameLocks noChangeAspect="1"/>
          </p:cNvGraphicFramePr>
          <p:nvPr/>
        </p:nvGraphicFramePr>
        <p:xfrm>
          <a:off x="684213" y="2060575"/>
          <a:ext cx="79914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7" name="Equation" r:id="rId5" imgW="7988300" imgH="571500" progId="Equation.DSMT4">
                  <p:embed/>
                </p:oleObj>
              </mc:Choice>
              <mc:Fallback>
                <p:oleObj name="Equation" r:id="rId5" imgW="7988300" imgH="5715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79914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41" name="Object 25"/>
          <p:cNvGraphicFramePr>
            <a:graphicFrameLocks noChangeAspect="1"/>
          </p:cNvGraphicFramePr>
          <p:nvPr/>
        </p:nvGraphicFramePr>
        <p:xfrm>
          <a:off x="652463" y="2781300"/>
          <a:ext cx="7807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8" name="Equation" r:id="rId7" imgW="7810500" imgH="584200" progId="Equation.DSMT4">
                  <p:embed/>
                </p:oleObj>
              </mc:Choice>
              <mc:Fallback>
                <p:oleObj name="Equation" r:id="rId7" imgW="7810500" imgH="5842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781300"/>
                        <a:ext cx="78073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3" name="Rectangle 27"/>
          <p:cNvSpPr>
            <a:spLocks noChangeArrowheads="1"/>
          </p:cNvSpPr>
          <p:nvPr/>
        </p:nvSpPr>
        <p:spPr bwMode="auto">
          <a:xfrm>
            <a:off x="611188" y="350043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从级数加括号后的收敛</a:t>
            </a:r>
            <a:r>
              <a:rPr lang="en-US" altLang="zh-CN"/>
              <a:t>,</a:t>
            </a:r>
            <a:r>
              <a:rPr lang="zh-CN" altLang="en-US"/>
              <a:t>不能推断它在未加括号 </a:t>
            </a:r>
          </a:p>
        </p:txBody>
      </p:sp>
      <p:grpSp>
        <p:nvGrpSpPr>
          <p:cNvPr id="60448" name="Group 32"/>
          <p:cNvGrpSpPr>
            <a:grpSpLocks/>
          </p:cNvGrpSpPr>
          <p:nvPr/>
        </p:nvGrpSpPr>
        <p:grpSpPr bwMode="auto">
          <a:xfrm>
            <a:off x="574675" y="620713"/>
            <a:ext cx="8058150" cy="519112"/>
            <a:chOff x="362" y="1525"/>
            <a:chExt cx="5076" cy="327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62" y="1525"/>
              <a:ext cx="24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于是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   </a:t>
              </a:r>
              <a:r>
                <a:rPr lang="zh-CN" altLang="en-US">
                  <a:cs typeface="Times New Roman" panose="02020603050405020304" pitchFamily="18" charset="0"/>
                </a:rPr>
                <a:t>为收敛级数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2736" y="1525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89" name="Equation" r:id="rId9" imgW="787400" imgH="508000" progId="Equation.DSMT4">
                    <p:embed/>
                  </p:oleObj>
                </mc:Choice>
                <mc:Fallback>
                  <p:oleObj name="Equation" r:id="rId9" imgW="787400" imgH="5080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525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3172" y="1525"/>
              <a:ext cx="2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的部分和数列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则级数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45" name="Object 29"/>
            <p:cNvGraphicFramePr>
              <a:graphicFrameLocks noChangeAspect="1"/>
            </p:cNvGraphicFramePr>
            <p:nvPr/>
          </p:nvGraphicFramePr>
          <p:xfrm>
            <a:off x="1202" y="1569"/>
            <a:ext cx="4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0" name="Equation" r:id="rId11" imgW="774364" imgH="431613" progId="Equation.DSMT4">
                    <p:embed/>
                  </p:oleObj>
                </mc:Choice>
                <mc:Fallback>
                  <p:oleObj name="Equation" r:id="rId11" imgW="774364" imgH="431613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569"/>
                          <a:ext cx="4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54" name="Rectangle 38"/>
          <p:cNvSpPr>
            <a:spLocks noChangeArrowheads="1"/>
          </p:cNvSpPr>
          <p:nvPr/>
        </p:nvSpPr>
        <p:spPr bwMode="auto">
          <a:xfrm>
            <a:off x="611188" y="4205288"/>
            <a:ext cx="276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时也收敛</a:t>
            </a:r>
            <a:r>
              <a:rPr lang="en-US" altLang="zh-CN"/>
              <a:t>.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例如 </a:t>
            </a:r>
          </a:p>
        </p:txBody>
      </p:sp>
      <p:graphicFrame>
        <p:nvGraphicFramePr>
          <p:cNvPr id="60455" name="Object 39"/>
          <p:cNvGraphicFramePr>
            <a:graphicFrameLocks noChangeAspect="1"/>
          </p:cNvGraphicFramePr>
          <p:nvPr/>
        </p:nvGraphicFramePr>
        <p:xfrm>
          <a:off x="1042988" y="4930775"/>
          <a:ext cx="7362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1" name="Equation" r:id="rId13" imgW="7366000" imgH="393700" progId="Equation.DSMT4">
                  <p:embed/>
                </p:oleObj>
              </mc:Choice>
              <mc:Fallback>
                <p:oleObj name="Equation" r:id="rId13" imgW="7366000" imgH="393700" progId="Equation.DSMT4">
                  <p:embed/>
                  <p:pic>
                    <p:nvPicPr>
                      <p:cNvPr id="0" name="Picture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30775"/>
                        <a:ext cx="7362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59" name="Group 43"/>
          <p:cNvGrpSpPr>
            <a:grpSpLocks/>
          </p:cNvGrpSpPr>
          <p:nvPr/>
        </p:nvGrpSpPr>
        <p:grpSpPr bwMode="auto">
          <a:xfrm>
            <a:off x="611188" y="5483225"/>
            <a:ext cx="7061200" cy="538163"/>
            <a:chOff x="385" y="3339"/>
            <a:chExt cx="4448" cy="339"/>
          </a:xfrm>
        </p:grpSpPr>
        <p:sp>
          <p:nvSpPr>
            <p:cNvPr id="60456" name="Rectangle 40"/>
            <p:cNvSpPr>
              <a:spLocks noChangeArrowheads="1"/>
            </p:cNvSpPr>
            <p:nvPr/>
          </p:nvSpPr>
          <p:spPr bwMode="auto">
            <a:xfrm>
              <a:off x="385" y="3339"/>
              <a:ext cx="1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收敛</a:t>
              </a:r>
              <a:r>
                <a:rPr lang="en-US" altLang="zh-CN"/>
                <a:t>, </a:t>
              </a:r>
              <a:r>
                <a:rPr lang="zh-CN" altLang="en-US"/>
                <a:t>但级数   </a:t>
              </a:r>
            </a:p>
          </p:txBody>
        </p:sp>
        <p:graphicFrame>
          <p:nvGraphicFramePr>
            <p:cNvPr id="60457" name="Object 41"/>
            <p:cNvGraphicFramePr>
              <a:graphicFrameLocks noChangeAspect="1"/>
            </p:cNvGraphicFramePr>
            <p:nvPr/>
          </p:nvGraphicFramePr>
          <p:xfrm>
            <a:off x="1874" y="3430"/>
            <a:ext cx="142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92" name="Equation" r:id="rId15" imgW="2260600" imgH="393700" progId="Equation.DSMT4">
                    <p:embed/>
                  </p:oleObj>
                </mc:Choice>
                <mc:Fallback>
                  <p:oleObj name="Equation" r:id="rId15" imgW="2260600" imgH="3937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4" y="3430"/>
                          <a:ext cx="1427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58" name="Rectangle 42"/>
            <p:cNvSpPr>
              <a:spLocks noChangeArrowheads="1"/>
            </p:cNvSpPr>
            <p:nvPr/>
          </p:nvSpPr>
          <p:spPr bwMode="auto">
            <a:xfrm>
              <a:off x="3485" y="3339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却是发散的</a:t>
              </a:r>
              <a:r>
                <a:rPr lang="en-US" altLang="zh-CN"/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27584" y="620688"/>
            <a:ext cx="70564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判别下面级数的敛散性：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11560" y="2537803"/>
            <a:ext cx="4962525" cy="523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两各一组加括号，其通项为</a:t>
            </a:r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13" name="Rectangle 21"/>
              <p:cNvSpPr>
                <a:spLocks noChangeArrowheads="1"/>
              </p:cNvSpPr>
              <p:nvPr/>
            </p:nvSpPr>
            <p:spPr bwMode="auto">
              <a:xfrm>
                <a:off x="539552" y="4269373"/>
                <a:ext cx="8041047" cy="7146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dirty="0" smtClean="0"/>
                  <a:t>所得到的非负级数与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dirty="0" smtClean="0"/>
                  <a:t>同敛散，</a:t>
                </a:r>
                <a:r>
                  <a:rPr lang="zh-CN" altLang="en-US" smtClean="0"/>
                  <a:t>因而发散，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9413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269373"/>
                <a:ext cx="8041047" cy="714683"/>
              </a:xfrm>
              <a:prstGeom prst="rect">
                <a:avLst/>
              </a:prstGeom>
              <a:blipFill rotWithShape="0">
                <a:blip r:embed="rId3"/>
                <a:stretch>
                  <a:fillRect l="-1592" b="-59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243314"/>
              </p:ext>
            </p:extLst>
          </p:nvPr>
        </p:nvGraphicFramePr>
        <p:xfrm>
          <a:off x="467544" y="1124744"/>
          <a:ext cx="77533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4" imgW="7734240" imgH="876240" progId="Equation.DSMT4">
                  <p:embed/>
                </p:oleObj>
              </mc:Choice>
              <mc:Fallback>
                <p:oleObj name="Equation" r:id="rId4" imgW="773424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124744"/>
                        <a:ext cx="775335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682250"/>
              </p:ext>
            </p:extLst>
          </p:nvPr>
        </p:nvGraphicFramePr>
        <p:xfrm>
          <a:off x="2490788" y="3213100"/>
          <a:ext cx="338613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6" imgW="3377880" imgH="876240" progId="Equation.DSMT4">
                  <p:embed/>
                </p:oleObj>
              </mc:Choice>
              <mc:Fallback>
                <p:oleObj name="Equation" r:id="rId6" imgW="337788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213100"/>
                        <a:ext cx="3386137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539552" y="5180915"/>
            <a:ext cx="2710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故原级数发散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281363" y="476250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</a:t>
            </a:r>
            <a:r>
              <a:rPr lang="zh-CN" altLang="en-US" sz="4000" b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684213" y="1466850"/>
          <a:ext cx="76152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quation" r:id="rId3" imgW="7620000" imgH="508000" progId="Equation.DSMT4">
                  <p:embed/>
                </p:oleObj>
              </mc:Choice>
              <mc:Fallback>
                <p:oleObj name="Equation" r:id="rId3" imgW="7620000" imgH="5080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66850"/>
                        <a:ext cx="76152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941388" y="2114550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的关系</a:t>
            </a:r>
            <a:r>
              <a:rPr lang="en-US" altLang="zh-CN"/>
              <a:t>. </a:t>
            </a:r>
          </a:p>
        </p:txBody>
      </p:sp>
      <p:graphicFrame>
        <p:nvGraphicFramePr>
          <p:cNvPr id="57366" name="Object 22"/>
          <p:cNvGraphicFramePr>
            <a:graphicFrameLocks noChangeAspect="1"/>
          </p:cNvGraphicFramePr>
          <p:nvPr/>
        </p:nvGraphicFramePr>
        <p:xfrm>
          <a:off x="704850" y="2906713"/>
          <a:ext cx="7670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Equation" r:id="rId5" imgW="7670800" imgH="508000" progId="Equation.DSMT4">
                  <p:embed/>
                </p:oleObj>
              </mc:Choice>
              <mc:Fallback>
                <p:oleObj name="Equation" r:id="rId5" imgW="7670800" imgH="5080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906713"/>
                        <a:ext cx="7670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979488" y="3554413"/>
            <a:ext cx="90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敛</a:t>
            </a:r>
            <a:r>
              <a:rPr lang="en-US" altLang="zh-CN"/>
              <a:t>. </a:t>
            </a:r>
          </a:p>
        </p:txBody>
      </p:sp>
      <p:graphicFrame>
        <p:nvGraphicFramePr>
          <p:cNvPr id="57368" name="Object 24"/>
          <p:cNvGraphicFramePr>
            <a:graphicFrameLocks noChangeAspect="1"/>
          </p:cNvGraphicFramePr>
          <p:nvPr/>
        </p:nvGraphicFramePr>
        <p:xfrm>
          <a:off x="696913" y="4275138"/>
          <a:ext cx="74406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quation" r:id="rId7" imgW="7442200" imgH="508000" progId="Equation.DSMT4">
                  <p:embed/>
                </p:oleObj>
              </mc:Choice>
              <mc:Fallback>
                <p:oleObj name="Equation" r:id="rId7" imgW="7442200" imgH="5080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4275138"/>
                        <a:ext cx="74406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1042988" y="5064125"/>
            <a:ext cx="3600450" cy="525463"/>
            <a:chOff x="431" y="3147"/>
            <a:chExt cx="2268" cy="331"/>
          </a:xfrm>
        </p:grpSpPr>
        <p:sp>
          <p:nvSpPr>
            <p:cNvPr id="57370" name="Rectangle 26"/>
            <p:cNvSpPr>
              <a:spLocks noChangeArrowheads="1"/>
            </p:cNvSpPr>
            <p:nvPr/>
          </p:nvSpPr>
          <p:spPr bwMode="auto">
            <a:xfrm>
              <a:off x="895" y="3147"/>
              <a:ext cx="18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是否一定发散？ </a:t>
              </a:r>
            </a:p>
          </p:txBody>
        </p:sp>
        <p:graphicFrame>
          <p:nvGraphicFramePr>
            <p:cNvPr id="57371" name="Object 27"/>
            <p:cNvGraphicFramePr>
              <a:graphicFrameLocks noChangeAspect="1"/>
            </p:cNvGraphicFramePr>
            <p:nvPr/>
          </p:nvGraphicFramePr>
          <p:xfrm>
            <a:off x="431" y="3158"/>
            <a:ext cx="4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47" name="Equation" r:id="rId9" imgW="787400" imgH="508000" progId="Equation.DSMT4">
                    <p:embed/>
                  </p:oleObj>
                </mc:Choice>
                <mc:Fallback>
                  <p:oleObj name="Equation" r:id="rId9" imgW="787400" imgH="5080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158"/>
                          <a:ext cx="4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4" name="Group 30"/>
          <p:cNvGrpSpPr>
            <a:grpSpLocks/>
          </p:cNvGrpSpPr>
          <p:nvPr/>
        </p:nvGrpSpPr>
        <p:grpSpPr bwMode="auto">
          <a:xfrm>
            <a:off x="611188" y="549275"/>
            <a:ext cx="7980362" cy="838200"/>
            <a:chOff x="385" y="362"/>
            <a:chExt cx="5027" cy="528"/>
          </a:xfrm>
        </p:grpSpPr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85" y="482"/>
              <a:ext cx="24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由于前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 </a:t>
              </a:r>
              <a:r>
                <a:rPr lang="zh-CN" altLang="en-US">
                  <a:cs typeface="Times New Roman" panose="02020603050405020304" pitchFamily="18" charset="0"/>
                </a:rPr>
                <a:t>项相加的和是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22" name="Object 18"/>
            <p:cNvGraphicFramePr>
              <a:graphicFrameLocks noChangeAspect="1"/>
            </p:cNvGraphicFramePr>
            <p:nvPr/>
          </p:nvGraphicFramePr>
          <p:xfrm>
            <a:off x="2809" y="362"/>
            <a:ext cx="57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7" r:id="rId3" imgW="901309" imgH="837836" progId="Equation.DSMT4">
                    <p:embed/>
                  </p:oleObj>
                </mc:Choice>
                <mc:Fallback>
                  <p:oleObj r:id="rId3" imgW="901309" imgH="837836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9" y="362"/>
                          <a:ext cx="57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3370" y="482"/>
              <a:ext cx="20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，可以推测这“无限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01663" y="1516063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个数相加”的结果应该是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/>
              <a:t>.</a:t>
            </a:r>
            <a:r>
              <a:rPr lang="zh-CN" altLang="en-US"/>
              <a:t>又如下面由“无限个数 </a:t>
            </a:r>
          </a:p>
        </p:txBody>
      </p:sp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601663" y="2163763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相加”的表达式 </a:t>
            </a:r>
          </a:p>
        </p:txBody>
      </p:sp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3059113" y="2852738"/>
          <a:ext cx="3171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8" r:id="rId5" imgW="3175000" imgH="393700" progId="Equation.DSMT4">
                  <p:embed/>
                </p:oleObj>
              </mc:Choice>
              <mc:Fallback>
                <p:oleObj r:id="rId5" imgW="3175000" imgH="3937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852738"/>
                        <a:ext cx="3171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20713" y="340360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中，如果将其写作 </a:t>
            </a:r>
          </a:p>
        </p:txBody>
      </p:sp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1536700" y="4165600"/>
          <a:ext cx="6219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9" r:id="rId7" imgW="6223000" imgH="393700" progId="Equation.DSMT4">
                  <p:embed/>
                </p:oleObj>
              </mc:Choice>
              <mc:Fallback>
                <p:oleObj r:id="rId7" imgW="6223000" imgH="3937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165600"/>
                        <a:ext cx="62198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601663" y="4772025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结果肯定是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/>
              <a:t>，而写作</a:t>
            </a:r>
          </a:p>
        </p:txBody>
      </p:sp>
      <p:graphicFrame>
        <p:nvGraphicFramePr>
          <p:cNvPr id="47132" name="Object 28"/>
          <p:cNvGraphicFramePr>
            <a:graphicFrameLocks noChangeAspect="1"/>
          </p:cNvGraphicFramePr>
          <p:nvPr/>
        </p:nvGraphicFramePr>
        <p:xfrm>
          <a:off x="1419225" y="5564188"/>
          <a:ext cx="6886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r:id="rId9" imgW="6883400" imgH="393700" progId="Equation.DSMT4">
                  <p:embed/>
                </p:oleObj>
              </mc:Choice>
              <mc:Fallback>
                <p:oleObj r:id="rId9" imgW="6883400" imgH="3937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5564188"/>
                        <a:ext cx="68865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588963" y="549275"/>
            <a:ext cx="818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则结果是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en-US" altLang="zh-CN"/>
              <a:t>.</a:t>
            </a:r>
            <a:r>
              <a:rPr lang="zh-CN" altLang="en-US"/>
              <a:t>两个结果的不同向我们提出了两个基本 </a:t>
            </a: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565150" y="1270000"/>
            <a:ext cx="824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问题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/>
              <a:t>“</a:t>
            </a:r>
            <a:r>
              <a:rPr lang="zh-CN" altLang="en-US"/>
              <a:t>无限个数相加”是否存在“和”</a:t>
            </a:r>
            <a:r>
              <a:rPr lang="en-US" altLang="zh-CN">
                <a:latin typeface="Times New Roman" panose="02020603050405020304" pitchFamily="18" charset="0"/>
              </a:rPr>
              <a:t>;</a:t>
            </a:r>
            <a:r>
              <a:rPr lang="zh-CN" altLang="en-US"/>
              <a:t>如果存在</a:t>
            </a:r>
            <a:r>
              <a:rPr lang="en-US" altLang="zh-CN"/>
              <a:t>, 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446088" y="1989138"/>
            <a:ext cx="8185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/>
              <a:t>“</a:t>
            </a:r>
            <a:r>
              <a:rPr lang="zh-CN" altLang="en-US"/>
              <a:t>和”等于什么</a:t>
            </a:r>
            <a:r>
              <a:rPr lang="en-US" altLang="zh-CN"/>
              <a:t>?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/>
              <a:t>由此可见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/>
              <a:t>“</a:t>
            </a:r>
            <a:r>
              <a:rPr lang="zh-CN" altLang="en-US"/>
              <a:t>无限个数相加”不能 </a:t>
            </a: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596900" y="2709863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简单地与有限个数相加作简单的类比</a:t>
            </a:r>
            <a:r>
              <a:rPr lang="en-US" altLang="zh-CN"/>
              <a:t>,</a:t>
            </a:r>
            <a:r>
              <a:rPr lang="zh-CN" altLang="en-US"/>
              <a:t>需要建立新 </a:t>
            </a: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579438" y="3429000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的理论</a:t>
            </a:r>
            <a:r>
              <a:rPr lang="en-US" altLang="zh-CN"/>
              <a:t>. 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587375" y="4149725"/>
            <a:ext cx="817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定义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/>
              <a:t>给定一个数列</a:t>
            </a:r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/>
              <a:t>将其各项依次用“</a:t>
            </a:r>
            <a:r>
              <a:rPr lang="en-US" altLang="zh-CN"/>
              <a:t>+”</a:t>
            </a:r>
            <a:r>
              <a:rPr lang="zh-CN" altLang="en-US"/>
              <a:t>号 </a:t>
            </a: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606425" y="4797425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连接起来的表达式</a:t>
            </a: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3095625" y="5516563"/>
          <a:ext cx="5424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name="Equation" r:id="rId3" imgW="5422900" imgH="431800" progId="Equation.DSMT4">
                  <p:embed/>
                </p:oleObj>
              </mc:Choice>
              <mc:Fallback>
                <p:oleObj name="Equation" r:id="rId3" imgW="5422900" imgH="4318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516563"/>
                        <a:ext cx="54244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628650" y="620713"/>
            <a:ext cx="8120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称为数项级数或无穷级数</a:t>
            </a:r>
            <a:r>
              <a:rPr lang="en-US" altLang="zh-CN"/>
              <a:t>(</a:t>
            </a:r>
            <a:r>
              <a:rPr lang="zh-CN" altLang="en-US"/>
              <a:t>也常简称级数</a:t>
            </a:r>
            <a:r>
              <a:rPr lang="en-US" altLang="zh-CN"/>
              <a:t>),</a:t>
            </a:r>
            <a:r>
              <a:rPr lang="zh-CN" altLang="en-US"/>
              <a:t>其中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</a:rPr>
              <a:t>n  </a:t>
            </a:r>
            <a:endParaRPr lang="en-US" altLang="zh-CN" baseline="-25000"/>
          </a:p>
        </p:txBody>
      </p:sp>
      <p:sp>
        <p:nvSpPr>
          <p:cNvPr id="76803" name="Rectangle 3"/>
          <p:cNvSpPr>
            <a:spLocks noChangeArrowheads="1"/>
          </p:cNvSpPr>
          <p:nvPr/>
        </p:nvSpPr>
        <p:spPr bwMode="auto">
          <a:xfrm>
            <a:off x="611188" y="1425575"/>
            <a:ext cx="795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称为数项级数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的通项或一般项</a:t>
            </a:r>
            <a:r>
              <a:rPr lang="en-US" altLang="zh-CN"/>
              <a:t>. </a:t>
            </a:r>
            <a:r>
              <a:rPr lang="zh-CN" altLang="en-US"/>
              <a:t>数项级数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也 </a:t>
            </a:r>
          </a:p>
        </p:txBody>
      </p:sp>
      <p:grpSp>
        <p:nvGrpSpPr>
          <p:cNvPr id="76820" name="Group 20"/>
          <p:cNvGrpSpPr>
            <a:grpSpLocks/>
          </p:cNvGrpSpPr>
          <p:nvPr/>
        </p:nvGrpSpPr>
        <p:grpSpPr bwMode="auto">
          <a:xfrm>
            <a:off x="601663" y="1928813"/>
            <a:ext cx="6821487" cy="923925"/>
            <a:chOff x="411" y="1215"/>
            <a:chExt cx="4297" cy="582"/>
          </a:xfrm>
        </p:grpSpPr>
        <p:graphicFrame>
          <p:nvGraphicFramePr>
            <p:cNvPr id="76805" name="Object 5"/>
            <p:cNvGraphicFramePr>
              <a:graphicFrameLocks noChangeAspect="1"/>
            </p:cNvGraphicFramePr>
            <p:nvPr/>
          </p:nvGraphicFramePr>
          <p:xfrm>
            <a:off x="1202" y="1215"/>
            <a:ext cx="49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6" r:id="rId3" imgW="787400" imgH="927100" progId="Equation.DSMT4">
                    <p:embed/>
                  </p:oleObj>
                </mc:Choice>
                <mc:Fallback>
                  <p:oleObj r:id="rId3" imgW="787400" imgH="9271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215"/>
                          <a:ext cx="49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4150" y="1351"/>
            <a:ext cx="55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7" r:id="rId5" imgW="889000" imgH="508000" progId="Equation.DSMT4">
                    <p:embed/>
                  </p:oleObj>
                </mc:Choice>
                <mc:Fallback>
                  <p:oleObj r:id="rId5" imgW="889000" imgH="5080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351"/>
                          <a:ext cx="55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411" y="1351"/>
              <a:ext cx="1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常记为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1701" y="1351"/>
              <a:ext cx="24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在不致误解时可简记为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620713" y="2968625"/>
            <a:ext cx="4887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数项级数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的前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项之和记为 </a:t>
            </a:r>
          </a:p>
        </p:txBody>
      </p:sp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2484438" y="3500438"/>
          <a:ext cx="6048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98" name="Equation" r:id="rId7" imgW="6045200" imgH="927100" progId="Equation.DSMT4">
                  <p:embed/>
                </p:oleObj>
              </mc:Choice>
              <mc:Fallback>
                <p:oleObj name="Equation" r:id="rId7" imgW="6045200" imgH="9271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00438"/>
                        <a:ext cx="60483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3" name="Rectangle 13"/>
          <p:cNvSpPr>
            <a:spLocks noChangeArrowheads="1"/>
          </p:cNvSpPr>
          <p:nvPr/>
        </p:nvSpPr>
        <p:spPr bwMode="auto">
          <a:xfrm>
            <a:off x="627063" y="4552950"/>
            <a:ext cx="7821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称为数项级数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  <a:r>
              <a:rPr lang="zh-CN" altLang="en-US"/>
              <a:t>的第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个部分和</a:t>
            </a:r>
            <a:r>
              <a:rPr lang="en-US" altLang="zh-CN"/>
              <a:t>,</a:t>
            </a:r>
            <a:r>
              <a:rPr lang="zh-CN" altLang="en-US"/>
              <a:t>也简称部分和</a:t>
            </a:r>
            <a:r>
              <a:rPr lang="en-US" altLang="zh-CN"/>
              <a:t>.</a:t>
            </a:r>
          </a:p>
        </p:txBody>
      </p:sp>
      <p:grpSp>
        <p:nvGrpSpPr>
          <p:cNvPr id="76823" name="Group 23"/>
          <p:cNvGrpSpPr>
            <a:grpSpLocks/>
          </p:cNvGrpSpPr>
          <p:nvPr/>
        </p:nvGrpSpPr>
        <p:grpSpPr bwMode="auto">
          <a:xfrm>
            <a:off x="611188" y="5345113"/>
            <a:ext cx="8064500" cy="531812"/>
            <a:chOff x="385" y="3285"/>
            <a:chExt cx="5080" cy="335"/>
          </a:xfrm>
        </p:grpSpPr>
        <p:sp>
          <p:nvSpPr>
            <p:cNvPr id="76815" name="Rectangle 15"/>
            <p:cNvSpPr>
              <a:spLocks noChangeArrowheads="1"/>
            </p:cNvSpPr>
            <p:nvPr/>
          </p:nvSpPr>
          <p:spPr bwMode="auto">
            <a:xfrm>
              <a:off x="385" y="3285"/>
              <a:ext cx="37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若数项级数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的部分和数列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6814" name="Object 14"/>
            <p:cNvGraphicFramePr>
              <a:graphicFrameLocks noChangeAspect="1"/>
            </p:cNvGraphicFramePr>
            <p:nvPr/>
          </p:nvGraphicFramePr>
          <p:xfrm>
            <a:off x="3878" y="3332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99" r:id="rId9" imgW="672808" imgH="431613" progId="Equation.DSMT4">
                    <p:embed/>
                  </p:oleObj>
                </mc:Choice>
                <mc:Fallback>
                  <p:oleObj r:id="rId9" imgW="672808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32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4241" y="3293"/>
              <a:ext cx="12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收敛于 </a:t>
              </a:r>
              <a:r>
                <a:rPr lang="en-US" altLang="zh-CN" b="0" i="1"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93" name="Group 17"/>
          <p:cNvGrpSpPr>
            <a:grpSpLocks/>
          </p:cNvGrpSpPr>
          <p:nvPr/>
        </p:nvGrpSpPr>
        <p:grpSpPr bwMode="auto">
          <a:xfrm>
            <a:off x="539552" y="476672"/>
            <a:ext cx="7861300" cy="628650"/>
            <a:chOff x="385" y="382"/>
            <a:chExt cx="4952" cy="396"/>
          </a:xfrm>
        </p:grpSpPr>
        <p:graphicFrame>
          <p:nvGraphicFramePr>
            <p:cNvPr id="75778" name="Object 2"/>
            <p:cNvGraphicFramePr>
              <a:graphicFrameLocks noChangeAspect="1"/>
            </p:cNvGraphicFramePr>
            <p:nvPr/>
          </p:nvGraphicFramePr>
          <p:xfrm>
            <a:off x="794" y="436"/>
            <a:ext cx="97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6" r:id="rId3" imgW="1548728" imgH="545863" progId="Equation.DSMT4">
                    <p:embed/>
                  </p:oleObj>
                </mc:Choice>
                <mc:Fallback>
                  <p:oleObj r:id="rId3" imgW="1548728" imgH="545863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" y="436"/>
                          <a:ext cx="97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385" y="391"/>
              <a:ext cx="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即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1791" y="382"/>
              <a:ext cx="35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则称数项级数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收敛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称为</a:t>
              </a:r>
              <a:r>
                <a:rPr lang="zh-CN" altLang="en-US"/>
                <a:t>数 </a:t>
              </a:r>
            </a:p>
          </p:txBody>
        </p:sp>
      </p:grp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611560" y="1196752"/>
            <a:ext cx="345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项级数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/>
              <a:t>的和</a:t>
            </a:r>
            <a:r>
              <a:rPr lang="en-US" altLang="zh-CN" dirty="0"/>
              <a:t>,</a:t>
            </a:r>
            <a:r>
              <a:rPr lang="zh-CN" altLang="en-US" dirty="0"/>
              <a:t>记作 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49062"/>
              </p:ext>
            </p:extLst>
          </p:nvPr>
        </p:nvGraphicFramePr>
        <p:xfrm>
          <a:off x="1691680" y="1628800"/>
          <a:ext cx="59531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7" r:id="rId5" imgW="5956300" imgH="927100" progId="Equation.DSMT4">
                  <p:embed/>
                </p:oleObj>
              </mc:Choice>
              <mc:Fallback>
                <p:oleObj r:id="rId5" imgW="5956300" imgH="9271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28800"/>
                        <a:ext cx="59531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7" name="Rectangle 11"/>
          <p:cNvSpPr>
            <a:spLocks noChangeArrowheads="1"/>
          </p:cNvSpPr>
          <p:nvPr/>
        </p:nvSpPr>
        <p:spPr bwMode="auto">
          <a:xfrm>
            <a:off x="611560" y="4797152"/>
            <a:ext cx="551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r>
              <a:rPr lang="zh-CN" altLang="en-US"/>
              <a:t>讨论等比级数</a:t>
            </a:r>
            <a:r>
              <a:rPr lang="en-US" altLang="zh-CN"/>
              <a:t>(</a:t>
            </a:r>
            <a:r>
              <a:rPr lang="zh-CN" altLang="en-US"/>
              <a:t>也称几何级数</a:t>
            </a:r>
            <a:r>
              <a:rPr lang="en-US" altLang="zh-CN"/>
              <a:t>)</a:t>
            </a: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562815"/>
              </p:ext>
            </p:extLst>
          </p:nvPr>
        </p:nvGraphicFramePr>
        <p:xfrm>
          <a:off x="2483768" y="5301208"/>
          <a:ext cx="5665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68" name="Equation" r:id="rId7" imgW="5664200" imgH="469900" progId="Equation.DSMT4">
                  <p:embed/>
                </p:oleObj>
              </mc:Choice>
              <mc:Fallback>
                <p:oleObj name="Equation" r:id="rId7" imgW="5664200" imgH="469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5301208"/>
                        <a:ext cx="56657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67544" y="5877272"/>
            <a:ext cx="264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的收敛性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≠0).</a:t>
            </a:r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611560" y="2636912"/>
            <a:ext cx="6645275" cy="519113"/>
            <a:chOff x="394" y="1833"/>
            <a:chExt cx="4186" cy="327"/>
          </a:xfrm>
        </p:grpSpPr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94" y="1833"/>
              <a:ext cx="41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/>
                <a:t>若    是发散数列</a:t>
              </a:r>
              <a:r>
                <a:rPr lang="en-US" altLang="zh-CN" dirty="0"/>
                <a:t>,</a:t>
              </a:r>
              <a:r>
                <a:rPr lang="zh-CN" altLang="en-US" dirty="0"/>
                <a:t>则称数项级数</a:t>
              </a:r>
              <a:r>
                <a:rPr lang="en-US" altLang="zh-CN" dirty="0">
                  <a:latin typeface="Times New Roman" panose="02020603050405020304" pitchFamily="18" charset="0"/>
                </a:rPr>
                <a:t>(1)</a:t>
              </a:r>
              <a:r>
                <a:rPr lang="zh-CN" altLang="en-US" dirty="0"/>
                <a:t>发散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75791" name="Object 15"/>
            <p:cNvGraphicFramePr>
              <a:graphicFrameLocks noChangeAspect="1"/>
            </p:cNvGraphicFramePr>
            <p:nvPr/>
          </p:nvGraphicFramePr>
          <p:xfrm>
            <a:off x="703" y="1869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69" r:id="rId9" imgW="672808" imgH="431613" progId="Equation.DSMT4">
                    <p:embed/>
                  </p:oleObj>
                </mc:Choice>
                <mc:Fallback>
                  <p:oleObj r:id="rId9" imgW="672808" imgH="431613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869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0"/>
              <p:cNvSpPr>
                <a:spLocks noChangeArrowheads="1"/>
              </p:cNvSpPr>
              <p:nvPr/>
            </p:nvSpPr>
            <p:spPr bwMode="auto">
              <a:xfrm>
                <a:off x="467545" y="3426947"/>
                <a:ext cx="74888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dirty="0" smtClean="0">
                    <a:solidFill>
                      <a:srgbClr val="0000FF"/>
                    </a:solidFill>
                  </a:rPr>
                  <a:t>性质</a:t>
                </a:r>
                <a:r>
                  <a:rPr lang="zh-CN" altLang="en-US" dirty="0" smtClean="0"/>
                  <a:t> 若数项级数</a:t>
                </a:r>
                <a:r>
                  <a:rPr lang="en-US" altLang="zh-CN" dirty="0" smtClean="0"/>
                  <a:t>(1)</a:t>
                </a:r>
                <a:r>
                  <a:rPr lang="zh-CN" altLang="en-US" dirty="0" smtClean="0"/>
                  <a:t>收敛，则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   </a:t>
                </a:r>
                <a:endParaRPr lang="en-US" altLang="zh-CN" dirty="0"/>
              </a:p>
            </p:txBody>
          </p:sp>
        </mc:Choice>
        <mc:Fallback>
          <p:sp>
            <p:nvSpPr>
              <p:cNvPr id="15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5" y="3426947"/>
                <a:ext cx="7488832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1710" t="-13953" b="-302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539552" y="4005064"/>
                <a:ext cx="74888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dirty="0" smtClean="0"/>
                  <a:t>证明：由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zh-CN" altLang="en-US" dirty="0" smtClean="0"/>
                  <a:t>    </a:t>
                </a:r>
                <a:endParaRPr lang="en-US" altLang="zh-CN" dirty="0"/>
              </a:p>
            </p:txBody>
          </p:sp>
        </mc:Choice>
        <mc:Fallback>
          <p:sp>
            <p:nvSpPr>
              <p:cNvPr id="1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005064"/>
                <a:ext cx="7488832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1710" t="-13953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617538" y="620713"/>
            <a:ext cx="6335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≠1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级数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/>
              <a:t>的第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/>
              <a:t>个部分和为 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268538" y="1412875"/>
          <a:ext cx="49815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1" r:id="rId3" imgW="4978400" imgH="952500" progId="Equation.DSMT4">
                  <p:embed/>
                </p:oleObj>
              </mc:Choice>
              <mc:Fallback>
                <p:oleObj r:id="rId3" imgW="4978400" imgH="9525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49815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92138" y="2405063"/>
            <a:ext cx="1395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因此</a:t>
            </a:r>
          </a:p>
        </p:txBody>
      </p: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695325" y="2981325"/>
            <a:ext cx="7832725" cy="952500"/>
            <a:chOff x="438" y="1832"/>
            <a:chExt cx="4934" cy="600"/>
          </a:xfrm>
        </p:grpSpPr>
        <p:graphicFrame>
          <p:nvGraphicFramePr>
            <p:cNvPr id="74758" name="Object 6"/>
            <p:cNvGraphicFramePr>
              <a:graphicFrameLocks noChangeAspect="1"/>
            </p:cNvGraphicFramePr>
            <p:nvPr/>
          </p:nvGraphicFramePr>
          <p:xfrm>
            <a:off x="438" y="1832"/>
            <a:ext cx="4122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2" name="Equation" r:id="rId5" imgW="6540500" imgH="952500" progId="Equation.DSMT4">
                    <p:embed/>
                  </p:oleObj>
                </mc:Choice>
                <mc:Fallback>
                  <p:oleObj name="Equation" r:id="rId5" imgW="6540500" imgH="9525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" y="1832"/>
                          <a:ext cx="4122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4506" y="1933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此时级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4764" name="Group 12"/>
          <p:cNvGrpSpPr>
            <a:grpSpLocks/>
          </p:cNvGrpSpPr>
          <p:nvPr/>
        </p:nvGrpSpPr>
        <p:grpSpPr bwMode="auto">
          <a:xfrm>
            <a:off x="595313" y="4006850"/>
            <a:ext cx="3675062" cy="914400"/>
            <a:chOff x="295" y="2174"/>
            <a:chExt cx="2315" cy="576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295" y="2355"/>
              <a:ext cx="17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其和为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2064" y="2174"/>
            <a:ext cx="54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43" r:id="rId7" imgW="863600" imgH="914400" progId="Equation.DSMT4">
                    <p:embed/>
                  </p:oleObj>
                </mc:Choice>
                <mc:Fallback>
                  <p:oleObj r:id="rId7" imgW="863600" imgH="9144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174"/>
                          <a:ext cx="54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687388" y="5153025"/>
          <a:ext cx="66675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44" name="Equation" r:id="rId9" imgW="6667500" imgH="584200" progId="Equation.DSMT4">
                  <p:embed/>
                </p:oleObj>
              </mc:Choice>
              <mc:Fallback>
                <p:oleObj name="Equation" r:id="rId9" imgW="6667500" imgH="584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153025"/>
                        <a:ext cx="66675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53" name="Group 25"/>
          <p:cNvGrpSpPr>
            <a:grpSpLocks/>
          </p:cNvGrpSpPr>
          <p:nvPr/>
        </p:nvGrpSpPr>
        <p:grpSpPr bwMode="auto">
          <a:xfrm>
            <a:off x="704850" y="620713"/>
            <a:ext cx="7105650" cy="519112"/>
            <a:chOff x="476" y="391"/>
            <a:chExt cx="4476" cy="327"/>
          </a:xfrm>
        </p:grpSpPr>
        <p:graphicFrame>
          <p:nvGraphicFramePr>
            <p:cNvPr id="73731" name="Object 3"/>
            <p:cNvGraphicFramePr>
              <a:graphicFrameLocks noChangeAspect="1"/>
            </p:cNvGraphicFramePr>
            <p:nvPr/>
          </p:nvGraphicFramePr>
          <p:xfrm>
            <a:off x="476" y="430"/>
            <a:ext cx="322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2" name="Equation" r:id="rId3" imgW="5118100" imgH="457200" progId="Equation.DSMT4">
                    <p:embed/>
                  </p:oleObj>
                </mc:Choice>
                <mc:Fallback>
                  <p:oleObj name="Equation" r:id="rId3" imgW="5118100" imgH="4572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430"/>
                          <a:ext cx="322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3760" y="445"/>
            <a:ext cx="11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3" name="Equation" r:id="rId5" imgW="1892300" imgH="431800" progId="Equation.DSMT4">
                    <p:embed/>
                  </p:oleObj>
                </mc:Choice>
                <mc:Fallback>
                  <p:oleObj name="Equation" r:id="rId5" imgW="1892300" imgH="4318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" y="445"/>
                          <a:ext cx="11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3" name="Rectangle 5"/>
            <p:cNvSpPr>
              <a:spLocks noChangeArrowheads="1"/>
            </p:cNvSpPr>
            <p:nvPr/>
          </p:nvSpPr>
          <p:spPr bwMode="auto">
            <a:xfrm>
              <a:off x="3606" y="391"/>
              <a:ext cx="2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754" name="Group 26"/>
          <p:cNvGrpSpPr>
            <a:grpSpLocks/>
          </p:cNvGrpSpPr>
          <p:nvPr/>
        </p:nvGrpSpPr>
        <p:grpSpPr bwMode="auto">
          <a:xfrm>
            <a:off x="704850" y="1387475"/>
            <a:ext cx="6265863" cy="457200"/>
            <a:chOff x="521" y="874"/>
            <a:chExt cx="3947" cy="288"/>
          </a:xfrm>
        </p:grpSpPr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521" y="874"/>
            <a:ext cx="7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4" name="Equation" r:id="rId7" imgW="1244600" imgH="431800" progId="Equation.DSMT4">
                    <p:embed/>
                  </p:oleObj>
                </mc:Choice>
                <mc:Fallback>
                  <p:oleObj name="Equation" r:id="rId7" imgW="1244600" imgH="4318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874"/>
                          <a:ext cx="7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1302" y="874"/>
            <a:ext cx="316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5" name="Equation" r:id="rId9" imgW="5029200" imgH="457200" progId="Equation.DSMT4">
                    <p:embed/>
                  </p:oleObj>
                </mc:Choice>
                <mc:Fallback>
                  <p:oleObj name="Equation" r:id="rId9" imgW="5029200" imgH="4572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874"/>
                          <a:ext cx="316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755" name="Group 27"/>
          <p:cNvGrpSpPr>
            <a:grpSpLocks/>
          </p:cNvGrpSpPr>
          <p:nvPr/>
        </p:nvGrpSpPr>
        <p:grpSpPr bwMode="auto">
          <a:xfrm>
            <a:off x="611188" y="1989138"/>
            <a:ext cx="7848600" cy="590550"/>
            <a:chOff x="431" y="1253"/>
            <a:chExt cx="4944" cy="372"/>
          </a:xfrm>
        </p:grpSpPr>
        <p:graphicFrame>
          <p:nvGraphicFramePr>
            <p:cNvPr id="73742" name="Object 14"/>
            <p:cNvGraphicFramePr>
              <a:graphicFrameLocks noChangeAspect="1"/>
            </p:cNvGraphicFramePr>
            <p:nvPr/>
          </p:nvGraphicFramePr>
          <p:xfrm>
            <a:off x="1990" y="1298"/>
            <a:ext cx="21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6" name="Equation" r:id="rId11" imgW="3429000" imgH="508000" progId="Equation.DSMT4">
                    <p:embed/>
                  </p:oleObj>
                </mc:Choice>
                <mc:Fallback>
                  <p:oleObj name="Equation" r:id="rId11" imgW="3429000" imgH="5080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0" y="1298"/>
                          <a:ext cx="216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1" name="Object 13"/>
            <p:cNvGraphicFramePr>
              <a:graphicFrameLocks noChangeAspect="1"/>
            </p:cNvGraphicFramePr>
            <p:nvPr/>
          </p:nvGraphicFramePr>
          <p:xfrm>
            <a:off x="4163" y="1298"/>
            <a:ext cx="89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87" r:id="rId13" imgW="1422400" imgH="508000" progId="Equation.DSMT4">
                    <p:embed/>
                  </p:oleObj>
                </mc:Choice>
                <mc:Fallback>
                  <p:oleObj r:id="rId13" imgW="1422400" imgH="5080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3" y="1298"/>
                          <a:ext cx="89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15"/>
            <p:cNvSpPr>
              <a:spLocks noChangeArrowheads="1"/>
            </p:cNvSpPr>
            <p:nvPr/>
          </p:nvSpPr>
          <p:spPr bwMode="auto">
            <a:xfrm>
              <a:off x="431" y="1298"/>
              <a:ext cx="16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综合起来得到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10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5012" y="1253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级</a:t>
              </a:r>
              <a:r>
                <a:rPr lang="zh-CN" altLang="en-US" sz="1100">
                  <a:latin typeface="Times New Roman" panose="02020603050405020304" pitchFamily="18" charset="0"/>
                </a:rPr>
                <a:t> </a:t>
              </a: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73747" name="Rectangle 19"/>
          <p:cNvSpPr>
            <a:spLocks noChangeArrowheads="1"/>
          </p:cNvSpPr>
          <p:nvPr/>
        </p:nvSpPr>
        <p:spPr bwMode="auto">
          <a:xfrm>
            <a:off x="582613" y="2693988"/>
            <a:ext cx="202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</a:t>
            </a:r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/>
              <a:t>发散</a:t>
            </a:r>
            <a:r>
              <a:rPr lang="en-US" altLang="zh-CN"/>
              <a:t>. </a:t>
            </a: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608013" y="3357563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/>
              <a:t> </a:t>
            </a:r>
            <a:r>
              <a:rPr lang="zh-CN" altLang="en-US"/>
              <a:t>讨论数项级数</a:t>
            </a:r>
          </a:p>
        </p:txBody>
      </p:sp>
      <p:graphicFrame>
        <p:nvGraphicFramePr>
          <p:cNvPr id="73749" name="Object 21"/>
          <p:cNvGraphicFramePr>
            <a:graphicFrameLocks noChangeAspect="1"/>
          </p:cNvGraphicFramePr>
          <p:nvPr/>
        </p:nvGraphicFramePr>
        <p:xfrm>
          <a:off x="2805113" y="3954463"/>
          <a:ext cx="572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8" name="Equation" r:id="rId15" imgW="5727700" imgH="914400" progId="Equation.DSMT4">
                  <p:embed/>
                </p:oleObj>
              </mc:Choice>
              <mc:Fallback>
                <p:oleObj name="Equation" r:id="rId15" imgW="5727700" imgH="91440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5113" y="3954463"/>
                        <a:ext cx="5727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90550" y="4852988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的收敛性</a:t>
            </a:r>
            <a:r>
              <a:rPr lang="en-US" altLang="zh-CN"/>
              <a:t>.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608013" y="5573713"/>
            <a:ext cx="471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级数</a:t>
            </a:r>
            <a:r>
              <a:rPr lang="en-US" altLang="zh-CN">
                <a:latin typeface="Times New Roman" panose="02020603050405020304" pitchFamily="18" charset="0"/>
              </a:rPr>
              <a:t>(4)</a:t>
            </a:r>
            <a:r>
              <a:rPr lang="zh-CN" altLang="en-US"/>
              <a:t>的第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zh-CN" altLang="en-US"/>
              <a:t>个部分和为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616075" y="565150"/>
          <a:ext cx="4143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7" r:id="rId3" imgW="4140200" imgH="914400" progId="Equation.DSMT4">
                  <p:embed/>
                </p:oleObj>
              </mc:Choice>
              <mc:Fallback>
                <p:oleObj r:id="rId3" imgW="4140200" imgH="914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65150"/>
                        <a:ext cx="4143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2030413" y="1700213"/>
          <a:ext cx="53752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Equation" r:id="rId5" imgW="5371920" imgH="939600" progId="Equation.DSMT4">
                  <p:embed/>
                </p:oleObj>
              </mc:Choice>
              <mc:Fallback>
                <p:oleObj name="Equation" r:id="rId5" imgW="5371920" imgH="9396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1700213"/>
                        <a:ext cx="53752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047875" y="2725738"/>
          <a:ext cx="1638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r:id="rId7" imgW="1638300" imgH="850900" progId="Equation.DSMT4">
                  <p:embed/>
                </p:oleObj>
              </mc:Choice>
              <mc:Fallback>
                <p:oleObj r:id="rId7" imgW="1638300" imgH="8509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2725738"/>
                        <a:ext cx="16383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732088" y="4213225"/>
          <a:ext cx="40005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r:id="rId9" imgW="4000500" imgH="939800" progId="Equation.DSMT4">
                  <p:embed/>
                </p:oleObj>
              </mc:Choice>
              <mc:Fallback>
                <p:oleObj r:id="rId9" imgW="4000500" imgH="939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4213225"/>
                        <a:ext cx="40005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08000" y="3629025"/>
            <a:ext cx="132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508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latin typeface="宋体" panose="02010600030101010101" pitchFamily="2" charset="-122"/>
                <a:cs typeface="Times New Roman" panose="02020603050405020304" pitchFamily="18" charset="0"/>
              </a:rPr>
              <a:t>由于    </a:t>
            </a:r>
            <a:endParaRPr lang="zh-CN" altLang="en-US" b="0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81025" y="5357813"/>
            <a:ext cx="6467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因此级数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>
                <a:cs typeface="Times New Roman" panose="02020603050405020304" pitchFamily="18" charset="0"/>
              </a:rPr>
              <a:t>收敛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en-US">
                <a:cs typeface="Times New Roman" panose="02020603050405020304" pitchFamily="18" charset="0"/>
              </a:rPr>
              <a:t>且其和为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                 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anose="02010600030101010101" pitchFamily="2" charset="-122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1982</TotalTime>
  <Words>1165</Words>
  <Application>Microsoft Office PowerPoint</Application>
  <PresentationFormat>全屏显示(4:3)</PresentationFormat>
  <Paragraphs>136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132</cp:revision>
  <dcterms:created xsi:type="dcterms:W3CDTF">2004-12-13T07:53:32Z</dcterms:created>
  <dcterms:modified xsi:type="dcterms:W3CDTF">2023-02-20T23:28:42Z</dcterms:modified>
</cp:coreProperties>
</file>