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4"/>
  </p:notesMasterIdLst>
  <p:handoutMasterIdLst>
    <p:handoutMasterId r:id="rId55"/>
  </p:handoutMasterIdLst>
  <p:sldIdLst>
    <p:sldId id="266" r:id="rId2"/>
    <p:sldId id="267" r:id="rId3"/>
    <p:sldId id="268" r:id="rId4"/>
    <p:sldId id="31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19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20" r:id="rId51"/>
    <p:sldId id="316" r:id="rId52"/>
    <p:sldId id="317" r:id="rId53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83"/>
    <a:srgbClr val="EAEAEA"/>
    <a:srgbClr val="3333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5332" autoAdjust="0"/>
  </p:normalViewPr>
  <p:slideViewPr>
    <p:cSldViewPr>
      <p:cViewPr varScale="1">
        <p:scale>
          <a:sx n="104" d="100"/>
          <a:sy n="104" d="100"/>
        </p:scale>
        <p:origin x="18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5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45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67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45.wmf"/><Relationship Id="rId4" Type="http://schemas.openxmlformats.org/officeDocument/2006/relationships/image" Target="../media/image7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45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45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0.wmf"/><Relationship Id="rId5" Type="http://schemas.openxmlformats.org/officeDocument/2006/relationships/image" Target="../media/image18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18.wmf"/><Relationship Id="rId1" Type="http://schemas.openxmlformats.org/officeDocument/2006/relationships/image" Target="../media/image30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F64C9254-4C3C-4879-A666-FF65A8A172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065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E7E13EE0-5184-47A9-8689-771BE3B330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868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061F1-D6DF-43D4-9AA7-732DDE1F897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2614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A241F-9637-4332-AB4B-A715A0ADFE4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1946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4F1FC-D66E-4D58-83A3-5DA051F22EC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345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FD738-DD20-4284-B96B-0BBA3A49111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476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A4E0E2-86A9-4A0E-ABBA-9BF6CB1BAA4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671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4EBCF-B302-41D9-95DD-48210DF4FD1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52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E98872-8A77-4225-80FF-15B5807AD47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5835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0B644B-66EA-478D-9B9C-350A77FB010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6270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F6535-CCB1-496A-A91D-1A0C75DA685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26934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85014-2496-4333-BED8-6F6E9DDDC1A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256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8ABD0-0213-4E77-B968-FE0EAC8BBC8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529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E1EAC-34D2-4D74-BA71-ADCC3D59D88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4861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DC2862-E535-4C5B-B04D-C81419ACF67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57386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A8EC2-B499-4854-90A7-D979E3899A0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4842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E2E4D-A632-47F5-8D76-E108A5A3C24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性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5285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C39244-BD4F-4BE3-ABA8-3A17F6832D9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4152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792FA-A1A1-47BA-A29C-35A97DF866A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0021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19193-96CB-49EC-B748-8B4C9E125D6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267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663B3-51E9-409C-865B-8D265A31FFB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3443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AE95B-3560-445F-819D-307DFD87A6C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4753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DE257-9CAE-4914-9AA3-124B79664B5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7023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B1EB5-49B7-425E-A894-5C007E324AB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4213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8ED72-CE4D-4BC3-B00B-DD868AE6AF8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09314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C0F6C-5E6C-4C0B-8969-1C3876E0F23C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5565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25106-D8F4-4B40-865B-0E058A379BA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36833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27917-6D9E-4C02-B0D4-43A1177A345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6435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A79E6-4BEF-4C5A-A893-053C3D6779F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04437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2CA41-E720-492F-BE96-CE2AC8CFC63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07770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89CC-8F6C-449C-9AFC-E2AF3EBF081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937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702AA-4BFE-412F-8593-BD376495C8B5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05222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1FF4D-1B87-4BA2-BB03-EAAC941C0541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135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C0C2ED-6EAD-47EF-A8D1-86D6C9C2E22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11257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8121D-719D-4B23-9908-6F6DE15C2D2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38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0093C-D565-44C1-890D-B09D926B20F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91340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6DDB9-7900-43A8-9157-9F057A9FD3A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17687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293F9-FEE3-443D-89E3-51054914AFD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29595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99A88-E6FA-49EC-8775-88A7B56833F1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99622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A77A4-BD96-4E1E-A974-94F4AB10BC01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0975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F8C4D-558D-4A4E-A552-99FC5FA9E5C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77465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100FB0-B6F6-4344-BAF6-532EFEDF449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37156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05911-8668-4E42-B38B-9EF61CF6C185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53716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E0166-A771-4079-AEDD-49705B44BEF2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48828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01AB0-2086-4ACF-A725-23742EA4174E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090453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572FF-1E38-4525-AD02-E69F4F7443C0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0438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14A22-344E-4E44-A40B-7839B29AA03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67939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0BF9D-AED2-4372-9D66-157030A56BE6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420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95E48-1FF5-4271-9EC7-3A4BB06F9E9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667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C5A51-5597-453C-B12D-442F3B82DA1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0176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068BAF-3253-45B4-96B1-178E1209B29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285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F623F-7722-4CA5-BA73-1C69AF2DD20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5852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9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8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8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16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809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4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2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0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58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263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30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1.xml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2.wmf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3.wmf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2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1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0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67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73.bin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64.wmf"/><Relationship Id="rId5" Type="http://schemas.openxmlformats.org/officeDocument/2006/relationships/image" Target="../media/image62.wmf"/><Relationship Id="rId15" Type="http://schemas.openxmlformats.org/officeDocument/2006/relationships/oleObject" Target="../embeddings/oleObject75.bin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45.wmf"/><Relationship Id="rId14" Type="http://schemas.openxmlformats.org/officeDocument/2006/relationships/image" Target="../media/image6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7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7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7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98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83.wmf"/><Relationship Id="rId5" Type="http://schemas.openxmlformats.org/officeDocument/2006/relationships/image" Target="../media/image45.wmf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9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91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5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90.wmf"/><Relationship Id="rId5" Type="http://schemas.openxmlformats.org/officeDocument/2006/relationships/image" Target="../media/image88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10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97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11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98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0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03.w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0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2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1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2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1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2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2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2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33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32.wmf"/><Relationship Id="rId5" Type="http://schemas.openxmlformats.org/officeDocument/2006/relationships/image" Target="../media/image129.wmf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3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38.wmf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52.bin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3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43.wmf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42.wmf"/><Relationship Id="rId5" Type="http://schemas.openxmlformats.org/officeDocument/2006/relationships/image" Target="../media/image139.w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4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5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68.bin"/><Relationship Id="rId3" Type="http://schemas.openxmlformats.org/officeDocument/2006/relationships/notesSlide" Target="../notesSlides/notesSlide41.xml"/><Relationship Id="rId21" Type="http://schemas.openxmlformats.org/officeDocument/2006/relationships/image" Target="../media/image155.png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7.bin"/><Relationship Id="rId20" Type="http://schemas.openxmlformats.org/officeDocument/2006/relationships/image" Target="../media/image154.png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5" Type="http://schemas.openxmlformats.org/officeDocument/2006/relationships/image" Target="../media/image151.wmf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53.w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66.bin"/><Relationship Id="rId22" Type="http://schemas.openxmlformats.org/officeDocument/2006/relationships/image" Target="../media/image15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70.bin"/><Relationship Id="rId5" Type="http://schemas.openxmlformats.org/officeDocument/2006/relationships/image" Target="../media/image154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5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73.bin"/><Relationship Id="rId5" Type="http://schemas.openxmlformats.org/officeDocument/2006/relationships/image" Target="../media/image157.w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5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image" Target="../media/image164.wmf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161.wmf"/><Relationship Id="rId12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76.bin"/><Relationship Id="rId11" Type="http://schemas.openxmlformats.org/officeDocument/2006/relationships/image" Target="../media/image163.wmf"/><Relationship Id="rId5" Type="http://schemas.openxmlformats.org/officeDocument/2006/relationships/image" Target="../media/image160.wmf"/><Relationship Id="rId10" Type="http://schemas.openxmlformats.org/officeDocument/2006/relationships/oleObject" Target="../embeddings/oleObject178.bin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6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69.w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66.wmf"/><Relationship Id="rId12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68.wmf"/><Relationship Id="rId5" Type="http://schemas.openxmlformats.org/officeDocument/2006/relationships/image" Target="../media/image165.wmf"/><Relationship Id="rId10" Type="http://schemas.openxmlformats.org/officeDocument/2006/relationships/oleObject" Target="../embeddings/oleObject183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6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7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89.bin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7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1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192.bin"/><Relationship Id="rId5" Type="http://schemas.openxmlformats.org/officeDocument/2006/relationships/image" Target="../media/image176.wmf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7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89.wmf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186.w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19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0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88.wmf"/><Relationship Id="rId5" Type="http://schemas.openxmlformats.org/officeDocument/2006/relationships/image" Target="../media/image185.wmf"/><Relationship Id="rId15" Type="http://schemas.openxmlformats.org/officeDocument/2006/relationships/image" Target="../media/image190.wmf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87.wmf"/><Relationship Id="rId14" Type="http://schemas.openxmlformats.org/officeDocument/2006/relationships/oleObject" Target="../embeddings/oleObject19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2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1979712" y="548680"/>
            <a:ext cx="55546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4000" dirty="0" smtClean="0">
                <a:latin typeface="Times New Roman" panose="02020603050405020304" pitchFamily="18" charset="0"/>
              </a:rPr>
              <a:t>Ch12 §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2   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dirty="0"/>
              <a:t>正项级数</a:t>
            </a:r>
            <a:r>
              <a:rPr lang="zh-CN" altLang="en-US" sz="3600" dirty="0"/>
              <a:t> </a:t>
            </a:r>
          </a:p>
        </p:txBody>
      </p:sp>
      <p:sp>
        <p:nvSpPr>
          <p:cNvPr id="12315" name="Rectangle 2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403648" y="4221088"/>
            <a:ext cx="4032250" cy="54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dirty="0"/>
              <a:t>三、积分判别法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539552" y="1340768"/>
            <a:ext cx="7197804" cy="124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 dirty="0">
                <a:solidFill>
                  <a:srgbClr val="FFFF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/>
              <a:t>收敛性是级数研究中最基本的问题</a:t>
            </a:r>
            <a:r>
              <a:rPr lang="en-US" altLang="zh-CN" sz="2800" dirty="0"/>
              <a:t>, </a:t>
            </a:r>
            <a:r>
              <a:rPr lang="zh-CN" altLang="en-US" sz="2800" dirty="0"/>
              <a:t>本节将</a:t>
            </a:r>
          </a:p>
          <a:p>
            <a:pPr algn="l">
              <a:lnSpc>
                <a:spcPct val="130000"/>
              </a:lnSpc>
            </a:pPr>
            <a:r>
              <a:rPr lang="zh-CN" altLang="en-US" sz="2800" dirty="0"/>
              <a:t>对最简单的正项级数建立收敛性判别法则</a:t>
            </a:r>
            <a:r>
              <a:rPr lang="en-US" altLang="zh-CN" dirty="0"/>
              <a:t>.</a:t>
            </a:r>
          </a:p>
        </p:txBody>
      </p:sp>
      <p:sp>
        <p:nvSpPr>
          <p:cNvPr id="12320" name="Rectangle 3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403648" y="2780928"/>
            <a:ext cx="611257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一、正项级数收敛性的一般判别原</a:t>
            </a:r>
            <a:r>
              <a:rPr lang="zh-CN" altLang="en-US" sz="3400" dirty="0" smtClean="0"/>
              <a:t>则 </a:t>
            </a:r>
            <a:endParaRPr lang="zh-CN" altLang="en-US" sz="3400" dirty="0"/>
          </a:p>
        </p:txBody>
      </p:sp>
      <p:sp>
        <p:nvSpPr>
          <p:cNvPr id="12321" name="Rectangle 3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403648" y="3501008"/>
            <a:ext cx="492955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二、比式判别法和根式判别</a:t>
            </a:r>
            <a:r>
              <a:rPr lang="zh-CN" altLang="en-US" sz="3400" dirty="0"/>
              <a:t>法</a:t>
            </a:r>
          </a:p>
        </p:txBody>
      </p:sp>
      <p:sp>
        <p:nvSpPr>
          <p:cNvPr id="12324" name="Rectangle 3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15616" y="4869160"/>
            <a:ext cx="3671887" cy="54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/>
              <a:t>*</a:t>
            </a:r>
            <a:r>
              <a:rPr lang="zh-CN" altLang="en-US" sz="2800" dirty="0"/>
              <a:t>四、拉贝判别法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573325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作业</a:t>
            </a:r>
            <a:r>
              <a:rPr lang="en-US" altLang="zh-CN" sz="2800" dirty="0" smtClean="0"/>
              <a:t>: 1, 2(odd), 3, 6,9,10,12,15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1" name="Group 21"/>
          <p:cNvGrpSpPr>
            <a:grpSpLocks/>
          </p:cNvGrpSpPr>
          <p:nvPr/>
        </p:nvGrpSpPr>
        <p:grpSpPr bwMode="auto">
          <a:xfrm>
            <a:off x="620713" y="560388"/>
            <a:ext cx="5434012" cy="923925"/>
            <a:chOff x="391" y="1986"/>
            <a:chExt cx="3423" cy="582"/>
          </a:xfrm>
        </p:grpSpPr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391" y="2121"/>
              <a:ext cx="10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级数 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172" name="Object 12"/>
            <p:cNvGraphicFramePr>
              <a:graphicFrameLocks noChangeAspect="1"/>
            </p:cNvGraphicFramePr>
            <p:nvPr/>
          </p:nvGraphicFramePr>
          <p:xfrm>
            <a:off x="1318" y="1986"/>
            <a:ext cx="86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7" name="Equation" r:id="rId4" imgW="1371600" imgH="927100" progId="Equation.DSMT4">
                    <p:embed/>
                  </p:oleObj>
                </mc:Choice>
                <mc:Fallback>
                  <p:oleObj name="Equation" r:id="rId4" imgW="1371600" imgH="9271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1986"/>
                          <a:ext cx="864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2180" y="2122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是收敛的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因为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21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733020"/>
              </p:ext>
            </p:extLst>
          </p:nvPr>
        </p:nvGraphicFramePr>
        <p:xfrm>
          <a:off x="2987824" y="1700808"/>
          <a:ext cx="18557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8" name="Equation" r:id="rId6" imgW="1854000" imgH="850680" progId="Equation.DSMT4">
                  <p:embed/>
                </p:oleObj>
              </mc:Choice>
              <mc:Fallback>
                <p:oleObj name="Equation" r:id="rId6" imgW="1854000" imgH="85068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700808"/>
                        <a:ext cx="185578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82" name="Group 22"/>
          <p:cNvGrpSpPr>
            <a:grpSpLocks/>
          </p:cNvGrpSpPr>
          <p:nvPr/>
        </p:nvGrpSpPr>
        <p:grpSpPr bwMode="auto">
          <a:xfrm>
            <a:off x="467544" y="2852936"/>
            <a:ext cx="7905750" cy="923925"/>
            <a:chOff x="349" y="346"/>
            <a:chExt cx="4980" cy="582"/>
          </a:xfrm>
        </p:grpSpPr>
        <p:sp>
          <p:nvSpPr>
            <p:cNvPr id="92183" name="Rectangle 23"/>
            <p:cNvSpPr>
              <a:spLocks noChangeArrowheads="1"/>
            </p:cNvSpPr>
            <p:nvPr/>
          </p:nvSpPr>
          <p:spPr bwMode="auto">
            <a:xfrm>
              <a:off x="349" y="482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以及等比级数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184" name="Object 24"/>
            <p:cNvGraphicFramePr>
              <a:graphicFrameLocks noChangeAspect="1"/>
            </p:cNvGraphicFramePr>
            <p:nvPr/>
          </p:nvGraphicFramePr>
          <p:xfrm>
            <a:off x="1808" y="346"/>
            <a:ext cx="52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9" name="Equation" r:id="rId8" imgW="838200" imgH="927100" progId="Equation.DSMT4">
                    <p:embed/>
                  </p:oleObj>
                </mc:Choice>
                <mc:Fallback>
                  <p:oleObj name="Equation" r:id="rId8" imgW="838200" imgH="9271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8" y="346"/>
                          <a:ext cx="528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85" name="Rectangle 25"/>
            <p:cNvSpPr>
              <a:spLocks noChangeArrowheads="1"/>
            </p:cNvSpPr>
            <p:nvPr/>
          </p:nvSpPr>
          <p:spPr bwMode="auto">
            <a:xfrm>
              <a:off x="2323" y="482"/>
              <a:ext cx="30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根据比较原则的极限形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21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123149"/>
              </p:ext>
            </p:extLst>
          </p:nvPr>
        </p:nvGraphicFramePr>
        <p:xfrm>
          <a:off x="611560" y="4005064"/>
          <a:ext cx="40005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0" name="Equation" r:id="rId10" imgW="4000500" imgH="927100" progId="Equation.DSMT4">
                  <p:embed/>
                </p:oleObj>
              </mc:Choice>
              <mc:Fallback>
                <p:oleObj name="Equation" r:id="rId10" imgW="4000500" imgH="9271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05064"/>
                        <a:ext cx="40005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53" name="Group 17"/>
          <p:cNvGrpSpPr>
            <a:grpSpLocks/>
          </p:cNvGrpSpPr>
          <p:nvPr/>
        </p:nvGrpSpPr>
        <p:grpSpPr bwMode="auto">
          <a:xfrm>
            <a:off x="612775" y="620713"/>
            <a:ext cx="7756525" cy="923925"/>
            <a:chOff x="386" y="1887"/>
            <a:chExt cx="4886" cy="582"/>
          </a:xfrm>
        </p:grpSpPr>
        <p:sp>
          <p:nvSpPr>
            <p:cNvPr id="91146" name="Rectangle 10"/>
            <p:cNvSpPr>
              <a:spLocks noChangeArrowheads="1"/>
            </p:cNvSpPr>
            <p:nvPr/>
          </p:nvSpPr>
          <p:spPr bwMode="auto">
            <a:xfrm>
              <a:off x="386" y="2022"/>
              <a:ext cx="14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正项级数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1145" name="Object 9"/>
            <p:cNvGraphicFramePr>
              <a:graphicFrameLocks noChangeAspect="1"/>
            </p:cNvGraphicFramePr>
            <p:nvPr/>
          </p:nvGraphicFramePr>
          <p:xfrm>
            <a:off x="1792" y="1887"/>
            <a:ext cx="348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03" name="Equation" r:id="rId4" imgW="5524500" imgH="927100" progId="Equation.DSMT4">
                    <p:embed/>
                  </p:oleObj>
                </mc:Choice>
                <mc:Fallback>
                  <p:oleObj name="Equation" r:id="rId4" imgW="5524500" imgH="9271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1887"/>
                          <a:ext cx="3480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54" name="Group 18"/>
          <p:cNvGrpSpPr>
            <a:grpSpLocks/>
          </p:cNvGrpSpPr>
          <p:nvPr/>
        </p:nvGrpSpPr>
        <p:grpSpPr bwMode="auto">
          <a:xfrm>
            <a:off x="582613" y="1754188"/>
            <a:ext cx="8020050" cy="1676400"/>
            <a:chOff x="385" y="2601"/>
            <a:chExt cx="5052" cy="1056"/>
          </a:xfrm>
        </p:grpSpPr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385" y="2977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是发散的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因为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1148" name="Object 12"/>
            <p:cNvGraphicFramePr>
              <a:graphicFrameLocks noChangeAspect="1"/>
            </p:cNvGraphicFramePr>
            <p:nvPr/>
          </p:nvGraphicFramePr>
          <p:xfrm>
            <a:off x="1959" y="2601"/>
            <a:ext cx="124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04" name="Equation" r:id="rId6" imgW="1981200" imgH="1676400" progId="Equation.DSMT4">
                    <p:embed/>
                  </p:oleObj>
                </mc:Choice>
                <mc:Fallback>
                  <p:oleObj name="Equation" r:id="rId6" imgW="1981200" imgH="16764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9" y="2601"/>
                          <a:ext cx="1246" cy="10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3106" y="2977"/>
              <a:ext cx="2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根据比较原则的极限 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1156" name="Group 20"/>
          <p:cNvGrpSpPr>
            <a:grpSpLocks/>
          </p:cNvGrpSpPr>
          <p:nvPr/>
        </p:nvGrpSpPr>
        <p:grpSpPr bwMode="auto">
          <a:xfrm>
            <a:off x="596900" y="3702050"/>
            <a:ext cx="8031163" cy="936625"/>
            <a:chOff x="363" y="345"/>
            <a:chExt cx="5059" cy="590"/>
          </a:xfrm>
        </p:grpSpPr>
        <p:graphicFrame>
          <p:nvGraphicFramePr>
            <p:cNvPr id="91157" name="Object 21"/>
            <p:cNvGraphicFramePr>
              <a:graphicFrameLocks noChangeAspect="1"/>
            </p:cNvGraphicFramePr>
            <p:nvPr/>
          </p:nvGraphicFramePr>
          <p:xfrm>
            <a:off x="2226" y="345"/>
            <a:ext cx="45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05" name="Equation" r:id="rId8" imgW="711200" imgH="927100" progId="Equation.DSMT4">
                    <p:embed/>
                  </p:oleObj>
                </mc:Choice>
                <mc:Fallback>
                  <p:oleObj name="Equation" r:id="rId8" imgW="711200" imgH="9271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" y="345"/>
                          <a:ext cx="450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8" name="Object 22"/>
            <p:cNvGraphicFramePr>
              <a:graphicFrameLocks noChangeAspect="1"/>
            </p:cNvGraphicFramePr>
            <p:nvPr/>
          </p:nvGraphicFramePr>
          <p:xfrm>
            <a:off x="4132" y="353"/>
            <a:ext cx="74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06" name="Equation" r:id="rId10" imgW="1181100" imgH="927100" progId="Equation.DSMT4">
                    <p:embed/>
                  </p:oleObj>
                </mc:Choice>
                <mc:Fallback>
                  <p:oleObj name="Equation" r:id="rId10" imgW="1181100" imgH="9271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" y="353"/>
                          <a:ext cx="744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9" name="Rectangle 23"/>
            <p:cNvSpPr>
              <a:spLocks noChangeArrowheads="1"/>
            </p:cNvSpPr>
            <p:nvPr/>
          </p:nvSpPr>
          <p:spPr bwMode="auto">
            <a:xfrm>
              <a:off x="363" y="481"/>
              <a:ext cx="1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形式以及调和级数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60" name="Rectangle 24"/>
            <p:cNvSpPr>
              <a:spLocks noChangeArrowheads="1"/>
            </p:cNvSpPr>
            <p:nvPr/>
          </p:nvSpPr>
          <p:spPr bwMode="auto">
            <a:xfrm>
              <a:off x="2630" y="481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发散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得到级数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61" name="Rectangle 25"/>
            <p:cNvSpPr>
              <a:spLocks noChangeArrowheads="1"/>
            </p:cNvSpPr>
            <p:nvPr/>
          </p:nvSpPr>
          <p:spPr bwMode="auto">
            <a:xfrm>
              <a:off x="4834" y="481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也发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631825" y="47815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散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37" name="Group 25"/>
          <p:cNvGrpSpPr>
            <a:grpSpLocks/>
          </p:cNvGrpSpPr>
          <p:nvPr/>
        </p:nvGrpSpPr>
        <p:grpSpPr bwMode="auto">
          <a:xfrm>
            <a:off x="576263" y="593725"/>
            <a:ext cx="6375400" cy="1006475"/>
            <a:chOff x="363" y="1407"/>
            <a:chExt cx="4016" cy="634"/>
          </a:xfrm>
        </p:grpSpPr>
        <p:sp>
          <p:nvSpPr>
            <p:cNvPr id="90122" name="Rectangle 10"/>
            <p:cNvSpPr>
              <a:spLocks noChangeArrowheads="1"/>
            </p:cNvSpPr>
            <p:nvPr/>
          </p:nvSpPr>
          <p:spPr bwMode="auto">
            <a:xfrm>
              <a:off x="363" y="1514"/>
              <a:ext cx="19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判断正项级数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0121" name="Object 9"/>
            <p:cNvGraphicFramePr>
              <a:graphicFrameLocks noChangeAspect="1"/>
            </p:cNvGraphicFramePr>
            <p:nvPr/>
          </p:nvGraphicFramePr>
          <p:xfrm>
            <a:off x="2308" y="1407"/>
            <a:ext cx="916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09" name="Equation" r:id="rId4" imgW="1447172" imgH="1002865" progId="Equation.DSMT4">
                    <p:embed/>
                  </p:oleObj>
                </mc:Choice>
                <mc:Fallback>
                  <p:oleObj name="Equation" r:id="rId4" imgW="1447172" imgH="1002865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1407"/>
                          <a:ext cx="916" cy="6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3311" y="1560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的敛散性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0135" name="Group 23"/>
          <p:cNvGrpSpPr>
            <a:grpSpLocks/>
          </p:cNvGrpSpPr>
          <p:nvPr/>
        </p:nvGrpSpPr>
        <p:grpSpPr bwMode="auto">
          <a:xfrm>
            <a:off x="611560" y="1916832"/>
            <a:ext cx="5329238" cy="785813"/>
            <a:chOff x="385" y="2412"/>
            <a:chExt cx="3357" cy="495"/>
          </a:xfrm>
        </p:grpSpPr>
        <p:graphicFrame>
          <p:nvGraphicFramePr>
            <p:cNvPr id="9012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2030715"/>
                </p:ext>
              </p:extLst>
            </p:nvPr>
          </p:nvGraphicFramePr>
          <p:xfrm>
            <a:off x="1174" y="2412"/>
            <a:ext cx="1381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0" name="Equation" r:id="rId6" imgW="2184120" imgH="787320" progId="Equation.DSMT4">
                    <p:embed/>
                  </p:oleObj>
                </mc:Choice>
                <mc:Fallback>
                  <p:oleObj name="Equation" r:id="rId6" imgW="2184120" imgH="78732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2412"/>
                          <a:ext cx="1381" cy="4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385" y="2522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因为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2653" y="2479"/>
              <a:ext cx="10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故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01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303950"/>
              </p:ext>
            </p:extLst>
          </p:nvPr>
        </p:nvGraphicFramePr>
        <p:xfrm>
          <a:off x="3059832" y="2708920"/>
          <a:ext cx="19446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1" name="Equation" r:id="rId8" imgW="1942920" imgH="1002960" progId="Equation.DSMT4">
                  <p:embed/>
                </p:oleObj>
              </mc:Choice>
              <mc:Fallback>
                <p:oleObj name="Equation" r:id="rId8" imgW="1942920" imgH="100296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708920"/>
                        <a:ext cx="1944687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398587"/>
              </p:ext>
            </p:extLst>
          </p:nvPr>
        </p:nvGraphicFramePr>
        <p:xfrm>
          <a:off x="5148064" y="1844824"/>
          <a:ext cx="223043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2" name="Equation" r:id="rId10" imgW="2222280" imgH="787320" progId="Equation.DSMT4">
                  <p:embed/>
                </p:oleObj>
              </mc:Choice>
              <mc:Fallback>
                <p:oleObj name="Equation" r:id="rId10" imgW="22222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844824"/>
                        <a:ext cx="2230438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3528" y="3789040"/>
                <a:ext cx="676671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+mn-ea"/>
                    <a:ea typeface="+mn-ea"/>
                  </a:rPr>
                  <a:t>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𝟑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∕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zh-CN" altLang="en-US" sz="2800" b="1" i="1">
                        <a:latin typeface="Cambria Math" panose="02040503050406030204" pitchFamily="18" charset="0"/>
                        <a:ea typeface="+mn-ea"/>
                      </a:rPr>
                      <m:t>收</m:t>
                    </m:r>
                  </m:oMath>
                </a14:m>
                <a:r>
                  <a:rPr lang="zh-CN" altLang="en-US" sz="2800" b="1" dirty="0" smtClean="0">
                    <a:latin typeface="+mn-ea"/>
                    <a:ea typeface="+mn-ea"/>
                  </a:rPr>
                  <a:t>敛，故原级数收敛</a:t>
                </a:r>
                <a:r>
                  <a:rPr lang="en-US" altLang="zh-CN" sz="2800" b="1" dirty="0" smtClean="0">
                    <a:latin typeface="+mn-ea"/>
                    <a:ea typeface="+mn-ea"/>
                  </a:rPr>
                  <a:t>.</a:t>
                </a:r>
                <a:endParaRPr lang="zh-CN" altLang="en-US" sz="28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789040"/>
                <a:ext cx="6766715" cy="714683"/>
              </a:xfrm>
              <a:prstGeom prst="rect">
                <a:avLst/>
              </a:prstGeom>
              <a:blipFill rotWithShape="0">
                <a:blip r:embed="rId12"/>
                <a:stretch>
                  <a:fillRect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07504" y="4941168"/>
                <a:ext cx="6408712" cy="55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latin typeface="+mn-ea"/>
                    <a:ea typeface="+mn-ea"/>
                  </a:rPr>
                  <a:t>实际上，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+mn-ea"/>
                      </a:rPr>
                      <m:t>𝐬𝐢𝐧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𝒐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𝒐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b="1" dirty="0" smtClean="0">
                    <a:latin typeface="+mn-ea"/>
                    <a:ea typeface="+mn-ea"/>
                  </a:rPr>
                  <a:t>,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941168"/>
                <a:ext cx="6408712" cy="552972"/>
              </a:xfrm>
              <a:prstGeom prst="rect">
                <a:avLst/>
              </a:prstGeom>
              <a:blipFill rotWithShape="0">
                <a:blip r:embed="rId13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07504" y="5589240"/>
                <a:ext cx="7956376" cy="716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latin typeface="+mn-ea"/>
                    <a:ea typeface="+mn-ea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𝟐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𝒏𝒔𝒊𝒏</m:t>
                                </m:r>
                                <m:f>
                                  <m:f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𝒏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+mn-ea"/>
                          </a:rPr>
                          <m:t>𝐞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−(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+mn-ea"/>
                          </a:rPr>
                          <m:t>𝐬𝐢𝐧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+mn-ea"/>
                          </a:rPr>
                          <m:t>𝐥𝐧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+mn-ea"/>
                          </a:rPr>
                          <m:t>𝐧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𝒆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  <a:ea typeface="+mn-ea"/>
                          </a:rPr>
                          <m:t>𝐥𝐧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𝒐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∼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r>
                  <a:rPr lang="zh-CN" altLang="en-US" sz="2000" b="1" dirty="0" smtClean="0">
                    <a:latin typeface="+mn-ea"/>
                    <a:ea typeface="+mn-ea"/>
                  </a:rPr>
                  <a:t> 从而</a:t>
                </a:r>
                <a:r>
                  <a:rPr lang="zh-CN" altLang="en-US" sz="2000" b="1" dirty="0">
                    <a:latin typeface="+mn-ea"/>
                    <a:ea typeface="+mn-ea"/>
                  </a:rPr>
                  <a:t>原</a:t>
                </a:r>
                <a:r>
                  <a:rPr lang="zh-CN" altLang="en-US" sz="2000" b="1" dirty="0" smtClean="0">
                    <a:latin typeface="+mn-ea"/>
                    <a:ea typeface="+mn-ea"/>
                  </a:rPr>
                  <a:t>级数收敛</a:t>
                </a:r>
                <a:r>
                  <a:rPr lang="en-US" altLang="zh-CN" sz="2000" b="1" dirty="0" smtClean="0"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589240"/>
                <a:ext cx="7956376" cy="71628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476375" y="476250"/>
            <a:ext cx="6307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>
                <a:solidFill>
                  <a:srgbClr val="0000FF"/>
                </a:solidFill>
              </a:rPr>
              <a:t>二、比式判别法和根式判别法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598488" y="1196975"/>
            <a:ext cx="818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本段所介绍的两个方法是以等比级数作为比较对象 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573088" y="181610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而得到的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但在使用时只要根据级数一般项本身的 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04838" y="242093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特征就能作出判断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87058" name="Group 18"/>
          <p:cNvGrpSpPr>
            <a:grpSpLocks/>
          </p:cNvGrpSpPr>
          <p:nvPr/>
        </p:nvGrpSpPr>
        <p:grpSpPr bwMode="auto">
          <a:xfrm>
            <a:off x="598488" y="3125788"/>
            <a:ext cx="7704137" cy="519112"/>
            <a:chOff x="377" y="2332"/>
            <a:chExt cx="4853" cy="327"/>
          </a:xfrm>
        </p:grpSpPr>
        <p:sp>
          <p:nvSpPr>
            <p:cNvPr id="87047" name="Rectangle 7"/>
            <p:cNvSpPr>
              <a:spLocks noChangeArrowheads="1"/>
            </p:cNvSpPr>
            <p:nvPr/>
          </p:nvSpPr>
          <p:spPr bwMode="auto">
            <a:xfrm>
              <a:off x="377" y="2332"/>
              <a:ext cx="45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12.7</a:t>
              </a:r>
              <a:r>
                <a:rPr lang="en-US" altLang="zh-CN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达朗贝尔判别法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或比式判别法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7046" name="Object 6"/>
            <p:cNvGraphicFramePr>
              <a:graphicFrameLocks noChangeAspect="1"/>
            </p:cNvGraphicFramePr>
            <p:nvPr/>
          </p:nvGraphicFramePr>
          <p:xfrm>
            <a:off x="4732" y="2341"/>
            <a:ext cx="4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0" name="Equation" r:id="rId4" imgW="787400" imgH="508000" progId="Equation.DSMT4">
                    <p:embed/>
                  </p:oleObj>
                </mc:Choice>
                <mc:Fallback>
                  <p:oleObj name="Equation" r:id="rId4" imgW="787400" imgH="5080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2" y="2341"/>
                          <a:ext cx="49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57" name="Group 17"/>
          <p:cNvGrpSpPr>
            <a:grpSpLocks/>
          </p:cNvGrpSpPr>
          <p:nvPr/>
        </p:nvGrpSpPr>
        <p:grpSpPr bwMode="auto">
          <a:xfrm>
            <a:off x="611188" y="3789363"/>
            <a:ext cx="7921625" cy="519112"/>
            <a:chOff x="385" y="2831"/>
            <a:chExt cx="4990" cy="327"/>
          </a:xfrm>
        </p:grpSpPr>
        <p:sp>
          <p:nvSpPr>
            <p:cNvPr id="87051" name="Rectangle 11"/>
            <p:cNvSpPr>
              <a:spLocks noChangeArrowheads="1"/>
            </p:cNvSpPr>
            <p:nvPr/>
          </p:nvSpPr>
          <p:spPr bwMode="auto">
            <a:xfrm>
              <a:off x="385" y="2831"/>
              <a:ext cx="3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为正项级数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且存在某正整数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7050" name="Object 10"/>
            <p:cNvGraphicFramePr>
              <a:graphicFrameLocks noChangeAspect="1"/>
            </p:cNvGraphicFramePr>
            <p:nvPr/>
          </p:nvGraphicFramePr>
          <p:xfrm>
            <a:off x="3263" y="2866"/>
            <a:ext cx="211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1" name="Equation" r:id="rId6" imgW="3352800" imgH="444500" progId="Equation.DSMT4">
                    <p:embed/>
                  </p:oleObj>
                </mc:Choice>
                <mc:Fallback>
                  <p:oleObj name="Equation" r:id="rId6" imgW="3352800" imgH="4445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2866"/>
                          <a:ext cx="211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684213" y="4581525"/>
          <a:ext cx="4943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2" name="Equation" r:id="rId8" imgW="4940300" imgH="457200" progId="Equation.DSMT4">
                  <p:embed/>
                </p:oleObj>
              </mc:Choice>
              <mc:Fallback>
                <p:oleObj name="Equation" r:id="rId8" imgW="4940300" imgH="4572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525"/>
                        <a:ext cx="49434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9"/>
          <p:cNvGraphicFramePr>
            <a:graphicFrameLocks noChangeAspect="1"/>
          </p:cNvGraphicFramePr>
          <p:nvPr/>
        </p:nvGraphicFramePr>
        <p:xfrm>
          <a:off x="3617913" y="5140325"/>
          <a:ext cx="4914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03" name="Equation" r:id="rId10" imgW="4914900" imgH="952500" progId="Equation.DSMT4">
                  <p:embed/>
                </p:oleObj>
              </mc:Choice>
              <mc:Fallback>
                <p:oleObj name="Equation" r:id="rId10" imgW="4914900" imgH="9525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5140325"/>
                        <a:ext cx="4914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33" name="Group 17"/>
          <p:cNvGrpSpPr>
            <a:grpSpLocks/>
          </p:cNvGrpSpPr>
          <p:nvPr/>
        </p:nvGrpSpPr>
        <p:grpSpPr bwMode="auto">
          <a:xfrm>
            <a:off x="577850" y="692150"/>
            <a:ext cx="3000375" cy="523875"/>
            <a:chOff x="364" y="1107"/>
            <a:chExt cx="1890" cy="330"/>
          </a:xfrm>
        </p:grpSpPr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364" y="1110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则级数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6020" name="Object 4"/>
            <p:cNvGraphicFramePr>
              <a:graphicFrameLocks noChangeAspect="1"/>
            </p:cNvGraphicFramePr>
            <p:nvPr/>
          </p:nvGraphicFramePr>
          <p:xfrm>
            <a:off x="1135" y="1107"/>
            <a:ext cx="4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45" name="Equation" r:id="rId4" imgW="787400" imgH="508000" progId="Equation.DSMT4">
                    <p:embed/>
                  </p:oleObj>
                </mc:Choice>
                <mc:Fallback>
                  <p:oleObj name="Equation" r:id="rId4" imgW="787400" imgH="5080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1107"/>
                          <a:ext cx="49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1634" y="1107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684213" y="1546225"/>
          <a:ext cx="5038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6" name="Equation" r:id="rId6" imgW="5041900" imgH="457200" progId="Equation.DSMT4">
                  <p:embed/>
                </p:oleObj>
              </mc:Choice>
              <mc:Fallback>
                <p:oleObj name="Equation" r:id="rId6" imgW="5041900" imgH="4572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46225"/>
                        <a:ext cx="50387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3646488" y="2147888"/>
          <a:ext cx="48863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7" name="Equation" r:id="rId8" imgW="4889500" imgH="952500" progId="Equation.DSMT4">
                  <p:embed/>
                </p:oleObj>
              </mc:Choice>
              <mc:Fallback>
                <p:oleObj name="Equation" r:id="rId8" imgW="4889500" imgH="9525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2147888"/>
                        <a:ext cx="48863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684213" y="3284538"/>
          <a:ext cx="2628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8" name="Equation" r:id="rId10" imgW="2628900" imgH="508000" progId="Equation.DSMT4">
                  <p:embed/>
                </p:oleObj>
              </mc:Choice>
              <mc:Fallback>
                <p:oleObj name="Equation" r:id="rId10" imgW="2628900" imgH="5080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2628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32" name="Group 16"/>
          <p:cNvGrpSpPr>
            <a:grpSpLocks/>
          </p:cNvGrpSpPr>
          <p:nvPr/>
        </p:nvGrpSpPr>
        <p:grpSpPr bwMode="auto">
          <a:xfrm>
            <a:off x="611188" y="4092575"/>
            <a:ext cx="7802562" cy="522288"/>
            <a:chOff x="431" y="3148"/>
            <a:chExt cx="4915" cy="329"/>
          </a:xfrm>
        </p:grpSpPr>
        <p:sp>
          <p:nvSpPr>
            <p:cNvPr id="86031" name="Rectangle 15"/>
            <p:cNvSpPr>
              <a:spLocks noChangeArrowheads="1"/>
            </p:cNvSpPr>
            <p:nvPr/>
          </p:nvSpPr>
          <p:spPr bwMode="auto">
            <a:xfrm>
              <a:off x="431" y="314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证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6030" name="Object 14"/>
            <p:cNvGraphicFramePr>
              <a:graphicFrameLocks noChangeAspect="1"/>
            </p:cNvGraphicFramePr>
            <p:nvPr/>
          </p:nvGraphicFramePr>
          <p:xfrm>
            <a:off x="892" y="3199"/>
            <a:ext cx="445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49" name="Equation" r:id="rId12" imgW="7073900" imgH="444500" progId="Equation.DSMT4">
                    <p:embed/>
                  </p:oleObj>
                </mc:Choice>
                <mc:Fallback>
                  <p:oleObj name="Equation" r:id="rId12" imgW="7073900" imgH="4445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3199"/>
                          <a:ext cx="4454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2339975" y="4797425"/>
          <a:ext cx="44291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0" name="Equation" r:id="rId14" imgW="4432300" imgH="939800" progId="Equation.DSMT4">
                  <p:embed/>
                </p:oleObj>
              </mc:Choice>
              <mc:Fallback>
                <p:oleObj name="Equation" r:id="rId14" imgW="4432300" imgH="939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797425"/>
                        <a:ext cx="44291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598488" y="620713"/>
            <a:ext cx="548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把前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个不等式按项相乘后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得到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044825" y="1249363"/>
          <a:ext cx="32337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3" name="Equation" r:id="rId4" imgW="3238500" imgH="952500" progId="Equation.DSMT4">
                  <p:embed/>
                </p:oleObj>
              </mc:Choice>
              <mc:Fallback>
                <p:oleObj name="Equation" r:id="rId4" imgW="3238500" imgH="9525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1249363"/>
                        <a:ext cx="3233738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684213" y="2419350"/>
          <a:ext cx="2438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4" name="Equation" r:id="rId6" imgW="2438400" imgH="482600" progId="Equation.DSMT4">
                  <p:embed/>
                </p:oleObj>
              </mc:Choice>
              <mc:Fallback>
                <p:oleObj name="Equation" r:id="rId6" imgW="2438400" imgH="482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19350"/>
                        <a:ext cx="24384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1" name="Group 19"/>
          <p:cNvGrpSpPr>
            <a:grpSpLocks/>
          </p:cNvGrpSpPr>
          <p:nvPr/>
        </p:nvGrpSpPr>
        <p:grpSpPr bwMode="auto">
          <a:xfrm>
            <a:off x="539750" y="3065463"/>
            <a:ext cx="7954963" cy="923925"/>
            <a:chOff x="340" y="2612"/>
            <a:chExt cx="5011" cy="582"/>
          </a:xfrm>
        </p:grpSpPr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340" y="2712"/>
              <a:ext cx="18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由于当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&lt; q &lt; 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5001" name="Object 9"/>
            <p:cNvGraphicFramePr>
              <a:graphicFrameLocks noChangeAspect="1"/>
            </p:cNvGraphicFramePr>
            <p:nvPr/>
          </p:nvGraphicFramePr>
          <p:xfrm>
            <a:off x="2264" y="2612"/>
            <a:ext cx="202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55" name="Equation" r:id="rId8" imgW="3213100" imgH="927100" progId="Equation.DSMT4">
                    <p:embed/>
                  </p:oleObj>
                </mc:Choice>
                <mc:Fallback>
                  <p:oleObj name="Equation" r:id="rId8" imgW="3213100" imgH="9271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2612"/>
                          <a:ext cx="2022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3" name="Rectangle 11"/>
            <p:cNvSpPr>
              <a:spLocks noChangeArrowheads="1"/>
            </p:cNvSpPr>
            <p:nvPr/>
          </p:nvSpPr>
          <p:spPr bwMode="auto">
            <a:xfrm>
              <a:off x="4339" y="2712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根据比较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5012" name="Group 20"/>
          <p:cNvGrpSpPr>
            <a:grpSpLocks/>
          </p:cNvGrpSpPr>
          <p:nvPr/>
        </p:nvGrpSpPr>
        <p:grpSpPr bwMode="auto">
          <a:xfrm>
            <a:off x="598488" y="4221163"/>
            <a:ext cx="6015037" cy="576262"/>
            <a:chOff x="377" y="3294"/>
            <a:chExt cx="3789" cy="363"/>
          </a:xfrm>
        </p:grpSpPr>
        <p:sp>
          <p:nvSpPr>
            <p:cNvPr id="85006" name="Rectangle 14"/>
            <p:cNvSpPr>
              <a:spLocks noChangeArrowheads="1"/>
            </p:cNvSpPr>
            <p:nvPr/>
          </p:nvSpPr>
          <p:spPr bwMode="auto">
            <a:xfrm>
              <a:off x="377" y="3294"/>
              <a:ext cx="25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原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则及上述不等式可得</a:t>
              </a:r>
            </a:p>
          </p:txBody>
        </p:sp>
        <p:graphicFrame>
          <p:nvGraphicFramePr>
            <p:cNvPr id="85005" name="Object 13"/>
            <p:cNvGraphicFramePr>
              <a:graphicFrameLocks noChangeAspect="1"/>
            </p:cNvGraphicFramePr>
            <p:nvPr/>
          </p:nvGraphicFramePr>
          <p:xfrm>
            <a:off x="2678" y="3339"/>
            <a:ext cx="148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56" name="Equation" r:id="rId10" imgW="2362200" imgH="508000" progId="Equation.DSMT4">
                    <p:embed/>
                  </p:oleObj>
                </mc:Choice>
                <mc:Fallback>
                  <p:oleObj name="Equation" r:id="rId10" imgW="2362200" imgH="5080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" y="3339"/>
                          <a:ext cx="148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3" name="Group 5"/>
          <p:cNvGrpSpPr>
            <a:grpSpLocks/>
          </p:cNvGrpSpPr>
          <p:nvPr/>
        </p:nvGrpSpPr>
        <p:grpSpPr bwMode="auto">
          <a:xfrm>
            <a:off x="606425" y="620713"/>
            <a:ext cx="7753350" cy="519112"/>
            <a:chOff x="390" y="391"/>
            <a:chExt cx="4884" cy="327"/>
          </a:xfrm>
        </p:grpSpPr>
        <p:sp>
          <p:nvSpPr>
            <p:cNvPr id="83971" name="Rectangle 3"/>
            <p:cNvSpPr>
              <a:spLocks noChangeArrowheads="1"/>
            </p:cNvSpPr>
            <p:nvPr/>
          </p:nvSpPr>
          <p:spPr bwMode="auto">
            <a:xfrm>
              <a:off x="390" y="391"/>
              <a:ext cx="34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推论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比式判别法的极限形式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3970" name="Object 2"/>
            <p:cNvGraphicFramePr>
              <a:graphicFrameLocks noChangeAspect="1"/>
            </p:cNvGraphicFramePr>
            <p:nvPr/>
          </p:nvGraphicFramePr>
          <p:xfrm>
            <a:off x="3787" y="391"/>
            <a:ext cx="4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65" name="Equation" r:id="rId4" imgW="787400" imgH="508000" progId="Equation.DSMT4">
                    <p:embed/>
                  </p:oleObj>
                </mc:Choice>
                <mc:Fallback>
                  <p:oleObj name="Equation" r:id="rId4" imgW="787400" imgH="5080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91"/>
                          <a:ext cx="49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4240" y="391"/>
              <a:ext cx="1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为正项级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611188" y="11811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数，且</a:t>
            </a:r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3427413" y="1684338"/>
          <a:ext cx="510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6" name="Equation" r:id="rId6" imgW="5105400" imgH="952500" progId="Equation.DSMT4">
                  <p:embed/>
                </p:oleObj>
              </mc:Choice>
              <mc:Fallback>
                <p:oleObj name="Equation" r:id="rId6" imgW="5105400" imgH="9525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1684338"/>
                        <a:ext cx="5105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611188" y="270827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684213" y="3429000"/>
          <a:ext cx="4562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7" name="Equation" r:id="rId8" imgW="4559300" imgH="508000" progId="Equation.DSMT4">
                  <p:embed/>
                </p:oleObj>
              </mc:Choice>
              <mc:Fallback>
                <p:oleObj name="Equation" r:id="rId8" imgW="4559300" imgH="5080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45624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684213" y="4148138"/>
          <a:ext cx="6172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8" name="Equation" r:id="rId10" imgW="6172200" imgH="508000" progId="Equation.DSMT4">
                  <p:embed/>
                </p:oleObj>
              </mc:Choice>
              <mc:Fallback>
                <p:oleObj name="Equation" r:id="rId10" imgW="6172200" imgH="508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8138"/>
                        <a:ext cx="61722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88" name="Group 20"/>
          <p:cNvGrpSpPr>
            <a:grpSpLocks/>
          </p:cNvGrpSpPr>
          <p:nvPr/>
        </p:nvGrpSpPr>
        <p:grpSpPr bwMode="auto">
          <a:xfrm>
            <a:off x="611188" y="4795838"/>
            <a:ext cx="7986712" cy="576262"/>
            <a:chOff x="385" y="3158"/>
            <a:chExt cx="5031" cy="363"/>
          </a:xfrm>
        </p:grpSpPr>
        <p:sp>
          <p:nvSpPr>
            <p:cNvPr id="83983" name="Rectangle 15"/>
            <p:cNvSpPr>
              <a:spLocks noChangeArrowheads="1"/>
            </p:cNvSpPr>
            <p:nvPr/>
          </p:nvSpPr>
          <p:spPr bwMode="auto">
            <a:xfrm>
              <a:off x="385" y="3194"/>
              <a:ext cx="31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证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(7)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式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对任意取定的正数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3982" name="Object 14"/>
            <p:cNvGraphicFramePr>
              <a:graphicFrameLocks noChangeAspect="1"/>
            </p:cNvGraphicFramePr>
            <p:nvPr/>
          </p:nvGraphicFramePr>
          <p:xfrm>
            <a:off x="3363" y="3194"/>
            <a:ext cx="101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69" name="Equation" r:id="rId12" imgW="1612900" imgH="508000" progId="Equation.DSMT4">
                    <p:embed/>
                  </p:oleObj>
                </mc:Choice>
                <mc:Fallback>
                  <p:oleObj name="Equation" r:id="rId12" imgW="1612900" imgH="5080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3194"/>
                          <a:ext cx="101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4382" y="3158"/>
              <a:ext cx="1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存在正数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657225" y="5502275"/>
            <a:ext cx="3233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n &gt; N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3132138" y="460375"/>
          <a:ext cx="28670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5" name="Equation" r:id="rId4" imgW="2870200" imgH="939800" progId="Equation.DSMT4">
                  <p:embed/>
                </p:oleObj>
              </mc:Choice>
              <mc:Fallback>
                <p:oleObj name="Equation" r:id="rId4" imgW="2870200" imgH="9398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60375"/>
                        <a:ext cx="28670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68" name="Group 24"/>
          <p:cNvGrpSpPr>
            <a:grpSpLocks/>
          </p:cNvGrpSpPr>
          <p:nvPr/>
        </p:nvGrpSpPr>
        <p:grpSpPr bwMode="auto">
          <a:xfrm>
            <a:off x="658813" y="1397000"/>
            <a:ext cx="8135937" cy="519113"/>
            <a:chOff x="431" y="1517"/>
            <a:chExt cx="5125" cy="327"/>
          </a:xfrm>
        </p:grpSpPr>
        <p:graphicFrame>
          <p:nvGraphicFramePr>
            <p:cNvPr id="82949" name="Object 5"/>
            <p:cNvGraphicFramePr>
              <a:graphicFrameLocks noChangeAspect="1"/>
            </p:cNvGraphicFramePr>
            <p:nvPr/>
          </p:nvGraphicFramePr>
          <p:xfrm>
            <a:off x="431" y="1580"/>
            <a:ext cx="359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56" name="Equation" r:id="rId6" imgW="5702300" imgH="419100" progId="Equation.DSMT4">
                    <p:embed/>
                  </p:oleObj>
                </mc:Choice>
                <mc:Fallback>
                  <p:oleObj name="Equation" r:id="rId6" imgW="5702300" imgH="4191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580"/>
                          <a:ext cx="359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1" name="Rectangle 7"/>
            <p:cNvSpPr>
              <a:spLocks noChangeArrowheads="1"/>
            </p:cNvSpPr>
            <p:nvPr/>
          </p:nvSpPr>
          <p:spPr bwMode="auto">
            <a:xfrm>
              <a:off x="3998" y="1517"/>
              <a:ext cx="1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由上述不等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式</a:t>
              </a:r>
            </a:p>
          </p:txBody>
        </p:sp>
      </p:grpSp>
      <p:grpSp>
        <p:nvGrpSpPr>
          <p:cNvPr id="82969" name="Group 25"/>
          <p:cNvGrpSpPr>
            <a:grpSpLocks/>
          </p:cNvGrpSpPr>
          <p:nvPr/>
        </p:nvGrpSpPr>
        <p:grpSpPr bwMode="auto">
          <a:xfrm>
            <a:off x="557213" y="2060575"/>
            <a:ext cx="7693025" cy="520700"/>
            <a:chOff x="369" y="1979"/>
            <a:chExt cx="4846" cy="328"/>
          </a:xfrm>
        </p:grpSpPr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369" y="1980"/>
              <a:ext cx="4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的左半部分及比式判别法的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(i),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得正项级数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954" name="Object 10"/>
            <p:cNvGraphicFramePr>
              <a:graphicFrameLocks noChangeAspect="1"/>
            </p:cNvGraphicFramePr>
            <p:nvPr/>
          </p:nvGraphicFramePr>
          <p:xfrm>
            <a:off x="4723" y="1979"/>
            <a:ext cx="4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57" name="Equation" r:id="rId8" imgW="787400" imgH="508000" progId="Equation.DSMT4">
                    <p:embed/>
                  </p:oleObj>
                </mc:Choice>
                <mc:Fallback>
                  <p:oleObj name="Equation" r:id="rId8" imgW="787400" imgH="5080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3" y="1979"/>
                          <a:ext cx="49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58" name="Rectangle 14"/>
          <p:cNvSpPr>
            <a:spLocks noChangeArrowheads="1"/>
          </p:cNvSpPr>
          <p:nvPr/>
        </p:nvSpPr>
        <p:spPr bwMode="auto">
          <a:xfrm>
            <a:off x="568325" y="270827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是收敛的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grpSp>
        <p:nvGrpSpPr>
          <p:cNvPr id="82967" name="Group 23"/>
          <p:cNvGrpSpPr>
            <a:grpSpLocks/>
          </p:cNvGrpSpPr>
          <p:nvPr/>
        </p:nvGrpSpPr>
        <p:grpSpPr bwMode="auto">
          <a:xfrm>
            <a:off x="655638" y="3355975"/>
            <a:ext cx="7940675" cy="519113"/>
            <a:chOff x="431" y="2813"/>
            <a:chExt cx="5002" cy="327"/>
          </a:xfrm>
        </p:grpSpPr>
        <p:graphicFrame>
          <p:nvGraphicFramePr>
            <p:cNvPr id="82959" name="Object 15"/>
            <p:cNvGraphicFramePr>
              <a:graphicFrameLocks noChangeAspect="1"/>
            </p:cNvGraphicFramePr>
            <p:nvPr/>
          </p:nvGraphicFramePr>
          <p:xfrm>
            <a:off x="431" y="2841"/>
            <a:ext cx="215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58" name="Equation" r:id="rId10" imgW="3416300" imgH="419100" progId="Equation.DSMT4">
                    <p:embed/>
                  </p:oleObj>
                </mc:Choice>
                <mc:Fallback>
                  <p:oleObj name="Equation" r:id="rId10" imgW="3416300" imgH="4191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841"/>
                          <a:ext cx="215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61" name="Rectangle 17"/>
            <p:cNvSpPr>
              <a:spLocks noChangeArrowheads="1"/>
            </p:cNvSpPr>
            <p:nvPr/>
          </p:nvSpPr>
          <p:spPr bwMode="auto">
            <a:xfrm>
              <a:off x="2517" y="2813"/>
              <a:ext cx="2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根据上述不等式的左半部分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970" name="Group 26"/>
          <p:cNvGrpSpPr>
            <a:grpSpLocks/>
          </p:cNvGrpSpPr>
          <p:nvPr/>
        </p:nvGrpSpPr>
        <p:grpSpPr bwMode="auto">
          <a:xfrm>
            <a:off x="596900" y="4032250"/>
            <a:ext cx="7173913" cy="519113"/>
            <a:chOff x="385" y="3294"/>
            <a:chExt cx="4519" cy="327"/>
          </a:xfrm>
        </p:grpSpPr>
        <p:sp>
          <p:nvSpPr>
            <p:cNvPr id="82964" name="Rectangle 20"/>
            <p:cNvSpPr>
              <a:spLocks noChangeArrowheads="1"/>
            </p:cNvSpPr>
            <p:nvPr/>
          </p:nvSpPr>
          <p:spPr bwMode="auto">
            <a:xfrm>
              <a:off x="385" y="3294"/>
              <a:ext cx="31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及比式判别法的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(ii),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可得级数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963" name="Object 19"/>
            <p:cNvGraphicFramePr>
              <a:graphicFrameLocks noChangeAspect="1"/>
            </p:cNvGraphicFramePr>
            <p:nvPr/>
          </p:nvGraphicFramePr>
          <p:xfrm>
            <a:off x="3379" y="3294"/>
            <a:ext cx="4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59" name="Equation" r:id="rId12" imgW="787400" imgH="508000" progId="Equation.DSMT4">
                    <p:embed/>
                  </p:oleObj>
                </mc:Choice>
                <mc:Fallback>
                  <p:oleObj name="Equation" r:id="rId12" imgW="787400" imgH="5080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294"/>
                          <a:ext cx="49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3832" y="3294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是发散的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971" name="Group 27"/>
          <p:cNvGrpSpPr>
            <a:grpSpLocks/>
          </p:cNvGrpSpPr>
          <p:nvPr/>
        </p:nvGrpSpPr>
        <p:grpSpPr bwMode="auto">
          <a:xfrm>
            <a:off x="654050" y="4560888"/>
            <a:ext cx="6648450" cy="942975"/>
            <a:chOff x="431" y="391"/>
            <a:chExt cx="4188" cy="594"/>
          </a:xfrm>
        </p:grpSpPr>
        <p:graphicFrame>
          <p:nvGraphicFramePr>
            <p:cNvPr id="82972" name="Object 28"/>
            <p:cNvGraphicFramePr>
              <a:graphicFrameLocks noChangeAspect="1"/>
            </p:cNvGraphicFramePr>
            <p:nvPr/>
          </p:nvGraphicFramePr>
          <p:xfrm>
            <a:off x="431" y="575"/>
            <a:ext cx="336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0" name="Equation" r:id="rId13" imgW="5334000" imgH="431800" progId="Equation.DSMT4">
                    <p:embed/>
                  </p:oleObj>
                </mc:Choice>
                <mc:Fallback>
                  <p:oleObj name="Equation" r:id="rId13" imgW="5334000" imgH="4318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575"/>
                          <a:ext cx="336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3" name="Object 29"/>
            <p:cNvGraphicFramePr>
              <a:graphicFrameLocks noChangeAspect="1"/>
            </p:cNvGraphicFramePr>
            <p:nvPr/>
          </p:nvGraphicFramePr>
          <p:xfrm>
            <a:off x="3833" y="391"/>
            <a:ext cx="786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61" name="Equation" r:id="rId15" imgW="1244600" imgH="939800" progId="Equation.DSMT4">
                    <p:embed/>
                  </p:oleObj>
                </mc:Choice>
                <mc:Fallback>
                  <p:oleObj name="Equation" r:id="rId15" imgW="1244600" imgH="9398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91"/>
                          <a:ext cx="786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74" name="Object 30"/>
          <p:cNvGraphicFramePr>
            <a:graphicFrameLocks noChangeAspect="1"/>
          </p:cNvGraphicFramePr>
          <p:nvPr/>
        </p:nvGraphicFramePr>
        <p:xfrm>
          <a:off x="639763" y="5588000"/>
          <a:ext cx="4600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2" name="Equation" r:id="rId17" imgW="4597400" imgH="508000" progId="Equation.DSMT4">
                  <p:embed/>
                </p:oleObj>
              </mc:Choice>
              <mc:Fallback>
                <p:oleObj name="Equation" r:id="rId17" imgW="4597400" imgH="5080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588000"/>
                        <a:ext cx="46005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611188" y="675809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</a:p>
        </p:txBody>
      </p:sp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1042988" y="1577975"/>
          <a:ext cx="7267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0" name="Equation" r:id="rId4" imgW="7264400" imgH="914400" progId="Equation.DSMT4">
                  <p:embed/>
                </p:oleObj>
              </mc:Choice>
              <mc:Fallback>
                <p:oleObj name="Equation" r:id="rId4" imgW="7264400" imgH="9144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77975"/>
                        <a:ext cx="72675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36" name="Group 16"/>
          <p:cNvGrpSpPr>
            <a:grpSpLocks/>
          </p:cNvGrpSpPr>
          <p:nvPr/>
        </p:nvGrpSpPr>
        <p:grpSpPr bwMode="auto">
          <a:xfrm>
            <a:off x="568325" y="2773363"/>
            <a:ext cx="5381625" cy="942975"/>
            <a:chOff x="476" y="2523"/>
            <a:chExt cx="3390" cy="594"/>
          </a:xfrm>
        </p:grpSpPr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476" y="2659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由于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1933" name="Object 13"/>
            <p:cNvGraphicFramePr>
              <a:graphicFrameLocks noChangeAspect="1"/>
            </p:cNvGraphicFramePr>
            <p:nvPr/>
          </p:nvGraphicFramePr>
          <p:xfrm>
            <a:off x="1202" y="2523"/>
            <a:ext cx="266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1" name="Equation" r:id="rId6" imgW="4229100" imgH="939800" progId="Equation.DSMT4">
                    <p:embed/>
                  </p:oleObj>
                </mc:Choice>
                <mc:Fallback>
                  <p:oleObj name="Equation" r:id="rId6" imgW="4229100" imgH="9398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523"/>
                          <a:ext cx="2664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37" name="Rectangle 17"/>
          <p:cNvSpPr>
            <a:spLocks noChangeArrowheads="1"/>
          </p:cNvSpPr>
          <p:nvPr/>
        </p:nvSpPr>
        <p:spPr bwMode="auto">
          <a:xfrm>
            <a:off x="611188" y="3989388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根据推论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，级数收敛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01" name="Group 5"/>
          <p:cNvGrpSpPr>
            <a:grpSpLocks/>
          </p:cNvGrpSpPr>
          <p:nvPr/>
        </p:nvGrpSpPr>
        <p:grpSpPr bwMode="auto">
          <a:xfrm>
            <a:off x="611188" y="492125"/>
            <a:ext cx="6288087" cy="923925"/>
            <a:chOff x="431" y="346"/>
            <a:chExt cx="3961" cy="582"/>
          </a:xfrm>
        </p:grpSpPr>
        <p:sp>
          <p:nvSpPr>
            <p:cNvPr id="80899" name="Rectangle 3"/>
            <p:cNvSpPr>
              <a:spLocks noChangeArrowheads="1"/>
            </p:cNvSpPr>
            <p:nvPr/>
          </p:nvSpPr>
          <p:spPr bwMode="auto">
            <a:xfrm>
              <a:off x="431" y="471"/>
              <a:ext cx="14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 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讨论级数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0898" name="Object 2"/>
            <p:cNvGraphicFramePr>
              <a:graphicFrameLocks noChangeAspect="1"/>
            </p:cNvGraphicFramePr>
            <p:nvPr/>
          </p:nvGraphicFramePr>
          <p:xfrm>
            <a:off x="1731" y="346"/>
            <a:ext cx="151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23" name="Equation" r:id="rId4" imgW="2413000" imgH="927100" progId="Equation.DSMT4">
                    <p:embed/>
                  </p:oleObj>
                </mc:Choice>
                <mc:Fallback>
                  <p:oleObj name="Equation" r:id="rId4" imgW="2413000" imgH="9271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346"/>
                          <a:ext cx="1518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0" name="Rectangle 4"/>
            <p:cNvSpPr>
              <a:spLocks noChangeArrowheads="1"/>
            </p:cNvSpPr>
            <p:nvPr/>
          </p:nvSpPr>
          <p:spPr bwMode="auto">
            <a:xfrm>
              <a:off x="3152" y="482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的敛散性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611188" y="1341438"/>
            <a:ext cx="1944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因为  </a:t>
            </a: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1612900" y="2087563"/>
          <a:ext cx="59563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4" name="Equation" r:id="rId6" imgW="5956300" imgH="977900" progId="Equation.DSMT4">
                  <p:embed/>
                </p:oleObj>
              </mc:Choice>
              <mc:Fallback>
                <p:oleObj name="Equation" r:id="rId6" imgW="5956300" imgH="9779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087563"/>
                        <a:ext cx="59563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611188" y="3270250"/>
            <a:ext cx="823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根据推论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&lt; x &lt;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时级数收敛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时级数发 </a:t>
            </a:r>
          </a:p>
        </p:txBody>
      </p:sp>
      <p:grpSp>
        <p:nvGrpSpPr>
          <p:cNvPr id="80914" name="Group 18"/>
          <p:cNvGrpSpPr>
            <a:grpSpLocks/>
          </p:cNvGrpSpPr>
          <p:nvPr/>
        </p:nvGrpSpPr>
        <p:grpSpPr bwMode="auto">
          <a:xfrm>
            <a:off x="606425" y="4078288"/>
            <a:ext cx="7948613" cy="519112"/>
            <a:chOff x="382" y="2478"/>
            <a:chExt cx="5007" cy="327"/>
          </a:xfrm>
        </p:grpSpPr>
        <p:graphicFrame>
          <p:nvGraphicFramePr>
            <p:cNvPr id="80906" name="Object 10"/>
            <p:cNvGraphicFramePr>
              <a:graphicFrameLocks noChangeAspect="1"/>
            </p:cNvGraphicFramePr>
            <p:nvPr/>
          </p:nvGraphicFramePr>
          <p:xfrm>
            <a:off x="3619" y="2478"/>
            <a:ext cx="47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25" name="Equation" r:id="rId8" imgW="749300" imgH="508000" progId="Equation.DSMT4">
                    <p:embed/>
                  </p:oleObj>
                </mc:Choice>
                <mc:Fallback>
                  <p:oleObj name="Equation" r:id="rId8" imgW="749300" imgH="5080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2478"/>
                          <a:ext cx="47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8" name="Rectangle 12"/>
            <p:cNvSpPr>
              <a:spLocks noChangeArrowheads="1"/>
            </p:cNvSpPr>
            <p:nvPr/>
          </p:nvSpPr>
          <p:spPr bwMode="auto">
            <a:xfrm>
              <a:off x="382" y="2478"/>
              <a:ext cx="33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散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;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而当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 = 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所考察的级数是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10" name="Rectangle 14"/>
            <p:cNvSpPr>
              <a:spLocks noChangeArrowheads="1"/>
            </p:cNvSpPr>
            <p:nvPr/>
          </p:nvSpPr>
          <p:spPr bwMode="auto">
            <a:xfrm>
              <a:off x="4014" y="2478"/>
              <a:ext cx="1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它显然也是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611188" y="4854575"/>
            <a:ext cx="179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发散的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900113" y="549275"/>
            <a:ext cx="749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</a:rPr>
              <a:t>一、正项级数收敛性的一般判别原则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563563" y="1341438"/>
            <a:ext cx="831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若数项级数各项的符号都相同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则称它为同号级数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596900" y="2060575"/>
            <a:ext cx="8132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对于同号级数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只须研究各项都是由正数组成的级 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611188" y="2708275"/>
            <a:ext cx="806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称正项级数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若级数的各项都是负数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则它乘以 </a:t>
            </a: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620713" y="3427413"/>
            <a:ext cx="818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后就得到一个正项级数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它们具有相同的敛散性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598488" y="4144963"/>
            <a:ext cx="8026400" cy="519112"/>
            <a:chOff x="409" y="2649"/>
            <a:chExt cx="5056" cy="327"/>
          </a:xfrm>
        </p:grpSpPr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409" y="2649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12.5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0359" name="Object 7"/>
            <p:cNvGraphicFramePr>
              <a:graphicFrameLocks noChangeAspect="1"/>
            </p:cNvGraphicFramePr>
            <p:nvPr/>
          </p:nvGraphicFramePr>
          <p:xfrm>
            <a:off x="1382" y="2658"/>
            <a:ext cx="144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78" name="Equation" r:id="rId4" imgW="2286000" imgH="508000" progId="Equation.DSMT4">
                    <p:embed/>
                  </p:oleObj>
                </mc:Choice>
                <mc:Fallback>
                  <p:oleObj name="Equation" r:id="rId4" imgW="2286000" imgH="5080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2" y="2658"/>
                          <a:ext cx="144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2788" y="2649"/>
              <a:ext cx="2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收敛的充要条件是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部分和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0372" name="Group 20"/>
          <p:cNvGrpSpPr>
            <a:grpSpLocks/>
          </p:cNvGrpSpPr>
          <p:nvPr/>
        </p:nvGrpSpPr>
        <p:grpSpPr bwMode="auto">
          <a:xfrm>
            <a:off x="668338" y="4868863"/>
            <a:ext cx="7948612" cy="519112"/>
            <a:chOff x="490" y="3113"/>
            <a:chExt cx="5007" cy="327"/>
          </a:xfrm>
        </p:grpSpPr>
        <p:graphicFrame>
          <p:nvGraphicFramePr>
            <p:cNvPr id="100364" name="Object 12"/>
            <p:cNvGraphicFramePr>
              <a:graphicFrameLocks noChangeAspect="1"/>
            </p:cNvGraphicFramePr>
            <p:nvPr/>
          </p:nvGraphicFramePr>
          <p:xfrm>
            <a:off x="490" y="3154"/>
            <a:ext cx="91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79" name="Equation" r:id="rId6" imgW="1447172" imgH="444307" progId="Equation.DSMT4">
                    <p:embed/>
                  </p:oleObj>
                </mc:Choice>
                <mc:Fallback>
                  <p:oleObj name="Equation" r:id="rId6" imgW="1447172" imgH="444307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" y="3154"/>
                          <a:ext cx="916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6" name="Rectangle 14"/>
            <p:cNvSpPr>
              <a:spLocks noChangeArrowheads="1"/>
            </p:cNvSpPr>
            <p:nvPr/>
          </p:nvSpPr>
          <p:spPr bwMode="auto">
            <a:xfrm>
              <a:off x="1361" y="3113"/>
              <a:ext cx="41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有界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即存在某正数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M,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对一切正整数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0369" name="Object 17"/>
          <p:cNvGraphicFramePr>
            <a:graphicFrameLocks noChangeAspect="1"/>
          </p:cNvGraphicFramePr>
          <p:nvPr/>
        </p:nvGraphicFramePr>
        <p:xfrm>
          <a:off x="722313" y="5657850"/>
          <a:ext cx="12223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0" name="Equation" r:id="rId8" imgW="1218671" imgH="431613" progId="Equation.DSMT4">
                  <p:embed/>
                </p:oleObj>
              </mc:Choice>
              <mc:Fallback>
                <p:oleObj name="Equation" r:id="rId8" imgW="1218671" imgH="431613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657850"/>
                        <a:ext cx="122237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7" name="Group 5"/>
          <p:cNvGrpSpPr>
            <a:grpSpLocks/>
          </p:cNvGrpSpPr>
          <p:nvPr/>
        </p:nvGrpSpPr>
        <p:grpSpPr bwMode="auto">
          <a:xfrm>
            <a:off x="611188" y="1268413"/>
            <a:ext cx="7907337" cy="923925"/>
            <a:chOff x="476" y="391"/>
            <a:chExt cx="4981" cy="582"/>
          </a:xfrm>
        </p:grpSpPr>
        <p:sp>
          <p:nvSpPr>
            <p:cNvPr id="79875" name="Rectangle 3"/>
            <p:cNvSpPr>
              <a:spLocks noChangeArrowheads="1"/>
            </p:cNvSpPr>
            <p:nvPr/>
          </p:nvSpPr>
          <p:spPr bwMode="auto">
            <a:xfrm>
              <a:off x="476" y="527"/>
              <a:ext cx="2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性作出判断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例如级数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9874" name="Object 2"/>
            <p:cNvGraphicFramePr>
              <a:graphicFrameLocks noChangeAspect="1"/>
            </p:cNvGraphicFramePr>
            <p:nvPr/>
          </p:nvGraphicFramePr>
          <p:xfrm>
            <a:off x="2699" y="391"/>
            <a:ext cx="1326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96" name="Equation" r:id="rId4" imgW="2108200" imgH="927100" progId="Equation.DSMT4">
                    <p:embed/>
                  </p:oleObj>
                </mc:Choice>
                <mc:Fallback>
                  <p:oleObj name="Equation" r:id="rId4" imgW="2108200" imgH="9271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91"/>
                          <a:ext cx="1326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76" name="Rectangle 4"/>
            <p:cNvSpPr>
              <a:spLocks noChangeArrowheads="1"/>
            </p:cNvSpPr>
            <p:nvPr/>
          </p:nvSpPr>
          <p:spPr bwMode="auto">
            <a:xfrm>
              <a:off x="3969" y="482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它们的比式极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9883" name="Group 11"/>
          <p:cNvGrpSpPr>
            <a:grpSpLocks/>
          </p:cNvGrpSpPr>
          <p:nvPr/>
        </p:nvGrpSpPr>
        <p:grpSpPr bwMode="auto">
          <a:xfrm>
            <a:off x="684213" y="2349500"/>
            <a:ext cx="7416800" cy="968375"/>
            <a:chOff x="521" y="981"/>
            <a:chExt cx="4672" cy="610"/>
          </a:xfrm>
        </p:grpSpPr>
        <p:graphicFrame>
          <p:nvGraphicFramePr>
            <p:cNvPr id="79879" name="Object 7"/>
            <p:cNvGraphicFramePr>
              <a:graphicFrameLocks noChangeAspect="1"/>
            </p:cNvGraphicFramePr>
            <p:nvPr/>
          </p:nvGraphicFramePr>
          <p:xfrm>
            <a:off x="521" y="981"/>
            <a:ext cx="3660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97" name="Equation" r:id="rId6" imgW="5816600" imgH="965200" progId="Equation.DSMT4">
                    <p:embed/>
                  </p:oleObj>
                </mc:Choice>
                <mc:Fallback>
                  <p:oleObj name="Equation" r:id="rId6" imgW="5816600" imgH="9652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981"/>
                          <a:ext cx="3660" cy="6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4141" y="1071"/>
              <a:ext cx="10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(§1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5),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9887" name="Group 15"/>
          <p:cNvGrpSpPr>
            <a:grpSpLocks/>
          </p:cNvGrpSpPr>
          <p:nvPr/>
        </p:nvGrpSpPr>
        <p:grpSpPr bwMode="auto">
          <a:xfrm>
            <a:off x="684213" y="3429000"/>
            <a:ext cx="4448175" cy="923925"/>
            <a:chOff x="521" y="1706"/>
            <a:chExt cx="2802" cy="582"/>
          </a:xfrm>
        </p:grpSpPr>
        <p:graphicFrame>
          <p:nvGraphicFramePr>
            <p:cNvPr id="79884" name="Object 12"/>
            <p:cNvGraphicFramePr>
              <a:graphicFrameLocks noChangeAspect="1"/>
            </p:cNvGraphicFramePr>
            <p:nvPr/>
          </p:nvGraphicFramePr>
          <p:xfrm>
            <a:off x="521" y="1706"/>
            <a:ext cx="715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98" name="Equation" r:id="rId8" imgW="1130300" imgH="927100" progId="Equation.DSMT4">
                    <p:embed/>
                  </p:oleObj>
                </mc:Choice>
                <mc:Fallback>
                  <p:oleObj name="Equation" r:id="rId8" imgW="1130300" imgH="9271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706"/>
                          <a:ext cx="715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1202" y="1842"/>
              <a:ext cx="21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却是发散的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(§1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3).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576263" y="4508500"/>
            <a:ext cx="788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若某级数的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(7)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式的极限不存在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则可应用上、下极</a:t>
            </a:r>
          </a:p>
        </p:txBody>
      </p: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611188" y="521493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限来判别收敛性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611188" y="677863"/>
            <a:ext cx="8089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(7)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这时用比式判别法不能对级数的敛散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3" name="Group 5"/>
          <p:cNvGrpSpPr>
            <a:grpSpLocks/>
          </p:cNvGrpSpPr>
          <p:nvPr/>
        </p:nvGrpSpPr>
        <p:grpSpPr bwMode="auto">
          <a:xfrm>
            <a:off x="565150" y="620713"/>
            <a:ext cx="4392613" cy="534987"/>
            <a:chOff x="476" y="472"/>
            <a:chExt cx="2767" cy="337"/>
          </a:xfrm>
        </p:grpSpPr>
        <p:sp>
          <p:nvSpPr>
            <p:cNvPr id="78851" name="Rectangle 3"/>
            <p:cNvSpPr>
              <a:spLocks noChangeArrowheads="1"/>
            </p:cNvSpPr>
            <p:nvPr/>
          </p:nvSpPr>
          <p:spPr bwMode="auto">
            <a:xfrm>
              <a:off x="476" y="482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推论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8850" name="Object 2"/>
            <p:cNvGraphicFramePr>
              <a:graphicFrameLocks noChangeAspect="1"/>
            </p:cNvGraphicFramePr>
            <p:nvPr/>
          </p:nvGraphicFramePr>
          <p:xfrm>
            <a:off x="1474" y="475"/>
            <a:ext cx="4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09" name="Equation" r:id="rId4" imgW="787400" imgH="508000" progId="Equation.DSMT4">
                    <p:embed/>
                  </p:oleObj>
                </mc:Choice>
                <mc:Fallback>
                  <p:oleObj name="Equation" r:id="rId4" imgW="787400" imgH="5080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475"/>
                          <a:ext cx="49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1946" y="472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为正项级数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684213" y="1333500"/>
          <a:ext cx="51530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0" name="Equation" r:id="rId6" imgW="5156200" imgH="939800" progId="Equation.DSMT4">
                  <p:embed/>
                </p:oleObj>
              </mc:Choice>
              <mc:Fallback>
                <p:oleObj name="Equation" r:id="rId6" imgW="5156200" imgH="9398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33500"/>
                        <a:ext cx="51530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684213" y="2349500"/>
          <a:ext cx="52863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1" name="Equation" r:id="rId8" imgW="5283200" imgH="952500" progId="Equation.DSMT4">
                  <p:embed/>
                </p:oleObj>
              </mc:Choice>
              <mc:Fallback>
                <p:oleObj name="Equation" r:id="rId8" imgW="5283200" imgH="9525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49500"/>
                        <a:ext cx="52863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611188" y="3515847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研究级数</a:t>
            </a:r>
          </a:p>
        </p:txBody>
      </p:sp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1187450" y="4252913"/>
          <a:ext cx="7324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12" name="Equation" r:id="rId10" imgW="7327900" imgH="457200" progId="Equation.DSMT4">
                  <p:embed/>
                </p:oleObj>
              </mc:Choice>
              <mc:Fallback>
                <p:oleObj name="Equation" r:id="rId10" imgW="7327900" imgH="457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52913"/>
                        <a:ext cx="73247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573088" y="4997450"/>
            <a:ext cx="3957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的敛散性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&lt;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11188" y="620713"/>
            <a:ext cx="1344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2941638" y="1196975"/>
          <a:ext cx="31591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8" name="Equation" r:id="rId4" imgW="3162300" imgH="1041400" progId="Equation.DSMT4">
                  <p:embed/>
                </p:oleObj>
              </mc:Choice>
              <mc:Fallback>
                <p:oleObj name="Equation" r:id="rId4" imgW="3162300" imgH="10414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1196975"/>
                        <a:ext cx="315912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2916238" y="2908300"/>
          <a:ext cx="3810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9" name="Equation" r:id="rId6" imgW="3810000" imgH="952500" progId="Equation.DSMT4">
                  <p:embed/>
                </p:oleObj>
              </mc:Choice>
              <mc:Fallback>
                <p:oleObj name="Equation" r:id="rId6" imgW="3810000" imgH="9525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08300"/>
                        <a:ext cx="38100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611188" y="23495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故有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598488" y="3990975"/>
            <a:ext cx="827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于是当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&lt;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收敛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b="1" i="1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 &gt;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(8)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发散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611188" y="4710113"/>
            <a:ext cx="8186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但当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1&lt;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比式判别法无法判断级数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(8)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的敛散 </a:t>
            </a:r>
          </a:p>
        </p:txBody>
      </p:sp>
      <p:sp>
        <p:nvSpPr>
          <p:cNvPr id="77837" name="Rectangle 13"/>
          <p:cNvSpPr>
            <a:spLocks noChangeArrowheads="1"/>
          </p:cNvSpPr>
          <p:nvPr/>
        </p:nvSpPr>
        <p:spPr bwMode="auto">
          <a:xfrm>
            <a:off x="611188" y="5430838"/>
            <a:ext cx="900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性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23" name="Group 23"/>
          <p:cNvGrpSpPr>
            <a:grpSpLocks/>
          </p:cNvGrpSpPr>
          <p:nvPr/>
        </p:nvGrpSpPr>
        <p:grpSpPr bwMode="auto">
          <a:xfrm>
            <a:off x="592138" y="573088"/>
            <a:ext cx="7954962" cy="544512"/>
            <a:chOff x="374" y="375"/>
            <a:chExt cx="5011" cy="343"/>
          </a:xfrm>
        </p:grpSpPr>
        <p:sp>
          <p:nvSpPr>
            <p:cNvPr id="76803" name="Rectangle 3"/>
            <p:cNvSpPr>
              <a:spLocks noChangeArrowheads="1"/>
            </p:cNvSpPr>
            <p:nvPr/>
          </p:nvSpPr>
          <p:spPr bwMode="auto">
            <a:xfrm>
              <a:off x="374" y="391"/>
              <a:ext cx="41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12.8</a:t>
              </a:r>
              <a:r>
                <a:rPr lang="en-US" altLang="zh-CN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柯西判别法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或根式判别法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6802" name="Object 2"/>
            <p:cNvGraphicFramePr>
              <a:graphicFrameLocks noChangeAspect="1"/>
            </p:cNvGraphicFramePr>
            <p:nvPr/>
          </p:nvGraphicFramePr>
          <p:xfrm>
            <a:off x="4338" y="391"/>
            <a:ext cx="4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04" name="Equation" r:id="rId4" imgW="787400" imgH="508000" progId="Equation.DSMT4">
                    <p:embed/>
                  </p:oleObj>
                </mc:Choice>
                <mc:Fallback>
                  <p:oleObj name="Equation" r:id="rId4" imgW="787400" imgH="5080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391"/>
                          <a:ext cx="49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4797" y="375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为正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611188" y="1325563"/>
            <a:ext cx="5357812" cy="519112"/>
            <a:chOff x="385" y="835"/>
            <a:chExt cx="3375" cy="327"/>
          </a:xfrm>
        </p:grpSpPr>
        <p:sp>
          <p:nvSpPr>
            <p:cNvPr id="76807" name="Rectangle 7"/>
            <p:cNvSpPr>
              <a:spLocks noChangeArrowheads="1"/>
            </p:cNvSpPr>
            <p:nvPr/>
          </p:nvSpPr>
          <p:spPr bwMode="auto">
            <a:xfrm>
              <a:off x="385" y="835"/>
              <a:ext cx="2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项级数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且存在某正数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6806" name="Object 6"/>
            <p:cNvGraphicFramePr>
              <a:graphicFrameLocks noChangeAspect="1"/>
            </p:cNvGraphicFramePr>
            <p:nvPr/>
          </p:nvGraphicFramePr>
          <p:xfrm>
            <a:off x="2600" y="880"/>
            <a:ext cx="116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05" name="Equation" r:id="rId6" imgW="1841500" imgH="444500" progId="Equation.DSMT4">
                    <p:embed/>
                  </p:oleObj>
                </mc:Choice>
                <mc:Fallback>
                  <p:oleObj name="Equation" r:id="rId6" imgW="1841500" imgH="4445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" y="880"/>
                          <a:ext cx="116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684213" y="2060575"/>
          <a:ext cx="4943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6" name="Equation" r:id="rId8" imgW="4940300" imgH="457200" progId="Equation.DSMT4">
                  <p:embed/>
                </p:oleObj>
              </mc:Choice>
              <mc:Fallback>
                <p:oleObj name="Equation" r:id="rId8" imgW="4940300" imgH="4572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49434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3546475" y="2714625"/>
          <a:ext cx="50180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7" name="Equation" r:id="rId10" imgW="5016500" imgH="533400" progId="Equation.DSMT4">
                  <p:embed/>
                </p:oleObj>
              </mc:Choice>
              <mc:Fallback>
                <p:oleObj name="Equation" r:id="rId10" imgW="5016500" imgH="5334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2714625"/>
                        <a:ext cx="501808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684213" y="3414713"/>
          <a:ext cx="2809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8" name="Equation" r:id="rId12" imgW="2806700" imgH="508000" progId="Equation.DSMT4">
                  <p:embed/>
                </p:oleObj>
              </mc:Choice>
              <mc:Fallback>
                <p:oleObj name="Equation" r:id="rId12" imgW="2806700" imgH="5080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14713"/>
                        <a:ext cx="28098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684213" y="4149725"/>
          <a:ext cx="5038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9" name="Equation" r:id="rId14" imgW="5041900" imgH="457200" progId="Equation.DSMT4">
                  <p:embed/>
                </p:oleObj>
              </mc:Choice>
              <mc:Fallback>
                <p:oleObj name="Equation" r:id="rId14" imgW="5041900" imgH="4572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9725"/>
                        <a:ext cx="50387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3503613" y="4770438"/>
          <a:ext cx="5054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10" name="Equation" r:id="rId16" imgW="5054600" imgH="533400" progId="Equation.DSMT4">
                  <p:embed/>
                </p:oleObj>
              </mc:Choice>
              <mc:Fallback>
                <p:oleObj name="Equation" r:id="rId16" imgW="5054600" imgH="5334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770438"/>
                        <a:ext cx="50546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755650" y="5445125"/>
          <a:ext cx="2809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11" name="Equation" r:id="rId18" imgW="2806700" imgH="508000" progId="Equation.DSMT4">
                  <p:embed/>
                </p:oleObj>
              </mc:Choice>
              <mc:Fallback>
                <p:oleObj name="Equation" r:id="rId18" imgW="2806700" imgH="5080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45125"/>
                        <a:ext cx="28098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611188" y="2117725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于情形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(ii),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(10)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式可得 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3671888" y="2943225"/>
          <a:ext cx="1647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6" name="Equation" r:id="rId4" imgW="1651000" imgH="482600" progId="Equation.DSMT4">
                  <p:embed/>
                </p:oleObj>
              </mc:Choice>
              <mc:Fallback>
                <p:oleObj name="Equation" r:id="rId4" imgW="1651000" imgH="4826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943225"/>
                        <a:ext cx="1647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95" name="Group 19"/>
          <p:cNvGrpSpPr>
            <a:grpSpLocks/>
          </p:cNvGrpSpPr>
          <p:nvPr/>
        </p:nvGrpSpPr>
        <p:grpSpPr bwMode="auto">
          <a:xfrm>
            <a:off x="631825" y="3630613"/>
            <a:ext cx="8021638" cy="519112"/>
            <a:chOff x="149" y="2604"/>
            <a:chExt cx="5053" cy="327"/>
          </a:xfrm>
        </p:grpSpPr>
        <p:graphicFrame>
          <p:nvGraphicFramePr>
            <p:cNvPr id="75792" name="Object 16"/>
            <p:cNvGraphicFramePr>
              <a:graphicFrameLocks noChangeAspect="1"/>
            </p:cNvGraphicFramePr>
            <p:nvPr/>
          </p:nvGraphicFramePr>
          <p:xfrm>
            <a:off x="149" y="2614"/>
            <a:ext cx="189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57" name="Equation" r:id="rId6" imgW="3009900" imgH="444500" progId="Equation.DSMT4">
                    <p:embed/>
                  </p:oleObj>
                </mc:Choice>
                <mc:Fallback>
                  <p:oleObj name="Equation" r:id="rId6" imgW="3009900" imgH="4445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" y="2614"/>
                          <a:ext cx="189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4" name="Rectangle 18"/>
            <p:cNvSpPr>
              <a:spLocks noChangeArrowheads="1"/>
            </p:cNvSpPr>
            <p:nvPr/>
          </p:nvSpPr>
          <p:spPr bwMode="auto">
            <a:xfrm>
              <a:off x="1984" y="2604"/>
              <a:ext cx="3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不可能以零为极限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因而由级数 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5806" name="Group 30"/>
          <p:cNvGrpSpPr>
            <a:grpSpLocks/>
          </p:cNvGrpSpPr>
          <p:nvPr/>
        </p:nvGrpSpPr>
        <p:grpSpPr bwMode="auto">
          <a:xfrm>
            <a:off x="576263" y="4408488"/>
            <a:ext cx="6653212" cy="533400"/>
            <a:chOff x="363" y="2550"/>
            <a:chExt cx="4191" cy="336"/>
          </a:xfrm>
        </p:grpSpPr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363" y="2559"/>
              <a:ext cx="27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收敛的必要条件可知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级数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5796" name="Object 20"/>
            <p:cNvGraphicFramePr>
              <a:graphicFrameLocks noChangeAspect="1"/>
            </p:cNvGraphicFramePr>
            <p:nvPr/>
          </p:nvGraphicFramePr>
          <p:xfrm>
            <a:off x="3023" y="2559"/>
            <a:ext cx="4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58" name="Equation" r:id="rId8" imgW="787400" imgH="508000" progId="Equation.DSMT4">
                    <p:embed/>
                  </p:oleObj>
                </mc:Choice>
                <mc:Fallback>
                  <p:oleObj name="Equation" r:id="rId8" imgW="787400" imgH="5080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3" y="2559"/>
                          <a:ext cx="49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8" name="Rectangle 22"/>
            <p:cNvSpPr>
              <a:spLocks noChangeArrowheads="1"/>
            </p:cNvSpPr>
            <p:nvPr/>
          </p:nvSpPr>
          <p:spPr bwMode="auto">
            <a:xfrm>
              <a:off x="3486" y="2550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是发散的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5808" name="Group 32"/>
          <p:cNvGrpSpPr>
            <a:grpSpLocks/>
          </p:cNvGrpSpPr>
          <p:nvPr/>
        </p:nvGrpSpPr>
        <p:grpSpPr bwMode="auto">
          <a:xfrm>
            <a:off x="614363" y="608013"/>
            <a:ext cx="7883525" cy="533400"/>
            <a:chOff x="387" y="383"/>
            <a:chExt cx="4966" cy="336"/>
          </a:xfrm>
        </p:grpSpPr>
        <p:sp>
          <p:nvSpPr>
            <p:cNvPr id="75779" name="Rectangle 3"/>
            <p:cNvSpPr>
              <a:spLocks noChangeArrowheads="1"/>
            </p:cNvSpPr>
            <p:nvPr/>
          </p:nvSpPr>
          <p:spPr bwMode="auto">
            <a:xfrm>
              <a:off x="387" y="391"/>
              <a:ext cx="13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证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(9)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式有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5778" name="Object 2"/>
            <p:cNvGraphicFramePr>
              <a:graphicFrameLocks noChangeAspect="1"/>
            </p:cNvGraphicFramePr>
            <p:nvPr/>
          </p:nvGraphicFramePr>
          <p:xfrm>
            <a:off x="1669" y="391"/>
            <a:ext cx="7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59" name="Equation" r:id="rId10" imgW="1129810" imgH="482391" progId="Equation.DSMT4">
                    <p:embed/>
                  </p:oleObj>
                </mc:Choice>
                <mc:Fallback>
                  <p:oleObj name="Equation" r:id="rId10" imgW="1129810" imgH="482391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9" y="391"/>
                          <a:ext cx="71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2412" y="383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因为等比级数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5807" name="Object 31"/>
            <p:cNvGraphicFramePr>
              <a:graphicFrameLocks noChangeAspect="1"/>
            </p:cNvGraphicFramePr>
            <p:nvPr/>
          </p:nvGraphicFramePr>
          <p:xfrm>
            <a:off x="3873" y="391"/>
            <a:ext cx="148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60" name="Equation" r:id="rId12" imgW="2349500" imgH="520700" progId="Equation.DSMT4">
                    <p:embed/>
                  </p:oleObj>
                </mc:Choice>
                <mc:Fallback>
                  <p:oleObj name="Equation" r:id="rId12" imgW="2349500" imgH="5207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3" y="391"/>
                          <a:ext cx="148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810" name="Group 34"/>
          <p:cNvGrpSpPr>
            <a:grpSpLocks/>
          </p:cNvGrpSpPr>
          <p:nvPr/>
        </p:nvGrpSpPr>
        <p:grpSpPr bwMode="auto">
          <a:xfrm>
            <a:off x="585788" y="1412875"/>
            <a:ext cx="7942262" cy="530225"/>
            <a:chOff x="369" y="792"/>
            <a:chExt cx="5003" cy="334"/>
          </a:xfrm>
        </p:grpSpPr>
        <p:graphicFrame>
          <p:nvGraphicFramePr>
            <p:cNvPr id="75780" name="Object 4"/>
            <p:cNvGraphicFramePr>
              <a:graphicFrameLocks noChangeAspect="1"/>
            </p:cNvGraphicFramePr>
            <p:nvPr/>
          </p:nvGraphicFramePr>
          <p:xfrm>
            <a:off x="369" y="833"/>
            <a:ext cx="80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61" name="Equation" r:id="rId14" imgW="1282700" imgH="444500" progId="Equation.DSMT4">
                    <p:embed/>
                  </p:oleObj>
                </mc:Choice>
                <mc:Fallback>
                  <p:oleObj name="Equation" r:id="rId14" imgW="1282700" imgH="4445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833"/>
                          <a:ext cx="809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1247" y="799"/>
              <a:ext cx="26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故由比较原则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这时级数 </a:t>
              </a:r>
            </a:p>
          </p:txBody>
        </p:sp>
        <p:graphicFrame>
          <p:nvGraphicFramePr>
            <p:cNvPr id="75786" name="Object 10"/>
            <p:cNvGraphicFramePr>
              <a:graphicFrameLocks noChangeAspect="1"/>
            </p:cNvGraphicFramePr>
            <p:nvPr/>
          </p:nvGraphicFramePr>
          <p:xfrm>
            <a:off x="3749" y="799"/>
            <a:ext cx="4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62" name="Equation" r:id="rId16" imgW="787400" imgH="508000" progId="Equation.DSMT4">
                    <p:embed/>
                  </p:oleObj>
                </mc:Choice>
                <mc:Fallback>
                  <p:oleObj name="Equation" r:id="rId16" imgW="787400" imgH="5080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799"/>
                          <a:ext cx="49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9" name="Rectangle 33"/>
            <p:cNvSpPr>
              <a:spLocks noChangeArrowheads="1"/>
            </p:cNvSpPr>
            <p:nvPr/>
          </p:nvSpPr>
          <p:spPr bwMode="auto">
            <a:xfrm>
              <a:off x="4187" y="792"/>
              <a:ext cx="11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也收敛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2986088" y="1773238"/>
          <a:ext cx="55594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7" name="Equation" r:id="rId4" imgW="5562600" imgH="622300" progId="Equation.DSMT4">
                  <p:embed/>
                </p:oleObj>
              </mc:Choice>
              <mc:Fallback>
                <p:oleObj name="Equation" r:id="rId4" imgW="5562600" imgH="6223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1773238"/>
                        <a:ext cx="55594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723900" y="2997200"/>
          <a:ext cx="4495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8" name="Equation" r:id="rId6" imgW="4495800" imgH="508000" progId="Equation.DSMT4">
                  <p:embed/>
                </p:oleObj>
              </mc:Choice>
              <mc:Fallback>
                <p:oleObj name="Equation" r:id="rId6" imgW="4495800" imgH="5080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997200"/>
                        <a:ext cx="44958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684213" y="3644900"/>
          <a:ext cx="4610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9" name="Equation" r:id="rId8" imgW="4610100" imgH="508000" progId="Equation.DSMT4">
                  <p:embed/>
                </p:oleObj>
              </mc:Choice>
              <mc:Fallback>
                <p:oleObj name="Equation" r:id="rId8" imgW="4610100" imgH="5080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4900"/>
                        <a:ext cx="46101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98488" y="2349500"/>
            <a:ext cx="66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763" name="Group 11"/>
          <p:cNvGrpSpPr>
            <a:grpSpLocks/>
          </p:cNvGrpSpPr>
          <p:nvPr/>
        </p:nvGrpSpPr>
        <p:grpSpPr bwMode="auto">
          <a:xfrm>
            <a:off x="611188" y="4221163"/>
            <a:ext cx="8069262" cy="576262"/>
            <a:chOff x="476" y="1933"/>
            <a:chExt cx="5083" cy="363"/>
          </a:xfrm>
        </p:grpSpPr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476" y="1933"/>
              <a:ext cx="12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证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(11)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式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4760" name="Object 8"/>
            <p:cNvGraphicFramePr>
              <a:graphicFrameLocks noChangeAspect="1"/>
            </p:cNvGraphicFramePr>
            <p:nvPr/>
          </p:nvGraphicFramePr>
          <p:xfrm>
            <a:off x="1746" y="1978"/>
            <a:ext cx="154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0" name="Equation" r:id="rId10" imgW="2451100" imgH="508000" progId="Equation.DSMT4">
                    <p:embed/>
                  </p:oleObj>
                </mc:Choice>
                <mc:Fallback>
                  <p:oleObj name="Equation" r:id="rId10" imgW="2451100" imgH="5080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978"/>
                          <a:ext cx="154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3243" y="1933"/>
              <a:ext cx="2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存在某正数</a:t>
              </a:r>
              <a:r>
                <a:rPr lang="zh-CN" altLang="en-US" sz="2800" b="1">
                  <a:latin typeface="Times New Roman" panose="02020603050405020304" pitchFamily="18" charset="0"/>
                  <a:ea typeface="BatangChe" pitchFamily="49" charset="-127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对一切 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770" name="Group 18"/>
          <p:cNvGrpSpPr>
            <a:grpSpLocks/>
          </p:cNvGrpSpPr>
          <p:nvPr/>
        </p:nvGrpSpPr>
        <p:grpSpPr bwMode="auto">
          <a:xfrm>
            <a:off x="684213" y="4941888"/>
            <a:ext cx="4248150" cy="533400"/>
            <a:chOff x="431" y="2478"/>
            <a:chExt cx="2676" cy="336"/>
          </a:xfrm>
        </p:grpSpPr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431" y="2478"/>
              <a:ext cx="10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 &gt; N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4764" name="Object 12"/>
            <p:cNvGraphicFramePr>
              <a:graphicFrameLocks noChangeAspect="1"/>
            </p:cNvGraphicFramePr>
            <p:nvPr/>
          </p:nvGraphicFramePr>
          <p:xfrm>
            <a:off x="1373" y="2478"/>
            <a:ext cx="173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1" name="Equation" r:id="rId12" imgW="2755900" imgH="533400" progId="Equation.DSMT4">
                    <p:embed/>
                  </p:oleObj>
                </mc:Choice>
                <mc:Fallback>
                  <p:oleObj name="Equation" r:id="rId12" imgW="2755900" imgH="5334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2478"/>
                          <a:ext cx="173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577850" y="5573713"/>
            <a:ext cx="765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于是由根式判别法就得到推论所要证明的结论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grpSp>
        <p:nvGrpSpPr>
          <p:cNvPr id="74772" name="Group 20"/>
          <p:cNvGrpSpPr>
            <a:grpSpLocks/>
          </p:cNvGrpSpPr>
          <p:nvPr/>
        </p:nvGrpSpPr>
        <p:grpSpPr bwMode="auto">
          <a:xfrm>
            <a:off x="625475" y="620713"/>
            <a:ext cx="7762875" cy="519112"/>
            <a:chOff x="385" y="3022"/>
            <a:chExt cx="4890" cy="327"/>
          </a:xfrm>
        </p:grpSpPr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385" y="3022"/>
              <a:ext cx="34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推论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根式判别法的极限形式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4774" name="Object 22"/>
            <p:cNvGraphicFramePr>
              <a:graphicFrameLocks noChangeAspect="1"/>
            </p:cNvGraphicFramePr>
            <p:nvPr/>
          </p:nvGraphicFramePr>
          <p:xfrm>
            <a:off x="3742" y="3022"/>
            <a:ext cx="4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92" name="Equation" r:id="rId14" imgW="787400" imgH="508000" progId="Equation.DSMT4">
                    <p:embed/>
                  </p:oleObj>
                </mc:Choice>
                <mc:Fallback>
                  <p:oleObj name="Equation" r:id="rId14" imgW="787400" imgH="5080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022"/>
                          <a:ext cx="49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4241" y="3022"/>
              <a:ext cx="1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为正项级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625475" y="125412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598488" y="549275"/>
            <a:ext cx="5591175" cy="942975"/>
            <a:chOff x="476" y="391"/>
            <a:chExt cx="3522" cy="594"/>
          </a:xfrm>
        </p:grpSpPr>
        <p:sp>
          <p:nvSpPr>
            <p:cNvPr id="73731" name="Rectangle 3"/>
            <p:cNvSpPr>
              <a:spLocks noChangeArrowheads="1"/>
            </p:cNvSpPr>
            <p:nvPr/>
          </p:nvSpPr>
          <p:spPr bwMode="auto">
            <a:xfrm>
              <a:off x="476" y="517"/>
              <a:ext cx="14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7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研究级数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3730" name="Object 2"/>
            <p:cNvGraphicFramePr>
              <a:graphicFrameLocks noChangeAspect="1"/>
            </p:cNvGraphicFramePr>
            <p:nvPr/>
          </p:nvGraphicFramePr>
          <p:xfrm>
            <a:off x="1837" y="391"/>
            <a:ext cx="1122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53" name="Equation" r:id="rId4" imgW="1778000" imgH="939800" progId="Equation.DSMT4">
                    <p:embed/>
                  </p:oleObj>
                </mc:Choice>
                <mc:Fallback>
                  <p:oleObj name="Equation" r:id="rId4" imgW="1778000" imgH="9398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91"/>
                          <a:ext cx="1122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2" name="Rectangle 4"/>
            <p:cNvSpPr>
              <a:spLocks noChangeArrowheads="1"/>
            </p:cNvSpPr>
            <p:nvPr/>
          </p:nvSpPr>
          <p:spPr bwMode="auto">
            <a:xfrm>
              <a:off x="2926" y="527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的敛散性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11188" y="1484313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由于</a:t>
            </a: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2486025" y="2179638"/>
          <a:ext cx="43910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4" name="Equation" r:id="rId6" imgW="4394200" imgH="965200" progId="Equation.DSMT4">
                  <p:embed/>
                </p:oleObj>
              </mc:Choice>
              <mc:Fallback>
                <p:oleObj name="Equation" r:id="rId6" imgW="4394200" imgH="965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2179638"/>
                        <a:ext cx="43910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611188" y="3357563"/>
            <a:ext cx="3221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所以级数是收敛的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565150" y="4221163"/>
            <a:ext cx="822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若在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(11)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式中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l =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则根式判别法仍无法对级数的敛 </a:t>
            </a:r>
          </a:p>
        </p:txBody>
      </p:sp>
      <p:grpSp>
        <p:nvGrpSpPr>
          <p:cNvPr id="73744" name="Group 16"/>
          <p:cNvGrpSpPr>
            <a:grpSpLocks/>
          </p:cNvGrpSpPr>
          <p:nvPr/>
        </p:nvGrpSpPr>
        <p:grpSpPr bwMode="auto">
          <a:xfrm>
            <a:off x="598488" y="4938713"/>
            <a:ext cx="6657975" cy="923925"/>
            <a:chOff x="385" y="3111"/>
            <a:chExt cx="4194" cy="582"/>
          </a:xfrm>
        </p:grpSpPr>
        <p:sp>
          <p:nvSpPr>
            <p:cNvPr id="73741" name="Rectangle 13"/>
            <p:cNvSpPr>
              <a:spLocks noChangeArrowheads="1"/>
            </p:cNvSpPr>
            <p:nvPr/>
          </p:nvSpPr>
          <p:spPr bwMode="auto">
            <a:xfrm>
              <a:off x="385" y="3211"/>
              <a:ext cx="21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散性做出判断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例如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3740" name="Object 12"/>
            <p:cNvGraphicFramePr>
              <a:graphicFrameLocks noChangeAspect="1"/>
            </p:cNvGraphicFramePr>
            <p:nvPr/>
          </p:nvGraphicFramePr>
          <p:xfrm>
            <a:off x="2379" y="3111"/>
            <a:ext cx="160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55" name="Equation" r:id="rId8" imgW="2552700" imgH="927100" progId="Equation.DSMT4">
                    <p:embed/>
                  </p:oleObj>
                </mc:Choice>
                <mc:Fallback>
                  <p:oleObj name="Equation" r:id="rId8" imgW="2552700" imgH="9271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" y="3111"/>
                          <a:ext cx="1608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2" name="Rectangle 14"/>
            <p:cNvSpPr>
              <a:spLocks noChangeArrowheads="1"/>
            </p:cNvSpPr>
            <p:nvPr/>
          </p:nvSpPr>
          <p:spPr bwMode="auto">
            <a:xfrm>
              <a:off x="4013" y="321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都有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723900" y="549275"/>
          <a:ext cx="7594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7" name="Equation" r:id="rId4" imgW="7594600" imgH="927100" progId="Equation.DSMT4">
                  <p:embed/>
                </p:oleObj>
              </mc:Choice>
              <mc:Fallback>
                <p:oleObj name="Equation" r:id="rId4" imgW="7594600" imgH="9271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549275"/>
                        <a:ext cx="75946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11188" y="1412875"/>
            <a:ext cx="179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发散的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 </a:t>
            </a:r>
          </a:p>
        </p:txBody>
      </p:sp>
      <p:grpSp>
        <p:nvGrpSpPr>
          <p:cNvPr id="72724" name="Group 20"/>
          <p:cNvGrpSpPr>
            <a:grpSpLocks/>
          </p:cNvGrpSpPr>
          <p:nvPr/>
        </p:nvGrpSpPr>
        <p:grpSpPr bwMode="auto">
          <a:xfrm>
            <a:off x="547688" y="1989138"/>
            <a:ext cx="8216900" cy="604837"/>
            <a:chOff x="345" y="1434"/>
            <a:chExt cx="5176" cy="381"/>
          </a:xfrm>
        </p:grpSpPr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345" y="1479"/>
              <a:ext cx="3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(11)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式的极限不存在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则可根据根式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2712" name="Object 8"/>
            <p:cNvGraphicFramePr>
              <a:graphicFrameLocks noChangeAspect="1"/>
            </p:cNvGraphicFramePr>
            <p:nvPr/>
          </p:nvGraphicFramePr>
          <p:xfrm>
            <a:off x="4060" y="1479"/>
            <a:ext cx="4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8" name="Equation" r:id="rId6" imgW="647419" imgH="533169" progId="Equation.DSMT4">
                    <p:embed/>
                  </p:oleObj>
                </mc:Choice>
                <mc:Fallback>
                  <p:oleObj name="Equation" r:id="rId6" imgW="647419" imgH="533169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1479"/>
                          <a:ext cx="40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4427" y="1434"/>
              <a:ext cx="10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的上极限 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611188" y="270827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来判断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grpSp>
        <p:nvGrpSpPr>
          <p:cNvPr id="72720" name="Group 16"/>
          <p:cNvGrpSpPr>
            <a:grpSpLocks/>
          </p:cNvGrpSpPr>
          <p:nvPr/>
        </p:nvGrpSpPr>
        <p:grpSpPr bwMode="auto">
          <a:xfrm>
            <a:off x="611188" y="3382963"/>
            <a:ext cx="4859337" cy="534987"/>
            <a:chOff x="249" y="2241"/>
            <a:chExt cx="3061" cy="337"/>
          </a:xfrm>
        </p:grpSpPr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49" y="2251"/>
              <a:ext cx="10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推论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2717" name="Object 13"/>
            <p:cNvGraphicFramePr>
              <a:graphicFrameLocks noChangeAspect="1"/>
            </p:cNvGraphicFramePr>
            <p:nvPr/>
          </p:nvGraphicFramePr>
          <p:xfrm>
            <a:off x="1247" y="2251"/>
            <a:ext cx="4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9" name="Equation" r:id="rId8" imgW="787400" imgH="508000" progId="Equation.DSMT4">
                    <p:embed/>
                  </p:oleObj>
                </mc:Choice>
                <mc:Fallback>
                  <p:oleObj name="Equation" r:id="rId8" imgW="787400" imgH="5080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251"/>
                          <a:ext cx="49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1676" y="2241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为正项级数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且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3708400" y="4149725"/>
          <a:ext cx="1724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0" name="Equation" r:id="rId10" imgW="1727200" imgH="622300" progId="Equation.DSMT4">
                  <p:embed/>
                </p:oleObj>
              </mc:Choice>
              <mc:Fallback>
                <p:oleObj name="Equation" r:id="rId10" imgW="1727200" imgH="6223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149725"/>
                        <a:ext cx="17240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611188" y="4797425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则当  </a:t>
            </a: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611188" y="5516563"/>
            <a:ext cx="3589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(i) 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l &lt;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时级数收敛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4229100" y="5510213"/>
            <a:ext cx="4087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(ii)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l &gt;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时级数发散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9" name="Group 9"/>
          <p:cNvGrpSpPr>
            <a:grpSpLocks/>
          </p:cNvGrpSpPr>
          <p:nvPr/>
        </p:nvGrpSpPr>
        <p:grpSpPr bwMode="auto">
          <a:xfrm>
            <a:off x="603250" y="620713"/>
            <a:ext cx="7929563" cy="593725"/>
            <a:chOff x="378" y="1661"/>
            <a:chExt cx="4995" cy="374"/>
          </a:xfrm>
        </p:grpSpPr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378" y="1705"/>
              <a:ext cx="1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8</a:t>
              </a:r>
              <a:r>
                <a:rPr lang="zh-CN" altLang="en-US" sz="28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考察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级数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1686" name="Object 6"/>
            <p:cNvGraphicFramePr>
              <a:graphicFrameLocks noChangeAspect="1"/>
            </p:cNvGraphicFramePr>
            <p:nvPr/>
          </p:nvGraphicFramePr>
          <p:xfrm>
            <a:off x="1920" y="1706"/>
            <a:ext cx="29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4" name="Equation" r:id="rId4" imgW="4622800" imgH="393700" progId="Equation.DSMT4">
                    <p:embed/>
                  </p:oleObj>
                </mc:Choice>
                <mc:Fallback>
                  <p:oleObj name="Equation" r:id="rId4" imgW="4622800" imgH="3937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706"/>
                          <a:ext cx="291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4785" y="1661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的敛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693" name="Group 13"/>
          <p:cNvGrpSpPr>
            <a:grpSpLocks/>
          </p:cNvGrpSpPr>
          <p:nvPr/>
        </p:nvGrpSpPr>
        <p:grpSpPr bwMode="auto">
          <a:xfrm>
            <a:off x="585788" y="1341438"/>
            <a:ext cx="3821112" cy="519112"/>
            <a:chOff x="975" y="2205"/>
            <a:chExt cx="2407" cy="327"/>
          </a:xfrm>
        </p:grpSpPr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975" y="2205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散性，其中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1690" name="Object 10"/>
            <p:cNvGraphicFramePr>
              <a:graphicFrameLocks noChangeAspect="1"/>
            </p:cNvGraphicFramePr>
            <p:nvPr/>
          </p:nvGraphicFramePr>
          <p:xfrm>
            <a:off x="2200" y="2278"/>
            <a:ext cx="118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5" name="Equation" r:id="rId6" imgW="1879600" imgH="317500" progId="Equation.DSMT4">
                    <p:embed/>
                  </p:oleObj>
                </mc:Choice>
                <mc:Fallback>
                  <p:oleObj name="Equation" r:id="rId6" imgW="1879600" imgH="3175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278"/>
                          <a:ext cx="118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611188" y="1989138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由于</a:t>
            </a:r>
          </a:p>
        </p:txBody>
      </p:sp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2484438" y="2565400"/>
          <a:ext cx="50196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6" name="Equation" r:id="rId8" imgW="5016500" imgH="1574800" progId="Equation.DSMT4">
                  <p:embed/>
                </p:oleObj>
              </mc:Choice>
              <mc:Fallback>
                <p:oleObj name="Equation" r:id="rId8" imgW="5016500" imgH="1574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65400"/>
                        <a:ext cx="501967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588963" y="420528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71698" name="Object 18"/>
          <p:cNvGraphicFramePr>
            <a:graphicFrameLocks noChangeAspect="1"/>
          </p:cNvGraphicFramePr>
          <p:nvPr/>
        </p:nvGraphicFramePr>
        <p:xfrm>
          <a:off x="2820988" y="4826000"/>
          <a:ext cx="25431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7" name="Equation" r:id="rId10" imgW="2540000" imgH="622300" progId="Equation.DSMT4">
                  <p:embed/>
                </p:oleObj>
              </mc:Choice>
              <mc:Fallback>
                <p:oleObj name="Equation" r:id="rId10" imgW="2540000" imgH="6223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4826000"/>
                        <a:ext cx="25431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585788" y="5573713"/>
            <a:ext cx="355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因此级数是收敛的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2370138" y="1341438"/>
          <a:ext cx="3390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8" name="Equation" r:id="rId4" imgW="3390900" imgH="977900" progId="Equation.DSMT4">
                  <p:embed/>
                </p:oleObj>
              </mc:Choice>
              <mc:Fallback>
                <p:oleObj name="Equation" r:id="rId4" imgW="3390900" imgH="9779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1341438"/>
                        <a:ext cx="33909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2370138" y="2509838"/>
          <a:ext cx="3857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9" name="Equation" r:id="rId6" imgW="3860800" imgH="990600" progId="Equation.DSMT4">
                  <p:embed/>
                </p:oleObj>
              </mc:Choice>
              <mc:Fallback>
                <p:oleObj name="Equation" r:id="rId6" imgW="3860800" imgH="990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2509838"/>
                        <a:ext cx="38576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585788" y="620713"/>
            <a:ext cx="4379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如果应用比式判别法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611188" y="3762375"/>
            <a:ext cx="420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我们就无法判断其收敛性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5" name="Group 7"/>
          <p:cNvGrpSpPr>
            <a:grpSpLocks/>
          </p:cNvGrpSpPr>
          <p:nvPr/>
        </p:nvGrpSpPr>
        <p:grpSpPr bwMode="auto">
          <a:xfrm>
            <a:off x="611188" y="822325"/>
            <a:ext cx="7974012" cy="519113"/>
            <a:chOff x="295" y="391"/>
            <a:chExt cx="5023" cy="327"/>
          </a:xfrm>
        </p:grpSpPr>
        <p:graphicFrame>
          <p:nvGraphicFramePr>
            <p:cNvPr id="99331" name="Object 3"/>
            <p:cNvGraphicFramePr>
              <a:graphicFrameLocks noChangeAspect="1"/>
            </p:cNvGraphicFramePr>
            <p:nvPr/>
          </p:nvGraphicFramePr>
          <p:xfrm>
            <a:off x="703" y="427"/>
            <a:ext cx="208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76" name="Equation" r:id="rId4" imgW="3314700" imgH="444500" progId="Equation.DSMT4">
                    <p:embed/>
                  </p:oleObj>
                </mc:Choice>
                <mc:Fallback>
                  <p:oleObj name="Equation" r:id="rId4" imgW="3314700" imgH="44450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427"/>
                          <a:ext cx="208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295" y="391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证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3" name="Rectangle 5"/>
            <p:cNvSpPr>
              <a:spLocks noChangeArrowheads="1"/>
            </p:cNvSpPr>
            <p:nvPr/>
          </p:nvSpPr>
          <p:spPr bwMode="auto">
            <a:xfrm>
              <a:off x="2744" y="391"/>
              <a:ext cx="25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所以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="1" i="1" baseline="-250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}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是递增数列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而 </a:t>
              </a:r>
            </a:p>
          </p:txBody>
        </p:sp>
      </p:grpSp>
      <p:sp>
        <p:nvSpPr>
          <p:cNvPr id="99336" name="Rectangle 8"/>
          <p:cNvSpPr>
            <a:spLocks noChangeArrowheads="1"/>
          </p:cNvSpPr>
          <p:nvPr/>
        </p:nvSpPr>
        <p:spPr bwMode="auto">
          <a:xfrm>
            <a:off x="611188" y="1614488"/>
            <a:ext cx="8043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单调数列收敛的充要条件是该数列有界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单调有界 </a:t>
            </a: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auto">
          <a:xfrm>
            <a:off x="611188" y="2549525"/>
            <a:ext cx="5187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这就证明了定理的结论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631825" y="342900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仅靠定义和定理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12.5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来判断正项级数的收敛性是不 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611188" y="4221163"/>
            <a:ext cx="822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容易的，因此要建立基于级数一般项本身特性的收 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611188" y="5084763"/>
            <a:ext cx="268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敛性判别法则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679825" y="1125538"/>
          <a:ext cx="17875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5" name="Equation" r:id="rId4" imgW="1790700" imgH="939800" progId="Equation.DSMT4">
                  <p:embed/>
                </p:oleObj>
              </mc:Choice>
              <mc:Fallback>
                <p:oleObj name="Equation" r:id="rId4" imgW="1790700" imgH="9398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1125538"/>
                        <a:ext cx="17875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3708400" y="2738438"/>
          <a:ext cx="1819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6" name="Equation" r:id="rId6" imgW="1816100" imgH="622300" progId="Equation.DSMT4">
                  <p:embed/>
                </p:oleObj>
              </mc:Choice>
              <mc:Fallback>
                <p:oleObj name="Equation" r:id="rId6" imgW="1816100" imgH="6223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738438"/>
                        <a:ext cx="18192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11188" y="620713"/>
            <a:ext cx="541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根据第二章总练习题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(7),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      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85788" y="2060575"/>
            <a:ext cx="1522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必有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95313" y="3486150"/>
            <a:ext cx="7897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这说明凡能由比式判别法判别收敛性的级数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也能</a:t>
            </a:r>
            <a:r>
              <a:rPr lang="zh-CN" altLang="en-US" sz="11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60388" y="4205288"/>
            <a:ext cx="822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由根式判别法来判别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亦即根式判别法较之比式判 </a:t>
            </a:r>
          </a:p>
        </p:txBody>
      </p:sp>
      <p:grpSp>
        <p:nvGrpSpPr>
          <p:cNvPr id="69649" name="Group 17"/>
          <p:cNvGrpSpPr>
            <a:grpSpLocks/>
          </p:cNvGrpSpPr>
          <p:nvPr/>
        </p:nvGrpSpPr>
        <p:grpSpPr bwMode="auto">
          <a:xfrm>
            <a:off x="587375" y="4862513"/>
            <a:ext cx="6746875" cy="942975"/>
            <a:chOff x="370" y="3063"/>
            <a:chExt cx="4250" cy="594"/>
          </a:xfrm>
        </p:grpSpPr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70" y="3199"/>
              <a:ext cx="2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别法更为有效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例如级数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2843" y="3063"/>
            <a:ext cx="1178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7" name="Equation" r:id="rId8" imgW="1866900" imgH="939800" progId="Equation.DSMT4">
                    <p:embed/>
                  </p:oleObj>
                </mc:Choice>
                <mc:Fallback>
                  <p:oleObj name="Equation" r:id="rId8" imgW="1866900" imgH="9398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3063"/>
                          <a:ext cx="1178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4032" y="3154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由于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486025" y="476250"/>
          <a:ext cx="3886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7" name="Equation" r:id="rId4" imgW="3886200" imgH="1676400" progId="Equation.DSMT4">
                  <p:embed/>
                </p:oleObj>
              </mc:Choice>
              <mc:Fallback>
                <p:oleObj name="Equation" r:id="rId4" imgW="3886200" imgH="1676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476250"/>
                        <a:ext cx="38862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557463" y="2328863"/>
          <a:ext cx="3886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8" name="Equation" r:id="rId6" imgW="3886200" imgH="1676400" progId="Equation.DSMT4">
                  <p:embed/>
                </p:oleObj>
              </mc:Choice>
              <mc:Fallback>
                <p:oleObj name="Equation" r:id="rId6" imgW="3886200" imgH="16764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2328863"/>
                        <a:ext cx="388620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585788" y="4076700"/>
            <a:ext cx="7897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故比式判别法无法鉴别此级数的收敛性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但应用根</a:t>
            </a:r>
            <a:r>
              <a:rPr lang="zh-CN" altLang="en-US" sz="11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539750" y="4724400"/>
            <a:ext cx="813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式判别法却能判定此级数是收敛的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).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那么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是 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39750" y="5357813"/>
            <a:ext cx="6792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否就不需要比式判别法了？请看下面例子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1520" y="692696"/>
                <a:ext cx="8568952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9 </a:t>
                </a:r>
                <a:r>
                  <a:rPr lang="zh-CN" altLang="en-US" b="1" dirty="0" smtClean="0">
                    <a:latin typeface="+mn-ea"/>
                    <a:ea typeface="+mn-ea"/>
                  </a:rPr>
                  <a:t>讨论级数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𝒏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b="1" dirty="0" smtClean="0">
                    <a:latin typeface="+mn-ea"/>
                    <a:ea typeface="+mn-ea"/>
                  </a:rPr>
                  <a:t>的敛散性，其中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b="1" dirty="0" smtClean="0">
                    <a:latin typeface="+mn-ea"/>
                    <a:ea typeface="+mn-ea"/>
                  </a:rPr>
                  <a:t>.</a:t>
                </a:r>
                <a:endParaRPr lang="zh-CN" altLang="en-US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92696"/>
                <a:ext cx="8568952" cy="832664"/>
              </a:xfrm>
              <a:prstGeom prst="rect">
                <a:avLst/>
              </a:prstGeom>
              <a:blipFill rotWithShape="0">
                <a:blip r:embed="rId2"/>
                <a:stretch>
                  <a:fillRect l="-1636" r="-1636" b="-6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1520" y="1700808"/>
                <a:ext cx="7488832" cy="632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解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 </a:t>
                </a:r>
                <a:r>
                  <a:rPr lang="zh-CN" altLang="en-US" sz="2800" b="1" dirty="0" smtClean="0">
                    <a:latin typeface="+mn-ea"/>
                    <a:ea typeface="+mn-ea"/>
                  </a:rPr>
                  <a:t>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deg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𝟐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𝒏</m:t>
                                </m:r>
                              </m:sup>
                            </m:sSup>
                          </m:e>
                        </m:rad>
                      </m:e>
                    </m:func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𝒎𝒂𝒙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r>
                  <a:rPr lang="en-US" altLang="zh-CN" sz="2800" b="1" dirty="0" smtClean="0">
                    <a:latin typeface="+mn-ea"/>
                    <a:ea typeface="+mn-ea"/>
                  </a:rPr>
                  <a:t>,</a:t>
                </a:r>
                <a:endParaRPr lang="zh-CN" altLang="en-US" sz="28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00808"/>
                <a:ext cx="7488832" cy="632096"/>
              </a:xfrm>
              <a:prstGeom prst="rect">
                <a:avLst/>
              </a:prstGeom>
              <a:blipFill rotWithShape="0">
                <a:blip r:embed="rId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51520" y="2564904"/>
                <a:ext cx="6264696" cy="712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+mn-ea"/>
                    <a:ea typeface="+mn-ea"/>
                  </a:rPr>
                  <a:t>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  <a:ea typeface="+mn-ea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deg>
                          <m:e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𝒏</m:t>
                                </m:r>
                              </m:sub>
                            </m:sSub>
                          </m:e>
                        </m:rad>
                      </m:e>
                    </m:func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+mn-ea"/>
                          </a:rPr>
                          <m:t>𝒎𝒂𝒙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800" b="1" dirty="0" smtClean="0">
                    <a:latin typeface="+mn-ea"/>
                    <a:ea typeface="+mn-ea"/>
                  </a:rPr>
                  <a:t>,</a:t>
                </a:r>
                <a:endParaRPr lang="zh-CN" altLang="en-US" sz="28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564904"/>
                <a:ext cx="6264696" cy="712246"/>
              </a:xfrm>
              <a:prstGeom prst="rect">
                <a:avLst/>
              </a:prstGeom>
              <a:blipFill rotWithShape="0">
                <a:blip r:embed="rId4"/>
                <a:stretch>
                  <a:fillRect t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51520" y="3573016"/>
                <a:ext cx="7488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+mn-ea"/>
                    <a:ea typeface="+mn-ea"/>
                  </a:rPr>
                  <a:t>级数当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lang="zh-CN" altLang="en-US" sz="2800" b="1" dirty="0" smtClean="0">
                    <a:latin typeface="+mn-ea"/>
                    <a:ea typeface="+mn-ea"/>
                  </a:rPr>
                  <a:t>收敛，当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lang="en-US" altLang="zh-CN" sz="2800" b="1" i="0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lang="zh-CN" altLang="en-US" sz="2800" b="1" dirty="0" smtClean="0">
                    <a:latin typeface="+mn-ea"/>
                    <a:ea typeface="+mn-ea"/>
                  </a:rPr>
                  <a:t>发散</a:t>
                </a:r>
                <a:r>
                  <a:rPr lang="en-US" altLang="zh-CN" sz="2800" b="1" dirty="0" smtClean="0">
                    <a:latin typeface="+mn-ea"/>
                    <a:ea typeface="+mn-ea"/>
                  </a:rPr>
                  <a:t>,</a:t>
                </a:r>
                <a:endParaRPr lang="zh-CN" altLang="en-US" sz="28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573016"/>
                <a:ext cx="7488832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1520" y="4437112"/>
                <a:ext cx="8352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</m:oMath>
                </a14:m>
                <a:r>
                  <a:rPr lang="zh-CN" altLang="en-US" sz="2800" b="1" dirty="0" smtClean="0">
                    <a:latin typeface="+mn-ea"/>
                    <a:ea typeface="+mn-ea"/>
                  </a:rPr>
                  <a:t>的情形级数发散可由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+mn-ea"/>
                          </a:rPr>
                          <m:t>𝒖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solidFill>
                      <a:srgbClr val="000000"/>
                    </a:solidFill>
                    <a:latin typeface="宋体"/>
                    <a:ea typeface="宋体"/>
                  </a:rPr>
                  <a:t>判别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/>
                    <a:ea typeface="宋体"/>
                  </a:rPr>
                  <a:t>.</a:t>
                </a:r>
                <a:endParaRPr lang="zh-CN" altLang="en-US" sz="28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437112"/>
                <a:ext cx="8352928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5116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586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611188" y="620713"/>
            <a:ext cx="6913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判别下列级数的敛散性：</a:t>
            </a:r>
          </a:p>
        </p:txBody>
      </p:sp>
      <p:grpSp>
        <p:nvGrpSpPr>
          <p:cNvPr id="67597" name="Group 13"/>
          <p:cNvGrpSpPr>
            <a:grpSpLocks/>
          </p:cNvGrpSpPr>
          <p:nvPr/>
        </p:nvGrpSpPr>
        <p:grpSpPr bwMode="auto">
          <a:xfrm>
            <a:off x="1187450" y="1268413"/>
            <a:ext cx="5278438" cy="1501775"/>
            <a:chOff x="996" y="799"/>
            <a:chExt cx="3325" cy="946"/>
          </a:xfrm>
        </p:grpSpPr>
        <p:graphicFrame>
          <p:nvGraphicFramePr>
            <p:cNvPr id="67588" name="Object 4"/>
            <p:cNvGraphicFramePr>
              <a:graphicFrameLocks noChangeAspect="1"/>
            </p:cNvGraphicFramePr>
            <p:nvPr/>
          </p:nvGraphicFramePr>
          <p:xfrm>
            <a:off x="996" y="799"/>
            <a:ext cx="1227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2" name="Equation" r:id="rId4" imgW="1943100" imgH="965200" progId="Equation.DSMT4">
                    <p:embed/>
                  </p:oleObj>
                </mc:Choice>
                <mc:Fallback>
                  <p:oleObj name="Equation" r:id="rId4" imgW="1943100" imgH="9652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799"/>
                          <a:ext cx="1227" cy="6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7" name="Object 3"/>
            <p:cNvGraphicFramePr>
              <a:graphicFrameLocks noChangeAspect="1"/>
            </p:cNvGraphicFramePr>
            <p:nvPr/>
          </p:nvGraphicFramePr>
          <p:xfrm>
            <a:off x="2692" y="799"/>
            <a:ext cx="1629" cy="9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3" name="Equation" r:id="rId6" imgW="2590800" imgH="1498600" progId="Equation.DSMT4">
                    <p:embed/>
                  </p:oleObj>
                </mc:Choice>
                <mc:Fallback>
                  <p:oleObj name="Equation" r:id="rId6" imgW="2590800" imgH="14986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799"/>
                          <a:ext cx="1629" cy="9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593" name="Group 9"/>
          <p:cNvGrpSpPr>
            <a:grpSpLocks/>
          </p:cNvGrpSpPr>
          <p:nvPr/>
        </p:nvGrpSpPr>
        <p:grpSpPr bwMode="auto">
          <a:xfrm>
            <a:off x="611188" y="3014663"/>
            <a:ext cx="6448425" cy="990600"/>
            <a:chOff x="340" y="1854"/>
            <a:chExt cx="4062" cy="624"/>
          </a:xfrm>
        </p:grpSpPr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340" y="2024"/>
              <a:ext cx="11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(i)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因为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7591" name="Object 7"/>
            <p:cNvGraphicFramePr>
              <a:graphicFrameLocks noChangeAspect="1"/>
            </p:cNvGraphicFramePr>
            <p:nvPr/>
          </p:nvGraphicFramePr>
          <p:xfrm>
            <a:off x="1474" y="1854"/>
            <a:ext cx="292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4" name="Equation" r:id="rId8" imgW="4648200" imgH="990600" progId="Equation.DSMT4">
                    <p:embed/>
                  </p:oleObj>
                </mc:Choice>
                <mc:Fallback>
                  <p:oleObj name="Equation" r:id="rId8" imgW="4648200" imgH="9906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854"/>
                          <a:ext cx="2928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3689350" y="4221163"/>
          <a:ext cx="43719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5" name="Equation" r:id="rId10" imgW="4368800" imgH="965200" progId="Equation.DSMT4">
                  <p:embed/>
                </p:oleObj>
              </mc:Choice>
              <mc:Fallback>
                <p:oleObj name="Equation" r:id="rId10" imgW="4368800" imgH="965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4221163"/>
                        <a:ext cx="437197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568325" y="5445125"/>
            <a:ext cx="536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由比式判别法，原级数为收敛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348038" y="2492375"/>
          <a:ext cx="1228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8" name="Equation" r:id="rId4" imgW="1231366" imgH="850531" progId="Equation.DSMT4">
                  <p:embed/>
                </p:oleObj>
              </mc:Choice>
              <mc:Fallback>
                <p:oleObj name="Equation" r:id="rId4" imgW="1231366" imgH="850531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492375"/>
                        <a:ext cx="12287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7" name="Group 7"/>
          <p:cNvGrpSpPr>
            <a:grpSpLocks/>
          </p:cNvGrpSpPr>
          <p:nvPr/>
        </p:nvGrpSpPr>
        <p:grpSpPr bwMode="auto">
          <a:xfrm>
            <a:off x="603250" y="549275"/>
            <a:ext cx="6915150" cy="1679575"/>
            <a:chOff x="396" y="399"/>
            <a:chExt cx="4356" cy="1058"/>
          </a:xfrm>
        </p:grpSpPr>
        <p:graphicFrame>
          <p:nvGraphicFramePr>
            <p:cNvPr id="66563" name="Object 3"/>
            <p:cNvGraphicFramePr>
              <a:graphicFrameLocks noChangeAspect="1"/>
            </p:cNvGraphicFramePr>
            <p:nvPr/>
          </p:nvGraphicFramePr>
          <p:xfrm>
            <a:off x="1312" y="399"/>
            <a:ext cx="3440" cy="1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79" name="Equation" r:id="rId6" imgW="5461000" imgH="1676400" progId="Equation.DSMT4">
                    <p:embed/>
                  </p:oleObj>
                </mc:Choice>
                <mc:Fallback>
                  <p:oleObj name="Equation" r:id="rId6" imgW="5461000" imgH="167640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399"/>
                          <a:ext cx="3440" cy="10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4" name="Rectangle 4"/>
            <p:cNvSpPr>
              <a:spLocks noChangeArrowheads="1"/>
            </p:cNvSpPr>
            <p:nvPr/>
          </p:nvSpPr>
          <p:spPr bwMode="auto">
            <a:xfrm>
              <a:off x="396" y="572"/>
              <a:ext cx="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(ii)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因为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557213" y="3500438"/>
            <a:ext cx="5803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由根式判别法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原级数为收敛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 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6571" name="Group 11"/>
          <p:cNvGrpSpPr>
            <a:grpSpLocks/>
          </p:cNvGrpSpPr>
          <p:nvPr/>
        </p:nvGrpSpPr>
        <p:grpSpPr bwMode="auto">
          <a:xfrm>
            <a:off x="611188" y="4233863"/>
            <a:ext cx="7975600" cy="1066800"/>
            <a:chOff x="431" y="2523"/>
            <a:chExt cx="5024" cy="672"/>
          </a:xfrm>
        </p:grpSpPr>
        <p:sp>
          <p:nvSpPr>
            <p:cNvPr id="66569" name="Rectangle 9"/>
            <p:cNvSpPr>
              <a:spLocks noChangeArrowheads="1"/>
            </p:cNvSpPr>
            <p:nvPr/>
          </p:nvSpPr>
          <p:spPr bwMode="auto">
            <a:xfrm>
              <a:off x="431" y="2750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注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由于极限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6568" name="Object 8"/>
            <p:cNvGraphicFramePr>
              <a:graphicFrameLocks noChangeAspect="1"/>
            </p:cNvGraphicFramePr>
            <p:nvPr/>
          </p:nvGraphicFramePr>
          <p:xfrm>
            <a:off x="1701" y="2523"/>
            <a:ext cx="1104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80" name="Equation" r:id="rId8" imgW="1752600" imgH="1066800" progId="Equation.DSMT4">
                    <p:embed/>
                  </p:oleObj>
                </mc:Choice>
                <mc:Fallback>
                  <p:oleObj name="Equation" r:id="rId8" imgW="1752600" imgH="10668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523"/>
                          <a:ext cx="1104" cy="6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2744" y="2740"/>
              <a:ext cx="27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很难求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所以上例中的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(i)  </a:t>
              </a:r>
              <a:r>
                <a:rPr lang="en-US" altLang="zh-CN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611188" y="5373688"/>
            <a:ext cx="268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不采用根式法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843213" y="476250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</a:rPr>
              <a:t>三、积分判别法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54038" y="1268413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由于比式和根式判别法的比较对象是几何级数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局 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611188" y="1916113"/>
            <a:ext cx="774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限性较大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所以还需要建立一些更有效的判别法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611188" y="2636838"/>
            <a:ext cx="7993062" cy="533400"/>
            <a:chOff x="567" y="1788"/>
            <a:chExt cx="5035" cy="336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567" y="1797"/>
              <a:ext cx="25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12.9</a:t>
              </a:r>
              <a:r>
                <a:rPr lang="en-US" altLang="zh-CN" sz="28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积分判别法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5541" name="Object 5"/>
            <p:cNvGraphicFramePr>
              <a:graphicFrameLocks noChangeAspect="1"/>
            </p:cNvGraphicFramePr>
            <p:nvPr/>
          </p:nvGraphicFramePr>
          <p:xfrm>
            <a:off x="3107" y="1799"/>
            <a:ext cx="9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2" name="Equation" r:id="rId4" imgW="1574800" imgH="431800" progId="Equation.DSMT4">
                    <p:embed/>
                  </p:oleObj>
                </mc:Choice>
                <mc:Fallback>
                  <p:oleObj name="Equation" r:id="rId4" imgW="1574800" imgH="4318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799"/>
                          <a:ext cx="99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4058" y="1788"/>
              <a:ext cx="1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上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非负减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函数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11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611188" y="3141663"/>
            <a:ext cx="7921625" cy="923925"/>
            <a:chOff x="385" y="2168"/>
            <a:chExt cx="4990" cy="582"/>
          </a:xfrm>
        </p:grpSpPr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385" y="2251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那么正项级数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5545" name="Object 9"/>
            <p:cNvGraphicFramePr>
              <a:graphicFrameLocks noChangeAspect="1"/>
            </p:cNvGraphicFramePr>
            <p:nvPr/>
          </p:nvGraphicFramePr>
          <p:xfrm>
            <a:off x="1837" y="2168"/>
            <a:ext cx="300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3" name="Equation" r:id="rId6" imgW="4762500" imgH="927100" progId="Equation.DSMT4">
                    <p:embed/>
                  </p:oleObj>
                </mc:Choice>
                <mc:Fallback>
                  <p:oleObj name="Equation" r:id="rId6" imgW="4762500" imgH="9271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168"/>
                          <a:ext cx="3002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4809" y="228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同时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611188" y="400526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收敛或同时发散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  <p:grpSp>
        <p:nvGrpSpPr>
          <p:cNvPr id="65555" name="Group 19"/>
          <p:cNvGrpSpPr>
            <a:grpSpLocks/>
          </p:cNvGrpSpPr>
          <p:nvPr/>
        </p:nvGrpSpPr>
        <p:grpSpPr bwMode="auto">
          <a:xfrm>
            <a:off x="557213" y="4681538"/>
            <a:ext cx="8053387" cy="547687"/>
            <a:chOff x="351" y="3249"/>
            <a:chExt cx="5073" cy="345"/>
          </a:xfrm>
        </p:grpSpPr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351" y="3249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证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由假设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5550" name="Object 14"/>
            <p:cNvGraphicFramePr>
              <a:graphicFrameLocks noChangeAspect="1"/>
            </p:cNvGraphicFramePr>
            <p:nvPr/>
          </p:nvGraphicFramePr>
          <p:xfrm>
            <a:off x="1396" y="3296"/>
            <a:ext cx="10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64" name="Equation" r:id="rId8" imgW="1637589" imgH="431613" progId="Equation.DSMT4">
                    <p:embed/>
                  </p:oleObj>
                </mc:Choice>
                <mc:Fallback>
                  <p:oleObj name="Equation" r:id="rId8" imgW="1637589" imgH="431613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3296"/>
                          <a:ext cx="103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2347" y="3267"/>
              <a:ext cx="30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上非负减函数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对任何正数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666750" y="5373688"/>
            <a:ext cx="353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[1,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上可积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于是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547813" y="549275"/>
          <a:ext cx="6029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6" r:id="rId4" imgW="6032500" imgH="685800" progId="Equation.DSMT4">
                  <p:embed/>
                </p:oleObj>
              </mc:Choice>
              <mc:Fallback>
                <p:oleObj r:id="rId4" imgW="6032500" imgH="6858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49275"/>
                        <a:ext cx="60293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611188" y="127000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依次相加可得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979488" y="1928813"/>
          <a:ext cx="75533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7" r:id="rId6" imgW="7556500" imgH="927100" progId="Equation.DSMT4">
                  <p:embed/>
                </p:oleObj>
              </mc:Choice>
              <mc:Fallback>
                <p:oleObj r:id="rId6" imgW="7556500" imgH="9271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1928813"/>
                        <a:ext cx="75533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611188" y="3070225"/>
            <a:ext cx="816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若反常积分收敛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则由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(12)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式左边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对任何正整数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611188" y="376078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900113" y="4279900"/>
          <a:ext cx="73818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8" r:id="rId8" imgW="7378700" imgH="863600" progId="Equation.DSMT4">
                  <p:embed/>
                </p:oleObj>
              </mc:Choice>
              <mc:Fallback>
                <p:oleObj r:id="rId8" imgW="7378700" imgH="863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79900"/>
                        <a:ext cx="73818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2" name="Group 10"/>
          <p:cNvGrpSpPr>
            <a:grpSpLocks/>
          </p:cNvGrpSpPr>
          <p:nvPr/>
        </p:nvGrpSpPr>
        <p:grpSpPr bwMode="auto">
          <a:xfrm>
            <a:off x="611188" y="5286375"/>
            <a:ext cx="5113337" cy="519113"/>
            <a:chOff x="385" y="481"/>
            <a:chExt cx="3221" cy="327"/>
          </a:xfrm>
        </p:grpSpPr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385" y="481"/>
              <a:ext cx="19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根据定理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12.5,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4524" name="Object 12"/>
            <p:cNvGraphicFramePr>
              <a:graphicFrameLocks noChangeAspect="1"/>
            </p:cNvGraphicFramePr>
            <p:nvPr/>
          </p:nvGraphicFramePr>
          <p:xfrm>
            <a:off x="2278" y="481"/>
            <a:ext cx="73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9" r:id="rId10" imgW="1168400" imgH="508000" progId="Equation.DSMT4">
                    <p:embed/>
                  </p:oleObj>
                </mc:Choice>
                <mc:Fallback>
                  <p:oleObj r:id="rId10" imgW="1168400" imgH="5080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" y="481"/>
                          <a:ext cx="73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2984" y="481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08" name="Group 20"/>
          <p:cNvGrpSpPr>
            <a:grpSpLocks/>
          </p:cNvGrpSpPr>
          <p:nvPr/>
        </p:nvGrpSpPr>
        <p:grpSpPr bwMode="auto">
          <a:xfrm>
            <a:off x="584200" y="620713"/>
            <a:ext cx="7881938" cy="534987"/>
            <a:chOff x="352" y="925"/>
            <a:chExt cx="4965" cy="337"/>
          </a:xfrm>
        </p:grpSpPr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352" y="935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反之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3494" name="Object 6"/>
            <p:cNvGraphicFramePr>
              <a:graphicFrameLocks noChangeAspect="1"/>
            </p:cNvGraphicFramePr>
            <p:nvPr/>
          </p:nvGraphicFramePr>
          <p:xfrm>
            <a:off x="1189" y="935"/>
            <a:ext cx="73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89" r:id="rId4" imgW="1168400" imgH="508000" progId="Equation.DSMT4">
                    <p:embed/>
                  </p:oleObj>
                </mc:Choice>
                <mc:Fallback>
                  <p:oleObj r:id="rId4" imgW="1168400" imgH="5080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935"/>
                          <a:ext cx="73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1881" y="925"/>
              <a:ext cx="3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为收敛级数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则由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(12)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式右边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对任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11188" y="1268413"/>
            <a:ext cx="294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一正整数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</a:p>
        </p:txBody>
      </p:sp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1963738" y="1844675"/>
          <a:ext cx="63642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0" name="Equation" r:id="rId6" imgW="6362700" imgH="685800" progId="Equation.DSMT4">
                  <p:embed/>
                </p:oleObj>
              </mc:Choice>
              <mc:Fallback>
                <p:oleObj name="Equation" r:id="rId6" imgW="6362700" imgH="685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1844675"/>
                        <a:ext cx="636428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1979613" y="3175000"/>
          <a:ext cx="54959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1" r:id="rId8" imgW="5499100" imgH="685800" progId="Equation.DSMT4">
                  <p:embed/>
                </p:oleObj>
              </mc:Choice>
              <mc:Fallback>
                <p:oleObj r:id="rId8" imgW="5499100" imgH="685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75000"/>
                        <a:ext cx="54959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692150" y="3933825"/>
          <a:ext cx="62944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2" name="Equation" r:id="rId10" imgW="6299200" imgH="685800" progId="Equation.DSMT4">
                  <p:embed/>
                </p:oleObj>
              </mc:Choice>
              <mc:Fallback>
                <p:oleObj name="Equation" r:id="rId10" imgW="6299200" imgH="685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933825"/>
                        <a:ext cx="6294438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85788" y="2565400"/>
            <a:ext cx="720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为非负减函数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故对任何正数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都有</a:t>
            </a:r>
          </a:p>
        </p:txBody>
      </p: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611188" y="4759325"/>
            <a:ext cx="7986712" cy="685800"/>
            <a:chOff x="476" y="346"/>
            <a:chExt cx="5031" cy="432"/>
          </a:xfrm>
        </p:grpSpPr>
        <p:sp>
          <p:nvSpPr>
            <p:cNvPr id="63510" name="Rectangle 22"/>
            <p:cNvSpPr>
              <a:spLocks noChangeArrowheads="1"/>
            </p:cNvSpPr>
            <p:nvPr/>
          </p:nvSpPr>
          <p:spPr bwMode="auto">
            <a:xfrm>
              <a:off x="476" y="391"/>
              <a:ext cx="21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用同样方法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可以证明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3511" name="Object 23"/>
            <p:cNvGraphicFramePr>
              <a:graphicFrameLocks noChangeAspect="1"/>
            </p:cNvGraphicFramePr>
            <p:nvPr/>
          </p:nvGraphicFramePr>
          <p:xfrm>
            <a:off x="2652" y="346"/>
            <a:ext cx="208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3" name="Equation" r:id="rId12" imgW="3314700" imgH="685800" progId="Equation.DSMT4">
                    <p:embed/>
                  </p:oleObj>
                </mc:Choice>
                <mc:Fallback>
                  <p:oleObj name="Equation" r:id="rId12" imgW="3314700" imgH="6858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346"/>
                          <a:ext cx="2088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2" name="Rectangle 24"/>
            <p:cNvSpPr>
              <a:spLocks noChangeArrowheads="1"/>
            </p:cNvSpPr>
            <p:nvPr/>
          </p:nvSpPr>
          <p:spPr bwMode="auto">
            <a:xfrm>
              <a:off x="4694" y="391"/>
              <a:ext cx="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是同时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622300" y="5502275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发散的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74" name="Group 10"/>
          <p:cNvGrpSpPr>
            <a:grpSpLocks/>
          </p:cNvGrpSpPr>
          <p:nvPr/>
        </p:nvGrpSpPr>
        <p:grpSpPr bwMode="auto">
          <a:xfrm>
            <a:off x="587375" y="620713"/>
            <a:ext cx="5183188" cy="847725"/>
            <a:chOff x="431" y="1172"/>
            <a:chExt cx="3265" cy="534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431" y="1242"/>
              <a:ext cx="10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11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讨论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2471" name="Object 7"/>
            <p:cNvGraphicFramePr>
              <a:graphicFrameLocks noChangeAspect="1"/>
            </p:cNvGraphicFramePr>
            <p:nvPr/>
          </p:nvGraphicFramePr>
          <p:xfrm>
            <a:off x="1458" y="1172"/>
            <a:ext cx="223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0" name="Equation" r:id="rId4" imgW="3556000" imgH="850900" progId="Equation.DSMT4">
                    <p:embed/>
                  </p:oleObj>
                </mc:Choice>
                <mc:Fallback>
                  <p:oleObj name="Equation" r:id="rId4" imgW="3556000" imgH="8509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1172"/>
                          <a:ext cx="2238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89" name="Group 25"/>
          <p:cNvGrpSpPr>
            <a:grpSpLocks/>
          </p:cNvGrpSpPr>
          <p:nvPr/>
        </p:nvGrpSpPr>
        <p:grpSpPr bwMode="auto">
          <a:xfrm>
            <a:off x="611188" y="1684338"/>
            <a:ext cx="7978775" cy="847725"/>
            <a:chOff x="431" y="1616"/>
            <a:chExt cx="5026" cy="534"/>
          </a:xfrm>
        </p:grpSpPr>
        <p:graphicFrame>
          <p:nvGraphicFramePr>
            <p:cNvPr id="62475" name="Object 11"/>
            <p:cNvGraphicFramePr>
              <a:graphicFrameLocks noChangeAspect="1"/>
            </p:cNvGraphicFramePr>
            <p:nvPr/>
          </p:nvGraphicFramePr>
          <p:xfrm>
            <a:off x="1180" y="1616"/>
            <a:ext cx="286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1" name="Equation" r:id="rId6" imgW="4546600" imgH="850900" progId="Equation.DSMT4">
                    <p:embed/>
                  </p:oleObj>
                </mc:Choice>
                <mc:Fallback>
                  <p:oleObj name="Equation" r:id="rId6" imgW="4546600" imgH="8509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0" y="1616"/>
                          <a:ext cx="2866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2478" name="Group 14"/>
            <p:cNvGrpSpPr>
              <a:grpSpLocks/>
            </p:cNvGrpSpPr>
            <p:nvPr/>
          </p:nvGrpSpPr>
          <p:grpSpPr bwMode="auto">
            <a:xfrm>
              <a:off x="431" y="1706"/>
              <a:ext cx="5026" cy="327"/>
              <a:chOff x="431" y="1706"/>
              <a:chExt cx="5026" cy="327"/>
            </a:xfrm>
          </p:grpSpPr>
          <p:sp>
            <p:nvSpPr>
              <p:cNvPr id="62476" name="Rectangle 12"/>
              <p:cNvSpPr>
                <a:spLocks noChangeArrowheads="1"/>
              </p:cNvSpPr>
              <p:nvPr/>
            </p:nvSpPr>
            <p:spPr bwMode="auto">
              <a:xfrm>
                <a:off x="431" y="1706"/>
                <a:ext cx="84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解</a:t>
                </a:r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函数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7" name="Rectangle 13"/>
              <p:cNvSpPr>
                <a:spLocks noChangeArrowheads="1"/>
              </p:cNvSpPr>
              <p:nvPr/>
            </p:nvSpPr>
            <p:spPr bwMode="auto">
              <a:xfrm>
                <a:off x="3969" y="1706"/>
                <a:ext cx="14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上是非负减函</a:t>
                </a:r>
                <a:r>
                  <a:rPr lang="zh-CN" altLang="en-US" sz="1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671513" y="2708275"/>
          <a:ext cx="77358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2" name="Equation" r:id="rId8" imgW="7747000" imgH="850900" progId="Equation.DSMT4">
                  <p:embed/>
                </p:oleObj>
              </mc:Choice>
              <mc:Fallback>
                <p:oleObj name="Equation" r:id="rId8" imgW="7747000" imgH="8509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2708275"/>
                        <a:ext cx="7735887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685800" y="3644900"/>
          <a:ext cx="74676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3" name="Equation" r:id="rId10" imgW="7454900" imgH="850900" progId="Equation.DSMT4">
                  <p:embed/>
                </p:oleObj>
              </mc:Choice>
              <mc:Fallback>
                <p:oleObj name="Equation" r:id="rId10" imgW="7454900" imgH="8509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44900"/>
                        <a:ext cx="74676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90" name="Group 26"/>
          <p:cNvGrpSpPr>
            <a:grpSpLocks/>
          </p:cNvGrpSpPr>
          <p:nvPr/>
        </p:nvGrpSpPr>
        <p:grpSpPr bwMode="auto">
          <a:xfrm>
            <a:off x="582613" y="4600575"/>
            <a:ext cx="7816850" cy="533400"/>
            <a:chOff x="385" y="527"/>
            <a:chExt cx="4924" cy="336"/>
          </a:xfrm>
        </p:grpSpPr>
        <p:graphicFrame>
          <p:nvGraphicFramePr>
            <p:cNvPr id="62491" name="Object 27"/>
            <p:cNvGraphicFramePr>
              <a:graphicFrameLocks noChangeAspect="1"/>
            </p:cNvGraphicFramePr>
            <p:nvPr/>
          </p:nvGraphicFramePr>
          <p:xfrm>
            <a:off x="1650" y="599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4" name="Equation" r:id="rId12" imgW="799753" imgH="393529" progId="Equation.DSMT4">
                    <p:embed/>
                  </p:oleObj>
                </mc:Choice>
                <mc:Fallback>
                  <p:oleObj name="Equation" r:id="rId12" imgW="799753" imgH="393529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0" y="599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2" name="Rectangle 28"/>
            <p:cNvSpPr>
              <a:spLocks noChangeArrowheads="1"/>
            </p:cNvSpPr>
            <p:nvPr/>
          </p:nvSpPr>
          <p:spPr bwMode="auto">
            <a:xfrm>
              <a:off x="385" y="536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时发散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至于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3" name="Rectangle 29"/>
            <p:cNvSpPr>
              <a:spLocks noChangeArrowheads="1"/>
            </p:cNvSpPr>
            <p:nvPr/>
          </p:nvSpPr>
          <p:spPr bwMode="auto">
            <a:xfrm>
              <a:off x="2156" y="527"/>
              <a:ext cx="31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的情形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则可由收敛的必要条件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494" name="Rectangle 30"/>
          <p:cNvSpPr>
            <a:spLocks noChangeArrowheads="1"/>
          </p:cNvSpPr>
          <p:nvPr/>
        </p:nvSpPr>
        <p:spPr bwMode="auto">
          <a:xfrm>
            <a:off x="592138" y="5286375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知它也是发散的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611188" y="690097"/>
            <a:ext cx="3158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讨论下列级数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1258888" y="1262063"/>
          <a:ext cx="60864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4" name="Equation" r:id="rId4" imgW="6083300" imgH="939800" progId="Equation.DSMT4">
                  <p:embed/>
                </p:oleObj>
              </mc:Choice>
              <mc:Fallback>
                <p:oleObj name="Equation" r:id="rId4" imgW="6083300" imgH="939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62063"/>
                        <a:ext cx="60864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585788" y="2333625"/>
            <a:ext cx="170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的敛散性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454" name="Group 14"/>
          <p:cNvGrpSpPr>
            <a:grpSpLocks/>
          </p:cNvGrpSpPr>
          <p:nvPr/>
        </p:nvGrpSpPr>
        <p:grpSpPr bwMode="auto">
          <a:xfrm>
            <a:off x="611188" y="2801938"/>
            <a:ext cx="5530850" cy="914400"/>
            <a:chOff x="476" y="3158"/>
            <a:chExt cx="3484" cy="576"/>
          </a:xfrm>
        </p:grpSpPr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476" y="3249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解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52" name="Object 12"/>
            <p:cNvGraphicFramePr>
              <a:graphicFrameLocks noChangeAspect="1"/>
            </p:cNvGraphicFramePr>
            <p:nvPr/>
          </p:nvGraphicFramePr>
          <p:xfrm>
            <a:off x="930" y="3158"/>
            <a:ext cx="303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5" name="Equation" r:id="rId6" imgW="4813300" imgH="914400" progId="Equation.DSMT4">
                    <p:embed/>
                  </p:oleObj>
                </mc:Choice>
                <mc:Fallback>
                  <p:oleObj name="Equation" r:id="rId6" imgW="4813300" imgH="9144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158"/>
                          <a:ext cx="3030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1835150" y="3860800"/>
          <a:ext cx="51720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6" name="Equation" r:id="rId8" imgW="5168900" imgH="927100" progId="Equation.DSMT4">
                  <p:embed/>
                </p:oleObj>
              </mc:Choice>
              <mc:Fallback>
                <p:oleObj name="Equation" r:id="rId8" imgW="5168900" imgH="9271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60800"/>
                        <a:ext cx="51720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17"/>
          <p:cNvGraphicFramePr>
            <a:graphicFrameLocks noChangeAspect="1"/>
          </p:cNvGraphicFramePr>
          <p:nvPr/>
        </p:nvGraphicFramePr>
        <p:xfrm>
          <a:off x="677863" y="4926013"/>
          <a:ext cx="7785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7" name="Equation" r:id="rId10" imgW="7785100" imgH="444500" progId="Equation.DSMT4">
                  <p:embed/>
                </p:oleObj>
              </mc:Choice>
              <mc:Fallback>
                <p:oleObj name="Equation" r:id="rId10" imgW="7785100" imgH="4445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4926013"/>
                        <a:ext cx="77851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18"/>
          <p:cNvGraphicFramePr>
            <a:graphicFrameLocks noChangeAspect="1"/>
          </p:cNvGraphicFramePr>
          <p:nvPr/>
        </p:nvGraphicFramePr>
        <p:xfrm>
          <a:off x="701675" y="5573713"/>
          <a:ext cx="5324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8" name="Equation" r:id="rId12" imgW="5321300" imgH="444500" progId="Equation.DSMT4">
                  <p:embed/>
                </p:oleObj>
              </mc:Choice>
              <mc:Fallback>
                <p:oleObj name="Equation" r:id="rId12" imgW="5321300" imgH="4445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573713"/>
                        <a:ext cx="53244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62" name="Group 6"/>
          <p:cNvGrpSpPr>
            <a:grpSpLocks/>
          </p:cNvGrpSpPr>
          <p:nvPr/>
        </p:nvGrpSpPr>
        <p:grpSpPr bwMode="auto">
          <a:xfrm>
            <a:off x="625475" y="620713"/>
            <a:ext cx="5092700" cy="923925"/>
            <a:chOff x="295" y="263"/>
            <a:chExt cx="3208" cy="582"/>
          </a:xfrm>
        </p:grpSpPr>
        <p:sp>
          <p:nvSpPr>
            <p:cNvPr id="96259" name="Rectangle 3"/>
            <p:cNvSpPr>
              <a:spLocks noChangeArrowheads="1"/>
            </p:cNvSpPr>
            <p:nvPr/>
          </p:nvSpPr>
          <p:spPr bwMode="auto">
            <a:xfrm>
              <a:off x="295" y="391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58" name="Object 2"/>
            <p:cNvGraphicFramePr>
              <a:graphicFrameLocks noChangeAspect="1"/>
            </p:cNvGraphicFramePr>
            <p:nvPr/>
          </p:nvGraphicFramePr>
          <p:xfrm>
            <a:off x="839" y="263"/>
            <a:ext cx="266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3" name="Equation" r:id="rId4" imgW="4229100" imgH="927100" progId="Equation.DSMT4">
                    <p:embed/>
                  </p:oleObj>
                </mc:Choice>
                <mc:Fallback>
                  <p:oleObj name="Equation" r:id="rId4" imgW="4229100" imgH="927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63"/>
                          <a:ext cx="2664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263" name="Group 7"/>
          <p:cNvGrpSpPr>
            <a:grpSpLocks/>
          </p:cNvGrpSpPr>
          <p:nvPr/>
        </p:nvGrpSpPr>
        <p:grpSpPr bwMode="auto">
          <a:xfrm>
            <a:off x="627063" y="1817688"/>
            <a:ext cx="3509962" cy="519112"/>
            <a:chOff x="295" y="971"/>
            <a:chExt cx="2211" cy="327"/>
          </a:xfrm>
        </p:grpSpPr>
        <p:sp>
          <p:nvSpPr>
            <p:cNvPr id="96261" name="Rectangle 5"/>
            <p:cNvSpPr>
              <a:spLocks noChangeArrowheads="1"/>
            </p:cNvSpPr>
            <p:nvPr/>
          </p:nvSpPr>
          <p:spPr bwMode="auto">
            <a:xfrm>
              <a:off x="295" y="971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解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60" name="Object 4"/>
            <p:cNvGraphicFramePr>
              <a:graphicFrameLocks noChangeAspect="1"/>
            </p:cNvGraphicFramePr>
            <p:nvPr/>
          </p:nvGraphicFramePr>
          <p:xfrm>
            <a:off x="748" y="1028"/>
            <a:ext cx="17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4" name="Equation" r:id="rId6" imgW="2794000" imgH="431800" progId="Equation.DSMT4">
                    <p:embed/>
                  </p:oleObj>
                </mc:Choice>
                <mc:Fallback>
                  <p:oleObj name="Equation" r:id="rId6" imgW="27940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028"/>
                          <a:ext cx="17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2665413" y="2501900"/>
          <a:ext cx="4371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5" name="Equation" r:id="rId8" imgW="4368800" imgH="914400" progId="Equation.DSMT4">
                  <p:embed/>
                </p:oleObj>
              </mc:Choice>
              <mc:Fallback>
                <p:oleObj name="Equation" r:id="rId8" imgW="4368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2501900"/>
                        <a:ext cx="43719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611188" y="3643313"/>
            <a:ext cx="8024812" cy="942975"/>
            <a:chOff x="295" y="2069"/>
            <a:chExt cx="5055" cy="594"/>
          </a:xfrm>
        </p:grpSpPr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295" y="2205"/>
              <a:ext cx="1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因为正项级数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66" name="Object 10"/>
            <p:cNvGraphicFramePr>
              <a:graphicFrameLocks noChangeAspect="1"/>
            </p:cNvGraphicFramePr>
            <p:nvPr/>
          </p:nvGraphicFramePr>
          <p:xfrm>
            <a:off x="1746" y="2069"/>
            <a:ext cx="1026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6" name="Equation" r:id="rId10" imgW="1625600" imgH="939800" progId="Equation.DSMT4">
                    <p:embed/>
                  </p:oleObj>
                </mc:Choice>
                <mc:Fallback>
                  <p:oleObj name="Equation" r:id="rId10" imgW="1625600" imgH="93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069"/>
                          <a:ext cx="1026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8" name="Rectangle 12"/>
            <p:cNvSpPr>
              <a:spLocks noChangeArrowheads="1"/>
            </p:cNvSpPr>
            <p:nvPr/>
          </p:nvSpPr>
          <p:spPr bwMode="auto">
            <a:xfrm>
              <a:off x="2744" y="2251"/>
              <a:ext cx="26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(§1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的注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故由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611188" y="4795838"/>
            <a:ext cx="7456487" cy="923925"/>
            <a:chOff x="385" y="3021"/>
            <a:chExt cx="4697" cy="582"/>
          </a:xfrm>
        </p:grpSpPr>
        <p:sp>
          <p:nvSpPr>
            <p:cNvPr id="96271" name="Rectangle 15"/>
            <p:cNvSpPr>
              <a:spLocks noChangeArrowheads="1"/>
            </p:cNvSpPr>
            <p:nvPr/>
          </p:nvSpPr>
          <p:spPr bwMode="auto">
            <a:xfrm>
              <a:off x="385" y="3157"/>
              <a:ext cx="27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比较原则和定理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12.3,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级数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70" name="Object 14"/>
            <p:cNvGraphicFramePr>
              <a:graphicFrameLocks noChangeAspect="1"/>
            </p:cNvGraphicFramePr>
            <p:nvPr/>
          </p:nvGraphicFramePr>
          <p:xfrm>
            <a:off x="3083" y="3021"/>
            <a:ext cx="115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7" name="Equation" r:id="rId12" imgW="1841500" imgH="927100" progId="Equation.DSMT4">
                    <p:embed/>
                  </p:oleObj>
                </mc:Choice>
                <mc:Fallback>
                  <p:oleObj name="Equation" r:id="rId12" imgW="1841500" imgH="927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3" y="3021"/>
                          <a:ext cx="1158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2" name="Rectangle 16"/>
            <p:cNvSpPr>
              <a:spLocks noChangeArrowheads="1"/>
            </p:cNvSpPr>
            <p:nvPr/>
          </p:nvSpPr>
          <p:spPr bwMode="auto">
            <a:xfrm>
              <a:off x="4104" y="3157"/>
              <a:ext cx="9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也收敛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9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652463" y="627063"/>
          <a:ext cx="7712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5" name="Equation" r:id="rId4" imgW="7708900" imgH="914400" progId="Equation.DSMT4">
                  <p:embed/>
                </p:oleObj>
              </mc:Choice>
              <mc:Fallback>
                <p:oleObj name="Equation" r:id="rId4" imgW="7708900" imgH="9144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627063"/>
                        <a:ext cx="77120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44" name="Group 28"/>
          <p:cNvGrpSpPr>
            <a:grpSpLocks/>
          </p:cNvGrpSpPr>
          <p:nvPr/>
        </p:nvGrpSpPr>
        <p:grpSpPr bwMode="auto">
          <a:xfrm>
            <a:off x="611188" y="1755775"/>
            <a:ext cx="7285037" cy="520700"/>
            <a:chOff x="385" y="3194"/>
            <a:chExt cx="4589" cy="328"/>
          </a:xfrm>
        </p:grpSpPr>
        <p:graphicFrame>
          <p:nvGraphicFramePr>
            <p:cNvPr id="60434" name="Object 18"/>
            <p:cNvGraphicFramePr>
              <a:graphicFrameLocks noChangeAspect="1"/>
            </p:cNvGraphicFramePr>
            <p:nvPr/>
          </p:nvGraphicFramePr>
          <p:xfrm>
            <a:off x="3320" y="3248"/>
            <a:ext cx="6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16" name="Equation" r:id="rId6" imgW="1066337" imgH="393529" progId="Equation.DSMT4">
                    <p:embed/>
                  </p:oleObj>
                </mc:Choice>
                <mc:Fallback>
                  <p:oleObj name="Equation" r:id="rId6" imgW="1066337" imgH="393529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0" y="3248"/>
                          <a:ext cx="66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385" y="3194"/>
              <a:ext cx="31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推得级数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(ii)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 &gt;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3847" y="3195"/>
              <a:ext cx="11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时发散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 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560388" y="1325563"/>
            <a:ext cx="8132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由于比式和根式判别法的比较对象是几何级数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如 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98488" y="2028825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果级数的通项收敛速度较慢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它们就失效了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如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11188" y="2695575"/>
            <a:ext cx="808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拉贝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(Raabe)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判别法是以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级数为比较对象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598488" y="3382963"/>
            <a:ext cx="8132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这类级数的通项收敛于零的速度较慢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因此较比式 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611188" y="4078288"/>
            <a:ext cx="572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或根式法在判断级数收敛时更精细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2717800" y="620713"/>
            <a:ext cx="3725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</a:rPr>
              <a:t>*</a:t>
            </a:r>
            <a:r>
              <a:rPr lang="zh-CN" altLang="en-US" sz="3600">
                <a:solidFill>
                  <a:srgbClr val="0000FF"/>
                </a:solidFill>
              </a:rPr>
              <a:t>四、拉贝判别法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3327400" y="2319338"/>
          <a:ext cx="28289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7" name="Equation" r:id="rId4" imgW="2832100" imgH="1041400" progId="Equation.DSMT4">
                  <p:embed/>
                </p:oleObj>
              </mc:Choice>
              <mc:Fallback>
                <p:oleObj name="Equation" r:id="rId4" imgW="2832100" imgH="1041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2319338"/>
                        <a:ext cx="282892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987759"/>
              </p:ext>
            </p:extLst>
          </p:nvPr>
        </p:nvGraphicFramePr>
        <p:xfrm>
          <a:off x="683568" y="3284984"/>
          <a:ext cx="2638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8" name="Equation" r:id="rId6" imgW="2641600" imgH="508000" progId="Equation.DSMT4">
                  <p:embed/>
                </p:oleObj>
              </mc:Choice>
              <mc:Fallback>
                <p:oleObj name="Equation" r:id="rId6" imgW="2641600" imgH="5080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284984"/>
                        <a:ext cx="26384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290607"/>
              </p:ext>
            </p:extLst>
          </p:nvPr>
        </p:nvGraphicFramePr>
        <p:xfrm>
          <a:off x="611560" y="3861048"/>
          <a:ext cx="5038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9" name="Equation" r:id="rId8" imgW="5041900" imgH="457200" progId="Equation.DSMT4">
                  <p:embed/>
                </p:oleObj>
              </mc:Choice>
              <mc:Fallback>
                <p:oleObj name="Equation" r:id="rId8" imgW="5041900" imgH="4572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861048"/>
                        <a:ext cx="50387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112234"/>
              </p:ext>
            </p:extLst>
          </p:nvPr>
        </p:nvGraphicFramePr>
        <p:xfrm>
          <a:off x="3131840" y="4365104"/>
          <a:ext cx="22955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0" name="Equation" r:id="rId10" imgW="2298700" imgH="1041400" progId="Equation.DSMT4">
                  <p:embed/>
                </p:oleObj>
              </mc:Choice>
              <mc:Fallback>
                <p:oleObj name="Equation" r:id="rId10" imgW="2298700" imgH="10414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365104"/>
                        <a:ext cx="229552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495779"/>
              </p:ext>
            </p:extLst>
          </p:nvPr>
        </p:nvGraphicFramePr>
        <p:xfrm>
          <a:off x="683568" y="5445224"/>
          <a:ext cx="2720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1" name="Equation" r:id="rId12" imgW="2717800" imgH="508000" progId="Equation.DSMT4">
                  <p:embed/>
                </p:oleObj>
              </mc:Choice>
              <mc:Fallback>
                <p:oleObj name="Equation" r:id="rId12" imgW="2717800" imgH="5080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445224"/>
                        <a:ext cx="27209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684213" y="1747838"/>
          <a:ext cx="4943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2" name="Equation" r:id="rId14" imgW="4940300" imgH="457200" progId="Equation.DSMT4">
                  <p:embed/>
                </p:oleObj>
              </mc:Choice>
              <mc:Fallback>
                <p:oleObj name="Equation" r:id="rId14" imgW="4940300" imgH="457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47838"/>
                        <a:ext cx="49434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82" name="Group 14"/>
          <p:cNvGrpSpPr>
            <a:grpSpLocks/>
          </p:cNvGrpSpPr>
          <p:nvPr/>
        </p:nvGrpSpPr>
        <p:grpSpPr bwMode="auto">
          <a:xfrm>
            <a:off x="625475" y="476250"/>
            <a:ext cx="8026400" cy="534988"/>
            <a:chOff x="385" y="3012"/>
            <a:chExt cx="5056" cy="337"/>
          </a:xfrm>
        </p:grpSpPr>
        <p:sp>
          <p:nvSpPr>
            <p:cNvPr id="58383" name="Rectangle 15"/>
            <p:cNvSpPr>
              <a:spLocks noChangeArrowheads="1"/>
            </p:cNvSpPr>
            <p:nvPr/>
          </p:nvSpPr>
          <p:spPr bwMode="auto">
            <a:xfrm>
              <a:off x="385" y="3022"/>
              <a:ext cx="27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12.10</a:t>
              </a:r>
              <a:r>
                <a:rPr lang="en-US" altLang="zh-CN" sz="28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拉贝判别法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8384" name="Object 16"/>
            <p:cNvGraphicFramePr>
              <a:graphicFrameLocks noChangeAspect="1"/>
            </p:cNvGraphicFramePr>
            <p:nvPr/>
          </p:nvGraphicFramePr>
          <p:xfrm>
            <a:off x="3107" y="3021"/>
            <a:ext cx="4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3" name="Equation" r:id="rId16" imgW="787400" imgH="508000" progId="Equation.DSMT4">
                    <p:embed/>
                  </p:oleObj>
                </mc:Choice>
                <mc:Fallback>
                  <p:oleObj name="Equation" r:id="rId16" imgW="787400" imgH="5080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021"/>
                          <a:ext cx="49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5" name="Rectangle 17"/>
            <p:cNvSpPr>
              <a:spLocks noChangeArrowheads="1"/>
            </p:cNvSpPr>
            <p:nvPr/>
          </p:nvSpPr>
          <p:spPr bwMode="auto">
            <a:xfrm>
              <a:off x="3560" y="3012"/>
              <a:ext cx="18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为正项级数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且存 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665163" y="1181100"/>
          <a:ext cx="3835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4" name="Equation" r:id="rId18" imgW="3835400" imgH="444500" progId="Equation.DSMT4">
                  <p:embed/>
                </p:oleObj>
              </mc:Choice>
              <mc:Fallback>
                <p:oleObj name="Equation" r:id="rId18" imgW="3835400" imgH="4445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181100"/>
                        <a:ext cx="38354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04248" y="3573016"/>
                <a:ext cx="1707775" cy="403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8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  <m:r>
                              <a:rPr lang="en-US" altLang="zh-CN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lang="en-US" altLang="zh-CN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sub>
                        </m:sSub>
                      </m:den>
                    </m:f>
                    <m:r>
                      <a:rPr lang="zh-CN" altLang="en-US" sz="1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与</m:t>
                    </m:r>
                  </m:oMath>
                </a14:m>
                <a:r>
                  <a:rPr lang="en-US" altLang="zh-CN" sz="1800" b="1" dirty="0" smtClean="0">
                    <a:solidFill>
                      <a:srgbClr val="0000FF"/>
                    </a:solidFill>
                    <a:latin typeface="+mn-lt"/>
                    <a:ea typeface="+mn-ea"/>
                  </a:rPr>
                  <a:t>1</a:t>
                </a:r>
                <a:r>
                  <a:rPr lang="zh-CN" altLang="en-US" sz="18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接近的</a:t>
                </a:r>
                <a:endParaRPr lang="zh-CN" altLang="en-US" sz="1800" b="1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573016"/>
                <a:ext cx="1707775" cy="403444"/>
              </a:xfrm>
              <a:prstGeom prst="rect">
                <a:avLst/>
              </a:prstGeom>
              <a:blipFill rotWithShape="0">
                <a:blip r:embed="rId20"/>
                <a:stretch>
                  <a:fillRect l="-8214" t="-16667" r="-8929"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876256" y="4653136"/>
                <a:ext cx="1585883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8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例：若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𝒖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8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,</a:t>
                </a:r>
                <a:endParaRPr lang="zh-CN" altLang="en-US" sz="1800" b="1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653136"/>
                <a:ext cx="1585883" cy="400110"/>
              </a:xfrm>
              <a:prstGeom prst="rect">
                <a:avLst/>
              </a:prstGeom>
              <a:blipFill rotWithShape="0">
                <a:blip r:embed="rId21"/>
                <a:stretch>
                  <a:fillRect l="-8846" t="-9091" r="-923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804248" y="4077072"/>
            <a:ext cx="116217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800" b="1" dirty="0" smtClean="0">
                <a:solidFill>
                  <a:srgbClr val="0000FF"/>
                </a:solidFill>
                <a:latin typeface="+mn-ea"/>
                <a:ea typeface="+mn-ea"/>
              </a:rPr>
              <a:t>速度来辨别</a:t>
            </a:r>
            <a:endParaRPr lang="zh-CN" altLang="en-US" sz="18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804248" y="5157192"/>
                <a:ext cx="2083199" cy="441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18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  <m:r>
                          <a:rPr lang="en-US" altLang="zh-CN" sz="1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𝒏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→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𝒑</m:t>
                    </m:r>
                    <m:r>
                      <a:rPr lang="en-US" altLang="zh-CN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zh-CN" altLang="en-US" sz="1800" b="1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157192"/>
                <a:ext cx="2083199" cy="441596"/>
              </a:xfrm>
              <a:prstGeom prst="rect">
                <a:avLst/>
              </a:prstGeom>
              <a:blipFill rotWithShape="0">
                <a:blip r:embed="rId22"/>
                <a:stretch>
                  <a:fillRect l="-6433" t="-6944" r="-117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684213" y="1773238"/>
          <a:ext cx="2095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9" name="Equation" r:id="rId4" imgW="2095500" imgH="431800" progId="Equation.DSMT4">
                  <p:embed/>
                </p:oleObj>
              </mc:Choice>
              <mc:Fallback>
                <p:oleObj name="Equation" r:id="rId4" imgW="2095500" imgH="4318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2095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619672" y="2636912"/>
          <a:ext cx="35131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0" name="Equation" r:id="rId6" imgW="3517560" imgH="1854000" progId="Equation.DSMT4">
                  <p:embed/>
                </p:oleObj>
              </mc:Choice>
              <mc:Fallback>
                <p:oleObj name="Equation" r:id="rId6" imgW="3517560" imgH="1854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636912"/>
                        <a:ext cx="35131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611188" y="549275"/>
            <a:ext cx="7918450" cy="1038225"/>
            <a:chOff x="385" y="463"/>
            <a:chExt cx="4988" cy="654"/>
          </a:xfrm>
        </p:grpSpPr>
        <p:graphicFrame>
          <p:nvGraphicFramePr>
            <p:cNvPr id="57350" name="Object 6"/>
            <p:cNvGraphicFramePr>
              <a:graphicFrameLocks noChangeAspect="1"/>
            </p:cNvGraphicFramePr>
            <p:nvPr/>
          </p:nvGraphicFramePr>
          <p:xfrm>
            <a:off x="923" y="463"/>
            <a:ext cx="4450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1" name="Equation" r:id="rId8" imgW="7061200" imgH="1041400" progId="Equation.DSMT4">
                    <p:embed/>
                  </p:oleObj>
                </mc:Choice>
                <mc:Fallback>
                  <p:oleObj name="Equation" r:id="rId8" imgW="7061200" imgH="10414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3" y="463"/>
                          <a:ext cx="4450" cy="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385" y="599"/>
              <a:ext cx="6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证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(i)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598488" y="5357813"/>
            <a:ext cx="6134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故存在正数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使对任意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，都有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3348038" y="692150"/>
          <a:ext cx="24860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5" name="Equation" r:id="rId4" imgW="2489200" imgH="1016000" progId="Equation.DSMT4">
                  <p:embed/>
                </p:oleObj>
              </mc:Choice>
              <mc:Fallback>
                <p:oleObj name="Equation" r:id="rId4" imgW="2489200" imgH="10160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92150"/>
                        <a:ext cx="24860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168400" y="2489200"/>
          <a:ext cx="6769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6" name="Equation" r:id="rId6" imgW="6781680" imgH="1143000" progId="Equation.DSMT4">
                  <p:embed/>
                </p:oleObj>
              </mc:Choice>
              <mc:Fallback>
                <p:oleObj name="Equation" r:id="rId6" imgW="6781680" imgH="11430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2489200"/>
                        <a:ext cx="67691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454275" y="4724400"/>
          <a:ext cx="46386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7" name="Equation" r:id="rId8" imgW="4635500" imgH="952500" progId="Equation.DSMT4">
                  <p:embed/>
                </p:oleObj>
              </mc:Choice>
              <mc:Fallback>
                <p:oleObj name="Equation" r:id="rId8" imgW="4635500" imgH="9525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4724400"/>
                        <a:ext cx="46386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611188" y="1830388"/>
            <a:ext cx="1512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这样 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595313" y="3933825"/>
            <a:ext cx="3760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于是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时，有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2093913" y="549275"/>
          <a:ext cx="52863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3" name="Equation" r:id="rId4" imgW="5283200" imgH="1016000" progId="Equation.DSMT4">
                  <p:embed/>
                </p:oleObj>
              </mc:Choice>
              <mc:Fallback>
                <p:oleObj name="Equation" r:id="rId4" imgW="5283200" imgH="1016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549275"/>
                        <a:ext cx="528637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124075" y="1700213"/>
          <a:ext cx="46196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4" name="Equation" r:id="rId6" imgW="4622800" imgH="977900" progId="Equation.DSMT4">
                  <p:embed/>
                </p:oleObj>
              </mc:Choice>
              <mc:Fallback>
                <p:oleObj name="Equation" r:id="rId6" imgW="4622800" imgH="9779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700213"/>
                        <a:ext cx="461962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684213" y="2852738"/>
          <a:ext cx="6981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5" name="Equation" r:id="rId8" imgW="6985000" imgH="850900" progId="Equation.DSMT4">
                  <p:embed/>
                </p:oleObj>
              </mc:Choice>
              <mc:Fallback>
                <p:oleObj name="Equation" r:id="rId8" imgW="6985000" imgH="8509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2738"/>
                        <a:ext cx="69818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684213" y="3857625"/>
          <a:ext cx="74295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6" name="Equation" r:id="rId10" imgW="7429500" imgH="1041400" progId="Equation.DSMT4">
                  <p:embed/>
                </p:oleObj>
              </mc:Choice>
              <mc:Fallback>
                <p:oleObj name="Equation" r:id="rId10" imgW="7429500" imgH="1041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57625"/>
                        <a:ext cx="74295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609850" y="4924425"/>
          <a:ext cx="37623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7" name="Equation" r:id="rId12" imgW="3759200" imgH="952500" progId="Equation.DSMT4">
                  <p:embed/>
                </p:oleObj>
              </mc:Choice>
              <mc:Fallback>
                <p:oleObj name="Equation" r:id="rId12" imgW="3759200" imgH="9525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924425"/>
                        <a:ext cx="37623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3344863" y="620713"/>
          <a:ext cx="3171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2" name="Equation" r:id="rId4" imgW="3175000" imgH="850900" progId="Equation.DSMT4">
                  <p:embed/>
                </p:oleObj>
              </mc:Choice>
              <mc:Fallback>
                <p:oleObj name="Equation" r:id="rId4" imgW="3175000" imgH="8509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620713"/>
                        <a:ext cx="31718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3348038" y="1628775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3" name="Equation" r:id="rId6" imgW="1066800" imgH="850900" progId="Equation.DSMT4">
                  <p:embed/>
                </p:oleObj>
              </mc:Choice>
              <mc:Fallback>
                <p:oleObj name="Equation" r:id="rId6" imgW="1066800" imgH="8509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628775"/>
                        <a:ext cx="1066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684213" y="2565400"/>
          <a:ext cx="51339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4" name="Equation" r:id="rId8" imgW="5130800" imgH="850900" progId="Equation.DSMT4">
                  <p:embed/>
                </p:oleObj>
              </mc:Choice>
              <mc:Fallback>
                <p:oleObj name="Equation" r:id="rId8" imgW="5130800" imgH="8509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65400"/>
                        <a:ext cx="51339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6" name="Group 14"/>
          <p:cNvGrpSpPr>
            <a:grpSpLocks/>
          </p:cNvGrpSpPr>
          <p:nvPr/>
        </p:nvGrpSpPr>
        <p:grpSpPr bwMode="auto">
          <a:xfrm>
            <a:off x="604838" y="3573463"/>
            <a:ext cx="7854950" cy="519112"/>
            <a:chOff x="381" y="2251"/>
            <a:chExt cx="4948" cy="327"/>
          </a:xfrm>
        </p:grpSpPr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381" y="2251"/>
              <a:ext cx="3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推论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拉贝判别法的极限形式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4280" name="Object 8"/>
            <p:cNvGraphicFramePr>
              <a:graphicFrameLocks noChangeAspect="1"/>
            </p:cNvGraphicFramePr>
            <p:nvPr/>
          </p:nvGraphicFramePr>
          <p:xfrm>
            <a:off x="3556" y="2251"/>
            <a:ext cx="4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65" name="Equation" r:id="rId10" imgW="787400" imgH="508000" progId="Equation.DSMT4">
                    <p:embed/>
                  </p:oleObj>
                </mc:Choice>
                <mc:Fallback>
                  <p:oleObj name="Equation" r:id="rId10" imgW="787400" imgH="5080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2251"/>
                          <a:ext cx="49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4010" y="2251"/>
              <a:ext cx="13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为正项级数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611188" y="4221163"/>
            <a:ext cx="1728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且极限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3276600" y="4911725"/>
          <a:ext cx="27717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6" name="Equation" r:id="rId12" imgW="2768600" imgH="1041400" progId="Equation.DSMT4">
                  <p:embed/>
                </p:oleObj>
              </mc:Choice>
              <mc:Fallback>
                <p:oleObj name="Equation" r:id="rId12" imgW="2768600" imgH="1041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11725"/>
                        <a:ext cx="277177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84213" y="1196975"/>
          <a:ext cx="4543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Equation" r:id="rId4" imgW="4546600" imgH="508000" progId="Equation.DSMT4">
                  <p:embed/>
                </p:oleObj>
              </mc:Choice>
              <mc:Fallback>
                <p:oleObj name="Equation" r:id="rId4" imgW="4546600" imgH="5080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45434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684213" y="1844675"/>
          <a:ext cx="4562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5" name="Equation" r:id="rId6" imgW="4559300" imgH="508000" progId="Equation.DSMT4">
                  <p:embed/>
                </p:oleObj>
              </mc:Choice>
              <mc:Fallback>
                <p:oleObj name="Equation" r:id="rId6" imgW="4559300" imgH="5080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44675"/>
                        <a:ext cx="45624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700338" y="3432175"/>
          <a:ext cx="57816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6" name="Equation" r:id="rId8" imgW="5778500" imgH="1079500" progId="Equation.DSMT4">
                  <p:embed/>
                </p:oleObj>
              </mc:Choice>
              <mc:Fallback>
                <p:oleObj name="Equation" r:id="rId8" imgW="5778500" imgH="10795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432175"/>
                        <a:ext cx="578167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11188" y="533400"/>
            <a:ext cx="1433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565150" y="4710113"/>
            <a:ext cx="3735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=1, 2, 3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时的敛散性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595276" y="2565400"/>
            <a:ext cx="24368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讨论级数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603250" y="5357813"/>
            <a:ext cx="7353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无论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=1, 2, 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哪一值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(14)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的比式极限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635375" y="549275"/>
          <a:ext cx="16732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Equation" r:id="rId4" imgW="1676400" imgH="939800" progId="Equation.DSMT4">
                  <p:embed/>
                </p:oleObj>
              </mc:Choice>
              <mc:Fallback>
                <p:oleObj name="Equation" r:id="rId4" imgW="1676400" imgH="9398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49275"/>
                        <a:ext cx="16732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11188" y="1557338"/>
            <a:ext cx="7831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所以用比式判别法无法判别级数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(14)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的敛散性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611188" y="2205038"/>
            <a:ext cx="6624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应用拉贝判别法来讨论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因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776288" y="2852738"/>
          <a:ext cx="7467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Equation" r:id="rId6" imgW="7467600" imgH="1041400" progId="Equation.DSMT4">
                  <p:embed/>
                </p:oleObj>
              </mc:Choice>
              <mc:Fallback>
                <p:oleObj name="Equation" r:id="rId6" imgW="7467600" imgH="1041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852738"/>
                        <a:ext cx="74676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814388" y="4724400"/>
          <a:ext cx="753903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1" name="Equation" r:id="rId8" imgW="8178800" imgH="1143000" progId="Equation.DSMT4">
                  <p:embed/>
                </p:oleObj>
              </mc:Choice>
              <mc:Fallback>
                <p:oleObj name="Equation" r:id="rId8" imgW="8178800" imgH="11430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4724400"/>
                        <a:ext cx="7539037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11188" y="4076700"/>
            <a:ext cx="7900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(14)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是发散的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2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利用极限形式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00075" y="549275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无法对级数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(14)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作出判断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但由于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55625" y="2276475"/>
            <a:ext cx="8120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由拉贝法的非极限形式知级数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(14)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发散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554163" y="2924175"/>
          <a:ext cx="56102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5" name="Equation" r:id="rId4" imgW="5613400" imgH="1143000" progId="Equation.DSMT4">
                  <p:embed/>
                </p:oleObj>
              </mc:Choice>
              <mc:Fallback>
                <p:oleObj name="Equation" r:id="rId4" imgW="5613400" imgH="1143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2924175"/>
                        <a:ext cx="56102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1565275" y="1111250"/>
          <a:ext cx="6146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6" name="Equation" r:id="rId6" imgW="6146800" imgH="1092200" progId="Equation.DSMT4">
                  <p:embed/>
                </p:oleObj>
              </mc:Choice>
              <mc:Fallback>
                <p:oleObj name="Equation" r:id="rId6" imgW="6146800" imgH="1092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111250"/>
                        <a:ext cx="6146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3941763" y="4292600"/>
          <a:ext cx="40290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7" name="Equation" r:id="rId8" imgW="4025900" imgH="1054100" progId="Equation.DSMT4">
                  <p:embed/>
                </p:oleObj>
              </mc:Choice>
              <mc:Fallback>
                <p:oleObj name="Equation" r:id="rId8" imgW="4025900" imgH="10541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4292600"/>
                        <a:ext cx="402907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611188" y="5445125"/>
            <a:ext cx="300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(14)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收敛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22" name="Group 18"/>
          <p:cNvGrpSpPr>
            <a:grpSpLocks/>
          </p:cNvGrpSpPr>
          <p:nvPr/>
        </p:nvGrpSpPr>
        <p:grpSpPr bwMode="auto">
          <a:xfrm>
            <a:off x="576263" y="620713"/>
            <a:ext cx="7672387" cy="547687"/>
            <a:chOff x="432" y="391"/>
            <a:chExt cx="4833" cy="345"/>
          </a:xfrm>
        </p:grpSpPr>
        <p:graphicFrame>
          <p:nvGraphicFramePr>
            <p:cNvPr id="98307" name="Object 3"/>
            <p:cNvGraphicFramePr>
              <a:graphicFrameLocks noChangeAspect="1"/>
            </p:cNvGraphicFramePr>
            <p:nvPr/>
          </p:nvGraphicFramePr>
          <p:xfrm>
            <a:off x="2563" y="418"/>
            <a:ext cx="270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63" name="Equation" r:id="rId4" imgW="4279900" imgH="508000" progId="Equation.DSMT4">
                    <p:embed/>
                  </p:oleObj>
                </mc:Choice>
                <mc:Fallback>
                  <p:oleObj name="Equation" r:id="rId4" imgW="4279900" imgH="5080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418"/>
                          <a:ext cx="270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08" name="Rectangle 4"/>
            <p:cNvSpPr>
              <a:spLocks noChangeArrowheads="1"/>
            </p:cNvSpPr>
            <p:nvPr/>
          </p:nvSpPr>
          <p:spPr bwMode="auto">
            <a:xfrm>
              <a:off x="432" y="391"/>
              <a:ext cx="21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12.6 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比较原则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587375" y="1341438"/>
            <a:ext cx="7172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级数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如果存在某正数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对一切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n &gt; N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都有 </a:t>
            </a:r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3957638" y="2060575"/>
          <a:ext cx="4524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4" name="Equation" r:id="rId6" imgW="4521200" imgH="431800" progId="Equation.DSMT4">
                  <p:embed/>
                </p:oleObj>
              </mc:Choice>
              <mc:Fallback>
                <p:oleObj name="Equation" r:id="rId6" imgW="4521200" imgH="431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060575"/>
                        <a:ext cx="45243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565150" y="262096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41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690563" y="3270250"/>
          <a:ext cx="6464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5" name="Equation" r:id="rId8" imgW="6464300" imgH="508000" progId="Equation.DSMT4">
                  <p:embed/>
                </p:oleObj>
              </mc:Choice>
              <mc:Fallback>
                <p:oleObj name="Equation" r:id="rId8" imgW="6464300" imgH="5080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270250"/>
                        <a:ext cx="64643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671513" y="4062413"/>
          <a:ext cx="6454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66" name="Equation" r:id="rId10" imgW="6451600" imgH="508000" progId="Equation.DSMT4">
                  <p:embed/>
                </p:oleObj>
              </mc:Choice>
              <mc:Fallback>
                <p:oleObj name="Equation" r:id="rId10" imgW="6451600" imgH="5080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062413"/>
                        <a:ext cx="64547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587375" y="471170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因为改变级数的有限项并不影响原有级数的敛 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576263" y="5430838"/>
            <a:ext cx="7889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散性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因此不妨设不等式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对一切正整数都成立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79512" y="404664"/>
                <a:ext cx="8568952" cy="686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00FF"/>
                    </a:solidFill>
                    <a:latin typeface="+mn-lt"/>
                    <a:ea typeface="+mn-ea"/>
                  </a:rPr>
                  <a:t>Stirling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公式：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!∼</m:t>
                    </m:r>
                    <m:rad>
                      <m:radPr>
                        <m:deg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𝝅</m:t>
                        </m:r>
                      </m:e>
                    </m:rad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→∞).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4664"/>
                <a:ext cx="8568952" cy="686535"/>
              </a:xfrm>
              <a:prstGeom prst="rect">
                <a:avLst/>
              </a:prstGeom>
              <a:blipFill rotWithShape="0">
                <a:blip r:embed="rId2"/>
                <a:stretch>
                  <a:fillRect b="-6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95536" y="1340768"/>
                <a:ext cx="5904656" cy="715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  <a:ea typeface="+mn-ea"/>
                  </a:rPr>
                  <a:t>用</a:t>
                </a:r>
                <a:r>
                  <a:rPr lang="en-US" altLang="zh-CN" sz="2400" b="1" dirty="0" err="1" smtClean="0">
                    <a:latin typeface="+mn-lt"/>
                    <a:ea typeface="+mn-ea"/>
                  </a:rPr>
                  <a:t>Stirling</a:t>
                </a:r>
                <a:r>
                  <a:rPr lang="zh-CN" altLang="en-US" sz="2400" b="1" dirty="0" smtClean="0">
                    <a:latin typeface="+mn-ea"/>
                    <a:ea typeface="+mn-ea"/>
                  </a:rPr>
                  <a:t>公式解例</a:t>
                </a:r>
                <a:r>
                  <a:rPr lang="en-US" altLang="zh-CN" sz="2400" b="1" dirty="0" smtClean="0">
                    <a:latin typeface="+mn-ea"/>
                    <a:ea typeface="+mn-ea"/>
                  </a:rPr>
                  <a:t>13.</a:t>
                </a:r>
                <a:r>
                  <a:rPr lang="zh-CN" altLang="en-US" sz="2400" b="1" dirty="0" smtClean="0">
                    <a:latin typeface="+mn-ea"/>
                    <a:ea typeface="+mn-ea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  <m:sup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𝒔</m:t>
                            </m:r>
                          </m:den>
                        </m:f>
                      </m:sup>
                    </m:sSubSup>
                  </m:oMath>
                </a14:m>
                <a:r>
                  <a:rPr lang="zh-CN" altLang="en-US" sz="2400" b="1" dirty="0" smtClean="0">
                    <a:latin typeface="+mn-ea"/>
                    <a:ea typeface="+mn-ea"/>
                  </a:rPr>
                  <a:t>，</a:t>
                </a:r>
                <a:r>
                  <a:rPr lang="zh-CN" altLang="en-US" sz="2400" b="1" dirty="0">
                    <a:latin typeface="+mn-ea"/>
                    <a:ea typeface="+mn-ea"/>
                  </a:rPr>
                  <a:t>则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40768"/>
                <a:ext cx="5904656" cy="715709"/>
              </a:xfrm>
              <a:prstGeom prst="rect">
                <a:avLst/>
              </a:prstGeom>
              <a:blipFill rotWithShape="0">
                <a:blip r:embed="rId3"/>
                <a:stretch>
                  <a:fillRect b="-16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95536" y="2276872"/>
                <a:ext cx="6984776" cy="744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! 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! !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d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 !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!)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6984776" cy="7442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27584" y="3212976"/>
                <a:ext cx="6984776" cy="1093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𝝅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1" dirty="0" smtClean="0">
                    <a:latin typeface="+mn-ea"/>
                    <a:ea typeface="+mn-ea"/>
                  </a:rPr>
                  <a:t>,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12976"/>
                <a:ext cx="6984776" cy="10935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67544" y="4509120"/>
                <a:ext cx="6336704" cy="664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ea typeface="+mn-ea"/>
                  </a:rPr>
                  <a:t>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∼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i="0" dirty="0" smtClean="0">
                    <a:latin typeface="+mj-lt"/>
                    <a:ea typeface="Cambria Math" panose="02040503050406030204" pitchFamily="18" charset="0"/>
                  </a:rPr>
                  <a:t>与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sz="2400" b="1" i="0" dirty="0" smtClean="0">
                    <a:latin typeface="+mj-lt"/>
                    <a:ea typeface="Cambria Math" panose="02040503050406030204" pitchFamily="18" charset="0"/>
                  </a:rPr>
                  <a:t>同</a:t>
                </a:r>
                <a:r>
                  <a:rPr lang="zh-CN" altLang="en-US" sz="2400" b="1" dirty="0" smtClean="0">
                    <a:latin typeface="+mn-ea"/>
                    <a:ea typeface="+mn-ea"/>
                  </a:rPr>
                  <a:t>敛散</a:t>
                </a:r>
                <a:r>
                  <a:rPr lang="en-US" altLang="zh-CN" sz="2400" b="1" dirty="0" smtClean="0"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09120"/>
                <a:ext cx="6336704" cy="66402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51520" y="5661248"/>
                <a:ext cx="6120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ea typeface="+mn-ea"/>
                  </a:rPr>
                  <a:t>从而</a:t>
                </a:r>
                <a:r>
                  <a:rPr lang="zh-CN" altLang="en-US" sz="2400" b="1" dirty="0" smtClean="0">
                    <a:ea typeface="+mn-ea"/>
                  </a:rPr>
                  <a:t>原级数当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+mn-ea"/>
                      </a:rPr>
                      <m:t>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发散</m:t>
                    </m:r>
                  </m:oMath>
                </a14:m>
                <a:r>
                  <a:rPr lang="zh-CN" altLang="en-US" sz="2400" b="1" dirty="0" smtClean="0">
                    <a:latin typeface="+mn-ea"/>
                    <a:ea typeface="+mn-ea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</m:oMath>
                </a14:m>
                <a:r>
                  <a:rPr lang="zh-CN" altLang="en-US" sz="2400" b="1" dirty="0" smtClean="0">
                    <a:latin typeface="+mn-ea"/>
                    <a:ea typeface="+mn-ea"/>
                  </a:rPr>
                  <a:t>收敛</a:t>
                </a:r>
                <a:r>
                  <a:rPr lang="en-US" altLang="zh-CN" sz="2400" b="1" dirty="0" smtClean="0"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61248"/>
                <a:ext cx="6120680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200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11188" y="1339850"/>
            <a:ext cx="8113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根式法更广泛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但当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=1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时仍无法判别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而从例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98488" y="2046288"/>
            <a:ext cx="822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似乎可以得出这样得结论：没有收敛得“最慢”的 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596900" y="2794000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收敛级数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因此任何判别法都只能解决一类级数的 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596900" y="3543300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收敛问题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而不能解决所有级数的收敛问题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当然我 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63563" y="4249738"/>
            <a:ext cx="822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们还可以建立比拉贝判别法更为精细有效的判别法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611188" y="4968875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但这个过程是无限的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85788" y="620713"/>
            <a:ext cx="8132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从上面看到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拉贝判别法虽然判别的范围比比式或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2979738" y="476250"/>
            <a:ext cx="2847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4000">
                <a:solidFill>
                  <a:srgbClr val="0000FF"/>
                </a:solidFill>
              </a:rPr>
              <a:t>复习思考题 </a:t>
            </a:r>
          </a:p>
        </p:txBody>
      </p:sp>
      <p:grpSp>
        <p:nvGrpSpPr>
          <p:cNvPr id="49158" name="Group 6"/>
          <p:cNvGrpSpPr>
            <a:grpSpLocks/>
          </p:cNvGrpSpPr>
          <p:nvPr/>
        </p:nvGrpSpPr>
        <p:grpSpPr bwMode="auto">
          <a:xfrm>
            <a:off x="611188" y="1465263"/>
            <a:ext cx="8016875" cy="523875"/>
            <a:chOff x="476" y="981"/>
            <a:chExt cx="5050" cy="330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476" y="981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1.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55" name="Object 3"/>
            <p:cNvGraphicFramePr>
              <a:graphicFrameLocks noChangeAspect="1"/>
            </p:cNvGraphicFramePr>
            <p:nvPr/>
          </p:nvGraphicFramePr>
          <p:xfrm>
            <a:off x="925" y="981"/>
            <a:ext cx="50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8" name="Equation" r:id="rId4" imgW="799753" imgH="520474" progId="Equation.DSMT4">
                    <p:embed/>
                  </p:oleObj>
                </mc:Choice>
                <mc:Fallback>
                  <p:oleObj name="Equation" r:id="rId4" imgW="799753" imgH="520474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" y="981"/>
                          <a:ext cx="50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1338" y="981"/>
              <a:ext cx="4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为收敛的正项级数，则一定存在收敛的正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9164" name="Group 12"/>
          <p:cNvGrpSpPr>
            <a:grpSpLocks/>
          </p:cNvGrpSpPr>
          <p:nvPr/>
        </p:nvGrpSpPr>
        <p:grpSpPr bwMode="auto">
          <a:xfrm>
            <a:off x="611188" y="2073275"/>
            <a:ext cx="7862887" cy="923925"/>
            <a:chOff x="612" y="1253"/>
            <a:chExt cx="4953" cy="582"/>
          </a:xfrm>
        </p:grpSpPr>
        <p:graphicFrame>
          <p:nvGraphicFramePr>
            <p:cNvPr id="49160" name="Object 8"/>
            <p:cNvGraphicFramePr>
              <a:graphicFrameLocks noChangeAspect="1"/>
            </p:cNvGraphicFramePr>
            <p:nvPr/>
          </p:nvGraphicFramePr>
          <p:xfrm>
            <a:off x="1383" y="1389"/>
            <a:ext cx="48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9" name="Equation" r:id="rId6" imgW="774364" imgH="520474" progId="Equation.DSMT4">
                    <p:embed/>
                  </p:oleObj>
                </mc:Choice>
                <mc:Fallback>
                  <p:oleObj name="Equation" r:id="rId6" imgW="774364" imgH="520474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389"/>
                          <a:ext cx="486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2426" y="1253"/>
            <a:ext cx="113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0" name="Equation" r:id="rId8" imgW="1803400" imgH="927100" progId="Equation.DSMT4">
                    <p:embed/>
                  </p:oleObj>
                </mc:Choice>
                <mc:Fallback>
                  <p:oleObj name="Equation" r:id="rId8" imgW="1803400" imgH="9271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253"/>
                          <a:ext cx="1134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612" y="1389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项级数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1837" y="1389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使得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3515" y="1389"/>
              <a:ext cx="20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也就是说没有收敛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611188" y="3125788"/>
            <a:ext cx="715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得最慢的级数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是否存在发散得最慢的级数？</a:t>
            </a:r>
          </a:p>
        </p:txBody>
      </p:sp>
      <p:grpSp>
        <p:nvGrpSpPr>
          <p:cNvPr id="49174" name="Group 22"/>
          <p:cNvGrpSpPr>
            <a:grpSpLocks/>
          </p:cNvGrpSpPr>
          <p:nvPr/>
        </p:nvGrpSpPr>
        <p:grpSpPr bwMode="auto">
          <a:xfrm>
            <a:off x="684213" y="3771900"/>
            <a:ext cx="7826375" cy="952500"/>
            <a:chOff x="431" y="2341"/>
            <a:chExt cx="4930" cy="600"/>
          </a:xfrm>
        </p:grpSpPr>
        <p:graphicFrame>
          <p:nvGraphicFramePr>
            <p:cNvPr id="49166" name="Object 14"/>
            <p:cNvGraphicFramePr>
              <a:graphicFrameLocks noChangeAspect="1"/>
            </p:cNvGraphicFramePr>
            <p:nvPr/>
          </p:nvGraphicFramePr>
          <p:xfrm>
            <a:off x="4286" y="2341"/>
            <a:ext cx="1075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1" name="Equation" r:id="rId10" imgW="1701800" imgH="952500" progId="Equation.DSMT4">
                    <p:embed/>
                  </p:oleObj>
                </mc:Choice>
                <mc:Fallback>
                  <p:oleObj name="Equation" r:id="rId10" imgW="1701800" imgH="9525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341"/>
                          <a:ext cx="1075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173" name="Group 21"/>
            <p:cNvGrpSpPr>
              <a:grpSpLocks/>
            </p:cNvGrpSpPr>
            <p:nvPr/>
          </p:nvGrpSpPr>
          <p:grpSpPr bwMode="auto">
            <a:xfrm>
              <a:off x="431" y="2432"/>
              <a:ext cx="3847" cy="339"/>
              <a:chOff x="431" y="2332"/>
              <a:chExt cx="3847" cy="339"/>
            </a:xfrm>
          </p:grpSpPr>
          <p:graphicFrame>
            <p:nvGraphicFramePr>
              <p:cNvPr id="49168" name="Object 16"/>
              <p:cNvGraphicFramePr>
                <a:graphicFrameLocks noChangeAspect="1"/>
              </p:cNvGraphicFramePr>
              <p:nvPr/>
            </p:nvGraphicFramePr>
            <p:xfrm>
              <a:off x="1985" y="2341"/>
              <a:ext cx="560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432" name="Equation" r:id="rId12" imgW="889000" imgH="520700" progId="Equation.DSMT4">
                      <p:embed/>
                    </p:oleObj>
                  </mc:Choice>
                  <mc:Fallback>
                    <p:oleObj name="Equation" r:id="rId12" imgW="889000" imgH="520700" progId="Equation.DSMT4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5" y="2341"/>
                            <a:ext cx="560" cy="3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67" name="Object 15"/>
              <p:cNvGraphicFramePr>
                <a:graphicFrameLocks noChangeAspect="1"/>
              </p:cNvGraphicFramePr>
              <p:nvPr/>
            </p:nvGraphicFramePr>
            <p:xfrm>
              <a:off x="3696" y="2432"/>
              <a:ext cx="58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433" name="Equation" r:id="rId14" imgW="926698" imgH="304668" progId="Equation.DSMT4">
                      <p:embed/>
                    </p:oleObj>
                  </mc:Choice>
                  <mc:Fallback>
                    <p:oleObj name="Equation" r:id="rId14" imgW="926698" imgH="304668" progId="Equation.DSMT4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432"/>
                            <a:ext cx="58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69" name="Rectangle 17"/>
              <p:cNvSpPr>
                <a:spLocks noChangeArrowheads="1"/>
              </p:cNvSpPr>
              <p:nvPr/>
            </p:nvSpPr>
            <p:spPr bwMode="auto">
              <a:xfrm>
                <a:off x="431" y="2341"/>
                <a:ext cx="163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 sz="2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如果正项级数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170" name="Rectangle 18"/>
              <p:cNvSpPr>
                <a:spLocks noChangeArrowheads="1"/>
              </p:cNvSpPr>
              <p:nvPr/>
            </p:nvSpPr>
            <p:spPr bwMode="auto">
              <a:xfrm>
                <a:off x="2472" y="2332"/>
                <a:ext cx="1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800" b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满足对一切</a:t>
                </a: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684213" y="4686300"/>
          <a:ext cx="4991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4" name="Equation" r:id="rId16" imgW="4991100" imgH="546100" progId="Equation.DSMT4">
                  <p:embed/>
                </p:oleObj>
              </mc:Choice>
              <mc:Fallback>
                <p:oleObj name="Equation" r:id="rId16" imgW="4991100" imgH="5461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86300"/>
                        <a:ext cx="49911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612775" y="5386388"/>
            <a:ext cx="393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总结判别法使用规律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684213" y="620713"/>
          <a:ext cx="7899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6" name="Equation" r:id="rId4" imgW="7899400" imgH="508000" progId="Equation.DSMT4">
                  <p:embed/>
                </p:oleObj>
              </mc:Choice>
              <mc:Fallback>
                <p:oleObj name="Equation" r:id="rId4" imgW="7899400" imgH="5080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0713"/>
                        <a:ext cx="7899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558800" y="1341438"/>
            <a:ext cx="579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式可得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对一切正整数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都有 </a:t>
            </a: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4084638" y="2276475"/>
          <a:ext cx="4448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7" name="Equation" r:id="rId6" imgW="4445000" imgH="431800" progId="Equation.DSMT4">
                  <p:embed/>
                </p:oleObj>
              </mc:Choice>
              <mc:Fallback>
                <p:oleObj name="Equation" r:id="rId6" imgW="4445000" imgH="4318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2276475"/>
                        <a:ext cx="4448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10" name="Group 30"/>
          <p:cNvGrpSpPr>
            <a:grpSpLocks/>
          </p:cNvGrpSpPr>
          <p:nvPr/>
        </p:nvGrpSpPr>
        <p:grpSpPr bwMode="auto">
          <a:xfrm>
            <a:off x="612775" y="2959100"/>
            <a:ext cx="7870825" cy="619125"/>
            <a:chOff x="386" y="1864"/>
            <a:chExt cx="4958" cy="390"/>
          </a:xfrm>
        </p:grpSpPr>
        <p:graphicFrame>
          <p:nvGraphicFramePr>
            <p:cNvPr id="97289" name="Object 9"/>
            <p:cNvGraphicFramePr>
              <a:graphicFrameLocks noChangeAspect="1"/>
            </p:cNvGraphicFramePr>
            <p:nvPr/>
          </p:nvGraphicFramePr>
          <p:xfrm>
            <a:off x="386" y="1888"/>
            <a:ext cx="258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58" name="Equation" r:id="rId8" imgW="4102100" imgH="584200" progId="Equation.DSMT4">
                    <p:embed/>
                  </p:oleObj>
                </mc:Choice>
                <mc:Fallback>
                  <p:oleObj name="Equation" r:id="rId8" imgW="4102100" imgH="5842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" y="1888"/>
                          <a:ext cx="2588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2" name="Rectangle 12"/>
            <p:cNvSpPr>
              <a:spLocks noChangeArrowheads="1"/>
            </p:cNvSpPr>
            <p:nvPr/>
          </p:nvSpPr>
          <p:spPr bwMode="auto">
            <a:xfrm>
              <a:off x="2971" y="1864"/>
              <a:ext cx="23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则由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(2)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式对一切 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有 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7309" name="Group 29"/>
          <p:cNvGrpSpPr>
            <a:grpSpLocks/>
          </p:cNvGrpSpPr>
          <p:nvPr/>
        </p:nvGrpSpPr>
        <p:grpSpPr bwMode="auto">
          <a:xfrm>
            <a:off x="682625" y="3808413"/>
            <a:ext cx="7931150" cy="614362"/>
            <a:chOff x="430" y="2408"/>
            <a:chExt cx="4996" cy="387"/>
          </a:xfrm>
        </p:grpSpPr>
        <p:graphicFrame>
          <p:nvGraphicFramePr>
            <p:cNvPr id="97295" name="Object 15"/>
            <p:cNvGraphicFramePr>
              <a:graphicFrameLocks noChangeAspect="1"/>
            </p:cNvGraphicFramePr>
            <p:nvPr/>
          </p:nvGraphicFramePr>
          <p:xfrm>
            <a:off x="2704" y="2426"/>
            <a:ext cx="55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59" name="Equation" r:id="rId10" imgW="889000" imgH="508000" progId="Equation.DSMT4">
                    <p:embed/>
                  </p:oleObj>
                </mc:Choice>
                <mc:Fallback>
                  <p:oleObj name="Equation" r:id="rId10" imgW="889000" imgH="5080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4" y="2426"/>
                          <a:ext cx="55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6" name="Object 16"/>
            <p:cNvGraphicFramePr>
              <a:graphicFrameLocks noChangeAspect="1"/>
            </p:cNvGraphicFramePr>
            <p:nvPr/>
          </p:nvGraphicFramePr>
          <p:xfrm>
            <a:off x="430" y="2453"/>
            <a:ext cx="105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60" name="Equation" r:id="rId12" imgW="1662978" imgH="545863" progId="Equation.DSMT4">
                    <p:embed/>
                  </p:oleObj>
                </mc:Choice>
                <mc:Fallback>
                  <p:oleObj name="Equation" r:id="rId12" imgW="1662978" imgH="545863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2453"/>
                          <a:ext cx="105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4" name="Object 14"/>
            <p:cNvGraphicFramePr>
              <a:graphicFrameLocks noChangeAspect="1"/>
            </p:cNvGraphicFramePr>
            <p:nvPr/>
          </p:nvGraphicFramePr>
          <p:xfrm>
            <a:off x="4637" y="2465"/>
            <a:ext cx="4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61" name="Equation" r:id="rId14" imgW="672808" imgH="431613" progId="Equation.DSMT4">
                    <p:embed/>
                  </p:oleObj>
                </mc:Choice>
                <mc:Fallback>
                  <p:oleObj name="Equation" r:id="rId14" imgW="672808" imgH="431613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" y="2465"/>
                          <a:ext cx="42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8" name="Rectangle 18"/>
            <p:cNvSpPr>
              <a:spLocks noChangeArrowheads="1"/>
            </p:cNvSpPr>
            <p:nvPr/>
          </p:nvSpPr>
          <p:spPr bwMode="auto">
            <a:xfrm>
              <a:off x="1487" y="2418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即正项级数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99" name="Rectangle 19"/>
            <p:cNvSpPr>
              <a:spLocks noChangeArrowheads="1"/>
            </p:cNvSpPr>
            <p:nvPr/>
          </p:nvSpPr>
          <p:spPr bwMode="auto">
            <a:xfrm>
              <a:off x="3203" y="2408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的部分和数列</a:t>
              </a:r>
              <a:r>
                <a:rPr lang="zh-CN" altLang="en-US" sz="2800" b="1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300" name="Rectangle 20"/>
            <p:cNvSpPr>
              <a:spLocks noChangeArrowheads="1"/>
            </p:cNvSpPr>
            <p:nvPr/>
          </p:nvSpPr>
          <p:spPr bwMode="auto">
            <a:xfrm>
              <a:off x="5063" y="240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7308" name="Group 28"/>
          <p:cNvGrpSpPr>
            <a:grpSpLocks/>
          </p:cNvGrpSpPr>
          <p:nvPr/>
        </p:nvGrpSpPr>
        <p:grpSpPr bwMode="auto">
          <a:xfrm>
            <a:off x="611188" y="4638675"/>
            <a:ext cx="7251700" cy="519113"/>
            <a:chOff x="385" y="2922"/>
            <a:chExt cx="4568" cy="327"/>
          </a:xfrm>
        </p:grpSpPr>
        <p:sp>
          <p:nvSpPr>
            <p:cNvPr id="97304" name="Rectangle 24"/>
            <p:cNvSpPr>
              <a:spLocks noChangeArrowheads="1"/>
            </p:cNvSpPr>
            <p:nvPr/>
          </p:nvSpPr>
          <p:spPr bwMode="auto">
            <a:xfrm>
              <a:off x="385" y="2922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界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由定理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12.5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级数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03" name="Object 23"/>
            <p:cNvGraphicFramePr>
              <a:graphicFrameLocks noChangeAspect="1"/>
            </p:cNvGraphicFramePr>
            <p:nvPr/>
          </p:nvGraphicFramePr>
          <p:xfrm>
            <a:off x="2231" y="2930"/>
            <a:ext cx="55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62" name="Equation" r:id="rId16" imgW="889000" imgH="508000" progId="Equation.DSMT4">
                    <p:embed/>
                  </p:oleObj>
                </mc:Choice>
                <mc:Fallback>
                  <p:oleObj name="Equation" r:id="rId16" imgW="889000" imgH="5080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2930"/>
                          <a:ext cx="55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5" name="Rectangle 25"/>
            <p:cNvSpPr>
              <a:spLocks noChangeArrowheads="1"/>
            </p:cNvSpPr>
            <p:nvPr/>
          </p:nvSpPr>
          <p:spPr bwMode="auto">
            <a:xfrm>
              <a:off x="2789" y="2922"/>
              <a:ext cx="21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这就证明了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(i).</a:t>
              </a:r>
              <a:r>
                <a:rPr lang="en-US" altLang="zh-CN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7307" name="Rectangle 27"/>
          <p:cNvSpPr>
            <a:spLocks noChangeArrowheads="1"/>
          </p:cNvSpPr>
          <p:nvPr/>
        </p:nvSpPr>
        <p:spPr bwMode="auto">
          <a:xfrm>
            <a:off x="611188" y="5430838"/>
            <a:ext cx="486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(ii)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(i)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的逆否命题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自然成立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53" name="Rectangle 21"/>
          <p:cNvSpPr>
            <a:spLocks noChangeArrowheads="1"/>
          </p:cNvSpPr>
          <p:nvPr/>
        </p:nvSpPr>
        <p:spPr bwMode="auto">
          <a:xfrm>
            <a:off x="611560" y="548680"/>
            <a:ext cx="765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在实际使用上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比较原则的极限形式通常更方便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95260" name="Group 28"/>
          <p:cNvGrpSpPr>
            <a:grpSpLocks/>
          </p:cNvGrpSpPr>
          <p:nvPr/>
        </p:nvGrpSpPr>
        <p:grpSpPr bwMode="auto">
          <a:xfrm>
            <a:off x="683568" y="1267988"/>
            <a:ext cx="7981950" cy="587375"/>
            <a:chOff x="295" y="1881"/>
            <a:chExt cx="5028" cy="370"/>
          </a:xfrm>
        </p:grpSpPr>
        <p:graphicFrame>
          <p:nvGraphicFramePr>
            <p:cNvPr id="95256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1408421"/>
                </p:ext>
              </p:extLst>
            </p:nvPr>
          </p:nvGraphicFramePr>
          <p:xfrm>
            <a:off x="3379" y="1927"/>
            <a:ext cx="107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52" name="Equation" r:id="rId4" imgW="1689100" imgH="508000" progId="Equation.DSMT4">
                    <p:embed/>
                  </p:oleObj>
                </mc:Choice>
                <mc:Fallback>
                  <p:oleObj name="Equation" r:id="rId4" imgW="1689100" imgH="5080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927"/>
                          <a:ext cx="107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7" name="Rectangle 25"/>
            <p:cNvSpPr>
              <a:spLocks noChangeArrowheads="1"/>
            </p:cNvSpPr>
            <p:nvPr/>
          </p:nvSpPr>
          <p:spPr bwMode="auto">
            <a:xfrm>
              <a:off x="295" y="1881"/>
              <a:ext cx="31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推论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比较原则的极限形式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59" name="Rectangle 27"/>
            <p:cNvSpPr>
              <a:spLocks noChangeArrowheads="1"/>
            </p:cNvSpPr>
            <p:nvPr/>
          </p:nvSpPr>
          <p:spPr bwMode="auto">
            <a:xfrm>
              <a:off x="4513" y="1881"/>
              <a:ext cx="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是两个</a:t>
              </a:r>
              <a:r>
                <a:rPr lang="zh-CN" altLang="en-US" sz="11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5261" name="Rectangle 29"/>
          <p:cNvSpPr>
            <a:spLocks noChangeArrowheads="1"/>
          </p:cNvSpPr>
          <p:nvPr/>
        </p:nvSpPr>
        <p:spPr bwMode="auto">
          <a:xfrm>
            <a:off x="755576" y="2060848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正项级数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若 </a:t>
            </a:r>
          </a:p>
        </p:txBody>
      </p:sp>
      <p:graphicFrame>
        <p:nvGraphicFramePr>
          <p:cNvPr id="952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581492"/>
              </p:ext>
            </p:extLst>
          </p:nvPr>
        </p:nvGraphicFramePr>
        <p:xfrm>
          <a:off x="3131840" y="2564904"/>
          <a:ext cx="48291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3" name="Equation" r:id="rId6" imgW="4826000" imgH="952500" progId="Equation.DSMT4">
                  <p:embed/>
                </p:oleObj>
              </mc:Choice>
              <mc:Fallback>
                <p:oleObj name="Equation" r:id="rId6" imgW="4826000" imgH="9525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564904"/>
                        <a:ext cx="48291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7" name="Rectangle 35"/>
          <p:cNvSpPr>
            <a:spLocks noChangeArrowheads="1"/>
          </p:cNvSpPr>
          <p:nvPr/>
        </p:nvSpPr>
        <p:spPr bwMode="auto">
          <a:xfrm>
            <a:off x="971600" y="350100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99593"/>
              </p:ext>
            </p:extLst>
          </p:nvPr>
        </p:nvGraphicFramePr>
        <p:xfrm>
          <a:off x="1115616" y="4221088"/>
          <a:ext cx="6400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4" name="Equation" r:id="rId8" imgW="6400800" imgH="508000" progId="Equation.DSMT4">
                  <p:embed/>
                </p:oleObj>
              </mc:Choice>
              <mc:Fallback>
                <p:oleObj name="Equation" r:id="rId8" imgW="64008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21088"/>
                        <a:ext cx="64008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461612"/>
              </p:ext>
            </p:extLst>
          </p:nvPr>
        </p:nvGraphicFramePr>
        <p:xfrm>
          <a:off x="1115616" y="4869160"/>
          <a:ext cx="7324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5" name="Equation" r:id="rId10" imgW="7327900" imgH="508000" progId="Equation.DSMT4">
                  <p:embed/>
                </p:oleObj>
              </mc:Choice>
              <mc:Fallback>
                <p:oleObj name="Equation" r:id="rId10" imgW="7327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869160"/>
                        <a:ext cx="73247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569729"/>
              </p:ext>
            </p:extLst>
          </p:nvPr>
        </p:nvGraphicFramePr>
        <p:xfrm>
          <a:off x="1115616" y="5589240"/>
          <a:ext cx="7705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6" name="Equation" r:id="rId12" imgW="7708900" imgH="508000" progId="Equation.DSMT4">
                  <p:embed/>
                </p:oleObj>
              </mc:Choice>
              <mc:Fallback>
                <p:oleObj name="Equation" r:id="rId12" imgW="7708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589240"/>
                        <a:ext cx="77057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22" name="Group 14"/>
          <p:cNvGrpSpPr>
            <a:grpSpLocks/>
          </p:cNvGrpSpPr>
          <p:nvPr/>
        </p:nvGrpSpPr>
        <p:grpSpPr bwMode="auto">
          <a:xfrm>
            <a:off x="467544" y="980728"/>
            <a:ext cx="7261225" cy="576263"/>
            <a:chOff x="295" y="2205"/>
            <a:chExt cx="4574" cy="363"/>
          </a:xfrm>
        </p:grpSpPr>
        <p:sp>
          <p:nvSpPr>
            <p:cNvPr id="94218" name="Rectangle 10"/>
            <p:cNvSpPr>
              <a:spLocks noChangeArrowheads="1"/>
            </p:cNvSpPr>
            <p:nvPr/>
          </p:nvSpPr>
          <p:spPr bwMode="auto">
            <a:xfrm>
              <a:off x="295" y="2205"/>
              <a:ext cx="11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证 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(i) 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(3)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17" name="Object 9"/>
            <p:cNvGraphicFramePr>
              <a:graphicFrameLocks noChangeAspect="1"/>
            </p:cNvGraphicFramePr>
            <p:nvPr/>
          </p:nvGraphicFramePr>
          <p:xfrm>
            <a:off x="1429" y="2251"/>
            <a:ext cx="16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37" name="Equation" r:id="rId4" imgW="2628900" imgH="419100" progId="Equation.DSMT4">
                    <p:embed/>
                  </p:oleObj>
                </mc:Choice>
                <mc:Fallback>
                  <p:oleObj name="Equation" r:id="rId4" imgW="2628900" imgH="4191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251"/>
                          <a:ext cx="165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9" name="Rectangle 11"/>
            <p:cNvSpPr>
              <a:spLocks noChangeArrowheads="1"/>
            </p:cNvSpPr>
            <p:nvPr/>
          </p:nvSpPr>
          <p:spPr bwMode="auto">
            <a:xfrm>
              <a:off x="2979" y="2241"/>
              <a:ext cx="18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存在某正数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827584" y="1700808"/>
            <a:ext cx="2443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 &gt; N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恒有 </a:t>
            </a:r>
          </a:p>
        </p:txBody>
      </p:sp>
      <p:graphicFrame>
        <p:nvGraphicFramePr>
          <p:cNvPr id="942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805319"/>
              </p:ext>
            </p:extLst>
          </p:nvPr>
        </p:nvGraphicFramePr>
        <p:xfrm>
          <a:off x="3563888" y="2204864"/>
          <a:ext cx="15525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8" name="Equation" r:id="rId6" imgW="1548728" imgH="1040948" progId="Equation.DSMT4">
                  <p:embed/>
                </p:oleObj>
              </mc:Choice>
              <mc:Fallback>
                <p:oleObj name="Equation" r:id="rId6" imgW="1548728" imgH="1040948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204864"/>
                        <a:ext cx="155257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827584" y="3284984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</a:p>
        </p:txBody>
      </p:sp>
      <p:graphicFrame>
        <p:nvGraphicFramePr>
          <p:cNvPr id="942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780012"/>
              </p:ext>
            </p:extLst>
          </p:nvPr>
        </p:nvGraphicFramePr>
        <p:xfrm>
          <a:off x="2195736" y="4005064"/>
          <a:ext cx="6143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9" name="Equation" r:id="rId8" imgW="6146800" imgH="444500" progId="Equation.DSMT4">
                  <p:embed/>
                </p:oleObj>
              </mc:Choice>
              <mc:Fallback>
                <p:oleObj name="Equation" r:id="rId8" imgW="6146800" imgH="4445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005064"/>
                        <a:ext cx="61436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611560" y="5013176"/>
            <a:ext cx="7735887" cy="519113"/>
            <a:chOff x="295" y="1298"/>
            <a:chExt cx="4873" cy="327"/>
          </a:xfrm>
        </p:grpSpPr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2517" y="1344"/>
            <a:ext cx="12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0" name="Equation" r:id="rId10" imgW="1905000" imgH="431800" progId="Equation.DSMT4">
                    <p:embed/>
                  </p:oleObj>
                </mc:Choice>
                <mc:Fallback>
                  <p:oleObj name="Equation" r:id="rId10" imgW="19050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344"/>
                          <a:ext cx="120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4604" y="1298"/>
            <a:ext cx="56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1" name="Equation" r:id="rId12" imgW="889000" imgH="508000" progId="Equation.DSMT4">
                    <p:embed/>
                  </p:oleObj>
                </mc:Choice>
                <mc:Fallback>
                  <p:oleObj name="Equation" r:id="rId12" imgW="889000" imgH="508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298"/>
                          <a:ext cx="56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95" y="1298"/>
              <a:ext cx="2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由比较原则及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(4)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式得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3742" y="1298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级数</a:t>
              </a:r>
              <a:r>
                <a:rPr lang="zh-CN" altLang="en-US" sz="2800" b="1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14"/>
          <p:cNvGrpSpPr>
            <a:grpSpLocks/>
          </p:cNvGrpSpPr>
          <p:nvPr/>
        </p:nvGrpSpPr>
        <p:grpSpPr bwMode="auto">
          <a:xfrm>
            <a:off x="641722" y="5603726"/>
            <a:ext cx="7113588" cy="519113"/>
            <a:chOff x="295" y="1752"/>
            <a:chExt cx="4481" cy="327"/>
          </a:xfrm>
        </p:grpSpPr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295" y="175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" name="Object 11"/>
            <p:cNvGraphicFramePr>
              <a:graphicFrameLocks noChangeAspect="1"/>
            </p:cNvGraphicFramePr>
            <p:nvPr/>
          </p:nvGraphicFramePr>
          <p:xfrm>
            <a:off x="631" y="1752"/>
            <a:ext cx="48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2" name="Equation" r:id="rId14" imgW="761669" imgH="507780" progId="Equation.DSMT4">
                    <p:embed/>
                  </p:oleObj>
                </mc:Choice>
                <mc:Fallback>
                  <p:oleObj name="Equation" r:id="rId14" imgW="761669" imgH="507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" y="1752"/>
                          <a:ext cx="480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1066" y="1752"/>
              <a:ext cx="37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同时收敛或同时发散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这就证得了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11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467544" y="1052736"/>
            <a:ext cx="809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(ii)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由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式右半部分及比较原则可得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若 </a:t>
            </a:r>
          </a:p>
        </p:txBody>
      </p:sp>
      <p:grpSp>
        <p:nvGrpSpPr>
          <p:cNvPr id="93205" name="Group 21"/>
          <p:cNvGrpSpPr>
            <a:grpSpLocks/>
          </p:cNvGrpSpPr>
          <p:nvPr/>
        </p:nvGrpSpPr>
        <p:grpSpPr bwMode="auto">
          <a:xfrm>
            <a:off x="611560" y="1772816"/>
            <a:ext cx="5646738" cy="590550"/>
            <a:chOff x="295" y="2614"/>
            <a:chExt cx="3557" cy="372"/>
          </a:xfrm>
        </p:grpSpPr>
        <p:graphicFrame>
          <p:nvGraphicFramePr>
            <p:cNvPr id="93201" name="Object 17"/>
            <p:cNvGraphicFramePr>
              <a:graphicFrameLocks noChangeAspect="1"/>
            </p:cNvGraphicFramePr>
            <p:nvPr/>
          </p:nvGraphicFramePr>
          <p:xfrm>
            <a:off x="812" y="2652"/>
            <a:ext cx="48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57" name="Equation" r:id="rId4" imgW="761669" imgH="507780" progId="Equation.DSMT4">
                    <p:embed/>
                  </p:oleObj>
                </mc:Choice>
                <mc:Fallback>
                  <p:oleObj name="Equation" r:id="rId4" imgW="761669" imgH="50778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2652"/>
                          <a:ext cx="480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0" name="Object 16"/>
            <p:cNvGraphicFramePr>
              <a:graphicFrameLocks noChangeAspect="1"/>
            </p:cNvGraphicFramePr>
            <p:nvPr/>
          </p:nvGraphicFramePr>
          <p:xfrm>
            <a:off x="2472" y="2659"/>
            <a:ext cx="56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58" name="Equation" r:id="rId6" imgW="889000" imgH="508000" progId="Equation.DSMT4">
                    <p:embed/>
                  </p:oleObj>
                </mc:Choice>
                <mc:Fallback>
                  <p:oleObj name="Equation" r:id="rId6" imgW="889000" imgH="5080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659"/>
                          <a:ext cx="56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2" name="Rectangle 18"/>
            <p:cNvSpPr>
              <a:spLocks noChangeArrowheads="1"/>
            </p:cNvSpPr>
            <p:nvPr/>
          </p:nvSpPr>
          <p:spPr bwMode="auto">
            <a:xfrm>
              <a:off x="295" y="2614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级数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03" name="Rectangle 19"/>
            <p:cNvSpPr>
              <a:spLocks noChangeArrowheads="1"/>
            </p:cNvSpPr>
            <p:nvPr/>
          </p:nvSpPr>
          <p:spPr bwMode="auto">
            <a:xfrm>
              <a:off x="1265" y="2659"/>
              <a:ext cx="1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则级数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204" name="Rectangle 20"/>
            <p:cNvSpPr>
              <a:spLocks noChangeArrowheads="1"/>
            </p:cNvSpPr>
            <p:nvPr/>
          </p:nvSpPr>
          <p:spPr bwMode="auto">
            <a:xfrm>
              <a:off x="2986" y="2642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也收敛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3211" name="Group 27"/>
          <p:cNvGrpSpPr>
            <a:grpSpLocks/>
          </p:cNvGrpSpPr>
          <p:nvPr/>
        </p:nvGrpSpPr>
        <p:grpSpPr bwMode="auto">
          <a:xfrm>
            <a:off x="683568" y="2636912"/>
            <a:ext cx="7842250" cy="519113"/>
            <a:chOff x="435" y="3012"/>
            <a:chExt cx="4940" cy="327"/>
          </a:xfrm>
        </p:grpSpPr>
        <p:graphicFrame>
          <p:nvGraphicFramePr>
            <p:cNvPr id="93206" name="Object 22"/>
            <p:cNvGraphicFramePr>
              <a:graphicFrameLocks noChangeAspect="1"/>
            </p:cNvGraphicFramePr>
            <p:nvPr/>
          </p:nvGraphicFramePr>
          <p:xfrm>
            <a:off x="435" y="3022"/>
            <a:ext cx="130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59" name="Equation" r:id="rId8" imgW="2070100" imgH="419100" progId="Equation.DSMT4">
                    <p:embed/>
                  </p:oleObj>
                </mc:Choice>
                <mc:Fallback>
                  <p:oleObj name="Equation" r:id="rId8" imgW="2070100" imgH="4191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3022"/>
                          <a:ext cx="130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8" name="Rectangle 24"/>
            <p:cNvSpPr>
              <a:spLocks noChangeArrowheads="1"/>
            </p:cNvSpPr>
            <p:nvPr/>
          </p:nvSpPr>
          <p:spPr bwMode="auto">
            <a:xfrm>
              <a:off x="1768" y="3012"/>
              <a:ext cx="36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则对于正数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存在相应的正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数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</a:rPr>
                <a:t>当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93209" name="Rectangle 25"/>
          <p:cNvSpPr>
            <a:spLocks noChangeArrowheads="1"/>
          </p:cNvSpPr>
          <p:nvPr/>
        </p:nvSpPr>
        <p:spPr bwMode="auto">
          <a:xfrm>
            <a:off x="683568" y="3356992"/>
            <a:ext cx="2620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 &gt; N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时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都有 </a:t>
            </a:r>
          </a:p>
        </p:txBody>
      </p:sp>
      <p:graphicFrame>
        <p:nvGraphicFramePr>
          <p:cNvPr id="932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396130"/>
              </p:ext>
            </p:extLst>
          </p:nvPr>
        </p:nvGraphicFramePr>
        <p:xfrm>
          <a:off x="3347864" y="3861048"/>
          <a:ext cx="25622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0" name="Equation" r:id="rId10" imgW="2565400" imgH="952500" progId="Equation.DSMT4">
                  <p:embed/>
                </p:oleObj>
              </mc:Choice>
              <mc:Fallback>
                <p:oleObj name="Equation" r:id="rId10" imgW="2565400" imgH="9525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861048"/>
                        <a:ext cx="2562225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13" name="Group 29"/>
          <p:cNvGrpSpPr>
            <a:grpSpLocks/>
          </p:cNvGrpSpPr>
          <p:nvPr/>
        </p:nvGrpSpPr>
        <p:grpSpPr bwMode="auto">
          <a:xfrm>
            <a:off x="614363" y="5084763"/>
            <a:ext cx="7656512" cy="519112"/>
            <a:chOff x="387" y="1105"/>
            <a:chExt cx="4823" cy="327"/>
          </a:xfrm>
        </p:grpSpPr>
        <p:sp>
          <p:nvSpPr>
            <p:cNvPr id="93214" name="Rectangle 30"/>
            <p:cNvSpPr>
              <a:spLocks noChangeArrowheads="1"/>
            </p:cNvSpPr>
            <p:nvPr/>
          </p:nvSpPr>
          <p:spPr bwMode="auto">
            <a:xfrm>
              <a:off x="387" y="1105"/>
              <a:ext cx="33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于是由比较原则知道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3215" name="Object 31"/>
            <p:cNvGraphicFramePr>
              <a:graphicFrameLocks noChangeAspect="1"/>
            </p:cNvGraphicFramePr>
            <p:nvPr/>
          </p:nvGraphicFramePr>
          <p:xfrm>
            <a:off x="3353" y="1105"/>
            <a:ext cx="48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61" name="Equation" r:id="rId12" imgW="761669" imgH="507780" progId="Equation.DSMT4">
                    <p:embed/>
                  </p:oleObj>
                </mc:Choice>
                <mc:Fallback>
                  <p:oleObj name="Equation" r:id="rId12" imgW="761669" imgH="50778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1105"/>
                          <a:ext cx="480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6" name="Rectangle 32"/>
            <p:cNvSpPr>
              <a:spLocks noChangeArrowheads="1"/>
            </p:cNvSpPr>
            <p:nvPr/>
          </p:nvSpPr>
          <p:spPr bwMode="auto">
            <a:xfrm>
              <a:off x="3784" y="1105"/>
              <a:ext cx="14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发散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则级数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3217" name="Group 33"/>
          <p:cNvGrpSpPr>
            <a:grpSpLocks/>
          </p:cNvGrpSpPr>
          <p:nvPr/>
        </p:nvGrpSpPr>
        <p:grpSpPr bwMode="auto">
          <a:xfrm>
            <a:off x="611188" y="5707063"/>
            <a:ext cx="2274887" cy="530225"/>
            <a:chOff x="295" y="1434"/>
            <a:chExt cx="1433" cy="334"/>
          </a:xfrm>
        </p:grpSpPr>
        <p:graphicFrame>
          <p:nvGraphicFramePr>
            <p:cNvPr id="93218" name="Object 34"/>
            <p:cNvGraphicFramePr>
              <a:graphicFrameLocks noChangeAspect="1"/>
            </p:cNvGraphicFramePr>
            <p:nvPr/>
          </p:nvGraphicFramePr>
          <p:xfrm>
            <a:off x="295" y="1434"/>
            <a:ext cx="56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62" name="Equation" r:id="rId13" imgW="889000" imgH="508000" progId="Equation.DSMT4">
                    <p:embed/>
                  </p:oleObj>
                </mc:Choice>
                <mc:Fallback>
                  <p:oleObj name="Equation" r:id="rId13" imgW="889000" imgH="50800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434"/>
                          <a:ext cx="56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9" name="Rectangle 35"/>
            <p:cNvSpPr>
              <a:spLocks noChangeArrowheads="1"/>
            </p:cNvSpPr>
            <p:nvPr/>
          </p:nvSpPr>
          <p:spPr bwMode="auto">
            <a:xfrm>
              <a:off x="862" y="1441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也发散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2273</TotalTime>
  <Words>2153</Words>
  <Application>Microsoft Office PowerPoint</Application>
  <PresentationFormat>全屏显示(4:3)</PresentationFormat>
  <Paragraphs>336</Paragraphs>
  <Slides>52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Arial Unicode MS</vt:lpstr>
      <vt:lpstr>BatangChe</vt:lpstr>
      <vt:lpstr>华文新魏</vt:lpstr>
      <vt:lpstr>隶书</vt:lpstr>
      <vt:lpstr>宋体</vt:lpstr>
      <vt:lpstr>Arial</vt:lpstr>
      <vt:lpstr>Cambria Math</vt:lpstr>
      <vt:lpstr>Times New Roman</vt:lpstr>
      <vt:lpstr>框钮正底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151</cp:revision>
  <dcterms:created xsi:type="dcterms:W3CDTF">2004-12-13T07:53:32Z</dcterms:created>
  <dcterms:modified xsi:type="dcterms:W3CDTF">2023-02-24T01:52:11Z</dcterms:modified>
</cp:coreProperties>
</file>