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41"/>
  </p:handoutMasterIdLst>
  <p:sldIdLst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3" r:id="rId35"/>
    <p:sldId id="299" r:id="rId37"/>
    <p:sldId id="300" r:id="rId38"/>
    <p:sldId id="301" r:id="rId39"/>
    <p:sldId id="302" r:id="rId40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5pPr>
    <a:lvl6pPr marL="22860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6pPr>
    <a:lvl7pPr marL="27432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7pPr>
    <a:lvl8pPr marL="32004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8pPr>
    <a:lvl9pPr marL="3657600" algn="l" defTabSz="914400" rtl="0" eaLnBrk="1" latinLnBrk="0" hangingPunct="1">
      <a:defRPr kumimoji="1" sz="3200" kern="1200">
        <a:solidFill>
          <a:schemeClr val="tx1"/>
        </a:solidFill>
        <a:latin typeface="华文新魏" panose="02010800040101010101" pitchFamily="2" charset="-122"/>
        <a:ea typeface="华文新魏" panose="020108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CC"/>
    <a:srgbClr val="FFFF83"/>
    <a:srgbClr val="EAEAEA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17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96.wmf"/><Relationship Id="rId6" Type="http://schemas.openxmlformats.org/officeDocument/2006/relationships/image" Target="../media/image95.wmf"/><Relationship Id="rId5" Type="http://schemas.openxmlformats.org/officeDocument/2006/relationships/image" Target="../media/image94.wmf"/><Relationship Id="rId4" Type="http://schemas.openxmlformats.org/officeDocument/2006/relationships/image" Target="../media/image93.wmf"/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6.wmf"/><Relationship Id="rId1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14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0.wmf"/><Relationship Id="rId2" Type="http://schemas.openxmlformats.org/officeDocument/2006/relationships/image" Target="../media/image116.wmf"/><Relationship Id="rId1" Type="http://schemas.openxmlformats.org/officeDocument/2006/relationships/image" Target="../media/image125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2.wmf"/></Relationships>
</file>

<file path=ppt/drawings/_rels/vmlDrawing2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/Relationships>
</file>

<file path=ppt/drawings/_rels/vmlDrawing3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3" Type="http://schemas.openxmlformats.org/officeDocument/2006/relationships/image" Target="../media/image160.wmf"/><Relationship Id="rId2" Type="http://schemas.openxmlformats.org/officeDocument/2006/relationships/image" Target="../media/image159.wmf"/><Relationship Id="rId1" Type="http://schemas.openxmlformats.org/officeDocument/2006/relationships/image" Target="../media/image158.wmf"/></Relationships>
</file>

<file path=ppt/drawings/_rels/vmlDrawing3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7.wmf"/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/Relationships>
</file>

<file path=ppt/drawings/_rels/vmlDrawing3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1"/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1"/>
            </a:lvl1pPr>
          </a:lstStyle>
          <a:p>
            <a:fld id="{24FDD158-D5E9-45E9-85B1-1B8E6456529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BBB81-094C-493E-B200-ED675D8A55F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667789-E201-4193-AED2-8FA31890F94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667789-E201-4193-AED2-8FA31890F94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返回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后页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前页</a:t>
            </a:r>
            <a:endParaRPr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" Target="slide6.xml"/><Relationship Id="rId1" Type="http://schemas.openxmlformats.org/officeDocument/2006/relationships/slide" Target="slide2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29.wmf"/><Relationship Id="rId12" Type="http://schemas.openxmlformats.org/officeDocument/2006/relationships/vmlDrawing" Target="../drawings/vmlDrawing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4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39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3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45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3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2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2" Type="http://schemas.openxmlformats.org/officeDocument/2006/relationships/image" Target="../media/image50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4.png"/><Relationship Id="rId7" Type="http://schemas.openxmlformats.org/officeDocument/2006/relationships/image" Target="../media/image63.wmf"/><Relationship Id="rId6" Type="http://schemas.openxmlformats.org/officeDocument/2006/relationships/oleObject" Target="../embeddings/oleObject56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5.bin"/><Relationship Id="rId3" Type="http://schemas.openxmlformats.org/officeDocument/2006/relationships/image" Target="../media/image61.wmf"/><Relationship Id="rId2" Type="http://schemas.openxmlformats.org/officeDocument/2006/relationships/oleObject" Target="../embeddings/oleObject54.bin"/><Relationship Id="rId10" Type="http://schemas.openxmlformats.org/officeDocument/2006/relationships/vmlDrawing" Target="../drawings/vmlDrawing13.vml"/><Relationship Id="rId1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7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7.wmf"/><Relationship Id="rId1" Type="http://schemas.openxmlformats.org/officeDocument/2006/relationships/oleObject" Target="../embeddings/oleObject5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wmf"/><Relationship Id="rId1" Type="http://schemas.openxmlformats.org/officeDocument/2006/relationships/oleObject" Target="../embeddings/oleObject60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5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64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9.wmf"/><Relationship Id="rId14" Type="http://schemas.openxmlformats.org/officeDocument/2006/relationships/vmlDrawing" Target="../drawings/vmlDrawing1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4.wmf"/><Relationship Id="rId11" Type="http://schemas.openxmlformats.org/officeDocument/2006/relationships/oleObject" Target="../embeddings/oleObject66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6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76.wmf"/><Relationship Id="rId3" Type="http://schemas.openxmlformats.org/officeDocument/2006/relationships/oleObject" Target="../embeddings/oleObject68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7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75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81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79.wmf"/><Relationship Id="rId1" Type="http://schemas.openxmlformats.org/officeDocument/2006/relationships/oleObject" Target="../embeddings/oleObject67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87.wmf"/><Relationship Id="rId8" Type="http://schemas.openxmlformats.org/officeDocument/2006/relationships/oleObject" Target="../embeddings/oleObject80.bin"/><Relationship Id="rId7" Type="http://schemas.openxmlformats.org/officeDocument/2006/relationships/image" Target="../media/image86.wmf"/><Relationship Id="rId6" Type="http://schemas.openxmlformats.org/officeDocument/2006/relationships/oleObject" Target="../embeddings/oleObject79.bin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5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84.wmf"/><Relationship Id="rId15" Type="http://schemas.openxmlformats.org/officeDocument/2006/relationships/vmlDrawing" Target="../drawings/vmlDrawing1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89.wmf"/><Relationship Id="rId12" Type="http://schemas.openxmlformats.org/officeDocument/2006/relationships/oleObject" Target="../embeddings/oleObject82.bin"/><Relationship Id="rId11" Type="http://schemas.openxmlformats.org/officeDocument/2006/relationships/image" Target="../media/image88.wmf"/><Relationship Id="rId10" Type="http://schemas.openxmlformats.org/officeDocument/2006/relationships/oleObject" Target="../embeddings/oleObject81.bin"/><Relationship Id="rId1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93.w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92.w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91.w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90.wmf"/><Relationship Id="rId17" Type="http://schemas.openxmlformats.org/officeDocument/2006/relationships/vmlDrawing" Target="../drawings/vmlDrawing2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96.wmf"/><Relationship Id="rId14" Type="http://schemas.openxmlformats.org/officeDocument/2006/relationships/oleObject" Target="../embeddings/oleObject90.bin"/><Relationship Id="rId13" Type="http://schemas.openxmlformats.org/officeDocument/2006/relationships/image" Target="../media/image95.wmf"/><Relationship Id="rId12" Type="http://schemas.openxmlformats.org/officeDocument/2006/relationships/oleObject" Target="../embeddings/oleObject89.bin"/><Relationship Id="rId11" Type="http://schemas.openxmlformats.org/officeDocument/2006/relationships/image" Target="../media/image94.wmf"/><Relationship Id="rId10" Type="http://schemas.openxmlformats.org/officeDocument/2006/relationships/oleObject" Target="../embeddings/oleObject88.bin"/><Relationship Id="rId1" Type="http://schemas.openxmlformats.org/officeDocument/2006/relationships/oleObject" Target="../embeddings/oleObject83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98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7.wmf"/><Relationship Id="rId1" Type="http://schemas.openxmlformats.org/officeDocument/2006/relationships/oleObject" Target="../embeddings/oleObject9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4.bin"/><Relationship Id="rId2" Type="http://schemas.openxmlformats.org/officeDocument/2006/relationships/image" Target="../media/image99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0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9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98.bin"/><Relationship Id="rId2" Type="http://schemas.openxmlformats.org/officeDocument/2006/relationships/image" Target="../media/image103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97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6.bin"/><Relationship Id="rId8" Type="http://schemas.openxmlformats.org/officeDocument/2006/relationships/image" Target="../media/image111.w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10.w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08.w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3.wmf"/><Relationship Id="rId11" Type="http://schemas.openxmlformats.org/officeDocument/2006/relationships/oleObject" Target="../embeddings/oleObject107.bin"/><Relationship Id="rId10" Type="http://schemas.openxmlformats.org/officeDocument/2006/relationships/image" Target="../media/image112.wmf"/><Relationship Id="rId1" Type="http://schemas.openxmlformats.org/officeDocument/2006/relationships/oleObject" Target="../embeddings/oleObject10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7.png"/><Relationship Id="rId7" Type="http://schemas.openxmlformats.org/officeDocument/2006/relationships/oleObject" Target="../embeddings/oleObject111.bin"/><Relationship Id="rId6" Type="http://schemas.openxmlformats.org/officeDocument/2006/relationships/oleObject" Target="../embeddings/oleObject110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09.bin"/><Relationship Id="rId3" Type="http://schemas.openxmlformats.org/officeDocument/2006/relationships/image" Target="../media/image115.png"/><Relationship Id="rId2" Type="http://schemas.openxmlformats.org/officeDocument/2006/relationships/image" Target="../media/image114.wmf"/><Relationship Id="rId13" Type="http://schemas.openxmlformats.org/officeDocument/2006/relationships/vmlDrawing" Target="../drawings/vmlDrawing25.vml"/><Relationship Id="rId12" Type="http://schemas.openxmlformats.org/officeDocument/2006/relationships/slideLayout" Target="../slideLayouts/slideLayout7.xml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18.wmf"/><Relationship Id="rId1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8.bin"/><Relationship Id="rId8" Type="http://schemas.openxmlformats.org/officeDocument/2006/relationships/oleObject" Target="../embeddings/oleObject117.bin"/><Relationship Id="rId7" Type="http://schemas.openxmlformats.org/officeDocument/2006/relationships/image" Target="../media/image121.png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6.bin"/><Relationship Id="rId4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2" Type="http://schemas.openxmlformats.org/officeDocument/2006/relationships/image" Target="../media/image119.wmf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24.png"/><Relationship Id="rId12" Type="http://schemas.openxmlformats.org/officeDocument/2006/relationships/image" Target="../media/image123.wmf"/><Relationship Id="rId11" Type="http://schemas.openxmlformats.org/officeDocument/2006/relationships/oleObject" Target="../embeddings/oleObject119.bin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9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6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6.wmf"/><Relationship Id="rId3" Type="http://schemas.openxmlformats.org/officeDocument/2006/relationships/oleObject" Target="../embeddings/oleObject121.bin"/><Relationship Id="rId20" Type="http://schemas.openxmlformats.org/officeDocument/2006/relationships/vmlDrawing" Target="../drawings/vmlDrawing27.vml"/><Relationship Id="rId2" Type="http://schemas.openxmlformats.org/officeDocument/2006/relationships/image" Target="../media/image125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28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27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0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png"/><Relationship Id="rId8" Type="http://schemas.openxmlformats.org/officeDocument/2006/relationships/image" Target="../media/image136.png"/><Relationship Id="rId7" Type="http://schemas.openxmlformats.org/officeDocument/2006/relationships/image" Target="../media/image135.wmf"/><Relationship Id="rId6" Type="http://schemas.openxmlformats.org/officeDocument/2006/relationships/oleObject" Target="../embeddings/oleObject131.bin"/><Relationship Id="rId5" Type="http://schemas.openxmlformats.org/officeDocument/2006/relationships/image" Target="../media/image134.wmf"/><Relationship Id="rId4" Type="http://schemas.openxmlformats.org/officeDocument/2006/relationships/oleObject" Target="../embeddings/oleObject130.bin"/><Relationship Id="rId3" Type="http://schemas.openxmlformats.org/officeDocument/2006/relationships/image" Target="../media/image133.png"/><Relationship Id="rId2" Type="http://schemas.openxmlformats.org/officeDocument/2006/relationships/image" Target="../media/image132.wmf"/><Relationship Id="rId11" Type="http://schemas.openxmlformats.org/officeDocument/2006/relationships/vmlDrawing" Target="../drawings/vmlDrawing28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2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35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4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3.bin"/><Relationship Id="rId2" Type="http://schemas.openxmlformats.org/officeDocument/2006/relationships/image" Target="../media/image138.wmf"/><Relationship Id="rId15" Type="http://schemas.openxmlformats.org/officeDocument/2006/relationships/vmlDrawing" Target="../drawings/vmlDrawing29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45.png"/><Relationship Id="rId12" Type="http://schemas.openxmlformats.org/officeDocument/2006/relationships/image" Target="../media/image144.png"/><Relationship Id="rId11" Type="http://schemas.openxmlformats.org/officeDocument/2006/relationships/image" Target="../media/image143.png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32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png"/><Relationship Id="rId8" Type="http://schemas.openxmlformats.org/officeDocument/2006/relationships/image" Target="../media/image153.png"/><Relationship Id="rId7" Type="http://schemas.openxmlformats.org/officeDocument/2006/relationships/image" Target="../media/image152.png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46.png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140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39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155.wmf"/><Relationship Id="rId1" Type="http://schemas.openxmlformats.org/officeDocument/2006/relationships/oleObject" Target="../embeddings/oleObject137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5.bin"/><Relationship Id="rId8" Type="http://schemas.openxmlformats.org/officeDocument/2006/relationships/image" Target="../media/image161.wmf"/><Relationship Id="rId7" Type="http://schemas.openxmlformats.org/officeDocument/2006/relationships/oleObject" Target="../embeddings/oleObject144.bin"/><Relationship Id="rId6" Type="http://schemas.openxmlformats.org/officeDocument/2006/relationships/image" Target="../media/image160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59.wmf"/><Relationship Id="rId3" Type="http://schemas.openxmlformats.org/officeDocument/2006/relationships/oleObject" Target="../embeddings/oleObject142.bin"/><Relationship Id="rId2" Type="http://schemas.openxmlformats.org/officeDocument/2006/relationships/image" Target="../media/image158.wmf"/><Relationship Id="rId12" Type="http://schemas.openxmlformats.org/officeDocument/2006/relationships/vmlDrawing" Target="../drawings/vmlDrawing3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62.wmf"/><Relationship Id="rId1" Type="http://schemas.openxmlformats.org/officeDocument/2006/relationships/oleObject" Target="../embeddings/oleObject141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57.wmf"/><Relationship Id="rId7" Type="http://schemas.openxmlformats.org/officeDocument/2006/relationships/oleObject" Target="../embeddings/oleObject149.bin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48.bin"/><Relationship Id="rId4" Type="http://schemas.openxmlformats.org/officeDocument/2006/relationships/image" Target="../media/image164.wmf"/><Relationship Id="rId3" Type="http://schemas.openxmlformats.org/officeDocument/2006/relationships/oleObject" Target="../embeddings/oleObject147.bin"/><Relationship Id="rId2" Type="http://schemas.openxmlformats.org/officeDocument/2006/relationships/image" Target="../media/image163.wmf"/><Relationship Id="rId10" Type="http://schemas.openxmlformats.org/officeDocument/2006/relationships/vmlDrawing" Target="../drawings/vmlDrawing32.vml"/><Relationship Id="rId1" Type="http://schemas.openxmlformats.org/officeDocument/2006/relationships/oleObject" Target="../embeddings/oleObject14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66.wmf"/><Relationship Id="rId12" Type="http://schemas.openxmlformats.org/officeDocument/2006/relationships/vmlDrawing" Target="../drawings/vmlDrawing3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5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0" Type="http://schemas.openxmlformats.org/officeDocument/2006/relationships/vmlDrawing" Target="../drawings/vmlDrawing6.vml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4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1115616" y="332656"/>
            <a:ext cx="549880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sz="4000" dirty="0" smtClean="0"/>
              <a:t>Ch12 §</a:t>
            </a:r>
            <a:r>
              <a:rPr lang="en-US" altLang="zh-CN" sz="4000" b="1" dirty="0" smtClean="0">
                <a:latin typeface="Times New Roman" panose="02020603050405020304" pitchFamily="18" charset="0"/>
              </a:rPr>
              <a:t>3   </a:t>
            </a:r>
            <a:r>
              <a:rPr lang="en-US" altLang="zh-CN" sz="40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4000" dirty="0"/>
              <a:t>一般项级数   </a:t>
            </a:r>
            <a:endParaRPr lang="zh-CN" altLang="en-US" sz="4000" dirty="0"/>
          </a:p>
        </p:txBody>
      </p:sp>
      <p:sp>
        <p:nvSpPr>
          <p:cNvPr id="12323" name="Rectangle 35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99592" y="4581128"/>
            <a:ext cx="7407275" cy="66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3400" dirty="0"/>
              <a:t>三、阿贝尔判别法和狄利克雷判别法</a:t>
            </a:r>
            <a:endParaRPr lang="zh-CN" altLang="en-US" sz="3400" dirty="0"/>
          </a:p>
        </p:txBody>
      </p:sp>
      <p:sp>
        <p:nvSpPr>
          <p:cNvPr id="12327" name="Rectangle 39"/>
          <p:cNvSpPr>
            <a:spLocks noChangeArrowheads="1"/>
          </p:cNvSpPr>
          <p:nvPr/>
        </p:nvSpPr>
        <p:spPr bwMode="auto">
          <a:xfrm>
            <a:off x="323528" y="1052736"/>
            <a:ext cx="8218487" cy="213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altLang="zh-CN" dirty="0">
                <a:solidFill>
                  <a:srgbClr val="FFFFCC"/>
                </a:solidFill>
              </a:rPr>
              <a:t>    </a:t>
            </a:r>
            <a:r>
              <a:rPr lang="zh-CN" altLang="en-US" dirty="0"/>
              <a:t>由于非正项级数</a:t>
            </a:r>
            <a:r>
              <a:rPr lang="en-US" altLang="zh-CN" dirty="0"/>
              <a:t>(</a:t>
            </a:r>
            <a:r>
              <a:rPr lang="zh-CN" altLang="en-US" dirty="0"/>
              <a:t>一般项级数</a:t>
            </a:r>
            <a:r>
              <a:rPr lang="en-US" altLang="zh-CN" dirty="0"/>
              <a:t>)</a:t>
            </a:r>
            <a:r>
              <a:rPr lang="zh-CN" altLang="en-US" dirty="0"/>
              <a:t>的收敛性问题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要比正项级数复杂得多</a:t>
            </a:r>
            <a:r>
              <a:rPr lang="en-US" altLang="zh-CN" dirty="0"/>
              <a:t>,  </a:t>
            </a:r>
            <a:r>
              <a:rPr lang="zh-CN" altLang="en-US" dirty="0"/>
              <a:t>所以本节只对某些特</a:t>
            </a:r>
            <a:endParaRPr lang="zh-CN" altLang="en-US" dirty="0"/>
          </a:p>
          <a:p>
            <a:pPr algn="l">
              <a:lnSpc>
                <a:spcPct val="140000"/>
              </a:lnSpc>
            </a:pPr>
            <a:r>
              <a:rPr lang="zh-CN" altLang="en-US" dirty="0"/>
              <a:t>殊类型级数的收敛性问题进行讨论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12328" name="Rectangle 40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43608" y="3140968"/>
            <a:ext cx="3198311" cy="76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400" dirty="0"/>
              <a:t>一、交错级数</a:t>
            </a:r>
            <a:r>
              <a:rPr lang="zh-CN" altLang="en-US" dirty="0"/>
              <a:t>    </a:t>
            </a:r>
            <a:endParaRPr lang="zh-CN" altLang="en-US" dirty="0"/>
          </a:p>
        </p:txBody>
      </p:sp>
      <p:sp>
        <p:nvSpPr>
          <p:cNvPr id="12329" name="Rectangle 4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27584" y="3717032"/>
            <a:ext cx="5462587" cy="76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3400" dirty="0"/>
              <a:t>二、绝对收敛级数及其性质</a:t>
            </a:r>
            <a:endParaRPr lang="zh-CN" altLang="en-US" sz="34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661248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+mj-lt"/>
              </a:rPr>
              <a:t>作业</a:t>
            </a:r>
            <a:r>
              <a:rPr lang="en-US" altLang="zh-CN" dirty="0" smtClean="0">
                <a:latin typeface="+mj-lt"/>
              </a:rPr>
              <a:t>:1,2,6,8; </a:t>
            </a:r>
            <a:r>
              <a:rPr lang="zh-CN" altLang="en-US" dirty="0" smtClean="0">
                <a:latin typeface="+mj-lt"/>
              </a:rPr>
              <a:t> 总复习</a:t>
            </a:r>
            <a:r>
              <a:rPr lang="en-US" altLang="zh-CN" dirty="0" smtClean="0">
                <a:latin typeface="+mj-lt"/>
              </a:rPr>
              <a:t>:1,3,5,6</a:t>
            </a:r>
            <a:endParaRPr lang="zh-CN" alt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805" name="Group 5"/>
          <p:cNvGrpSpPr/>
          <p:nvPr/>
        </p:nvGrpSpPr>
        <p:grpSpPr bwMode="auto">
          <a:xfrm>
            <a:off x="579438" y="1785938"/>
            <a:ext cx="7927975" cy="923925"/>
            <a:chOff x="476" y="346"/>
            <a:chExt cx="4994" cy="582"/>
          </a:xfrm>
        </p:grpSpPr>
        <p:sp>
          <p:nvSpPr>
            <p:cNvPr id="76803" name="Rectangle 3"/>
            <p:cNvSpPr>
              <a:spLocks noChangeArrowheads="1"/>
            </p:cNvSpPr>
            <p:nvPr/>
          </p:nvSpPr>
          <p:spPr bwMode="auto">
            <a:xfrm>
              <a:off x="476" y="527"/>
              <a:ext cx="3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原数列的重排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相应地称级数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6802" name="Object 2"/>
            <p:cNvGraphicFramePr>
              <a:graphicFrameLocks noChangeAspect="1"/>
            </p:cNvGraphicFramePr>
            <p:nvPr/>
          </p:nvGraphicFramePr>
          <p:xfrm>
            <a:off x="3334" y="346"/>
            <a:ext cx="750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03" name="Equation" r:id="rId1" imgW="1193800" imgH="927100" progId="Equation.DSMT4">
                    <p:embed/>
                  </p:oleObj>
                </mc:Choice>
                <mc:Fallback>
                  <p:oleObj name="Equation" r:id="rId1" imgW="1193800" imgH="9271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" y="346"/>
                          <a:ext cx="750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04" name="Rectangle 4"/>
            <p:cNvSpPr>
              <a:spLocks noChangeArrowheads="1"/>
            </p:cNvSpPr>
            <p:nvPr/>
          </p:nvSpPr>
          <p:spPr bwMode="auto">
            <a:xfrm>
              <a:off x="3923" y="518"/>
              <a:ext cx="1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为级数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(5)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的重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6807" name="Object 7"/>
          <p:cNvGraphicFramePr>
            <a:graphicFrameLocks noChangeAspect="1"/>
          </p:cNvGraphicFramePr>
          <p:nvPr/>
        </p:nvGraphicFramePr>
        <p:xfrm>
          <a:off x="684213" y="2578100"/>
          <a:ext cx="77343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4" name="Equation" r:id="rId3" imgW="7734300" imgH="927100" progId="Equation.DSMT4">
                  <p:embed/>
                </p:oleObj>
              </mc:Choice>
              <mc:Fallback>
                <p:oleObj name="Equation" r:id="rId3" imgW="7734300" imgH="9271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578100"/>
                        <a:ext cx="77343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970213" y="4008438"/>
          <a:ext cx="5562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5" name="Equation" r:id="rId5" imgW="5562600" imgH="431800" progId="Equation.DSMT4">
                  <p:embed/>
                </p:oleObj>
              </mc:Choice>
              <mc:Fallback>
                <p:oleObj name="Equation" r:id="rId5" imgW="55626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0213" y="4008438"/>
                        <a:ext cx="5562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9" name="Rectangle 9"/>
          <p:cNvSpPr>
            <a:spLocks noChangeArrowheads="1"/>
          </p:cNvSpPr>
          <p:nvPr/>
        </p:nvSpPr>
        <p:spPr bwMode="auto">
          <a:xfrm>
            <a:off x="600075" y="3429000"/>
            <a:ext cx="630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0" name="Rectangle 10"/>
          <p:cNvSpPr>
            <a:spLocks noChangeArrowheads="1"/>
          </p:cNvSpPr>
          <p:nvPr/>
        </p:nvSpPr>
        <p:spPr bwMode="auto">
          <a:xfrm>
            <a:off x="587375" y="4638675"/>
            <a:ext cx="7916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12.13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绝对收敛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且其和等于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则任</a:t>
            </a: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6811" name="Rectangle 11"/>
          <p:cNvSpPr>
            <a:spLocks noChangeArrowheads="1"/>
          </p:cNvSpPr>
          <p:nvPr/>
        </p:nvSpPr>
        <p:spPr bwMode="auto">
          <a:xfrm>
            <a:off x="611188" y="5286375"/>
            <a:ext cx="740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意重排后所得到的级数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绝对收敛且和也为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6814" name="Group 14"/>
          <p:cNvGrpSpPr/>
          <p:nvPr/>
        </p:nvGrpSpPr>
        <p:grpSpPr bwMode="auto">
          <a:xfrm>
            <a:off x="684213" y="692150"/>
            <a:ext cx="7947025" cy="519113"/>
            <a:chOff x="385" y="3339"/>
            <a:chExt cx="5006" cy="327"/>
          </a:xfrm>
        </p:grpSpPr>
        <p:graphicFrame>
          <p:nvGraphicFramePr>
            <p:cNvPr id="76815" name="Object 15"/>
            <p:cNvGraphicFramePr>
              <a:graphicFrameLocks noChangeAspect="1"/>
            </p:cNvGraphicFramePr>
            <p:nvPr/>
          </p:nvGraphicFramePr>
          <p:xfrm>
            <a:off x="385" y="3385"/>
            <a:ext cx="120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006" name="Equation" r:id="rId7" imgW="1905000" imgH="368300" progId="Equation.DSMT4">
                    <p:embed/>
                  </p:oleObj>
                </mc:Choice>
                <mc:Fallback>
                  <p:oleObj name="Equation" r:id="rId7" imgW="1905000" imgH="3683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" y="3385"/>
                          <a:ext cx="120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16" name="Rectangle 16"/>
            <p:cNvSpPr>
              <a:spLocks noChangeArrowheads="1"/>
            </p:cNvSpPr>
            <p:nvPr/>
          </p:nvSpPr>
          <p:spPr bwMode="auto">
            <a:xfrm>
              <a:off x="1519" y="3339"/>
              <a:ext cx="3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称为正整数列的重排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相应地对于数列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6817" name="Object 17"/>
          <p:cNvGraphicFramePr>
            <a:graphicFrameLocks noChangeAspect="1"/>
          </p:cNvGraphicFramePr>
          <p:nvPr/>
        </p:nvGraphicFramePr>
        <p:xfrm>
          <a:off x="684213" y="1349375"/>
          <a:ext cx="76866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07" name="Equation" r:id="rId9" imgW="7683500" imgH="495300" progId="Equation.DSMT4">
                  <p:embed/>
                </p:oleObj>
              </mc:Choice>
              <mc:Fallback>
                <p:oleObj name="Equation" r:id="rId9" imgW="7683500" imgH="4953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349375"/>
                        <a:ext cx="76866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611188" y="2063750"/>
            <a:ext cx="806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第一步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设级数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是正项级数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表示它的第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98488" y="2640013"/>
            <a:ext cx="1784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部分和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3098800" y="3144838"/>
          <a:ext cx="3057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89" name="Equation" r:id="rId1" imgW="3060700" imgH="431800" progId="Equation.DSMT4">
                  <p:embed/>
                </p:oleObj>
              </mc:Choice>
              <mc:Fallback>
                <p:oleObj name="Equation" r:id="rId1" imgW="3060700" imgH="431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8800" y="3144838"/>
                        <a:ext cx="3057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7"/>
          <p:cNvSpPr>
            <a:spLocks noChangeArrowheads="1"/>
          </p:cNvSpPr>
          <p:nvPr/>
        </p:nvSpPr>
        <p:spPr bwMode="auto">
          <a:xfrm>
            <a:off x="590550" y="3702050"/>
            <a:ext cx="817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个部分和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 </a:t>
            </a:r>
            <a:r>
              <a:rPr lang="en-US" altLang="zh-CN" sz="11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5803" name="Group 27"/>
          <p:cNvGrpSpPr/>
          <p:nvPr/>
        </p:nvGrpSpPr>
        <p:grpSpPr bwMode="auto">
          <a:xfrm>
            <a:off x="585788" y="4349750"/>
            <a:ext cx="7231062" cy="519113"/>
            <a:chOff x="385" y="2661"/>
            <a:chExt cx="4555" cy="327"/>
          </a:xfrm>
        </p:grpSpPr>
        <p:graphicFrame>
          <p:nvGraphicFramePr>
            <p:cNvPr id="75785" name="Object 9"/>
            <p:cNvGraphicFramePr>
              <a:graphicFrameLocks noChangeAspect="1"/>
            </p:cNvGraphicFramePr>
            <p:nvPr/>
          </p:nvGraphicFramePr>
          <p:xfrm>
            <a:off x="2182" y="2706"/>
            <a:ext cx="124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90" name="Equation" r:id="rId3" imgW="1968500" imgH="431800" progId="Equation.DSMT4">
                    <p:embed/>
                  </p:oleObj>
                </mc:Choice>
                <mc:Fallback>
                  <p:oleObj name="Equation" r:id="rId3" imgW="1968500" imgH="431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2" y="2706"/>
                          <a:ext cx="124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84" name="Object 8"/>
            <p:cNvGraphicFramePr>
              <a:graphicFrameLocks noChangeAspect="1"/>
            </p:cNvGraphicFramePr>
            <p:nvPr/>
          </p:nvGraphicFramePr>
          <p:xfrm>
            <a:off x="4694" y="2661"/>
            <a:ext cx="24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91" name="Equation" r:id="rId5" imgW="393700" imgH="508000" progId="Equation.DSMT4">
                    <p:embed/>
                  </p:oleObj>
                </mc:Choice>
                <mc:Fallback>
                  <p:oleObj name="Equation" r:id="rId5" imgW="393700" imgH="5080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4" y="2661"/>
                          <a:ext cx="24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6" name="Rectangle 10"/>
            <p:cNvSpPr>
              <a:spLocks noChangeArrowheads="1"/>
            </p:cNvSpPr>
            <p:nvPr/>
          </p:nvSpPr>
          <p:spPr bwMode="auto">
            <a:xfrm>
              <a:off x="385" y="2661"/>
              <a:ext cx="1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的重排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所以每一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5787" name="Rectangle 11"/>
            <p:cNvSpPr>
              <a:spLocks noChangeArrowheads="1"/>
            </p:cNvSpPr>
            <p:nvPr/>
          </p:nvSpPr>
          <p:spPr bwMode="auto">
            <a:xfrm>
              <a:off x="3424" y="2661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应等于某一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704850" y="5080000"/>
          <a:ext cx="21383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2" name="Equation" r:id="rId7" imgW="2133600" imgH="431800" progId="Equation.DSMT4">
                  <p:embed/>
                </p:oleObj>
              </mc:Choice>
              <mc:Fallback>
                <p:oleObj name="Equation" r:id="rId7" imgW="2133600" imgH="431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5080000"/>
                        <a:ext cx="21383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8"/>
          <p:cNvGraphicFramePr>
            <a:graphicFrameLocks noChangeAspect="1"/>
          </p:cNvGraphicFramePr>
          <p:nvPr/>
        </p:nvGraphicFramePr>
        <p:xfrm>
          <a:off x="3113088" y="5592763"/>
          <a:ext cx="2971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93" name="Equation" r:id="rId9" imgW="2971800" imgH="431800" progId="Equation.DSMT4">
                  <p:embed/>
                </p:oleObj>
              </mc:Choice>
              <mc:Fallback>
                <p:oleObj name="Equation" r:id="rId9" imgW="2971800" imgH="4318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3088" y="5592763"/>
                        <a:ext cx="2971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1" name="Rectangle 25"/>
          <p:cNvSpPr>
            <a:spLocks noChangeArrowheads="1"/>
          </p:cNvSpPr>
          <p:nvPr/>
        </p:nvSpPr>
        <p:spPr bwMode="auto">
          <a:xfrm>
            <a:off x="595313" y="692150"/>
            <a:ext cx="8132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只要对正项级数证明了定理的结论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对绝对收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5802" name="Rectangle 26"/>
          <p:cNvSpPr>
            <a:spLocks noChangeArrowheads="1"/>
          </p:cNvSpPr>
          <p:nvPr/>
        </p:nvSpPr>
        <p:spPr bwMode="auto">
          <a:xfrm>
            <a:off x="611188" y="1339850"/>
            <a:ext cx="554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敛级数就容易证明定理是成立的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79" name="Group 27"/>
          <p:cNvGrpSpPr/>
          <p:nvPr/>
        </p:nvGrpSpPr>
        <p:grpSpPr bwMode="auto">
          <a:xfrm>
            <a:off x="585788" y="1916113"/>
            <a:ext cx="4681537" cy="519112"/>
            <a:chOff x="385" y="1207"/>
            <a:chExt cx="2949" cy="327"/>
          </a:xfrm>
        </p:grpSpPr>
        <p:sp>
          <p:nvSpPr>
            <p:cNvPr id="74755" name="Rectangle 3"/>
            <p:cNvSpPr>
              <a:spLocks noChangeArrowheads="1"/>
            </p:cNvSpPr>
            <p:nvPr/>
          </p:nvSpPr>
          <p:spPr bwMode="auto">
            <a:xfrm>
              <a:off x="385" y="1207"/>
              <a:ext cx="23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即级数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(7)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且其和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4754" name="Object 2"/>
            <p:cNvGraphicFramePr>
              <a:graphicFrameLocks noChangeAspect="1"/>
            </p:cNvGraphicFramePr>
            <p:nvPr/>
          </p:nvGraphicFramePr>
          <p:xfrm>
            <a:off x="2716" y="1270"/>
            <a:ext cx="618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2" name="Equation" r:id="rId1" imgW="977265" imgH="317500" progId="Equation.DSMT4">
                    <p:embed/>
                  </p:oleObj>
                </mc:Choice>
                <mc:Fallback>
                  <p:oleObj name="Equation" r:id="rId1" imgW="977265" imgH="3175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6" y="1270"/>
                          <a:ext cx="618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58" name="Rectangle 6"/>
          <p:cNvSpPr>
            <a:spLocks noChangeArrowheads="1"/>
          </p:cNvSpPr>
          <p:nvPr/>
        </p:nvSpPr>
        <p:spPr bwMode="auto">
          <a:xfrm>
            <a:off x="568325" y="2565400"/>
            <a:ext cx="7626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由于级数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也可看作级数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的重排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所以也有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4778" name="Group 26"/>
          <p:cNvGrpSpPr/>
          <p:nvPr/>
        </p:nvGrpSpPr>
        <p:grpSpPr bwMode="auto">
          <a:xfrm>
            <a:off x="684213" y="3182938"/>
            <a:ext cx="8042275" cy="519112"/>
            <a:chOff x="431" y="2005"/>
            <a:chExt cx="5066" cy="327"/>
          </a:xfrm>
        </p:grpSpPr>
        <p:graphicFrame>
          <p:nvGraphicFramePr>
            <p:cNvPr id="74760" name="Object 8"/>
            <p:cNvGraphicFramePr>
              <a:graphicFrameLocks noChangeAspect="1"/>
            </p:cNvGraphicFramePr>
            <p:nvPr/>
          </p:nvGraphicFramePr>
          <p:xfrm>
            <a:off x="431" y="2081"/>
            <a:ext cx="5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3" name="Equation" r:id="rId3" imgW="875665" imgH="317500" progId="Equation.DSMT4">
                    <p:embed/>
                  </p:oleObj>
                </mc:Choice>
                <mc:Fallback>
                  <p:oleObj name="Equation" r:id="rId3" imgW="875665" imgH="3175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081"/>
                          <a:ext cx="552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759" name="Object 7"/>
            <p:cNvGraphicFramePr>
              <a:graphicFrameLocks noChangeAspect="1"/>
            </p:cNvGraphicFramePr>
            <p:nvPr/>
          </p:nvGraphicFramePr>
          <p:xfrm>
            <a:off x="2141" y="2085"/>
            <a:ext cx="55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4" name="Equation" r:id="rId5" imgW="888365" imgH="304800" progId="Equation.DSMT4">
                    <p:embed/>
                  </p:oleObj>
                </mc:Choice>
                <mc:Fallback>
                  <p:oleObj name="Equation" r:id="rId5" imgW="888365" imgH="304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" y="2085"/>
                          <a:ext cx="55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983" y="2005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从而得到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4763" name="Rectangle 11"/>
            <p:cNvSpPr>
              <a:spLocks noChangeArrowheads="1"/>
            </p:cNvSpPr>
            <p:nvPr/>
          </p:nvSpPr>
          <p:spPr bwMode="auto">
            <a:xfrm>
              <a:off x="2626" y="2005"/>
              <a:ext cx="28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这就证明了对正项级数定 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4765" name="Rectangle 13"/>
          <p:cNvSpPr>
            <a:spLocks noChangeArrowheads="1"/>
          </p:cNvSpPr>
          <p:nvPr/>
        </p:nvSpPr>
        <p:spPr bwMode="auto">
          <a:xfrm>
            <a:off x="611188" y="3702050"/>
            <a:ext cx="161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理成立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593725" y="4278313"/>
            <a:ext cx="816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第二步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 证明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绝对收敛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设级数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是一般项级数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4767" name="Rectangle 15"/>
          <p:cNvSpPr>
            <a:spLocks noChangeArrowheads="1"/>
          </p:cNvSpPr>
          <p:nvPr/>
        </p:nvSpPr>
        <p:spPr bwMode="auto">
          <a:xfrm>
            <a:off x="611188" y="4854575"/>
            <a:ext cx="783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且绝对收敛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则由级数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收敛第一步结论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可得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74771" name="Group 19"/>
          <p:cNvGrpSpPr/>
          <p:nvPr/>
        </p:nvGrpSpPr>
        <p:grpSpPr bwMode="auto">
          <a:xfrm>
            <a:off x="712788" y="5502275"/>
            <a:ext cx="5748337" cy="519113"/>
            <a:chOff x="476" y="2840"/>
            <a:chExt cx="3621" cy="327"/>
          </a:xfrm>
        </p:grpSpPr>
        <p:graphicFrame>
          <p:nvGraphicFramePr>
            <p:cNvPr id="74768" name="Object 16"/>
            <p:cNvGraphicFramePr>
              <a:graphicFrameLocks noChangeAspect="1"/>
            </p:cNvGraphicFramePr>
            <p:nvPr/>
          </p:nvGraphicFramePr>
          <p:xfrm>
            <a:off x="476" y="2840"/>
            <a:ext cx="552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5" name="Equation" r:id="rId7" imgW="876300" imgH="508000" progId="Equation.DSMT4">
                    <p:embed/>
                  </p:oleObj>
                </mc:Choice>
                <mc:Fallback>
                  <p:oleObj name="Equation" r:id="rId7" imgW="876300" imgH="5080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840"/>
                          <a:ext cx="552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0" name="Rectangle 18"/>
            <p:cNvSpPr>
              <a:spLocks noChangeArrowheads="1"/>
            </p:cNvSpPr>
            <p:nvPr/>
          </p:nvSpPr>
          <p:spPr bwMode="auto">
            <a:xfrm>
              <a:off x="1020" y="2840"/>
              <a:ext cx="30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即级数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(7)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是绝对收敛的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4774" name="Group 22"/>
          <p:cNvGrpSpPr/>
          <p:nvPr/>
        </p:nvGrpSpPr>
        <p:grpSpPr bwMode="auto">
          <a:xfrm>
            <a:off x="585788" y="620713"/>
            <a:ext cx="5649912" cy="520700"/>
            <a:chOff x="249" y="3475"/>
            <a:chExt cx="3559" cy="328"/>
          </a:xfrm>
        </p:grpSpPr>
        <p:graphicFrame>
          <p:nvGraphicFramePr>
            <p:cNvPr id="74775" name="Object 23"/>
            <p:cNvGraphicFramePr>
              <a:graphicFrameLocks noChangeAspect="1"/>
            </p:cNvGraphicFramePr>
            <p:nvPr/>
          </p:nvGraphicFramePr>
          <p:xfrm>
            <a:off x="1474" y="3521"/>
            <a:ext cx="23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6" name="Equation" r:id="rId9" imgW="3708400" imgH="444500" progId="Equation.DSMT4">
                    <p:embed/>
                  </p:oleObj>
                </mc:Choice>
                <mc:Fallback>
                  <p:oleObj name="Equation" r:id="rId9" imgW="3708400" imgH="4445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3521"/>
                          <a:ext cx="233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76" name="Rectangle 24"/>
            <p:cNvSpPr>
              <a:spLocks noChangeArrowheads="1"/>
            </p:cNvSpPr>
            <p:nvPr/>
          </p:nvSpPr>
          <p:spPr bwMode="auto">
            <a:xfrm>
              <a:off x="249" y="3475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则对于任何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4777" name="Object 25"/>
          <p:cNvGraphicFramePr>
            <a:graphicFrameLocks noChangeAspect="1"/>
          </p:cNvGraphicFramePr>
          <p:nvPr/>
        </p:nvGraphicFramePr>
        <p:xfrm>
          <a:off x="698500" y="1282700"/>
          <a:ext cx="768508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07" name="Equation" r:id="rId11" imgW="7683500" imgH="558800" progId="Equation.DSMT4">
                  <p:embed/>
                </p:oleObj>
              </mc:Choice>
              <mc:Fallback>
                <p:oleObj name="Equation" r:id="rId11" imgW="7683500" imgH="558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1282700"/>
                        <a:ext cx="7685088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2293938" y="2520950"/>
          <a:ext cx="62388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2" name="Equation" r:id="rId1" imgW="6235700" imgH="901700" progId="Equation.DSMT4">
                  <p:embed/>
                </p:oleObj>
              </mc:Choice>
              <mc:Fallback>
                <p:oleObj name="Equation" r:id="rId1" imgW="6235700" imgH="9017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2520950"/>
                        <a:ext cx="62388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71513" y="3557588"/>
          <a:ext cx="45720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3" name="Equation" r:id="rId3" imgW="4572000" imgH="444500" progId="Equation.DSMT4">
                  <p:embed/>
                </p:oleObj>
              </mc:Choice>
              <mc:Fallback>
                <p:oleObj name="Equation" r:id="rId3" imgW="4572000" imgH="444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3557588"/>
                        <a:ext cx="45720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676275" y="4149725"/>
          <a:ext cx="6416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4" name="Equation" r:id="rId5" imgW="6413500" imgH="508000" progId="Equation.DSMT4">
                  <p:embed/>
                </p:oleObj>
              </mc:Choice>
              <mc:Fallback>
                <p:oleObj name="Equation" r:id="rId5" imgW="6413500" imgH="508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4149725"/>
                        <a:ext cx="64166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2598738" y="4797425"/>
          <a:ext cx="59340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5" name="Equation" r:id="rId7" imgW="5930900" imgH="508000" progId="Equation.DSMT4">
                  <p:embed/>
                </p:oleObj>
              </mc:Choice>
              <mc:Fallback>
                <p:oleObj name="Equation" r:id="rId7" imgW="5930900" imgH="508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4797425"/>
                        <a:ext cx="59340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2589213" y="5445125"/>
          <a:ext cx="5943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36" name="Equation" r:id="rId9" imgW="5943600" imgH="508000" progId="Equation.DSMT4">
                  <p:embed/>
                </p:oleObj>
              </mc:Choice>
              <mc:Fallback>
                <p:oleObj name="Equation" r:id="rId9" imgW="5943600" imgH="5080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5445125"/>
                        <a:ext cx="59436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585788" y="1844675"/>
            <a:ext cx="7589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indent="254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cs typeface="Times New Roman" panose="02020603050405020304" pitchFamily="18" charset="0"/>
              </a:rPr>
              <a:t>要把一般项级数</a:t>
            </a:r>
            <a:r>
              <a:rPr lang="en-US" altLang="zh-CN" sz="2800" b="1"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cs typeface="Times New Roman" panose="02020603050405020304" pitchFamily="18" charset="0"/>
              </a:rPr>
              <a:t>分解成正项级数的和</a:t>
            </a:r>
            <a:r>
              <a:rPr lang="en-US" altLang="zh-CN" sz="2800" b="1">
                <a:cs typeface="Times New Roman" panose="02020603050405020304" pitchFamily="18" charset="0"/>
              </a:rPr>
              <a:t>. </a:t>
            </a:r>
            <a:r>
              <a:rPr lang="zh-CN" altLang="en-US" sz="2800" b="1">
                <a:cs typeface="Times New Roman" panose="02020603050405020304" pitchFamily="18" charset="0"/>
              </a:rPr>
              <a:t>为此令</a:t>
            </a:r>
            <a:endParaRPr lang="zh-CN" altLang="en-US"/>
          </a:p>
        </p:txBody>
      </p:sp>
      <p:sp>
        <p:nvSpPr>
          <p:cNvPr id="73745" name="Rectangle 17"/>
          <p:cNvSpPr>
            <a:spLocks noChangeArrowheads="1"/>
          </p:cNvSpPr>
          <p:nvPr/>
        </p:nvSpPr>
        <p:spPr bwMode="auto">
          <a:xfrm>
            <a:off x="577850" y="620713"/>
            <a:ext cx="8212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第三步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证明绝对收敛级数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(7)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的和也等于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根据第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46" name="Rectangle 18"/>
          <p:cNvSpPr>
            <a:spLocks noChangeArrowheads="1"/>
          </p:cNvSpPr>
          <p:nvPr/>
        </p:nvSpPr>
        <p:spPr bwMode="auto">
          <a:xfrm>
            <a:off x="582613" y="119697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一步的证明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收敛的正项级数重排后和不变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所以先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2555875" y="1757363"/>
          <a:ext cx="3705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8" name="Equation" r:id="rId1" imgW="3708400" imgH="508000" progId="Equation.DSMT4">
                  <p:embed/>
                </p:oleObj>
              </mc:Choice>
              <mc:Fallback>
                <p:oleObj name="Equation" r:id="rId1" imgW="3708400" imgH="5080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757363"/>
                        <a:ext cx="37052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611188" y="2390775"/>
            <a:ext cx="808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重排后所得到的级数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(7),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也可按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(8)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式的</a:t>
            </a: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3074988" y="3571875"/>
          <a:ext cx="30099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09" name="Equation" r:id="rId3" imgW="3009900" imgH="508000" progId="Equation.DSMT4">
                  <p:embed/>
                </p:oleObj>
              </mc:Choice>
              <mc:Fallback>
                <p:oleObj name="Equation" r:id="rId3" imgW="3009900" imgH="5080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3571875"/>
                        <a:ext cx="30099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633413" y="4219575"/>
          <a:ext cx="7886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0" name="Equation" r:id="rId5" imgW="7886700" imgH="508000" progId="Equation.DSMT4">
                  <p:embed/>
                </p:oleObj>
              </mc:Choice>
              <mc:Fallback>
                <p:oleObj name="Equation" r:id="rId5" imgW="7886700" imgH="508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219575"/>
                        <a:ext cx="7886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611188" y="2981325"/>
            <a:ext cx="685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办法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把它表示为两个收敛的正项级数之差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715" name="Rectangle 11"/>
          <p:cNvSpPr>
            <a:spLocks noChangeArrowheads="1"/>
          </p:cNvSpPr>
          <p:nvPr/>
        </p:nvSpPr>
        <p:spPr bwMode="auto">
          <a:xfrm>
            <a:off x="611188" y="4854575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其和不变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从而有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1692275" y="5445125"/>
          <a:ext cx="5838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1" name="Equation" r:id="rId7" imgW="5842000" imgH="508000" progId="Equation.DSMT4">
                  <p:embed/>
                </p:oleObj>
              </mc:Choice>
              <mc:Fallback>
                <p:oleObj name="Equation" r:id="rId7" imgW="5842000" imgH="508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445125"/>
                        <a:ext cx="58388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18" name="Group 14"/>
          <p:cNvGrpSpPr/>
          <p:nvPr/>
        </p:nvGrpSpPr>
        <p:grpSpPr bwMode="auto">
          <a:xfrm>
            <a:off x="557213" y="604838"/>
            <a:ext cx="7874000" cy="519112"/>
            <a:chOff x="476" y="2840"/>
            <a:chExt cx="4960" cy="327"/>
          </a:xfrm>
        </p:grpSpPr>
        <p:graphicFrame>
          <p:nvGraphicFramePr>
            <p:cNvPr id="72719" name="Object 15"/>
            <p:cNvGraphicFramePr>
              <a:graphicFrameLocks noChangeAspect="1"/>
            </p:cNvGraphicFramePr>
            <p:nvPr/>
          </p:nvGraphicFramePr>
          <p:xfrm>
            <a:off x="3560" y="2840"/>
            <a:ext cx="10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12" name="Equation" r:id="rId9" imgW="1739900" imgH="508000" progId="Equation.DSMT4">
                    <p:embed/>
                  </p:oleObj>
                </mc:Choice>
                <mc:Fallback>
                  <p:oleObj name="Equation" r:id="rId9" imgW="1739900" imgH="5080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840"/>
                          <a:ext cx="10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20" name="Rectangle 16"/>
            <p:cNvSpPr>
              <a:spLocks noChangeArrowheads="1"/>
            </p:cNvSpPr>
            <p:nvPr/>
          </p:nvSpPr>
          <p:spPr bwMode="auto">
            <a:xfrm>
              <a:off x="476" y="2840"/>
              <a:ext cx="31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(5)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及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(9)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知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4604" y="2840"/>
              <a:ext cx="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都是收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11188" y="1196975"/>
            <a:ext cx="3400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敛的正项级数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0661" name="Rectangle 5"/>
              <p:cNvSpPr>
                <a:spLocks noChangeArrowheads="1"/>
              </p:cNvSpPr>
              <p:nvPr/>
            </p:nvSpPr>
            <p:spPr bwMode="auto">
              <a:xfrm>
                <a:off x="539552" y="260648"/>
                <a:ext cx="8424936" cy="6258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1" i="1" dirty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zh-CN" altLang="en-US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sup>
                        </m:sSup>
                        <m:f>
                          <m:fPr>
                            <m:ctrlP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den>
                        </m:f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𝑨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den>
                        </m:f>
                      </m:e>
                    </m:nary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， </a:t>
                </a:r>
                <a:r>
                  <a:rPr lang="zh-CN" altLang="en-US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得到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70661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260648"/>
                <a:ext cx="8424936" cy="625812"/>
              </a:xfrm>
              <a:prstGeom prst="rect">
                <a:avLst/>
              </a:prstGeom>
              <a:blipFill rotWithShape="1">
                <a:blip r:embed="rId1"/>
                <a:stretch>
                  <a:fillRect l="-5" t="-48" r="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539552" y="3573016"/>
            <a:ext cx="58015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将（*）和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(**)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逐项相加且删去零项，得到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115616" y="2564904"/>
                <a:ext cx="6555834" cy="625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+⋯=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  (**)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3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2564904"/>
                <a:ext cx="6555834" cy="625941"/>
              </a:xfrm>
              <a:prstGeom prst="rect">
                <a:avLst/>
              </a:prstGeom>
              <a:blipFill rotWithShape="1">
                <a:blip r:embed="rId2"/>
                <a:stretch>
                  <a:fillRect l="-8" t="-22" b="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331640" y="1124744"/>
                <a:ext cx="6233630" cy="625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+⋯=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       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31640" y="1124744"/>
                <a:ext cx="6233630" cy="625941"/>
              </a:xfrm>
              <a:prstGeom prst="rect">
                <a:avLst/>
              </a:prstGeom>
              <a:blipFill rotWithShape="1">
                <a:blip r:embed="rId3"/>
                <a:stretch>
                  <a:fillRect l="-1" t="-25" r="-8946" b="1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5"/>
              <p:cNvSpPr>
                <a:spLocks noChangeArrowheads="1"/>
              </p:cNvSpPr>
              <p:nvPr/>
            </p:nvSpPr>
            <p:spPr bwMode="auto">
              <a:xfrm>
                <a:off x="1115616" y="1844824"/>
                <a:ext cx="7438639" cy="6259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𝟖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𝟏𝟎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+⋯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,        (*)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7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15616" y="1844824"/>
                <a:ext cx="7438639" cy="625941"/>
              </a:xfrm>
              <a:prstGeom prst="rect">
                <a:avLst/>
              </a:prstGeom>
              <a:blipFill rotWithShape="1">
                <a:blip r:embed="rId4"/>
                <a:stretch>
                  <a:fillRect l="-7" t="-24" r="2" b="9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5"/>
              <p:cNvSpPr>
                <a:spLocks noChangeArrowheads="1"/>
              </p:cNvSpPr>
              <p:nvPr/>
            </p:nvSpPr>
            <p:spPr bwMode="auto">
              <a:xfrm>
                <a:off x="1187624" y="4437112"/>
                <a:ext cx="6509924" cy="6258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𝟓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𝟕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𝟗</m:t>
                        </m:r>
                      </m:den>
                    </m:f>
                    <m:r>
                      <a:rPr lang="en-US" altLang="zh-CN" sz="24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𝟏𝟏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𝟔</m:t>
                        </m:r>
                      </m:den>
                    </m:f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+⋯=</m:t>
                    </m:r>
                    <m:f>
                      <m:f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𝑨</m:t>
                        </m:r>
                      </m:num>
                      <m:den>
                        <m:r>
                          <a:rPr lang="en-US" altLang="zh-CN" sz="24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CN" sz="2400" b="1" dirty="0" smtClean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        </a:t>
                </a:r>
                <a:endPara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18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7624" y="4437112"/>
                <a:ext cx="6509924" cy="625877"/>
              </a:xfrm>
              <a:prstGeom prst="rect">
                <a:avLst/>
              </a:prstGeom>
              <a:blipFill rotWithShape="1">
                <a:blip r:embed="rId5"/>
                <a:stretch>
                  <a:fillRect l="-3" t="-59" r="-8651" b="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51520" y="5373216"/>
            <a:ext cx="7531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此处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把交错的调和级数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重排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得到的级数收敛不同的和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50" name="Group 18"/>
          <p:cNvGrpSpPr/>
          <p:nvPr/>
        </p:nvGrpSpPr>
        <p:grpSpPr bwMode="auto">
          <a:xfrm>
            <a:off x="309565" y="1700808"/>
            <a:ext cx="8834435" cy="534989"/>
            <a:chOff x="195" y="500"/>
            <a:chExt cx="5565" cy="3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635" name="Rectangle 3"/>
                <p:cNvSpPr>
                  <a:spLocks noChangeArrowheads="1"/>
                </p:cNvSpPr>
                <p:nvPr/>
              </p:nvSpPr>
              <p:spPr bwMode="auto">
                <a:xfrm>
                  <a:off x="195" y="500"/>
                  <a:ext cx="3470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zh-CN" altLang="en-US" sz="24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由此可以立刻推广到收敛级数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zh-CN" sz="24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,</a:t>
                  </a:r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69635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" y="500"/>
                  <a:ext cx="3470" cy="291"/>
                </a:xfrm>
                <a:prstGeom prst="rect">
                  <a:avLst/>
                </a:prstGeom>
                <a:blipFill rotWithShape="1">
                  <a:blip r:embed="rId1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3597" y="546"/>
              <a:ext cx="216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与有限项和的</a:t>
              </a:r>
              <a:r>
                <a:rPr lang="zh-CN" altLang="en-US" sz="24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乘积，即</a:t>
              </a:r>
              <a:r>
                <a:rPr lang="zh-CN" altLang="en-US" sz="2400" b="1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763688" y="2348880"/>
          <a:ext cx="52863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7" name="Equation" r:id="rId2" imgW="5283200" imgH="927100" progId="Equation.DSMT4">
                  <p:embed/>
                </p:oleObj>
              </mc:Choice>
              <mc:Fallback>
                <p:oleObj name="Equation" r:id="rId2" imgW="5283200" imgH="9271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2348880"/>
                        <a:ext cx="52863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1" name="Rectangle 9"/>
          <p:cNvSpPr>
            <a:spLocks noChangeArrowheads="1"/>
          </p:cNvSpPr>
          <p:nvPr/>
        </p:nvSpPr>
        <p:spPr bwMode="auto">
          <a:xfrm>
            <a:off x="395536" y="3429000"/>
            <a:ext cx="62167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那么无穷级数之间的乘积是否也有上述性质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?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1691680" y="4509120"/>
          <a:ext cx="67818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8" name="Equation" r:id="rId4" imgW="6781800" imgH="508000" progId="Equation.DSMT4">
                  <p:embed/>
                </p:oleObj>
              </mc:Choice>
              <mc:Fallback>
                <p:oleObj name="Equation" r:id="rId4" imgW="6781800" imgH="508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4509120"/>
                        <a:ext cx="67818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619672" y="5301208"/>
          <a:ext cx="6734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779" name="Equation" r:id="rId6" imgW="6731000" imgH="508000" progId="Equation.DSMT4">
                  <p:embed/>
                </p:oleObj>
              </mc:Choice>
              <mc:Fallback>
                <p:oleObj name="Equation" r:id="rId6" imgW="6731000" imgH="508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301208"/>
                        <a:ext cx="67341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467544" y="5949280"/>
            <a:ext cx="69179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将级数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(11)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中每一项所有可能的乘积列成下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49" name="Rectangle 17"/>
          <p:cNvSpPr>
            <a:spLocks noChangeArrowheads="1"/>
          </p:cNvSpPr>
          <p:nvPr/>
        </p:nvSpPr>
        <p:spPr bwMode="auto">
          <a:xfrm>
            <a:off x="611560" y="3861048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设有收敛级数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23528" y="476672"/>
            <a:ext cx="2325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级数的乘积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5" name="Group 13"/>
          <p:cNvGrpSpPr/>
          <p:nvPr/>
        </p:nvGrpSpPr>
        <p:grpSpPr bwMode="auto">
          <a:xfrm>
            <a:off x="201610" y="1052736"/>
            <a:ext cx="8942390" cy="492125"/>
            <a:chOff x="385" y="3022"/>
            <a:chExt cx="5633" cy="310"/>
          </a:xfrm>
        </p:grpSpPr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85" y="3041"/>
              <a:ext cx="15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由定理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12.2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知道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ctangle 12"/>
                <p:cNvSpPr>
                  <a:spLocks noChangeArrowheads="1"/>
                </p:cNvSpPr>
                <p:nvPr/>
              </p:nvSpPr>
              <p:spPr bwMode="auto">
                <a:xfrm>
                  <a:off x="1954" y="3022"/>
                  <a:ext cx="4064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14:m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为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收敛级数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, 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为常数</a:t>
                  </a:r>
                  <a:r>
                    <a:rPr lang="en-US" altLang="zh-CN" sz="24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,  </a:t>
                  </a:r>
                  <a:r>
                    <a:rPr lang="zh-CN" altLang="en-US" sz="24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则</a:t>
                  </a:r>
                  <a14:m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𝒂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𝒂</m:t>
                          </m:r>
                          <m:sSub>
                            <m:sSub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  <m:r>
                        <a:rPr lang="en-US" altLang="zh-CN" sz="24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r>
                    <a:rPr lang="zh-CN" altLang="en-US" sz="24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 </a:t>
                  </a:r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18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54" y="3022"/>
                  <a:ext cx="4064" cy="291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611188" y="533400"/>
            <a:ext cx="900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/>
        </p:nvGraphicFramePr>
        <p:xfrm>
          <a:off x="1284288" y="1196975"/>
          <a:ext cx="7248525" cy="316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92" name="Equation" r:id="rId1" imgW="7251700" imgH="3162300" progId="Equation.DSMT4">
                  <p:embed/>
                </p:oleObj>
              </mc:Choice>
              <mc:Fallback>
                <p:oleObj name="Equation" r:id="rId1" imgW="7251700" imgH="31623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4288" y="1196975"/>
                        <a:ext cx="7248525" cy="316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6" name="Group 8"/>
          <p:cNvGrpSpPr/>
          <p:nvPr/>
        </p:nvGrpSpPr>
        <p:grpSpPr bwMode="auto">
          <a:xfrm>
            <a:off x="688975" y="4797425"/>
            <a:ext cx="7778750" cy="519113"/>
            <a:chOff x="458" y="2876"/>
            <a:chExt cx="4900" cy="327"/>
          </a:xfrm>
        </p:grpSpPr>
        <p:graphicFrame>
          <p:nvGraphicFramePr>
            <p:cNvPr id="68611" name="Object 3"/>
            <p:cNvGraphicFramePr>
              <a:graphicFrameLocks noChangeAspect="1"/>
            </p:cNvGraphicFramePr>
            <p:nvPr/>
          </p:nvGraphicFramePr>
          <p:xfrm>
            <a:off x="458" y="2891"/>
            <a:ext cx="126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93" name="Equation" r:id="rId3" imgW="2005965" imgH="495300" progId="Equation.DSMT4">
                    <p:embed/>
                  </p:oleObj>
                </mc:Choice>
                <mc:Fallback>
                  <p:oleObj name="Equation" r:id="rId3" imgW="2005965" imgH="49530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" y="2891"/>
                          <a:ext cx="126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5" name="Rectangle 7"/>
            <p:cNvSpPr>
              <a:spLocks noChangeArrowheads="1"/>
            </p:cNvSpPr>
            <p:nvPr/>
          </p:nvSpPr>
          <p:spPr bwMode="auto">
            <a:xfrm>
              <a:off x="1655" y="2876"/>
              <a:ext cx="3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可以按各种方法排成不同的级数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常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8617" name="Rectangle 9"/>
          <p:cNvSpPr>
            <a:spLocks noChangeArrowheads="1"/>
          </p:cNvSpPr>
          <p:nvPr/>
        </p:nvSpPr>
        <p:spPr bwMode="auto">
          <a:xfrm>
            <a:off x="611188" y="5430838"/>
            <a:ext cx="614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用的有按正方形顺序或按对角线顺序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611188" y="255588"/>
          <a:ext cx="7497762" cy="583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1" imgW="7226300" imgH="5753100" progId="Equation.DSMT4">
                  <p:embed/>
                </p:oleObj>
              </mc:Choice>
              <mc:Fallback>
                <p:oleObj name="Equation" r:id="rId1" imgW="7226300" imgH="57531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55588"/>
                        <a:ext cx="7497762" cy="5837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539750" y="404813"/>
          <a:ext cx="7920038" cy="560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1" name="Equation" r:id="rId1" imgW="6832600" imgH="6210300" progId="Equation.DSMT4">
                  <p:embed/>
                </p:oleObj>
              </mc:Choice>
              <mc:Fallback>
                <p:oleObj name="Equation" r:id="rId1" imgW="6832600" imgH="621030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04813"/>
                        <a:ext cx="7920038" cy="560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987675" y="549275"/>
            <a:ext cx="2927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</a:rPr>
              <a:t>一、交错级数</a:t>
            </a:r>
            <a:endParaRPr lang="zh-CN" altLang="en-US" sz="3600">
              <a:solidFill>
                <a:srgbClr val="0000FF"/>
              </a:solidFill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1827213" y="1844675"/>
          <a:ext cx="6743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5" name="Equation" r:id="rId1" imgW="6743700" imgH="482600" progId="Equation.DSMT4">
                  <p:embed/>
                </p:oleObj>
              </mc:Choice>
              <mc:Fallback>
                <p:oleObj name="Equation" r:id="rId1" imgW="6743700" imgH="4826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7213" y="1844675"/>
                        <a:ext cx="6743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4"/>
          <p:cNvGraphicFramePr>
            <a:graphicFrameLocks noChangeAspect="1"/>
          </p:cNvGraphicFramePr>
          <p:nvPr/>
        </p:nvGraphicFramePr>
        <p:xfrm>
          <a:off x="3203575" y="2492375"/>
          <a:ext cx="2832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6" name="Equation" r:id="rId3" imgW="2832100" imgH="431800" progId="Equation.DSMT4">
                  <p:embed/>
                </p:oleObj>
              </mc:Choice>
              <mc:Fallback>
                <p:oleObj name="Equation" r:id="rId3" imgW="2832100" imgH="431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492375"/>
                        <a:ext cx="2832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11188" y="1268413"/>
            <a:ext cx="518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若级数的各项符号正负相间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585788" y="2997200"/>
            <a:ext cx="2808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则称为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交错级数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606425" y="3573463"/>
            <a:ext cx="7710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12.11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莱布尼茨判别法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若交错级数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满足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684213" y="4221163"/>
          <a:ext cx="3571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7" name="Equation" r:id="rId5" imgW="3568700" imgH="457200" progId="Equation.DSMT4">
                  <p:embed/>
                </p:oleObj>
              </mc:Choice>
              <mc:Fallback>
                <p:oleObj name="Equation" r:id="rId5" imgW="3568700" imgH="4572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221163"/>
                        <a:ext cx="3571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2" name="Object 14"/>
          <p:cNvGraphicFramePr>
            <a:graphicFrameLocks noChangeAspect="1"/>
          </p:cNvGraphicFramePr>
          <p:nvPr/>
        </p:nvGraphicFramePr>
        <p:xfrm>
          <a:off x="684213" y="4797425"/>
          <a:ext cx="20669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98" name="Equation" r:id="rId7" imgW="2070100" imgH="546100" progId="Equation.DSMT4">
                  <p:embed/>
                </p:oleObj>
              </mc:Choice>
              <mc:Fallback>
                <p:oleObj name="Equation" r:id="rId7" imgW="2070100" imgH="5461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97425"/>
                        <a:ext cx="20669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6" name="Rectangle 18"/>
          <p:cNvSpPr>
            <a:spLocks noChangeArrowheads="1"/>
          </p:cNvSpPr>
          <p:nvPr/>
        </p:nvSpPr>
        <p:spPr bwMode="auto">
          <a:xfrm>
            <a:off x="585788" y="5445125"/>
            <a:ext cx="2466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/>
          <p:cNvGraphicFramePr>
            <a:graphicFrameLocks noChangeAspect="1"/>
          </p:cNvGraphicFramePr>
          <p:nvPr/>
        </p:nvGraphicFramePr>
        <p:xfrm>
          <a:off x="1360488" y="2781300"/>
          <a:ext cx="71723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3" name="Equation" r:id="rId1" imgW="7175500" imgH="444500" progId="Equation.DSMT4">
                  <p:embed/>
                </p:oleObj>
              </mc:Choice>
              <mc:Fallback>
                <p:oleObj name="Equation" r:id="rId1" imgW="7175500" imgH="44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0488" y="2781300"/>
                        <a:ext cx="71723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6"/>
          <p:cNvSpPr>
            <a:spLocks noChangeArrowheads="1"/>
          </p:cNvSpPr>
          <p:nvPr/>
        </p:nvSpPr>
        <p:spPr bwMode="auto">
          <a:xfrm>
            <a:off x="554038" y="3414713"/>
            <a:ext cx="8169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12.14</a:t>
            </a:r>
            <a:r>
              <a:rPr lang="en-US" altLang="zh-CN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柯西定理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(11)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(12)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都绝对收敛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1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543" name="Rectangle 7"/>
          <p:cNvSpPr>
            <a:spLocks noChangeArrowheads="1"/>
          </p:cNvSpPr>
          <p:nvPr/>
        </p:nvSpPr>
        <p:spPr bwMode="auto">
          <a:xfrm>
            <a:off x="611188" y="549275"/>
            <a:ext cx="3578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依次相加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于是分别有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611188" y="2133600"/>
            <a:ext cx="55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5557" name="Group 21"/>
          <p:cNvGrpSpPr/>
          <p:nvPr/>
        </p:nvGrpSpPr>
        <p:grpSpPr bwMode="auto">
          <a:xfrm>
            <a:off x="577850" y="4062413"/>
            <a:ext cx="8020050" cy="533400"/>
            <a:chOff x="340" y="2559"/>
            <a:chExt cx="5052" cy="336"/>
          </a:xfrm>
        </p:grpSpPr>
        <p:graphicFrame>
          <p:nvGraphicFramePr>
            <p:cNvPr id="65546" name="Object 10"/>
            <p:cNvGraphicFramePr>
              <a:graphicFrameLocks noChangeAspect="1"/>
            </p:cNvGraphicFramePr>
            <p:nvPr/>
          </p:nvGraphicFramePr>
          <p:xfrm>
            <a:off x="1507" y="2586"/>
            <a:ext cx="3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84" name="Equation" r:id="rId3" imgW="584200" imgH="482600" progId="Equation.DSMT4">
                    <p:embed/>
                  </p:oleObj>
                </mc:Choice>
                <mc:Fallback>
                  <p:oleObj name="Equation" r:id="rId3" imgW="584200" imgH="4826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" y="2586"/>
                          <a:ext cx="36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4858" y="2577"/>
            <a:ext cx="53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85" name="Equation" r:id="rId5" imgW="850900" imgH="508000" progId="Equation.DSMT4">
                    <p:embed/>
                  </p:oleObj>
                </mc:Choice>
                <mc:Fallback>
                  <p:oleObj name="Equation" r:id="rId5" imgW="850900" imgH="5080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" y="2577"/>
                          <a:ext cx="53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340" y="2559"/>
              <a:ext cx="11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则对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(13)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中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5548" name="Rectangle 12"/>
            <p:cNvSpPr>
              <a:spLocks noChangeArrowheads="1"/>
            </p:cNvSpPr>
            <p:nvPr/>
          </p:nvSpPr>
          <p:spPr bwMode="auto">
            <a:xfrm>
              <a:off x="1837" y="2559"/>
              <a:ext cx="3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按任意顺序排列所得到的级数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5553" name="Rectangle 17"/>
          <p:cNvSpPr>
            <a:spLocks noChangeArrowheads="1"/>
          </p:cNvSpPr>
          <p:nvPr/>
        </p:nvSpPr>
        <p:spPr bwMode="auto">
          <a:xfrm>
            <a:off x="611188" y="4724400"/>
            <a:ext cx="4568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也绝对收敛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且其和等于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AB.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5556" name="Group 20"/>
          <p:cNvGrpSpPr/>
          <p:nvPr/>
        </p:nvGrpSpPr>
        <p:grpSpPr bwMode="auto">
          <a:xfrm>
            <a:off x="611188" y="5302250"/>
            <a:ext cx="6140450" cy="577850"/>
            <a:chOff x="431" y="3475"/>
            <a:chExt cx="3868" cy="364"/>
          </a:xfrm>
        </p:grpSpPr>
        <p:sp>
          <p:nvSpPr>
            <p:cNvPr id="65555" name="Rectangle 19"/>
            <p:cNvSpPr>
              <a:spLocks noChangeArrowheads="1"/>
            </p:cNvSpPr>
            <p:nvPr/>
          </p:nvSpPr>
          <p:spPr bwMode="auto">
            <a:xfrm>
              <a:off x="431" y="3475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*</a:t>
              </a:r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5554" name="Object 18"/>
            <p:cNvGraphicFramePr>
              <a:graphicFrameLocks noChangeAspect="1"/>
            </p:cNvGraphicFramePr>
            <p:nvPr/>
          </p:nvGraphicFramePr>
          <p:xfrm>
            <a:off x="939" y="3521"/>
            <a:ext cx="336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86" name="Equation" r:id="rId7" imgW="5334000" imgH="508000" progId="Equation.DSMT4">
                    <p:embed/>
                  </p:oleObj>
                </mc:Choice>
                <mc:Fallback>
                  <p:oleObj name="Equation" r:id="rId7" imgW="5334000" imgH="5080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9" y="3521"/>
                          <a:ext cx="336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559" name="Object 23"/>
          <p:cNvGraphicFramePr>
            <a:graphicFrameLocks noChangeAspect="1"/>
          </p:cNvGraphicFramePr>
          <p:nvPr/>
        </p:nvGraphicFramePr>
        <p:xfrm>
          <a:off x="1979613" y="1700213"/>
          <a:ext cx="655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7" name="Equation" r:id="rId9" imgW="6553200" imgH="431800" progId="Equation.DSMT4">
                  <p:embed/>
                </p:oleObj>
              </mc:Choice>
              <mc:Fallback>
                <p:oleObj name="Equation" r:id="rId9" imgW="6553200" imgH="431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700213"/>
                        <a:ext cx="6553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60" name="Object 24"/>
          <p:cNvGraphicFramePr>
            <a:graphicFrameLocks noChangeAspect="1"/>
          </p:cNvGraphicFramePr>
          <p:nvPr/>
        </p:nvGraphicFramePr>
        <p:xfrm>
          <a:off x="1116013" y="1125538"/>
          <a:ext cx="452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88" name="Equation" r:id="rId11" imgW="4521200" imgH="431800" progId="Equation.DSMT4">
                  <p:embed/>
                </p:oleObj>
              </mc:Choice>
              <mc:Fallback>
                <p:oleObj name="Equation" r:id="rId11" imgW="4521200" imgH="4318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452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686050" y="620713"/>
          <a:ext cx="3686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69" name="Equation" r:id="rId1" imgW="3683000" imgH="508000" progId="Equation.DSMT4">
                  <p:embed/>
                </p:oleObj>
              </mc:Choice>
              <mc:Fallback>
                <p:oleObj name="Equation" r:id="rId1" imgW="3683000" imgH="5080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620713"/>
                        <a:ext cx="36861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666750" y="1268413"/>
          <a:ext cx="4867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0" name="Equation" r:id="rId3" imgW="4864100" imgH="508000" progId="Equation.DSMT4">
                  <p:embed/>
                </p:oleObj>
              </mc:Choice>
              <mc:Fallback>
                <p:oleObj name="Equation" r:id="rId3" imgW="4864100" imgH="5080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1268413"/>
                        <a:ext cx="48672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2627313" y="1916113"/>
          <a:ext cx="3924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1" name="Equation" r:id="rId5" imgW="3924300" imgH="431800" progId="Equation.DSMT4">
                  <p:embed/>
                </p:oleObj>
              </mc:Choice>
              <mc:Fallback>
                <p:oleObj name="Equation" r:id="rId5" imgW="3924300" imgH="431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916113"/>
                        <a:ext cx="3924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627313" y="2492375"/>
          <a:ext cx="36290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2" name="Equation" r:id="rId7" imgW="3632200" imgH="508000" progId="Equation.DSMT4">
                  <p:embed/>
                </p:oleObj>
              </mc:Choice>
              <mc:Fallback>
                <p:oleObj name="Equation" r:id="rId7" imgW="3632200" imgH="5080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92375"/>
                        <a:ext cx="36290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2627313" y="3141663"/>
          <a:ext cx="35433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3" name="Equation" r:id="rId9" imgW="3543300" imgH="508000" progId="Equation.DSMT4">
                  <p:embed/>
                </p:oleObj>
              </mc:Choice>
              <mc:Fallback>
                <p:oleObj name="Equation" r:id="rId9" imgW="3543300" imgH="5080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3141663"/>
                        <a:ext cx="35433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998788" y="4164013"/>
          <a:ext cx="5534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74" name="Equation" r:id="rId11" imgW="5537200" imgH="431800" progId="Equation.DSMT4">
                  <p:embed/>
                </p:oleObj>
              </mc:Choice>
              <mc:Fallback>
                <p:oleObj name="Equation" r:id="rId11" imgW="5537200" imgH="4318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4164013"/>
                        <a:ext cx="55340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5" name="Rectangle 13"/>
          <p:cNvSpPr>
            <a:spLocks noChangeArrowheads="1"/>
          </p:cNvSpPr>
          <p:nvPr/>
        </p:nvSpPr>
        <p:spPr bwMode="auto">
          <a:xfrm>
            <a:off x="598488" y="3644900"/>
            <a:ext cx="1250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则必有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4535" name="Group 23"/>
          <p:cNvGrpSpPr/>
          <p:nvPr/>
        </p:nvGrpSpPr>
        <p:grpSpPr bwMode="auto">
          <a:xfrm>
            <a:off x="684213" y="5386388"/>
            <a:ext cx="7159625" cy="577850"/>
            <a:chOff x="431" y="3385"/>
            <a:chExt cx="4510" cy="364"/>
          </a:xfrm>
        </p:grpSpPr>
        <p:graphicFrame>
          <p:nvGraphicFramePr>
            <p:cNvPr id="64528" name="Object 16"/>
            <p:cNvGraphicFramePr>
              <a:graphicFrameLocks noChangeAspect="1"/>
            </p:cNvGraphicFramePr>
            <p:nvPr/>
          </p:nvGraphicFramePr>
          <p:xfrm>
            <a:off x="431" y="3431"/>
            <a:ext cx="761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5" name="Equation" r:id="rId13" imgW="1206500" imgH="508000" progId="Equation.DSMT4">
                    <p:embed/>
                  </p:oleObj>
                </mc:Choice>
                <mc:Fallback>
                  <p:oleObj name="Equation" r:id="rId13" imgW="1206500" imgH="5080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431"/>
                          <a:ext cx="761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527" name="Object 15"/>
            <p:cNvGraphicFramePr>
              <a:graphicFrameLocks noChangeAspect="1"/>
            </p:cNvGraphicFramePr>
            <p:nvPr/>
          </p:nvGraphicFramePr>
          <p:xfrm>
            <a:off x="2607" y="3431"/>
            <a:ext cx="105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6" name="Equation" r:id="rId15" imgW="1675765" imgH="444500" progId="Equation.DSMT4">
                    <p:embed/>
                  </p:oleObj>
                </mc:Choice>
                <mc:Fallback>
                  <p:oleObj name="Equation" r:id="rId15" imgW="1675765" imgH="4445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7" y="3431"/>
                          <a:ext cx="105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0" name="Rectangle 18"/>
            <p:cNvSpPr>
              <a:spLocks noChangeArrowheads="1"/>
            </p:cNvSpPr>
            <p:nvPr/>
          </p:nvSpPr>
          <p:spPr bwMode="auto">
            <a:xfrm>
              <a:off x="1156" y="3385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的部分和数列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>
              <a:off x="3605" y="3385"/>
              <a:ext cx="1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都是有界的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4534" name="Group 22"/>
          <p:cNvGrpSpPr/>
          <p:nvPr/>
        </p:nvGrpSpPr>
        <p:grpSpPr bwMode="auto">
          <a:xfrm>
            <a:off x="549275" y="4740275"/>
            <a:ext cx="7853363" cy="549275"/>
            <a:chOff x="346" y="2986"/>
            <a:chExt cx="4947" cy="346"/>
          </a:xfrm>
        </p:grpSpPr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346" y="2986"/>
              <a:ext cx="4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由定理条件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(11)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(12)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都绝对收敛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因而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4533" name="Object 21"/>
            <p:cNvGraphicFramePr>
              <a:graphicFrameLocks noChangeAspect="1"/>
            </p:cNvGraphicFramePr>
            <p:nvPr/>
          </p:nvGraphicFramePr>
          <p:xfrm>
            <a:off x="4725" y="3012"/>
            <a:ext cx="568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877" name="Equation" r:id="rId17" imgW="901700" imgH="508000" progId="Equation.DSMT4">
                    <p:embed/>
                  </p:oleObj>
                </mc:Choice>
                <mc:Fallback>
                  <p:oleObj name="Equation" r:id="rId17" imgW="901700" imgH="5080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5" y="3012"/>
                          <a:ext cx="568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13" name="Group 25"/>
          <p:cNvGrpSpPr/>
          <p:nvPr/>
        </p:nvGrpSpPr>
        <p:grpSpPr bwMode="auto">
          <a:xfrm>
            <a:off x="577850" y="611188"/>
            <a:ext cx="7920038" cy="519112"/>
            <a:chOff x="340" y="401"/>
            <a:chExt cx="4989" cy="327"/>
          </a:xfrm>
        </p:grpSpPr>
        <p:graphicFrame>
          <p:nvGraphicFramePr>
            <p:cNvPr id="63491" name="Object 3"/>
            <p:cNvGraphicFramePr>
              <a:graphicFrameLocks noChangeAspect="1"/>
            </p:cNvGraphicFramePr>
            <p:nvPr/>
          </p:nvGraphicFramePr>
          <p:xfrm>
            <a:off x="2382" y="446"/>
            <a:ext cx="4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7" name="Equation" r:id="rId1" imgW="673100" imgH="431800" progId="Equation.DSMT4">
                    <p:embed/>
                  </p:oleObj>
                </mc:Choice>
                <mc:Fallback>
                  <p:oleObj name="Equation" r:id="rId1" imgW="673100" imgH="4318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446"/>
                          <a:ext cx="4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0" name="Object 2"/>
            <p:cNvGraphicFramePr>
              <a:graphicFrameLocks noChangeAspect="1"/>
            </p:cNvGraphicFramePr>
            <p:nvPr/>
          </p:nvGraphicFramePr>
          <p:xfrm>
            <a:off x="4795" y="401"/>
            <a:ext cx="53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8" name="Equation" r:id="rId3" imgW="850900" imgH="508000" progId="Equation.DSMT4">
                    <p:embed/>
                  </p:oleObj>
                </mc:Choice>
                <mc:Fallback>
                  <p:oleObj name="Equation" r:id="rId3" imgW="850900" imgH="5080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401"/>
                          <a:ext cx="53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2" name="Rectangle 4"/>
            <p:cNvSpPr>
              <a:spLocks noChangeArrowheads="1"/>
            </p:cNvSpPr>
            <p:nvPr/>
          </p:nvSpPr>
          <p:spPr bwMode="auto">
            <a:xfrm>
              <a:off x="340" y="401"/>
              <a:ext cx="20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于是由不等式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(16)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知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3" name="Rectangle 5"/>
            <p:cNvSpPr>
              <a:spLocks noChangeArrowheads="1"/>
            </p:cNvSpPr>
            <p:nvPr/>
          </p:nvSpPr>
          <p:spPr bwMode="auto">
            <a:xfrm>
              <a:off x="2704" y="401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是有界的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从而级数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4" name="Rectangle 6"/>
            <p:cNvSpPr>
              <a:spLocks noChangeArrowheads="1"/>
            </p:cNvSpPr>
            <p:nvPr/>
          </p:nvSpPr>
          <p:spPr bwMode="auto">
            <a:xfrm>
              <a:off x="5081" y="472"/>
              <a:ext cx="160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3514" name="Group 26"/>
          <p:cNvGrpSpPr/>
          <p:nvPr/>
        </p:nvGrpSpPr>
        <p:grpSpPr bwMode="auto">
          <a:xfrm>
            <a:off x="598488" y="1268413"/>
            <a:ext cx="6076950" cy="534987"/>
            <a:chOff x="385" y="799"/>
            <a:chExt cx="3828" cy="337"/>
          </a:xfrm>
        </p:grpSpPr>
        <p:graphicFrame>
          <p:nvGraphicFramePr>
            <p:cNvPr id="63497" name="Object 9"/>
            <p:cNvGraphicFramePr>
              <a:graphicFrameLocks noChangeAspect="1"/>
            </p:cNvGraphicFramePr>
            <p:nvPr/>
          </p:nvGraphicFramePr>
          <p:xfrm>
            <a:off x="2391" y="809"/>
            <a:ext cx="53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79" name="Equation" r:id="rId5" imgW="850900" imgH="508000" progId="Equation.DSMT4">
                    <p:embed/>
                  </p:oleObj>
                </mc:Choice>
                <mc:Fallback>
                  <p:oleObj name="Equation" r:id="rId5" imgW="850900" imgH="5080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809"/>
                          <a:ext cx="53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496" name="Object 8"/>
            <p:cNvGraphicFramePr>
              <a:graphicFrameLocks noChangeAspect="1"/>
            </p:cNvGraphicFramePr>
            <p:nvPr/>
          </p:nvGraphicFramePr>
          <p:xfrm>
            <a:off x="3429" y="881"/>
            <a:ext cx="7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80" name="Equation" r:id="rId6" imgW="1243965" imgH="317500" progId="Equation.DSMT4">
                    <p:embed/>
                  </p:oleObj>
                </mc:Choice>
                <mc:Fallback>
                  <p:oleObj name="Equation" r:id="rId6" imgW="1243965" imgH="3175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881"/>
                          <a:ext cx="78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8" name="Rectangle 10"/>
            <p:cNvSpPr>
              <a:spLocks noChangeArrowheads="1"/>
            </p:cNvSpPr>
            <p:nvPr/>
          </p:nvSpPr>
          <p:spPr bwMode="auto">
            <a:xfrm>
              <a:off x="385" y="809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下面证明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3499" name="Rectangle 11"/>
            <p:cNvSpPr>
              <a:spLocks noChangeArrowheads="1"/>
            </p:cNvSpPr>
            <p:nvPr/>
          </p:nvSpPr>
          <p:spPr bwMode="auto">
            <a:xfrm>
              <a:off x="2904" y="79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的和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3506" name="Rectangle 18"/>
          <p:cNvSpPr>
            <a:spLocks noChangeArrowheads="1"/>
          </p:cNvSpPr>
          <p:nvPr/>
        </p:nvSpPr>
        <p:spPr bwMode="auto">
          <a:xfrm>
            <a:off x="558800" y="1874838"/>
            <a:ext cx="822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由于绝对收敛级数具有可重排的性质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即级数的和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595313" y="2492375"/>
            <a:ext cx="804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与采用哪一种排列的次序无关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为此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采用正方形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3508" name="Object 20"/>
          <p:cNvGraphicFramePr>
            <a:graphicFrameLocks noChangeAspect="1"/>
          </p:cNvGraphicFramePr>
          <p:nvPr/>
        </p:nvGraphicFramePr>
        <p:xfrm>
          <a:off x="2293938" y="5445125"/>
          <a:ext cx="6238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1" name="Equation" r:id="rId8" imgW="6235700" imgH="431800" progId="Equation.DSMT4">
                  <p:embed/>
                </p:oleObj>
              </mc:Choice>
              <mc:Fallback>
                <p:oleObj name="Equation" r:id="rId8" imgW="6235700" imgH="431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5445125"/>
                        <a:ext cx="6238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609600" y="3140075"/>
            <a:ext cx="5092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顺序并对各被加项取括号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   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611188" y="4868863"/>
            <a:ext cx="5451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将每一括号作为一项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得到新级数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515" name="Object 27"/>
          <p:cNvGraphicFramePr>
            <a:graphicFrameLocks noChangeAspect="1"/>
          </p:cNvGraphicFramePr>
          <p:nvPr/>
        </p:nvGraphicFramePr>
        <p:xfrm>
          <a:off x="971550" y="3789363"/>
          <a:ext cx="386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2" name="Equation" r:id="rId10" imgW="3860800" imgH="431800" progId="Equation.DSMT4">
                  <p:embed/>
                </p:oleObj>
              </mc:Choice>
              <mc:Fallback>
                <p:oleObj name="Equation" r:id="rId10" imgW="3860800" imgH="4318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789363"/>
                        <a:ext cx="386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16" name="Object 28"/>
          <p:cNvGraphicFramePr>
            <a:graphicFrameLocks noChangeAspect="1"/>
          </p:cNvGraphicFramePr>
          <p:nvPr/>
        </p:nvGraphicFramePr>
        <p:xfrm>
          <a:off x="2771775" y="4365625"/>
          <a:ext cx="530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783" name="Equation" r:id="rId12" imgW="5308600" imgH="431800" progId="Equation.DSMT4">
                  <p:embed/>
                </p:oleObj>
              </mc:Choice>
              <mc:Fallback>
                <p:oleObj name="Equation" r:id="rId12" imgW="5308600" imgH="4318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4365625"/>
                        <a:ext cx="530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71" name="Group 7"/>
          <p:cNvGrpSpPr/>
          <p:nvPr/>
        </p:nvGrpSpPr>
        <p:grpSpPr bwMode="auto">
          <a:xfrm>
            <a:off x="684213" y="606425"/>
            <a:ext cx="7872412" cy="519113"/>
            <a:chOff x="533" y="346"/>
            <a:chExt cx="4959" cy="327"/>
          </a:xfrm>
        </p:grpSpPr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533" y="346"/>
            <a:ext cx="144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8" name="Equation" r:id="rId1" imgW="2286000" imgH="508000" progId="Equation.DSMT4">
                    <p:embed/>
                  </p:oleObj>
                </mc:Choice>
                <mc:Fallback>
                  <p:oleObj name="Equation" r:id="rId1" imgW="2286000" imgH="5080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" y="346"/>
                          <a:ext cx="144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66" name="Object 2"/>
            <p:cNvGraphicFramePr>
              <a:graphicFrameLocks noChangeAspect="1"/>
            </p:cNvGraphicFramePr>
            <p:nvPr/>
          </p:nvGraphicFramePr>
          <p:xfrm>
            <a:off x="4059" y="391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89" name="Equation" r:id="rId3" imgW="355600" imgH="431800" progId="Equation.DSMT4">
                    <p:embed/>
                  </p:oleObj>
                </mc:Choice>
                <mc:Fallback>
                  <p:oleObj name="Equation" r:id="rId3" imgW="355600" imgH="4318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391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69" name="Rectangle 5"/>
            <p:cNvSpPr>
              <a:spLocks noChangeArrowheads="1"/>
            </p:cNvSpPr>
            <p:nvPr/>
          </p:nvSpPr>
          <p:spPr bwMode="auto">
            <a:xfrm>
              <a:off x="1927" y="346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且和相同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70" name="Rectangle 6"/>
            <p:cNvSpPr>
              <a:spLocks noChangeArrowheads="1"/>
            </p:cNvSpPr>
            <p:nvPr/>
          </p:nvSpPr>
          <p:spPr bwMode="auto">
            <a:xfrm>
              <a:off x="4286" y="346"/>
              <a:ext cx="12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表示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(17)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3563938" y="1992313"/>
          <a:ext cx="16002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0" name="Equation" r:id="rId5" imgW="1600200" imgH="431800" progId="Equation.DSMT4">
                  <p:embed/>
                </p:oleObj>
              </mc:Choice>
              <mc:Fallback>
                <p:oleObj name="Equation" r:id="rId5" imgW="1600200" imgH="431800" progId="Equation.DSMT4">
                  <p:embed/>
                  <p:pic>
                    <p:nvPicPr>
                      <p:cNvPr id="0" name="Picture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992313"/>
                        <a:ext cx="16002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1349375" y="3011488"/>
          <a:ext cx="63912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1" name="Equation" r:id="rId7" imgW="6388100" imgH="558800" progId="Equation.DSMT4">
                  <p:embed/>
                </p:oleObj>
              </mc:Choice>
              <mc:Fallback>
                <p:oleObj name="Equation" r:id="rId7" imgW="6388100" imgH="5588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3011488"/>
                        <a:ext cx="6391275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8" name="Group 24"/>
          <p:cNvGrpSpPr/>
          <p:nvPr/>
        </p:nvGrpSpPr>
        <p:grpSpPr bwMode="auto">
          <a:xfrm>
            <a:off x="592138" y="1309688"/>
            <a:ext cx="5243512" cy="534987"/>
            <a:chOff x="435" y="744"/>
            <a:chExt cx="3303" cy="337"/>
          </a:xfrm>
        </p:grpSpPr>
        <p:graphicFrame>
          <p:nvGraphicFramePr>
            <p:cNvPr id="62477" name="Object 13"/>
            <p:cNvGraphicFramePr>
              <a:graphicFrameLocks noChangeAspect="1"/>
            </p:cNvGraphicFramePr>
            <p:nvPr/>
          </p:nvGraphicFramePr>
          <p:xfrm>
            <a:off x="1519" y="799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2" name="Equation" r:id="rId9" imgW="355600" imgH="431800" progId="Equation.DSMT4">
                    <p:embed/>
                  </p:oleObj>
                </mc:Choice>
                <mc:Fallback>
                  <p:oleObj name="Equation" r:id="rId9" imgW="355600" imgH="4318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799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1701" y="74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2476" name="Object 12"/>
            <p:cNvGraphicFramePr>
              <a:graphicFrameLocks noChangeAspect="1"/>
            </p:cNvGraphicFramePr>
            <p:nvPr/>
          </p:nvGraphicFramePr>
          <p:xfrm>
            <a:off x="2016" y="789"/>
            <a:ext cx="6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3" name="Equation" r:id="rId10" imgW="1104900" imgH="444500" progId="Equation.DSMT4">
                    <p:embed/>
                  </p:oleObj>
                </mc:Choice>
                <mc:Fallback>
                  <p:oleObj name="Equation" r:id="rId10" imgW="1104900" imgH="4445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789"/>
                          <a:ext cx="69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435" y="754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部分和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0" name="Rectangle 16"/>
            <p:cNvSpPr>
              <a:spLocks noChangeArrowheads="1"/>
            </p:cNvSpPr>
            <p:nvPr/>
          </p:nvSpPr>
          <p:spPr bwMode="auto">
            <a:xfrm>
              <a:off x="2651" y="754"/>
              <a:ext cx="10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cs typeface="Times New Roman" panose="02020603050405020304" pitchFamily="18" charset="0"/>
                </a:rPr>
                <a:t>有关系式</a:t>
              </a:r>
              <a:r>
                <a:rPr lang="en-US" altLang="zh-CN" sz="2800" b="1">
                  <a:cs typeface="Times New Roman" panose="02020603050405020304" pitchFamily="18" charset="0"/>
                </a:rPr>
                <a:t>:</a:t>
              </a:r>
              <a:endParaRPr lang="en-US" altLang="zh-CN"/>
            </a:p>
          </p:txBody>
        </p:sp>
      </p:grp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98488" y="23272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从而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2490" name="Group 26"/>
          <p:cNvGrpSpPr/>
          <p:nvPr/>
        </p:nvGrpSpPr>
        <p:grpSpPr bwMode="auto">
          <a:xfrm>
            <a:off x="611188" y="3722688"/>
            <a:ext cx="7561262" cy="838200"/>
            <a:chOff x="385" y="2345"/>
            <a:chExt cx="4763" cy="528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1842" y="2345"/>
            <a:ext cx="330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4" name="Equation" r:id="rId12" imgW="5245100" imgH="838200" progId="Equation.DSMT4">
                    <p:embed/>
                  </p:oleObj>
                </mc:Choice>
                <mc:Fallback>
                  <p:oleObj name="Equation" r:id="rId12" imgW="5245100" imgH="8382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2" y="2345"/>
                          <a:ext cx="3306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2" name="Rectangle 18"/>
            <p:cNvSpPr>
              <a:spLocks noChangeArrowheads="1"/>
            </p:cNvSpPr>
            <p:nvPr/>
          </p:nvSpPr>
          <p:spPr bwMode="auto">
            <a:xfrm>
              <a:off x="385" y="2435"/>
              <a:ext cx="1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等比级数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2491" name="Group 27"/>
          <p:cNvGrpSpPr/>
          <p:nvPr/>
        </p:nvGrpSpPr>
        <p:grpSpPr bwMode="auto">
          <a:xfrm>
            <a:off x="577850" y="4776788"/>
            <a:ext cx="8069263" cy="523875"/>
            <a:chOff x="340" y="2964"/>
            <a:chExt cx="5083" cy="330"/>
          </a:xfrm>
        </p:grpSpPr>
        <p:graphicFrame>
          <p:nvGraphicFramePr>
            <p:cNvPr id="62472" name="Object 8"/>
            <p:cNvGraphicFramePr>
              <a:graphicFrameLocks noChangeAspect="1"/>
            </p:cNvGraphicFramePr>
            <p:nvPr/>
          </p:nvGraphicFramePr>
          <p:xfrm>
            <a:off x="2200" y="2964"/>
            <a:ext cx="720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795" name="Equation" r:id="rId14" imgW="1143000" imgH="520700" progId="Equation.DSMT4">
                    <p:embed/>
                  </p:oleObj>
                </mc:Choice>
                <mc:Fallback>
                  <p:oleObj name="Equation" r:id="rId14" imgW="1143000" imgH="520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964"/>
                          <a:ext cx="720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3" name="Rectangle 19"/>
            <p:cNvSpPr>
              <a:spLocks noChangeArrowheads="1"/>
            </p:cNvSpPr>
            <p:nvPr/>
          </p:nvSpPr>
          <p:spPr bwMode="auto">
            <a:xfrm>
              <a:off x="340" y="2964"/>
              <a:ext cx="1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是绝对收敛的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将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2929" y="2964"/>
              <a:ext cx="24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按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(15)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的顺序排列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则得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585788" y="5430838"/>
            <a:ext cx="720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到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793750" y="608013"/>
          <a:ext cx="762952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Equation" r:id="rId1" imgW="7632700" imgH="914400" progId="Equation.DSMT4">
                  <p:embed/>
                </p:oleObj>
              </mc:Choice>
              <mc:Fallback>
                <p:oleObj name="Equation" r:id="rId1" imgW="7632700" imgH="914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608013"/>
                        <a:ext cx="7629525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851025" y="1844675"/>
          <a:ext cx="4953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Equation" r:id="rId3" imgW="4953000" imgH="469900" progId="Equation.DSMT4">
                  <p:embed/>
                </p:oleObj>
              </mc:Choice>
              <mc:Fallback>
                <p:oleObj name="Equation" r:id="rId3" imgW="4953000" imgH="4699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844675"/>
                        <a:ext cx="49530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611188" y="2781300"/>
            <a:ext cx="7386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注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级数乘积在幂级数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第十四章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中有重要应用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827088" y="549275"/>
            <a:ext cx="7499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</a:rPr>
              <a:t>三、阿贝尔判别法和狄利克雷判别法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11188" y="1341438"/>
            <a:ext cx="7150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下面介绍两个判别一般项级数收敛性的方法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611188" y="1973263"/>
            <a:ext cx="6407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引理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分部求和公式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也称阿贝尔变换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98500" y="2646363"/>
          <a:ext cx="56292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79" name="Equation" r:id="rId1" imgW="5626100" imgH="495300" progId="Equation.DSMT4">
                  <p:embed/>
                </p:oleObj>
              </mc:Choice>
              <mc:Fallback>
                <p:oleObj name="Equation" r:id="rId1" imgW="5626100" imgH="4953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646363"/>
                        <a:ext cx="56292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2051050" y="3287713"/>
          <a:ext cx="5133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0" name="Equation" r:id="rId3" imgW="5130800" imgH="431800" progId="Equation.DSMT4">
                  <p:embed/>
                </p:oleObj>
              </mc:Choice>
              <mc:Fallback>
                <p:oleObj name="Equation" r:id="rId3" imgW="5130800" imgH="431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287713"/>
                        <a:ext cx="51339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827088" y="4476750"/>
          <a:ext cx="7724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1" name="Equation" r:id="rId5" imgW="7721600" imgH="749300" progId="Equation.DSMT4">
                  <p:embed/>
                </p:oleObj>
              </mc:Choice>
              <mc:Fallback>
                <p:oleObj name="Equation" r:id="rId5" imgW="7721600" imgH="7493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476750"/>
                        <a:ext cx="772477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Rectangle 10"/>
          <p:cNvSpPr>
            <a:spLocks noChangeArrowheads="1"/>
          </p:cNvSpPr>
          <p:nvPr/>
        </p:nvSpPr>
        <p:spPr bwMode="auto">
          <a:xfrm>
            <a:off x="611188" y="3917950"/>
            <a:ext cx="4570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则有如下分部求和公式成立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0430" name="Group 14"/>
          <p:cNvGrpSpPr/>
          <p:nvPr/>
        </p:nvGrpSpPr>
        <p:grpSpPr bwMode="auto">
          <a:xfrm>
            <a:off x="611188" y="5341938"/>
            <a:ext cx="7778750" cy="534987"/>
            <a:chOff x="431" y="3330"/>
            <a:chExt cx="4900" cy="337"/>
          </a:xfrm>
        </p:grpSpPr>
        <p:sp>
          <p:nvSpPr>
            <p:cNvPr id="60428" name="Rectangle 12"/>
            <p:cNvSpPr>
              <a:spLocks noChangeArrowheads="1"/>
            </p:cNvSpPr>
            <p:nvPr/>
          </p:nvSpPr>
          <p:spPr bwMode="auto">
            <a:xfrm>
              <a:off x="431" y="333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798" y="3385"/>
            <a:ext cx="35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82" name="Equation" r:id="rId7" imgW="5613400" imgH="444500" progId="Equation.DSMT4">
                    <p:embed/>
                  </p:oleObj>
                </mc:Choice>
                <mc:Fallback>
                  <p:oleObj name="Equation" r:id="rId7" imgW="5613400" imgH="4445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8" y="3385"/>
                          <a:ext cx="353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4241" y="3339"/>
              <a:ext cx="10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分别乘以</a:t>
              </a:r>
              <a:r>
                <a:rPr lang="zh-CN" altLang="en-US" sz="1100" b="1"/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97" name="Group 5"/>
          <p:cNvGrpSpPr/>
          <p:nvPr/>
        </p:nvGrpSpPr>
        <p:grpSpPr bwMode="auto">
          <a:xfrm>
            <a:off x="684213" y="620713"/>
            <a:ext cx="7670800" cy="519112"/>
            <a:chOff x="431" y="391"/>
            <a:chExt cx="4832" cy="327"/>
          </a:xfrm>
        </p:grpSpPr>
        <p:graphicFrame>
          <p:nvGraphicFramePr>
            <p:cNvPr id="59394" name="Object 2"/>
            <p:cNvGraphicFramePr>
              <a:graphicFrameLocks noChangeAspect="1"/>
            </p:cNvGraphicFramePr>
            <p:nvPr/>
          </p:nvGraphicFramePr>
          <p:xfrm>
            <a:off x="431" y="436"/>
            <a:ext cx="15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92" name="Equation" r:id="rId1" imgW="2501900" imgH="431800" progId="Equation.DSMT4">
                    <p:embed/>
                  </p:oleObj>
                </mc:Choice>
                <mc:Fallback>
                  <p:oleObj name="Equation" r:id="rId1" imgW="2501900" imgH="4318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436"/>
                          <a:ext cx="15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6" name="Rectangle 4"/>
            <p:cNvSpPr>
              <a:spLocks noChangeArrowheads="1"/>
            </p:cNvSpPr>
            <p:nvPr/>
          </p:nvSpPr>
          <p:spPr bwMode="auto">
            <a:xfrm>
              <a:off x="1973" y="391"/>
              <a:ext cx="3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整理后就得到所要证的公式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(18).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684213" y="1916113"/>
          <a:ext cx="66294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3" name="Equation" r:id="rId3" imgW="6629400" imgH="584200" progId="Equation.DSMT4">
                  <p:embed/>
                </p:oleObj>
              </mc:Choice>
              <mc:Fallback>
                <p:oleObj name="Equation" r:id="rId3" imgW="6629400" imgH="5842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916113"/>
                        <a:ext cx="662940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676275" y="2565400"/>
          <a:ext cx="70453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4" name="Equation" r:id="rId5" imgW="7048500" imgH="508000" progId="Equation.DSMT4">
                  <p:embed/>
                </p:oleObj>
              </mc:Choice>
              <mc:Fallback>
                <p:oleObj name="Equation" r:id="rId5" imgW="7048500" imgH="5080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2565400"/>
                        <a:ext cx="70453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24213" y="3159125"/>
          <a:ext cx="5308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5" name="Equation" r:id="rId7" imgW="5308600" imgH="990600" progId="Equation.DSMT4">
                  <p:embed/>
                </p:oleObj>
              </mc:Choice>
              <mc:Fallback>
                <p:oleObj name="Equation" r:id="rId7" imgW="5308600" imgH="990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3159125"/>
                        <a:ext cx="53086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2484438" y="4878388"/>
          <a:ext cx="4076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96" name="Equation" r:id="rId9" imgW="4076700" imgH="431800" progId="Equation.DSMT4">
                  <p:embed/>
                </p:oleObj>
              </mc:Choice>
              <mc:Fallback>
                <p:oleObj name="Equation" r:id="rId9" imgW="4076700" imgH="431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878388"/>
                        <a:ext cx="40767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609600" y="1311275"/>
            <a:ext cx="3444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推论 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阿贝尔引理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5" name="Rectangle 13"/>
          <p:cNvSpPr>
            <a:spLocks noChangeArrowheads="1"/>
          </p:cNvSpPr>
          <p:nvPr/>
        </p:nvSpPr>
        <p:spPr bwMode="auto">
          <a:xfrm>
            <a:off x="611188" y="422116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证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知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611188" y="5502275"/>
            <a:ext cx="7642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都是同号的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于是由分部求和公式及条件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(ii)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推得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5" name="Object 7"/>
          <p:cNvGraphicFramePr>
            <a:graphicFrameLocks noChangeAspect="1"/>
          </p:cNvGraphicFramePr>
          <p:nvPr/>
        </p:nvGraphicFramePr>
        <p:xfrm>
          <a:off x="755650" y="549275"/>
          <a:ext cx="753427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3" name="Equation" r:id="rId1" imgW="8178800" imgH="889000" progId="Equation.DSMT4">
                  <p:embed/>
                </p:oleObj>
              </mc:Choice>
              <mc:Fallback>
                <p:oleObj name="Equation" r:id="rId1" imgW="8178800" imgH="8890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49275"/>
                        <a:ext cx="7534275" cy="81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1835150" y="1412875"/>
          <a:ext cx="6181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4" name="Equation" r:id="rId3" imgW="6184900" imgH="457200" progId="Equation.DSMT4">
                  <p:embed/>
                </p:oleObj>
              </mc:Choice>
              <mc:Fallback>
                <p:oleObj name="Equation" r:id="rId3" imgW="6184900" imgH="4572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412875"/>
                        <a:ext cx="6181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1763713" y="1989138"/>
          <a:ext cx="2438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5" name="Equation" r:id="rId5" imgW="2438400" imgH="457200" progId="Equation.DSMT4">
                  <p:embed/>
                </p:oleObj>
              </mc:Choice>
              <mc:Fallback>
                <p:oleObj name="Equation" r:id="rId5" imgW="2438400" imgH="4572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989138"/>
                        <a:ext cx="2438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1763713" y="2565400"/>
          <a:ext cx="1990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6" name="Equation" r:id="rId7" imgW="1993900" imgH="457200" progId="Equation.DSMT4">
                  <p:embed/>
                </p:oleObj>
              </mc:Choice>
              <mc:Fallback>
                <p:oleObj name="Equation" r:id="rId7" imgW="1993900" imgH="4572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565400"/>
                        <a:ext cx="19907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1847850" y="3152775"/>
          <a:ext cx="923925" cy="27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7" name="Equation" r:id="rId9" imgW="927100" imgH="279400" progId="Equation.DSMT4">
                  <p:embed/>
                </p:oleObj>
              </mc:Choice>
              <mc:Fallback>
                <p:oleObj name="Equation" r:id="rId9" imgW="927100" imgH="2794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152775"/>
                        <a:ext cx="923925" cy="276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0" name="Object 2"/>
          <p:cNvGraphicFramePr>
            <a:graphicFrameLocks noChangeAspect="1"/>
          </p:cNvGraphicFramePr>
          <p:nvPr/>
        </p:nvGraphicFramePr>
        <p:xfrm>
          <a:off x="1779588" y="4176713"/>
          <a:ext cx="67532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618" name="Equation" r:id="rId11" imgW="6756400" imgH="508000" progId="Equation.DSMT4">
                  <p:embed/>
                </p:oleObj>
              </mc:Choice>
              <mc:Fallback>
                <p:oleObj name="Equation" r:id="rId11" imgW="6756400" imgH="508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9588" y="4176713"/>
                        <a:ext cx="67532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1" name="Rectangle 13"/>
          <p:cNvSpPr>
            <a:spLocks noChangeArrowheads="1"/>
          </p:cNvSpPr>
          <p:nvPr/>
        </p:nvSpPr>
        <p:spPr bwMode="auto">
          <a:xfrm>
            <a:off x="588963" y="3573463"/>
            <a:ext cx="2317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现在讨论形如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8382" name="Rectangle 14"/>
          <p:cNvSpPr>
            <a:spLocks noChangeArrowheads="1"/>
          </p:cNvSpPr>
          <p:nvPr/>
        </p:nvSpPr>
        <p:spPr bwMode="auto">
          <a:xfrm>
            <a:off x="582613" y="4868863"/>
            <a:ext cx="382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级数的收敛性的判别法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9" name="Group 5"/>
          <p:cNvGrpSpPr/>
          <p:nvPr/>
        </p:nvGrpSpPr>
        <p:grpSpPr bwMode="auto">
          <a:xfrm>
            <a:off x="683568" y="1195163"/>
            <a:ext cx="6702428" cy="523873"/>
            <a:chOff x="612" y="526"/>
            <a:chExt cx="4222" cy="330"/>
          </a:xfrm>
        </p:grpSpPr>
        <p:sp>
          <p:nvSpPr>
            <p:cNvPr id="57347" name="Rectangle 3"/>
            <p:cNvSpPr>
              <a:spLocks noChangeArrowheads="1"/>
            </p:cNvSpPr>
            <p:nvPr/>
          </p:nvSpPr>
          <p:spPr bwMode="auto">
            <a:xfrm>
              <a:off x="612" y="527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7346" name="Object 2"/>
            <p:cNvGraphicFramePr>
              <a:graphicFrameLocks noChangeAspect="1"/>
            </p:cNvGraphicFramePr>
            <p:nvPr/>
          </p:nvGraphicFramePr>
          <p:xfrm>
            <a:off x="1338" y="527"/>
            <a:ext cx="4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4" name="Equation" r:id="rId1" imgW="761365" imgH="508000" progId="Equation.DSMT4">
                    <p:embed/>
                  </p:oleObj>
                </mc:Choice>
                <mc:Fallback>
                  <p:oleObj name="Equation" r:id="rId1" imgW="761365" imgH="5080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527"/>
                          <a:ext cx="48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348" name="Rectangle 4"/>
                <p:cNvSpPr>
                  <a:spLocks noChangeArrowheads="1"/>
                </p:cNvSpPr>
                <p:nvPr/>
              </p:nvSpPr>
              <p:spPr bwMode="auto">
                <a:xfrm>
                  <a:off x="1791" y="526"/>
                  <a:ext cx="304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zh-CN" altLang="en-US" sz="28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收敛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,  </a:t>
                  </a:r>
                  <a:r>
                    <a:rPr lang="zh-CN" altLang="en-US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则</a:t>
                  </a:r>
                  <a:r>
                    <a:rPr lang="zh-CN" altLang="en-US" sz="28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级数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nary>
                    </m:oMath>
                  </a14:m>
                  <a:r>
                    <a:rPr lang="zh-CN" altLang="en-US" sz="2800" b="1" dirty="0" smtClean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收敛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.</a:t>
                  </a:r>
                  <a:endParaRPr lang="en-US" altLang="zh-CN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7348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91" y="526"/>
                  <a:ext cx="3043" cy="33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355" name="Group 11"/>
          <p:cNvGrpSpPr/>
          <p:nvPr/>
        </p:nvGrpSpPr>
        <p:grpSpPr bwMode="auto">
          <a:xfrm>
            <a:off x="611187" y="1916116"/>
            <a:ext cx="7993261" cy="592138"/>
            <a:chOff x="491" y="1388"/>
            <a:chExt cx="4895" cy="373"/>
          </a:xfrm>
        </p:grpSpPr>
        <p:graphicFrame>
          <p:nvGraphicFramePr>
            <p:cNvPr id="57351" name="Object 7"/>
            <p:cNvGraphicFramePr>
              <a:graphicFrameLocks noChangeAspect="1"/>
            </p:cNvGraphicFramePr>
            <p:nvPr/>
          </p:nvGraphicFramePr>
          <p:xfrm>
            <a:off x="1716" y="1388"/>
            <a:ext cx="3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5" name="Equation" r:id="rId4" imgW="622300" imgH="431800" progId="Equation.DSMT4">
                    <p:embed/>
                  </p:oleObj>
                </mc:Choice>
                <mc:Fallback>
                  <p:oleObj name="Equation" r:id="rId4" imgW="622300" imgH="431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1388"/>
                          <a:ext cx="3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0" name="Object 6"/>
            <p:cNvGraphicFramePr>
              <a:graphicFrameLocks noChangeAspect="1"/>
            </p:cNvGraphicFramePr>
            <p:nvPr/>
          </p:nvGraphicFramePr>
          <p:xfrm>
            <a:off x="3712" y="1434"/>
            <a:ext cx="1674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6" name="Equation" r:id="rId6" imgW="761365" imgH="508000" progId="Equation.DSMT4">
                    <p:embed/>
                  </p:oleObj>
                </mc:Choice>
                <mc:Fallback>
                  <p:oleObj name="Equation" r:id="rId6" imgW="761365" imgH="5080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2" y="1434"/>
                          <a:ext cx="1674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2" name="Rectangle 8"/>
            <p:cNvSpPr>
              <a:spLocks noChangeArrowheads="1"/>
            </p:cNvSpPr>
            <p:nvPr/>
          </p:nvSpPr>
          <p:spPr bwMode="auto">
            <a:xfrm>
              <a:off x="491" y="1388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由于数列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2033" y="1434"/>
              <a:ext cx="17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单调有界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故存在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359" name="Group 15"/>
          <p:cNvGrpSpPr/>
          <p:nvPr/>
        </p:nvGrpSpPr>
        <p:grpSpPr bwMode="auto">
          <a:xfrm>
            <a:off x="395670" y="2633614"/>
            <a:ext cx="8122856" cy="310186"/>
            <a:chOff x="295" y="1707"/>
            <a:chExt cx="5117" cy="331"/>
          </a:xfrm>
        </p:grpSpPr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295" y="1711"/>
              <a:ext cx="3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阿贝尔引理条件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b="1" dirty="0" err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)).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又由于级数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7356" name="Object 12"/>
            <p:cNvGraphicFramePr>
              <a:graphicFrameLocks noChangeAspect="1"/>
            </p:cNvGraphicFramePr>
            <p:nvPr/>
          </p:nvGraphicFramePr>
          <p:xfrm>
            <a:off x="3606" y="1711"/>
            <a:ext cx="36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7" name="Equation" r:id="rId7" imgW="761365" imgH="508000" progId="Equation.DSMT4">
                    <p:embed/>
                  </p:oleObj>
                </mc:Choice>
                <mc:Fallback>
                  <p:oleObj name="Equation" r:id="rId7" imgW="761365" imgH="5080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711"/>
                          <a:ext cx="363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3924" y="1707"/>
              <a:ext cx="14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依柯西 </a:t>
              </a:r>
              <a:r>
                <a:rPr lang="zh-CN" altLang="en-US" sz="1100" b="1" dirty="0"/>
                <a:t>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7367" name="Group 23"/>
          <p:cNvGrpSpPr/>
          <p:nvPr/>
        </p:nvGrpSpPr>
        <p:grpSpPr bwMode="auto">
          <a:xfrm>
            <a:off x="611188" y="3138485"/>
            <a:ext cx="8065752" cy="523875"/>
            <a:chOff x="385" y="1977"/>
            <a:chExt cx="4823" cy="3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361" name="Rectangle 17"/>
                <p:cNvSpPr>
                  <a:spLocks noChangeArrowheads="1"/>
                </p:cNvSpPr>
                <p:nvPr/>
              </p:nvSpPr>
              <p:spPr bwMode="auto">
                <a:xfrm>
                  <a:off x="385" y="1977"/>
                  <a:ext cx="1981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pPr algn="l"/>
                  <a:r>
                    <a:rPr lang="zh-CN" altLang="en-US" sz="2800" b="1" dirty="0" smtClean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准则</a:t>
                  </a:r>
                  <a:r>
                    <a:rPr lang="en-US" altLang="zh-CN" sz="2800" b="1" dirty="0">
                      <a:latin typeface="Times New Roman" panose="02020603050405020304" pitchFamily="18" charset="0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,  </a:t>
                  </a:r>
                  <a:r>
                    <a:rPr lang="zh-CN" altLang="en-US" sz="2800" b="1" dirty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对任</a:t>
                  </a:r>
                  <a:r>
                    <a:rPr lang="zh-CN" altLang="en-US" sz="2800" b="1" dirty="0" smtClean="0">
                      <a:latin typeface="宋体" panose="02010600030101010101" pitchFamily="2" charset="-122"/>
                      <a:ea typeface="宋体" panose="02010600030101010101" pitchFamily="2" charset="-122"/>
                      <a:cs typeface="Times New Roman" panose="02020603050405020304" pitchFamily="18" charset="0"/>
                    </a:rPr>
                    <a:t>给</a:t>
                  </a:r>
                  <a14:m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𝝐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</a14:m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mc:Choice>
          <mc:Fallback>
            <p:sp>
              <p:nvSpPr>
                <p:cNvPr id="57361" name="Rectangle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5" y="1977"/>
                  <a:ext cx="1981" cy="330"/>
                </a:xfrm>
                <a:prstGeom prst="rect">
                  <a:avLst/>
                </a:prstGeom>
                <a:blipFill rotWithShape="1">
                  <a:blip r:embed="rId8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362" name="Rectangle 18"/>
            <p:cNvSpPr>
              <a:spLocks noChangeArrowheads="1"/>
            </p:cNvSpPr>
            <p:nvPr/>
          </p:nvSpPr>
          <p:spPr bwMode="auto">
            <a:xfrm>
              <a:off x="2151" y="1979"/>
              <a:ext cx="30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存在正数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使当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 &gt;N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时</a:t>
              </a:r>
              <a:r>
                <a: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对 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365" name="Rectangle 21"/>
          <p:cNvSpPr>
            <a:spLocks noChangeArrowheads="1"/>
          </p:cNvSpPr>
          <p:nvPr/>
        </p:nvSpPr>
        <p:spPr bwMode="auto">
          <a:xfrm>
            <a:off x="683568" y="3717032"/>
            <a:ext cx="3306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任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一正整数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7364" name="Object 20"/>
          <p:cNvGraphicFramePr>
            <a:graphicFrameLocks noChangeAspect="1"/>
          </p:cNvGraphicFramePr>
          <p:nvPr/>
        </p:nvGraphicFramePr>
        <p:xfrm>
          <a:off x="3707904" y="4365104"/>
          <a:ext cx="152400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8" name="Equation" r:id="rId9" imgW="1524000" imgH="1016000" progId="Equation.DSMT4">
                  <p:embed/>
                </p:oleObj>
              </mc:Choice>
              <mc:Fallback>
                <p:oleObj name="Equation" r:id="rId9" imgW="1524000" imgH="10160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4365104"/>
                        <a:ext cx="1524000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683568" y="5517232"/>
            <a:ext cx="6092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cs typeface="Times New Roman" panose="02020603050405020304" pitchFamily="18" charset="0"/>
              </a:rPr>
              <a:t>阿贝尔引理条件</a:t>
            </a:r>
            <a:r>
              <a:rPr lang="en-US" altLang="zh-CN" sz="2800" b="1" dirty="0">
                <a:cs typeface="Times New Roman" panose="02020603050405020304" pitchFamily="18" charset="0"/>
              </a:rPr>
              <a:t>(ii)).  </a:t>
            </a:r>
            <a:r>
              <a:rPr lang="zh-CN" altLang="en-US" sz="2800" b="1" dirty="0">
                <a:cs typeface="Times New Roman" panose="02020603050405020304" pitchFamily="18" charset="0"/>
              </a:rPr>
              <a:t>应用</a:t>
            </a:r>
            <a:r>
              <a:rPr lang="en-US" altLang="zh-CN" sz="2800" b="1" dirty="0">
                <a:cs typeface="Times New Roman" panose="02020603050405020304" pitchFamily="18" charset="0"/>
              </a:rPr>
              <a:t>(19)</a:t>
            </a:r>
            <a:r>
              <a:rPr lang="zh-CN" altLang="en-US" sz="2800" b="1" dirty="0">
                <a:cs typeface="Times New Roman" panose="02020603050405020304" pitchFamily="18" charset="0"/>
              </a:rPr>
              <a:t>式得到 </a:t>
            </a:r>
            <a:endParaRPr lang="zh-CN" altLang="en-US" dirty="0"/>
          </a:p>
        </p:txBody>
      </p:sp>
      <p:grpSp>
        <p:nvGrpSpPr>
          <p:cNvPr id="22" name="Group 18"/>
          <p:cNvGrpSpPr/>
          <p:nvPr/>
        </p:nvGrpSpPr>
        <p:grpSpPr bwMode="auto">
          <a:xfrm>
            <a:off x="395784" y="402503"/>
            <a:ext cx="8124825" cy="523874"/>
            <a:chOff x="23" y="1705"/>
            <a:chExt cx="5118" cy="330"/>
          </a:xfrm>
        </p:grpSpPr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23" y="1705"/>
              <a:ext cx="316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定理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12.15</a:t>
              </a:r>
              <a:r>
                <a:rPr lang="en-US" altLang="zh-CN" sz="2800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阿贝尔判别法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 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4" name="Object 15"/>
            <p:cNvGraphicFramePr>
              <a:graphicFrameLocks noChangeAspect="1"/>
            </p:cNvGraphicFramePr>
            <p:nvPr/>
          </p:nvGraphicFramePr>
          <p:xfrm>
            <a:off x="2926" y="1752"/>
            <a:ext cx="3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9" name="Equation" r:id="rId11" imgW="622300" imgH="431800" progId="Equation.DSMT4">
                    <p:embed/>
                  </p:oleObj>
                </mc:Choice>
                <mc:Fallback>
                  <p:oleObj name="Equation" r:id="rId11" imgW="622300" imgH="431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1752"/>
                          <a:ext cx="3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Rectangle 17"/>
            <p:cNvSpPr>
              <a:spLocks noChangeArrowheads="1"/>
            </p:cNvSpPr>
            <p:nvPr/>
          </p:nvSpPr>
          <p:spPr bwMode="auto">
            <a:xfrm>
              <a:off x="3379" y="1706"/>
              <a:ext cx="17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为单调有界数列</a:t>
              </a: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sz="1100" b="1" dirty="0"/>
                <a:t> </a:t>
              </a:r>
              <a:endPara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3347864" y="332656"/>
          <a:ext cx="23907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67" name="Equation" r:id="rId1" imgW="2387600" imgH="1016000" progId="Equation.DSMT4">
                  <p:embed/>
                </p:oleObj>
              </mc:Choice>
              <mc:Fallback>
                <p:oleObj name="Equation" r:id="rId1" imgW="2387600" imgH="1016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332656"/>
                        <a:ext cx="23907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683568" y="1412776"/>
            <a:ext cx="3724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这就说明级数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收敛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611560" y="2276872"/>
            <a:ext cx="8126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12.16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狄利克雷判别法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若数列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单调递减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6344" name="Group 24"/>
          <p:cNvGrpSpPr/>
          <p:nvPr/>
        </p:nvGrpSpPr>
        <p:grpSpPr bwMode="auto">
          <a:xfrm>
            <a:off x="683568" y="2996952"/>
            <a:ext cx="8008938" cy="619125"/>
            <a:chOff x="386" y="1997"/>
            <a:chExt cx="5045" cy="390"/>
          </a:xfrm>
        </p:grpSpPr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695" y="2045"/>
            <a:ext cx="96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68" name="Equation" r:id="rId3" imgW="1523365" imgH="546100" progId="Equation.DSMT4">
                    <p:embed/>
                  </p:oleObj>
                </mc:Choice>
                <mc:Fallback>
                  <p:oleObj name="Equation" r:id="rId3" imgW="1523365" imgH="5461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2045"/>
                          <a:ext cx="96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2400" y="2024"/>
            <a:ext cx="4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69" name="Equation" r:id="rId5" imgW="761365" imgH="508000" progId="Equation.DSMT4">
                    <p:embed/>
                  </p:oleObj>
                </mc:Choice>
                <mc:Fallback>
                  <p:oleObj name="Equation" r:id="rId5" imgW="761365" imgH="5080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024"/>
                          <a:ext cx="48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386" y="199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1579" y="2024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又级数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2853" y="2024"/>
              <a:ext cx="2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的部分和数列有界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则级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6333" name="Rectangle 13"/>
              <p:cNvSpPr>
                <a:spLocks noChangeArrowheads="1"/>
              </p:cNvSpPr>
              <p:nvPr/>
            </p:nvSpPr>
            <p:spPr bwMode="auto">
              <a:xfrm>
                <a:off x="683568" y="3717032"/>
                <a:ext cx="328904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</m:sub>
                        </m:sSub>
                      </m:e>
                    </m:nary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收敛</a:t>
                </a:r>
                <a:r>
                  <a:rPr lang="en-US" altLang="zh-CN" sz="2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.</a:t>
                </a:r>
                <a:endParaRPr lang="en-US" altLang="zh-CN" sz="28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6333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717032"/>
                <a:ext cx="328904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9" t="-72" r="2" b="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339" name="Group 19"/>
          <p:cNvGrpSpPr/>
          <p:nvPr/>
        </p:nvGrpSpPr>
        <p:grpSpPr bwMode="auto">
          <a:xfrm>
            <a:off x="683568" y="4221088"/>
            <a:ext cx="7870825" cy="923925"/>
            <a:chOff x="521" y="2712"/>
            <a:chExt cx="4958" cy="582"/>
          </a:xfrm>
        </p:grpSpPr>
        <p:graphicFrame>
          <p:nvGraphicFramePr>
            <p:cNvPr id="56335" name="Object 15"/>
            <p:cNvGraphicFramePr>
              <a:graphicFrameLocks noChangeAspect="1"/>
            </p:cNvGraphicFramePr>
            <p:nvPr/>
          </p:nvGraphicFramePr>
          <p:xfrm>
            <a:off x="1383" y="2840"/>
            <a:ext cx="48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70" name="Equation" r:id="rId8" imgW="761365" imgH="508000" progId="Equation.DSMT4">
                    <p:embed/>
                  </p:oleObj>
                </mc:Choice>
                <mc:Fallback>
                  <p:oleObj name="Equation" r:id="rId8" imgW="761365" imgH="5080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840"/>
                          <a:ext cx="480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4" name="Object 14"/>
            <p:cNvGraphicFramePr>
              <a:graphicFrameLocks noChangeAspect="1"/>
            </p:cNvGraphicFramePr>
            <p:nvPr/>
          </p:nvGraphicFramePr>
          <p:xfrm>
            <a:off x="3061" y="2712"/>
            <a:ext cx="936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71" name="Equation" r:id="rId9" imgW="1485900" imgH="927100" progId="Equation.DSMT4">
                    <p:embed/>
                  </p:oleObj>
                </mc:Choice>
                <mc:Fallback>
                  <p:oleObj name="Equation" r:id="rId9" imgW="1485900" imgH="9271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2712"/>
                          <a:ext cx="936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521" y="2840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证</a:t>
              </a:r>
              <a:r>
                <a:rPr lang="zh-CN" altLang="en-US" sz="2800" b="1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 由于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1837" y="2831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部分和数列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6338" name="Rectangle 18"/>
            <p:cNvSpPr>
              <a:spLocks noChangeArrowheads="1"/>
            </p:cNvSpPr>
            <p:nvPr/>
          </p:nvSpPr>
          <p:spPr bwMode="auto">
            <a:xfrm>
              <a:off x="3878" y="2831"/>
              <a:ext cx="1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有界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故存在正</a:t>
              </a:r>
              <a:r>
                <a:rPr lang="zh-CN" altLang="en-US" sz="11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6343" name="Group 23"/>
          <p:cNvGrpSpPr/>
          <p:nvPr/>
        </p:nvGrpSpPr>
        <p:grpSpPr bwMode="auto">
          <a:xfrm>
            <a:off x="683568" y="5157192"/>
            <a:ext cx="7545387" cy="519112"/>
            <a:chOff x="431" y="3294"/>
            <a:chExt cx="4753" cy="327"/>
          </a:xfrm>
        </p:grpSpPr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431" y="3294"/>
              <a:ext cx="9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</a:t>
              </a:r>
              <a:r>
                <a:rPr lang="en-US" altLang="zh-CN" sz="2800" b="1" i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M</a:t>
              </a:r>
              <a:r>
                <a:rPr lang="en-US" altLang="zh-CN" sz="2800" b="1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使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6340" name="Object 20"/>
            <p:cNvGraphicFramePr>
              <a:graphicFrameLocks noChangeAspect="1"/>
            </p:cNvGraphicFramePr>
            <p:nvPr/>
          </p:nvGraphicFramePr>
          <p:xfrm>
            <a:off x="1420" y="3339"/>
            <a:ext cx="8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72" name="Equation" r:id="rId11" imgW="1384300" imgH="431800" progId="Equation.DSMT4">
                    <p:embed/>
                  </p:oleObj>
                </mc:Choice>
                <mc:Fallback>
                  <p:oleObj name="Equation" r:id="rId11" imgW="1384300" imgH="431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3339"/>
                          <a:ext cx="8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2245" y="3294"/>
              <a:ext cx="29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0388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b="1"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cs typeface="Times New Roman" panose="02020603050405020304" pitchFamily="18" charset="0"/>
                </a:rPr>
                <a:t>因此当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n</a:t>
              </a:r>
              <a:r>
                <a:rPr lang="en-US" altLang="zh-CN" sz="2800" b="1">
                  <a:cs typeface="Times New Roman" panose="02020603050405020304" pitchFamily="18" charset="0"/>
                </a:rPr>
                <a:t>, 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p</a:t>
              </a:r>
              <a:r>
                <a:rPr lang="zh-CN" altLang="en-US" sz="2800" b="1">
                  <a:cs typeface="Times New Roman" panose="02020603050405020304" pitchFamily="18" charset="0"/>
                </a:rPr>
                <a:t>为任何正整数时</a:t>
              </a:r>
              <a:r>
                <a:rPr lang="en-US" altLang="zh-CN" sz="2800" b="1">
                  <a:cs typeface="Times New Roman" panose="02020603050405020304" pitchFamily="18" charset="0"/>
                </a:rPr>
                <a:t>,</a:t>
              </a:r>
              <a:endParaRPr lang="en-US" altLang="zh-CN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5436096" y="5949280"/>
                <a:ext cx="302433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应用上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000" b="1" dirty="0">
                    <a:solidFill>
                      <a:srgbClr val="0000FF"/>
                    </a:solidFill>
                    <a:latin typeface="+mn-ea"/>
                    <a:ea typeface="+mn-ea"/>
                  </a:rPr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altLang="zh-CN" sz="20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000" b="1" dirty="0" smtClean="0">
                    <a:solidFill>
                      <a:srgbClr val="0000FF"/>
                    </a:solidFill>
                    <a:latin typeface="+mn-ea"/>
                    <a:ea typeface="+mn-ea"/>
                  </a:rPr>
                  <a:t>变号</a:t>
                </a:r>
                <a:endParaRPr lang="zh-CN" altLang="en-US" sz="2000" b="1" dirty="0">
                  <a:solidFill>
                    <a:srgbClr val="0000FF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5949280"/>
                <a:ext cx="3024336" cy="400110"/>
              </a:xfrm>
              <a:prstGeom prst="rect">
                <a:avLst/>
              </a:prstGeom>
              <a:blipFill rotWithShape="1">
                <a:blip r:embed="rId13"/>
                <a:stretch>
                  <a:fillRect l="-16" t="-150" r="1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587375" y="620713"/>
            <a:ext cx="7820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考察交错级数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的部分和数列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},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它的奇数项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611188" y="1181100"/>
            <a:ext cx="2684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和偶数项分别为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590675" y="1704975"/>
          <a:ext cx="61055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0" name="Equation" r:id="rId1" imgW="6108700" imgH="431800" progId="Equation.DSMT4">
                  <p:embed/>
                </p:oleObj>
              </mc:Choice>
              <mc:Fallback>
                <p:oleObj name="Equation" r:id="rId1" imgW="6108700" imgH="431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1704975"/>
                        <a:ext cx="61055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1403350" y="2352675"/>
          <a:ext cx="6581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1" name="Equation" r:id="rId3" imgW="6578600" imgH="431800" progId="Equation.DSMT4">
                  <p:embed/>
                </p:oleObj>
              </mc:Choice>
              <mc:Fallback>
                <p:oleObj name="Equation" r:id="rId3" imgW="6578600" imgH="431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352675"/>
                        <a:ext cx="6581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55625" y="2909888"/>
            <a:ext cx="8001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由条件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(i),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上述两式中各个括号内的数都是非负的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11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3987" name="Object 19"/>
          <p:cNvGraphicFramePr>
            <a:graphicFrameLocks noChangeAspect="1"/>
          </p:cNvGraphicFramePr>
          <p:nvPr/>
        </p:nvGraphicFramePr>
        <p:xfrm>
          <a:off x="679450" y="3573463"/>
          <a:ext cx="76358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2" name="Equation" r:id="rId5" imgW="7632700" imgH="444500" progId="Equation.DSMT4">
                  <p:embed/>
                </p:oleObj>
              </mc:Choice>
              <mc:Fallback>
                <p:oleObj name="Equation" r:id="rId5" imgW="7632700" imgH="444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573463"/>
                        <a:ext cx="76358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6" name="Object 18"/>
          <p:cNvGraphicFramePr>
            <a:graphicFrameLocks noChangeAspect="1"/>
          </p:cNvGraphicFramePr>
          <p:nvPr/>
        </p:nvGraphicFramePr>
        <p:xfrm>
          <a:off x="655638" y="4221163"/>
          <a:ext cx="26590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3" name="Equation" r:id="rId7" imgW="2641600" imgH="444500" progId="Equation.DSMT4">
                  <p:embed/>
                </p:oleObj>
              </mc:Choice>
              <mc:Fallback>
                <p:oleObj name="Equation" r:id="rId7" imgW="2641600" imgH="4445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221163"/>
                        <a:ext cx="2659062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1" name="Rectangle 23"/>
          <p:cNvSpPr>
            <a:spLocks noChangeArrowheads="1"/>
          </p:cNvSpPr>
          <p:nvPr/>
        </p:nvSpPr>
        <p:spPr bwMode="auto">
          <a:xfrm>
            <a:off x="579438" y="5472113"/>
            <a:ext cx="8167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从而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 [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m-</a:t>
            </a:r>
            <a:r>
              <a:rPr lang="en-US" altLang="zh-CN" sz="28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] }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是一个区间套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由区间套定理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存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3993" name="Object 25"/>
          <p:cNvGraphicFramePr>
            <a:graphicFrameLocks noChangeAspect="1"/>
          </p:cNvGraphicFramePr>
          <p:nvPr/>
        </p:nvGraphicFramePr>
        <p:xfrm>
          <a:off x="2268538" y="4868863"/>
          <a:ext cx="5257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84" name="Equation" r:id="rId9" imgW="5257800" imgH="431800" progId="Equation.DSMT4">
                  <p:embed/>
                </p:oleObj>
              </mc:Choice>
              <mc:Fallback>
                <p:oleObj name="Equation" r:id="rId9" imgW="5257800" imgH="431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68863"/>
                        <a:ext cx="5257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1619250" y="692150"/>
          <a:ext cx="5476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57" name="Equation" r:id="rId1" imgW="5473700" imgH="457200" progId="Equation.DSMT4">
                  <p:embed/>
                </p:oleObj>
              </mc:Choice>
              <mc:Fallback>
                <p:oleObj name="Equation" r:id="rId1" imgW="5473700" imgH="4572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92150"/>
                        <a:ext cx="54768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2" name="Group 26"/>
          <p:cNvGrpSpPr/>
          <p:nvPr/>
        </p:nvGrpSpPr>
        <p:grpSpPr bwMode="auto">
          <a:xfrm>
            <a:off x="598488" y="1341438"/>
            <a:ext cx="7627937" cy="604837"/>
            <a:chOff x="385" y="872"/>
            <a:chExt cx="4805" cy="381"/>
          </a:xfrm>
        </p:grpSpPr>
        <p:graphicFrame>
          <p:nvGraphicFramePr>
            <p:cNvPr id="55300" name="Object 4"/>
            <p:cNvGraphicFramePr>
              <a:graphicFrameLocks noChangeAspect="1"/>
            </p:cNvGraphicFramePr>
            <p:nvPr/>
          </p:nvGraphicFramePr>
          <p:xfrm>
            <a:off x="1609" y="935"/>
            <a:ext cx="39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58" name="Equation" r:id="rId3" imgW="622300" imgH="431800" progId="Equation.DSMT4">
                    <p:embed/>
                  </p:oleObj>
                </mc:Choice>
                <mc:Fallback>
                  <p:oleObj name="Equation" r:id="rId3" imgW="622300" imgH="4318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9" y="935"/>
                          <a:ext cx="39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9" name="Object 3"/>
            <p:cNvGraphicFramePr>
              <a:graphicFrameLocks noChangeAspect="1"/>
            </p:cNvGraphicFramePr>
            <p:nvPr/>
          </p:nvGraphicFramePr>
          <p:xfrm>
            <a:off x="3280" y="911"/>
            <a:ext cx="96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59" name="Equation" r:id="rId5" imgW="1523365" imgH="546100" progId="Equation.DSMT4">
                    <p:embed/>
                  </p:oleObj>
                </mc:Choice>
                <mc:Fallback>
                  <p:oleObj name="Equation" r:id="rId5" imgW="1523365" imgH="5461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0" y="911"/>
                          <a:ext cx="960" cy="3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4512" y="962"/>
            <a:ext cx="67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0" name="Equation" r:id="rId7" imgW="1078865" imgH="393700" progId="Equation.DSMT4">
                    <p:embed/>
                  </p:oleObj>
                </mc:Choice>
                <mc:Fallback>
                  <p:oleObj name="Equation" r:id="rId7" imgW="1078865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962"/>
                          <a:ext cx="67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385" y="872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又由于数列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1980" y="890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单调递减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且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4149" y="89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对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701675" y="2159000"/>
          <a:ext cx="6997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1" name="Equation" r:id="rId9" imgW="6997700" imgH="444500" progId="Equation.DSMT4">
                  <p:embed/>
                </p:oleObj>
              </mc:Choice>
              <mc:Fallback>
                <p:oleObj name="Equation" r:id="rId9" imgW="6997700" imgH="4445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2159000"/>
                        <a:ext cx="69977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3" name="Object 17"/>
          <p:cNvGraphicFramePr>
            <a:graphicFrameLocks noChangeAspect="1"/>
          </p:cNvGraphicFramePr>
          <p:nvPr/>
        </p:nvGraphicFramePr>
        <p:xfrm>
          <a:off x="1204913" y="2944813"/>
          <a:ext cx="66802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2" name="Equation" r:id="rId11" imgW="6680200" imgH="482600" progId="Equation.DSMT4">
                  <p:embed/>
                </p:oleObj>
              </mc:Choice>
              <mc:Fallback>
                <p:oleObj name="Equation" r:id="rId11" imgW="6680200" imgH="4826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2944813"/>
                        <a:ext cx="668020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5" name="Object 19"/>
          <p:cNvGraphicFramePr>
            <a:graphicFrameLocks noChangeAspect="1"/>
          </p:cNvGraphicFramePr>
          <p:nvPr/>
        </p:nvGraphicFramePr>
        <p:xfrm>
          <a:off x="4594225" y="3759200"/>
          <a:ext cx="1130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3" name="Equation" r:id="rId13" imgW="1129665" imgH="317500" progId="Equation.DSMT4">
                  <p:embed/>
                </p:oleObj>
              </mc:Choice>
              <mc:Fallback>
                <p:oleObj name="Equation" r:id="rId13" imgW="1129665" imgH="317500" progId="Equation.DSMT4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4225" y="3759200"/>
                        <a:ext cx="1130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3" name="Group 27"/>
          <p:cNvGrpSpPr/>
          <p:nvPr/>
        </p:nvGrpSpPr>
        <p:grpSpPr bwMode="auto">
          <a:xfrm>
            <a:off x="611188" y="4349750"/>
            <a:ext cx="7848600" cy="519113"/>
            <a:chOff x="385" y="2740"/>
            <a:chExt cx="4944" cy="327"/>
          </a:xfrm>
        </p:grpSpPr>
        <p:sp>
          <p:nvSpPr>
            <p:cNvPr id="55317" name="Rectangle 21"/>
            <p:cNvSpPr>
              <a:spLocks noChangeArrowheads="1"/>
            </p:cNvSpPr>
            <p:nvPr/>
          </p:nvSpPr>
          <p:spPr bwMode="auto">
            <a:xfrm>
              <a:off x="385" y="2740"/>
              <a:ext cx="3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有了阿贝尔判别法就知道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若级数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5316" name="Object 20"/>
            <p:cNvGraphicFramePr>
              <a:graphicFrameLocks noChangeAspect="1"/>
            </p:cNvGraphicFramePr>
            <p:nvPr/>
          </p:nvGraphicFramePr>
          <p:xfrm>
            <a:off x="3743" y="2740"/>
            <a:ext cx="49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64" name="Equation" r:id="rId15" imgW="787400" imgH="508000" progId="Equation.DSMT4">
                    <p:embed/>
                  </p:oleObj>
                </mc:Choice>
                <mc:Fallback>
                  <p:oleObj name="Equation" r:id="rId15" imgW="787400" imgH="508000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3" y="2740"/>
                          <a:ext cx="498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8" name="Rectangle 22"/>
            <p:cNvSpPr>
              <a:spLocks noChangeArrowheads="1"/>
            </p:cNvSpPr>
            <p:nvPr/>
          </p:nvSpPr>
          <p:spPr bwMode="auto">
            <a:xfrm>
              <a:off x="4199" y="2740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则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5320" name="Object 24"/>
          <p:cNvGraphicFramePr>
            <a:graphicFrameLocks noChangeAspect="1"/>
          </p:cNvGraphicFramePr>
          <p:nvPr/>
        </p:nvGraphicFramePr>
        <p:xfrm>
          <a:off x="760413" y="5045075"/>
          <a:ext cx="575627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65" name="Equation" r:id="rId17" imgW="5753100" imgH="901700" progId="Equation.DSMT4">
                  <p:embed/>
                </p:oleObj>
              </mc:Choice>
              <mc:Fallback>
                <p:oleObj name="Equation" r:id="rId17" imgW="5753100" imgH="9017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5045075"/>
                        <a:ext cx="575627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611560" y="332656"/>
            <a:ext cx="4081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若数列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具有性质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1907704" y="980728"/>
          <a:ext cx="4676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8" name="Equation" r:id="rId1" imgW="4673600" imgH="546100" progId="Equation.DSMT4">
                  <p:embed/>
                </p:oleObj>
              </mc:Choice>
              <mc:Fallback>
                <p:oleObj name="Equation" r:id="rId1" imgW="4673600" imgH="546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980728"/>
                        <a:ext cx="4676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4279" name="Rectangle 7"/>
              <p:cNvSpPr>
                <a:spLocks noChangeArrowheads="1"/>
              </p:cNvSpPr>
              <p:nvPr/>
            </p:nvSpPr>
            <p:spPr bwMode="auto">
              <a:xfrm>
                <a:off x="251520" y="1484784"/>
                <a:ext cx="895296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func>
                      <m:func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𝒏𝒙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∑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func>
                      <m:func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2800" b="1" i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𝒏𝒙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对任何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∈(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𝝅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都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收敛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5427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1484784"/>
                <a:ext cx="8952965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1" t="-29" r="2" b="2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4281" name="Object 9"/>
          <p:cNvGraphicFramePr>
            <a:graphicFrameLocks noChangeAspect="1"/>
          </p:cNvGraphicFramePr>
          <p:nvPr/>
        </p:nvGraphicFramePr>
        <p:xfrm>
          <a:off x="899592" y="2708920"/>
          <a:ext cx="7696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19" name="Equation" r:id="rId4" imgW="7696200" imgH="990600" progId="Equation.DSMT4">
                  <p:embed/>
                </p:oleObj>
              </mc:Choice>
              <mc:Fallback>
                <p:oleObj name="Equation" r:id="rId4" imgW="7696200" imgH="990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708920"/>
                        <a:ext cx="7696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1475656" y="3861048"/>
          <a:ext cx="46005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20" name="Equation" r:id="rId6" imgW="4597400" imgH="990600" progId="Equation.DSMT4">
                  <p:embed/>
                </p:oleObj>
              </mc:Choice>
              <mc:Fallback>
                <p:oleObj name="Equation" r:id="rId6" imgW="4597400" imgH="990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3861048"/>
                        <a:ext cx="460057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2" name="Rectangle 10"/>
          <p:cNvSpPr>
            <a:spLocks noChangeArrowheads="1"/>
          </p:cNvSpPr>
          <p:nvPr/>
        </p:nvSpPr>
        <p:spPr bwMode="auto">
          <a:xfrm>
            <a:off x="539552" y="2276872"/>
            <a:ext cx="1344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因为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067944" y="5805264"/>
                <a:ext cx="4536504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func>
                        <m:func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1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800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1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800" b="1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805264"/>
                <a:ext cx="4536504" cy="610936"/>
              </a:xfrm>
              <a:prstGeom prst="rect">
                <a:avLst/>
              </a:prstGeom>
              <a:blipFill rotWithShape="1">
                <a:blip r:embed="rId8"/>
                <a:stretch>
                  <a:fillRect l="-3" t="-15" r="4" b="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683568" y="5013176"/>
                <a:ext cx="2880320" cy="1060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013176"/>
                <a:ext cx="2880320" cy="1060483"/>
              </a:xfrm>
              <a:prstGeom prst="rect">
                <a:avLst/>
              </a:prstGeom>
              <a:blipFill rotWithShape="1">
                <a:blip r:embed="rId9"/>
                <a:stretch>
                  <a:fillRect l="-11" t="-46" r="9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755576" y="332656"/>
          <a:ext cx="2566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0" name="Equation" r:id="rId1" imgW="61569600" imgH="10363200" progId="Equation.DSMT4">
                  <p:embed/>
                </p:oleObj>
              </mc:Choice>
              <mc:Fallback>
                <p:oleObj name="Equation" r:id="rId1" imgW="61569600" imgH="10363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32656"/>
                        <a:ext cx="2566987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331640" y="620688"/>
          <a:ext cx="6619875" cy="178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1" name="Equation" r:id="rId3" imgW="6616700" imgH="1778000" progId="Equation.DSMT4">
                  <p:embed/>
                </p:oleObj>
              </mc:Choice>
              <mc:Fallback>
                <p:oleObj name="Equation" r:id="rId3" imgW="6616700" imgH="17780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620688"/>
                        <a:ext cx="6619875" cy="1781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67" name="Group 19"/>
          <p:cNvGrpSpPr/>
          <p:nvPr/>
        </p:nvGrpSpPr>
        <p:grpSpPr bwMode="auto">
          <a:xfrm>
            <a:off x="395536" y="2636912"/>
            <a:ext cx="7921625" cy="549275"/>
            <a:chOff x="385" y="2876"/>
            <a:chExt cx="4990" cy="346"/>
          </a:xfrm>
        </p:grpSpPr>
        <p:graphicFrame>
          <p:nvGraphicFramePr>
            <p:cNvPr id="53251" name="Object 3"/>
            <p:cNvGraphicFramePr>
              <a:graphicFrameLocks noChangeAspect="1"/>
            </p:cNvGraphicFramePr>
            <p:nvPr/>
          </p:nvGraphicFramePr>
          <p:xfrm>
            <a:off x="1326" y="2904"/>
            <a:ext cx="84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2" name="Equation" r:id="rId5" imgW="1346200" imgH="508000" progId="Equation.DSMT4">
                    <p:embed/>
                  </p:oleObj>
                </mc:Choice>
                <mc:Fallback>
                  <p:oleObj name="Equation" r:id="rId5" imgW="1346200" imgH="5080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6" y="2904"/>
                          <a:ext cx="846" cy="3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0" name="Object 2"/>
            <p:cNvGraphicFramePr>
              <a:graphicFrameLocks noChangeAspect="1"/>
            </p:cNvGraphicFramePr>
            <p:nvPr/>
          </p:nvGraphicFramePr>
          <p:xfrm>
            <a:off x="3828" y="2948"/>
            <a:ext cx="98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83" name="Equation" r:id="rId7" imgW="1562100" imgH="393700" progId="Equation.DSMT4">
                    <p:embed/>
                  </p:oleObj>
                </mc:Choice>
                <mc:Fallback>
                  <p:oleObj name="Equation" r:id="rId7" imgW="1562100" imgH="3937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8" y="2948"/>
                          <a:ext cx="98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8" name="Rectangle 10"/>
            <p:cNvSpPr>
              <a:spLocks noChangeArrowheads="1"/>
            </p:cNvSpPr>
            <p:nvPr/>
          </p:nvSpPr>
          <p:spPr bwMode="auto">
            <a:xfrm>
              <a:off x="385" y="287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所以级数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2187" y="2876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的部分和数列当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4765" y="2876"/>
              <a:ext cx="6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时有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53262" name="Object 14"/>
          <p:cNvGraphicFramePr>
            <a:graphicFrameLocks noChangeAspect="1"/>
          </p:cNvGraphicFramePr>
          <p:nvPr/>
        </p:nvGraphicFramePr>
        <p:xfrm>
          <a:off x="467544" y="3356992"/>
          <a:ext cx="7315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4" name="Equation" r:id="rId9" imgW="175564800" imgH="12192000" progId="Equation.DSMT4">
                  <p:embed/>
                </p:oleObj>
              </mc:Choice>
              <mc:Fallback>
                <p:oleObj name="Equation" r:id="rId9" imgW="175564800" imgH="121920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56992"/>
                        <a:ext cx="73152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51520" y="4149080"/>
                <a:ext cx="734481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 smtClean="0">
                    <a:latin typeface="+mn-ea"/>
                    <a:ea typeface="+mn-ea"/>
                  </a:rPr>
                  <a:t>同理，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+mn-ea"/>
                      </a:rPr>
                      <m:t>∑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𝒂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𝒏</m:t>
                        </m:r>
                      </m:sub>
                    </m:sSub>
                    <m:func>
                      <m:func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uncPr>
                      <m:fName>
                        <m:r>
                          <a:rPr lang="en-US" altLang="zh-CN" b="1" i="0" smtClean="0">
                            <a:latin typeface="Cambria Math" panose="02040503050406030204" pitchFamily="18" charset="0"/>
                            <a:ea typeface="+mn-ea"/>
                          </a:rPr>
                          <m:t>𝐬𝐢𝐧</m:t>
                        </m:r>
                      </m:fName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(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𝒏𝒙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+mn-ea"/>
                          </a:rPr>
                          <m:t>)</m:t>
                        </m:r>
                      </m:e>
                    </m:func>
                  </m:oMath>
                </a14:m>
                <a:r>
                  <a:rPr lang="zh-CN" altLang="en-US" b="1" dirty="0" smtClean="0">
                    <a:latin typeface="+mn-ea"/>
                    <a:ea typeface="+mn-ea"/>
                  </a:rPr>
                  <a:t>也收敛，这是因为</a:t>
                </a:r>
                <a:endParaRPr lang="zh-CN" altLang="en-US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149080"/>
                <a:ext cx="7344816" cy="584775"/>
              </a:xfrm>
              <a:prstGeom prst="rect">
                <a:avLst/>
              </a:prstGeom>
              <a:blipFill rotWithShape="1">
                <a:blip r:embed="rId11"/>
                <a:stretch>
                  <a:fillRect l="-1" t="-107" r="6" b="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31640" y="5013176"/>
                <a:ext cx="604024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5013176"/>
                <a:ext cx="6040243" cy="691471"/>
              </a:xfrm>
              <a:prstGeom prst="rect">
                <a:avLst/>
              </a:prstGeom>
              <a:blipFill rotWithShape="1">
                <a:blip r:embed="rId12"/>
                <a:stretch>
                  <a:fillRect l="-1" t="-70" r="-1269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1331640" y="6021288"/>
                <a:ext cx="57741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d>
                        </m:e>
                      </m:func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021288"/>
                <a:ext cx="5774145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1" t="-59" r="-1119" b="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69640" y="404664"/>
                <a:ext cx="7290073" cy="490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zh-CN" altLang="en-US" sz="2400" b="1" i="0" dirty="0" smtClean="0">
                    <a:latin typeface="+mj-lt"/>
                  </a:rPr>
                  <a:t>这样：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𝟐</m:t>
                    </m:r>
                    <m:func>
                      <m:func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f>
                          <m:f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𝒏𝒙</m:t>
                            </m:r>
                          </m:e>
                        </m:func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40" y="404664"/>
                <a:ext cx="7290073" cy="490840"/>
              </a:xfrm>
              <a:prstGeom prst="rect">
                <a:avLst/>
              </a:prstGeom>
              <a:blipFill rotWithShape="1">
                <a:blip r:embed="rId1"/>
                <a:stretch>
                  <a:fillRect l="-1" t="-34" r="-2033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83568" y="1844824"/>
                <a:ext cx="2892266" cy="4606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f>
                          <m:f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num>
                          <m:den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func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num>
                              <m:den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r>
                  <a:rPr lang="en-US" altLang="zh-CN" sz="2000" b="1" dirty="0" smtClean="0"/>
                  <a:t>,</a:t>
                </a:r>
                <a:endParaRPr lang="zh-CN" altLang="en-US" sz="2000" b="1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1844824"/>
                <a:ext cx="2892266" cy="460639"/>
              </a:xfrm>
              <a:prstGeom prst="rect">
                <a:avLst/>
              </a:prstGeom>
              <a:blipFill rotWithShape="1">
                <a:blip r:embed="rId2"/>
                <a:stretch>
                  <a:fillRect l="-11" t="-32" r="-1949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395536" y="1052736"/>
                <a:ext cx="8273354" cy="6915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num>
                            <m:den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e>
                      </m:func>
                      <m:r>
                        <a:rPr lang="en-US" altLang="zh-CN" sz="20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⋯+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2000" b="1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US" altLang="zh-CN" sz="20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  <m:r>
                            <a:rPr lang="en-US" altLang="zh-CN" sz="20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func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8273354" cy="691536"/>
              </a:xfrm>
              <a:prstGeom prst="rect">
                <a:avLst/>
              </a:prstGeom>
              <a:blipFill rotWithShape="1">
                <a:blip r:embed="rId3"/>
                <a:stretch>
                  <a:fillRect l="-7" t="-78" r="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467544" y="2420888"/>
                <a:ext cx="7776864" cy="909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𝐬𝐢𝐧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𝒏𝒙</m:t>
                        </m:r>
                      </m:e>
                    </m:func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400" b="1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𝐜𝐨𝐬</m:t>
                                </m:r>
                              </m:fName>
                              <m:e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rgbClr val="0000FF"/>
                    </a:solidFill>
                  </a:rPr>
                  <a:t>.</a:t>
                </a:r>
                <a:endParaRPr lang="zh-CN" alt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7776864" cy="909929"/>
              </a:xfrm>
              <a:prstGeom prst="rect">
                <a:avLst/>
              </a:prstGeom>
              <a:blipFill rotWithShape="1">
                <a:blip r:embed="rId4"/>
                <a:stretch>
                  <a:fillRect l="-2" t="-29" r="3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683568" y="3212976"/>
                <a:ext cx="7056784" cy="9099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C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  <m:r>
                      <a:rPr lang="en-US" altLang="zh-CN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+⋯+</m:t>
                    </m:r>
                    <m:func>
                      <m:funcPr>
                        <m:ctrlP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𝐜𝐨𝐬</m:t>
                        </m:r>
                        <m:r>
                          <a:rPr lang="en-US" altLang="zh-CN" sz="24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altLang="zh-C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𝒏𝒙</m:t>
                        </m:r>
                      </m:e>
                    </m:func>
                    <m:r>
                      <a:rPr lang="en-US" altLang="zh-CN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zh-CN" sz="24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</m:num>
                      <m:den>
                        <m:r>
                          <a:rPr lang="en-US" altLang="zh-CN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func>
                          <m:funcPr>
                            <m:ctrlPr>
                              <a:rPr lang="en-US" altLang="zh-CN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zh-CN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altLang="zh-CN" sz="2400" dirty="0" smtClean="0">
                    <a:solidFill>
                      <a:schemeClr val="tx1"/>
                    </a:solidFill>
                  </a:rPr>
                  <a:t>.</a:t>
                </a:r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212976"/>
                <a:ext cx="7056784" cy="909929"/>
              </a:xfrm>
              <a:prstGeom prst="rect">
                <a:avLst/>
              </a:prstGeom>
              <a:blipFill rotWithShape="1">
                <a:blip r:embed="rId5"/>
                <a:stretch>
                  <a:fillRect l="-4" t="-56" r="5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395536" y="4077072"/>
                <a:ext cx="2304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 smtClean="0">
                    <a:latin typeface="+mn-ea"/>
                    <a:ea typeface="+mn-ea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∈(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𝟎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𝟐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，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4077072"/>
                <a:ext cx="2304256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25" t="-81" r="18" b="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6948264" y="5805264"/>
                <a:ext cx="1728192" cy="582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en-US" altLang="zh-CN" sz="1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num>
                      <m:den>
                        <m:func>
                          <m:funcPr>
                            <m:ctrlPr>
                              <a:rPr lang="en-US" altLang="zh-CN" sz="1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funcPr>
                          <m:fName>
                            <m:r>
                              <a:rPr lang="en-US" altLang="zh-CN" sz="18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𝐬𝐢𝐧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zh-CN" sz="18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𝟐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zh-CN" altLang="en-US" sz="1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与</a:t>
                </a:r>
                <a:r>
                  <a:rPr lang="en-US" altLang="zh-CN" sz="1800" b="1" i="1" dirty="0" smtClean="0">
                    <a:solidFill>
                      <a:srgbClr val="FF0000"/>
                    </a:solidFill>
                    <a:latin typeface="+mn-lt"/>
                    <a:ea typeface="+mn-ea"/>
                  </a:rPr>
                  <a:t>n</a:t>
                </a:r>
                <a:r>
                  <a:rPr lang="zh-CN" altLang="en-US" sz="1800" b="1" dirty="0" smtClean="0">
                    <a:solidFill>
                      <a:srgbClr val="FF0000"/>
                    </a:solidFill>
                    <a:latin typeface="+mn-ea"/>
                    <a:ea typeface="+mn-ea"/>
                  </a:rPr>
                  <a:t>无关</a:t>
                </a:r>
                <a:endParaRPr lang="zh-CN" altLang="en-US" sz="2400" b="1" dirty="0">
                  <a:solidFill>
                    <a:srgbClr val="FF0000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264" y="5805264"/>
                <a:ext cx="1728192" cy="582660"/>
              </a:xfrm>
              <a:prstGeom prst="rect">
                <a:avLst/>
              </a:prstGeom>
              <a:blipFill rotWithShape="1">
                <a:blip r:embed="rId7"/>
                <a:stretch>
                  <a:fillRect l="-5" t="-16" r="26" b="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83568" y="5445224"/>
                <a:ext cx="5760640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𝒏𝒙</m:t>
                            </m:r>
                          </m:e>
                        </m:func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en-US" altLang="zh-CN" sz="2400" b="1" dirty="0" smtClean="0">
                    <a:latin typeface="+mn-ea"/>
                    <a:ea typeface="+mn-ea"/>
                  </a:rPr>
                  <a:t>.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445224"/>
                <a:ext cx="5760640" cy="746679"/>
              </a:xfrm>
              <a:prstGeom prst="rect">
                <a:avLst/>
              </a:prstGeom>
              <a:blipFill rotWithShape="1">
                <a:blip r:embed="rId8"/>
                <a:stretch>
                  <a:fillRect l="-5" t="-13" r="4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11560" y="4653136"/>
                <a:ext cx="5832648" cy="7466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func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𝒏𝒙</m:t>
                            </m:r>
                          </m:e>
                        </m:func>
                      </m:e>
                    </m: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func>
                          <m:func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num>
                              <m:den>
                                <m:r>
                                  <a:rPr lang="en-US" altLang="zh-C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r>
                  <a:rPr lang="zh-CN" altLang="en-US" sz="2400" b="1" dirty="0" smtClean="0">
                    <a:latin typeface="+mn-ea"/>
                    <a:ea typeface="+mn-ea"/>
                  </a:rPr>
                  <a:t>，</a:t>
                </a: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4653136"/>
                <a:ext cx="5832648" cy="746679"/>
              </a:xfrm>
              <a:prstGeom prst="rect">
                <a:avLst/>
              </a:prstGeom>
              <a:blipFill rotWithShape="1">
                <a:blip r:embed="rId9"/>
                <a:stretch>
                  <a:fillRect l="-1" t="-66" r="4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771800" y="1916832"/>
          <a:ext cx="3225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2" name="Equation" r:id="rId1" imgW="3225800" imgH="850900" progId="Equation.DSMT4">
                  <p:embed/>
                </p:oleObj>
              </mc:Choice>
              <mc:Fallback>
                <p:oleObj name="Equation" r:id="rId1" imgW="3225800" imgH="8509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1916832"/>
                        <a:ext cx="3225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755576" y="2924944"/>
          <a:ext cx="39624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13" name="Equation" r:id="rId3" imgW="3962400" imgH="444500" progId="Equation.DSMT4">
                  <p:embed/>
                </p:oleObj>
              </mc:Choice>
              <mc:Fallback>
                <p:oleObj name="Equation" r:id="rId3" imgW="3962400" imgH="444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924944"/>
                        <a:ext cx="39624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0" name="Rectangle 6"/>
          <p:cNvSpPr>
            <a:spLocks noChangeArrowheads="1"/>
          </p:cNvSpPr>
          <p:nvPr/>
        </p:nvSpPr>
        <p:spPr bwMode="auto">
          <a:xfrm>
            <a:off x="755576" y="1266757"/>
            <a:ext cx="56166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作为例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特殊情形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得到级数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2236" name="Group 12"/>
          <p:cNvGrpSpPr/>
          <p:nvPr/>
        </p:nvGrpSpPr>
        <p:grpSpPr bwMode="auto">
          <a:xfrm>
            <a:off x="611188" y="3917950"/>
            <a:ext cx="6819900" cy="952500"/>
            <a:chOff x="385" y="2387"/>
            <a:chExt cx="4296" cy="600"/>
          </a:xfrm>
        </p:grpSpPr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385" y="2522"/>
              <a:ext cx="85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例</a:t>
              </a:r>
              <a:r>
                <a:rPr lang="en-US" altLang="zh-CN" sz="2800" b="1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endPara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2" name="Object 8"/>
            <p:cNvGraphicFramePr>
              <a:graphicFrameLocks noChangeAspect="1"/>
            </p:cNvGraphicFramePr>
            <p:nvPr/>
          </p:nvGraphicFramePr>
          <p:xfrm>
            <a:off x="1338" y="2387"/>
            <a:ext cx="136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4" name="Equation" r:id="rId5" imgW="2171700" imgH="952500" progId="Equation.DSMT4">
                    <p:embed/>
                  </p:oleObj>
                </mc:Choice>
                <mc:Fallback>
                  <p:oleObj name="Equation" r:id="rId5" imgW="2171700" imgH="9525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387"/>
                          <a:ext cx="136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2653" y="2523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收敛但不绝对收敛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 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2240" name="Group 16"/>
          <p:cNvGrpSpPr/>
          <p:nvPr/>
        </p:nvGrpSpPr>
        <p:grpSpPr bwMode="auto">
          <a:xfrm>
            <a:off x="611188" y="4997450"/>
            <a:ext cx="5854700" cy="952500"/>
            <a:chOff x="431" y="3067"/>
            <a:chExt cx="3688" cy="600"/>
          </a:xfrm>
        </p:grpSpPr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431" y="3203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解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由于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1240" y="3067"/>
            <a:ext cx="136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415" name="Equation" r:id="rId7" imgW="2171700" imgH="952500" progId="Equation.DSMT4">
                    <p:embed/>
                  </p:oleObj>
                </mc:Choice>
                <mc:Fallback>
                  <p:oleObj name="Equation" r:id="rId7" imgW="2171700" imgH="9525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0" y="3067"/>
                          <a:ext cx="1368" cy="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2653" y="3194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的绝对值级数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Object 2"/>
          <p:cNvGraphicFramePr>
            <a:graphicFrameLocks noChangeAspect="1"/>
          </p:cNvGraphicFramePr>
          <p:nvPr/>
        </p:nvGraphicFramePr>
        <p:xfrm>
          <a:off x="2366963" y="555625"/>
          <a:ext cx="44323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4" name="Equation" r:id="rId1" imgW="4432300" imgH="952500" progId="Equation.DSMT4">
                  <p:embed/>
                </p:oleObj>
              </mc:Choice>
              <mc:Fallback>
                <p:oleObj name="Equation" r:id="rId1" imgW="4432300" imgH="952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6963" y="555625"/>
                        <a:ext cx="44323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ChangeAspect="1"/>
          </p:cNvGraphicFramePr>
          <p:nvPr/>
        </p:nvGraphicFramePr>
        <p:xfrm>
          <a:off x="671513" y="1730375"/>
          <a:ext cx="7381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5" name="Equation" r:id="rId3" imgW="7366000" imgH="927100" progId="Equation.DSMT4">
                  <p:embed/>
                </p:oleObj>
              </mc:Choice>
              <mc:Fallback>
                <p:oleObj name="Equation" r:id="rId3" imgW="7366000" imgH="9271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1730375"/>
                        <a:ext cx="738187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731838" y="2852738"/>
          <a:ext cx="2184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6" name="Equation" r:id="rId5" imgW="2184400" imgH="939800" progId="Equation.DSMT4">
                  <p:embed/>
                </p:oleObj>
              </mc:Choice>
              <mc:Fallback>
                <p:oleObj name="Equation" r:id="rId5" imgW="2184400" imgH="939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2852738"/>
                        <a:ext cx="21844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6" name="Object 16"/>
          <p:cNvGraphicFramePr>
            <a:graphicFrameLocks noChangeAspect="1"/>
          </p:cNvGraphicFramePr>
          <p:nvPr/>
        </p:nvGraphicFramePr>
        <p:xfrm>
          <a:off x="679450" y="3962400"/>
          <a:ext cx="39719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7" name="Equation" r:id="rId7" imgW="3975100" imgH="762000" progId="Equation.DSMT4">
                  <p:embed/>
                </p:oleObj>
              </mc:Choice>
              <mc:Fallback>
                <p:oleObj name="Equation" r:id="rId7" imgW="3975100" imgH="762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3962400"/>
                        <a:ext cx="39719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5" name="Object 15"/>
          <p:cNvGraphicFramePr>
            <a:graphicFrameLocks noChangeAspect="1"/>
          </p:cNvGraphicFramePr>
          <p:nvPr/>
        </p:nvGraphicFramePr>
        <p:xfrm>
          <a:off x="1809750" y="4803775"/>
          <a:ext cx="598487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8" name="Equation" r:id="rId9" imgW="5981700" imgH="952500" progId="Equation.DSMT4">
                  <p:embed/>
                </p:oleObj>
              </mc:Choice>
              <mc:Fallback>
                <p:oleObj name="Equation" r:id="rId9" imgW="5981700" imgH="9525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4803775"/>
                        <a:ext cx="5984875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684213" y="549275"/>
          <a:ext cx="41910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5" name="Equation" r:id="rId1" imgW="4191000" imgH="927100" progId="Equation.DSMT4">
                  <p:embed/>
                </p:oleObj>
              </mc:Choice>
              <mc:Fallback>
                <p:oleObj name="Equation" r:id="rId1" imgW="4191000" imgH="9271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"/>
                        <a:ext cx="41910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2151063" y="1700213"/>
          <a:ext cx="47974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6" name="Equation" r:id="rId3" imgW="4800600" imgH="927100" progId="Equation.DSMT4">
                  <p:embed/>
                </p:oleObj>
              </mc:Choice>
              <mc:Fallback>
                <p:oleObj name="Equation" r:id="rId3" imgW="4800600" imgH="9271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063" y="1700213"/>
                        <a:ext cx="47974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/>
          <p:cNvGraphicFramePr>
            <a:graphicFrameLocks noChangeAspect="1"/>
          </p:cNvGraphicFramePr>
          <p:nvPr/>
        </p:nvGraphicFramePr>
        <p:xfrm>
          <a:off x="695325" y="2781300"/>
          <a:ext cx="71215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7" name="Equation" r:id="rId5" imgW="7124700" imgH="939800" progId="Equation.DSMT4">
                  <p:embed/>
                </p:oleObj>
              </mc:Choice>
              <mc:Fallback>
                <p:oleObj name="Equation" r:id="rId5" imgW="7124700" imgH="939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2781300"/>
                        <a:ext cx="71215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408363" y="4421188"/>
          <a:ext cx="2171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38" name="Equation" r:id="rId7" imgW="2171700" imgH="952500" progId="Equation.DSMT4">
                  <p:embed/>
                </p:oleObj>
              </mc:Choice>
              <mc:Fallback>
                <p:oleObj name="Equation" r:id="rId7" imgW="2171700" imgH="952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8363" y="4421188"/>
                        <a:ext cx="2171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85788" y="3789363"/>
            <a:ext cx="1790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所以级数 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6" name="Rectangle 10"/>
          <p:cNvSpPr>
            <a:spLocks noChangeArrowheads="1"/>
          </p:cNvSpPr>
          <p:nvPr/>
        </p:nvSpPr>
        <p:spPr bwMode="auto">
          <a:xfrm>
            <a:off x="587375" y="5497513"/>
            <a:ext cx="2770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为条件收敛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       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3194050" y="519113"/>
            <a:ext cx="272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4000">
                <a:solidFill>
                  <a:srgbClr val="0000FF"/>
                </a:solidFill>
              </a:rPr>
              <a:t>复习思考题</a:t>
            </a:r>
            <a:endParaRPr lang="zh-CN" altLang="en-US" sz="4000">
              <a:solidFill>
                <a:srgbClr val="0000FF"/>
              </a:solidFill>
            </a:endParaRPr>
          </a:p>
        </p:txBody>
      </p:sp>
      <p:grpSp>
        <p:nvGrpSpPr>
          <p:cNvPr id="49160" name="Group 8"/>
          <p:cNvGrpSpPr/>
          <p:nvPr/>
        </p:nvGrpSpPr>
        <p:grpSpPr bwMode="auto">
          <a:xfrm>
            <a:off x="611188" y="1444625"/>
            <a:ext cx="7978775" cy="544513"/>
            <a:chOff x="476" y="877"/>
            <a:chExt cx="5026" cy="343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1655" y="877"/>
            <a:ext cx="50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3" name="Equation" r:id="rId1" imgW="799465" imgH="520700" progId="Equation.DSMT4">
                    <p:embed/>
                  </p:oleObj>
                </mc:Choice>
                <mc:Fallback>
                  <p:oleObj name="Equation" r:id="rId1" imgW="799465" imgH="5207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877"/>
                          <a:ext cx="50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3696" y="890"/>
            <a:ext cx="486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4" name="Equation" r:id="rId3" imgW="774065" imgH="520700" progId="Equation.DSMT4">
                    <p:embed/>
                  </p:oleObj>
                </mc:Choice>
                <mc:Fallback>
                  <p:oleObj name="Equation" r:id="rId3" imgW="774065" imgH="520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890"/>
                          <a:ext cx="486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57" name="Rectangle 5"/>
            <p:cNvSpPr>
              <a:spLocks noChangeArrowheads="1"/>
            </p:cNvSpPr>
            <p:nvPr/>
          </p:nvSpPr>
          <p:spPr bwMode="auto">
            <a:xfrm>
              <a:off x="476" y="890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sz="28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1.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假设级数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58" name="Rectangle 6"/>
            <p:cNvSpPr>
              <a:spLocks noChangeArrowheads="1"/>
            </p:cNvSpPr>
            <p:nvPr/>
          </p:nvSpPr>
          <p:spPr bwMode="auto">
            <a:xfrm>
              <a:off x="2154" y="880"/>
              <a:ext cx="1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绝对收敛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59" name="Rectangle 7"/>
            <p:cNvSpPr>
              <a:spLocks noChangeArrowheads="1"/>
            </p:cNvSpPr>
            <p:nvPr/>
          </p:nvSpPr>
          <p:spPr bwMode="auto">
            <a:xfrm>
              <a:off x="4105" y="890"/>
              <a:ext cx="1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条件收敛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问</a:t>
              </a:r>
              <a:r>
                <a:rPr lang="zh-CN" altLang="en-US" sz="1100" b="1"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9164" name="Group 12"/>
          <p:cNvGrpSpPr/>
          <p:nvPr/>
        </p:nvGrpSpPr>
        <p:grpSpPr bwMode="auto">
          <a:xfrm>
            <a:off x="611188" y="2184400"/>
            <a:ext cx="6740525" cy="523875"/>
            <a:chOff x="521" y="1298"/>
            <a:chExt cx="4246" cy="330"/>
          </a:xfrm>
        </p:grpSpPr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521" y="1298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级数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1035" y="1298"/>
            <a:ext cx="107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65" name="Equation" r:id="rId5" imgW="1701800" imgH="520700" progId="Equation.DSMT4">
                    <p:embed/>
                  </p:oleObj>
                </mc:Choice>
                <mc:Fallback>
                  <p:oleObj name="Equation" r:id="rId5" imgW="1701800" imgH="5207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5" y="1298"/>
                          <a:ext cx="1074" cy="3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3" name="Rectangle 11"/>
            <p:cNvSpPr>
              <a:spLocks noChangeArrowheads="1"/>
            </p:cNvSpPr>
            <p:nvPr/>
          </p:nvSpPr>
          <p:spPr bwMode="auto">
            <a:xfrm>
              <a:off x="2064" y="1298"/>
              <a:ext cx="27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是绝对收敛还是条件收敛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?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49172" name="Object 20"/>
          <p:cNvGraphicFramePr>
            <a:graphicFrameLocks noChangeAspect="1"/>
          </p:cNvGraphicFramePr>
          <p:nvPr/>
        </p:nvGraphicFramePr>
        <p:xfrm>
          <a:off x="684213" y="2852738"/>
          <a:ext cx="785812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6" name="Equation" r:id="rId7" imgW="7861300" imgH="952500" progId="Equation.DSMT4">
                  <p:embed/>
                </p:oleObj>
              </mc:Choice>
              <mc:Fallback>
                <p:oleObj name="Equation" r:id="rId7" imgW="7861300" imgH="9525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852738"/>
                        <a:ext cx="785812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74" name="Object 22"/>
          <p:cNvGraphicFramePr>
            <a:graphicFrameLocks noChangeAspect="1"/>
          </p:cNvGraphicFramePr>
          <p:nvPr/>
        </p:nvGraphicFramePr>
        <p:xfrm>
          <a:off x="684213" y="3841750"/>
          <a:ext cx="43434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67" name="Equation" r:id="rId9" imgW="4343400" imgH="520700" progId="Equation.DSMT4">
                  <p:embed/>
                </p:oleObj>
              </mc:Choice>
              <mc:Fallback>
                <p:oleObj name="Equation" r:id="rId9" imgW="4343400" imgH="5207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841750"/>
                        <a:ext cx="4343400" cy="523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611188" y="4638675"/>
            <a:ext cx="7953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总结一般项级数条件收敛或绝对收敛的判别步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77" name="Rectangle 25"/>
          <p:cNvSpPr>
            <a:spLocks noChangeArrowheads="1"/>
          </p:cNvSpPr>
          <p:nvPr/>
        </p:nvSpPr>
        <p:spPr bwMode="auto">
          <a:xfrm>
            <a:off x="611188" y="5286375"/>
            <a:ext cx="900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骤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747963" y="1268413"/>
          <a:ext cx="3552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69" name="Equation" r:id="rId1" imgW="3556000" imgH="546100" progId="Equation.DSMT4">
                  <p:embed/>
                </p:oleObj>
              </mc:Choice>
              <mc:Fallback>
                <p:oleObj name="Equation" r:id="rId1" imgW="3556000" imgH="5461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1268413"/>
                        <a:ext cx="355282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690563" y="2060575"/>
          <a:ext cx="558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0" name="Equation" r:id="rId3" imgW="5588000" imgH="457200" progId="Equation.DSMT4">
                  <p:embed/>
                </p:oleObj>
              </mc:Choice>
              <mc:Fallback>
                <p:oleObj name="Equation" r:id="rId3" imgW="5588000" imgH="4572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060575"/>
                        <a:ext cx="55880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0" name="Rectangle 6"/>
          <p:cNvSpPr>
            <a:spLocks noChangeArrowheads="1"/>
          </p:cNvSpPr>
          <p:nvPr/>
        </p:nvSpPr>
        <p:spPr bwMode="auto">
          <a:xfrm>
            <a:off x="595313" y="2708275"/>
            <a:ext cx="8048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推论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满足莱布尼茨判别法的条件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则收敛</a:t>
            </a:r>
            <a:r>
              <a:rPr lang="zh-CN" altLang="en-US" sz="11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2" name="Rectangle 8"/>
          <p:cNvSpPr>
            <a:spLocks noChangeArrowheads="1"/>
          </p:cNvSpPr>
          <p:nvPr/>
        </p:nvSpPr>
        <p:spPr bwMode="auto">
          <a:xfrm>
            <a:off x="600075" y="3414713"/>
            <a:ext cx="3800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的余项估计式为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851275" y="4043363"/>
          <a:ext cx="1533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71" name="Equation" r:id="rId5" imgW="1536700" imgH="508000" progId="Equation.DSMT4">
                  <p:embed/>
                </p:oleObj>
              </mc:Choice>
              <mc:Fallback>
                <p:oleObj name="Equation" r:id="rId5" imgW="1536700" imgH="508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4043363"/>
                        <a:ext cx="153352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3" name="Rectangle 9"/>
          <p:cNvSpPr>
            <a:spLocks noChangeArrowheads="1"/>
          </p:cNvSpPr>
          <p:nvPr/>
        </p:nvSpPr>
        <p:spPr bwMode="auto">
          <a:xfrm>
            <a:off x="611188" y="4724400"/>
            <a:ext cx="8274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对于下列交错级数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应用莱布尼茨判别法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容易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检验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56" name="Rectangle 12"/>
          <p:cNvSpPr>
            <a:spLocks noChangeArrowheads="1"/>
          </p:cNvSpPr>
          <p:nvPr/>
        </p:nvSpPr>
        <p:spPr bwMode="auto">
          <a:xfrm>
            <a:off x="592138" y="543083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它们都是收敛的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57" name="Rectangle 13"/>
          <p:cNvSpPr>
            <a:spLocks noChangeArrowheads="1"/>
          </p:cNvSpPr>
          <p:nvPr/>
        </p:nvSpPr>
        <p:spPr bwMode="auto">
          <a:xfrm>
            <a:off x="596900" y="620713"/>
            <a:ext cx="3865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在惟一的实数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S,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使得 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3" name="Object 3"/>
          <p:cNvGraphicFramePr>
            <a:graphicFrameLocks noChangeAspect="1"/>
          </p:cNvGraphicFramePr>
          <p:nvPr/>
        </p:nvGraphicFramePr>
        <p:xfrm>
          <a:off x="1560513" y="2060575"/>
          <a:ext cx="6972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0" name="Equation" r:id="rId1" imgW="6972300" imgH="914400" progId="Equation.DSMT4">
                  <p:embed/>
                </p:oleObj>
              </mc:Choice>
              <mc:Fallback>
                <p:oleObj name="Equation" r:id="rId1" imgW="697230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0513" y="2060575"/>
                        <a:ext cx="6972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" name="Object 2"/>
          <p:cNvGraphicFramePr>
            <a:graphicFrameLocks noChangeAspect="1"/>
          </p:cNvGraphicFramePr>
          <p:nvPr/>
        </p:nvGraphicFramePr>
        <p:xfrm>
          <a:off x="1484313" y="3284538"/>
          <a:ext cx="70485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1" name="Equation" r:id="rId3" imgW="7048500" imgH="850900" progId="Equation.DSMT4">
                  <p:embed/>
                </p:oleObj>
              </mc:Choice>
              <mc:Fallback>
                <p:oleObj name="Equation" r:id="rId3" imgW="7048500" imgH="8509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284538"/>
                        <a:ext cx="70485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8"/>
          <p:cNvGraphicFramePr>
            <a:graphicFrameLocks noChangeAspect="1"/>
          </p:cNvGraphicFramePr>
          <p:nvPr/>
        </p:nvGraphicFramePr>
        <p:xfrm>
          <a:off x="1550988" y="836613"/>
          <a:ext cx="69818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2" name="Equation" r:id="rId5" imgW="6985000" imgH="850900" progId="Equation.DSMT4">
                  <p:embed/>
                </p:oleObj>
              </mc:Choice>
              <mc:Fallback>
                <p:oleObj name="Equation" r:id="rId5" imgW="6985000" imgH="8509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988" y="836613"/>
                        <a:ext cx="69818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9" name="Object 3"/>
          <p:cNvGraphicFramePr>
            <a:graphicFrameLocks noChangeAspect="1"/>
          </p:cNvGraphicFramePr>
          <p:nvPr/>
        </p:nvGraphicFramePr>
        <p:xfrm>
          <a:off x="3074988" y="1701800"/>
          <a:ext cx="5457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5" name="Equation" r:id="rId1" imgW="5461000" imgH="444500" progId="Equation.DSMT4">
                  <p:embed/>
                </p:oleObj>
              </mc:Choice>
              <mc:Fallback>
                <p:oleObj name="Equation" r:id="rId1" imgW="5461000" imgH="4445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4988" y="1701800"/>
                        <a:ext cx="54578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898" name="Object 2"/>
          <p:cNvGraphicFramePr>
            <a:graphicFrameLocks noChangeAspect="1"/>
          </p:cNvGraphicFramePr>
          <p:nvPr/>
        </p:nvGraphicFramePr>
        <p:xfrm>
          <a:off x="3046413" y="2865438"/>
          <a:ext cx="5486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6" name="Equation" r:id="rId3" imgW="5486400" imgH="508000" progId="Equation.DSMT4">
                  <p:embed/>
                </p:oleObj>
              </mc:Choice>
              <mc:Fallback>
                <p:oleObj name="Equation" r:id="rId3" imgW="5486400" imgH="5080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3" y="2865438"/>
                        <a:ext cx="54864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Rectangle 6"/>
          <p:cNvSpPr>
            <a:spLocks noChangeArrowheads="1"/>
          </p:cNvSpPr>
          <p:nvPr/>
        </p:nvSpPr>
        <p:spPr bwMode="auto">
          <a:xfrm>
            <a:off x="611188" y="3498850"/>
            <a:ext cx="5845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则称原级数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绝对收敛级数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600075" y="2206625"/>
            <a:ext cx="3756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各项绝对值组成的级数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auto">
          <a:xfrm>
            <a:off x="582613" y="4146550"/>
            <a:ext cx="5984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12.12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绝对收敛的级数是收敛的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05" name="Rectangle 9"/>
          <p:cNvSpPr>
            <a:spLocks noChangeArrowheads="1"/>
          </p:cNvSpPr>
          <p:nvPr/>
        </p:nvSpPr>
        <p:spPr bwMode="auto">
          <a:xfrm>
            <a:off x="600075" y="4794250"/>
            <a:ext cx="8104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由于级数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根据级数的柯西收敛准则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0911" name="Rectangle 15"/>
          <p:cNvSpPr>
            <a:spLocks noChangeArrowheads="1"/>
          </p:cNvSpPr>
          <p:nvPr/>
        </p:nvSpPr>
        <p:spPr bwMode="auto">
          <a:xfrm>
            <a:off x="1709738" y="476250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</a:rPr>
              <a:t>二、绝对收敛级数及其性质</a:t>
            </a:r>
            <a:endParaRPr lang="zh-CN" altLang="en-US" sz="3600">
              <a:solidFill>
                <a:srgbClr val="0000FF"/>
              </a:solidFill>
            </a:endParaRP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620713" y="1196975"/>
            <a:ext cx="1793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若级数  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80913" name="Object 17"/>
          <p:cNvGraphicFramePr>
            <a:graphicFrameLocks noChangeAspect="1"/>
          </p:cNvGraphicFramePr>
          <p:nvPr/>
        </p:nvGraphicFramePr>
        <p:xfrm>
          <a:off x="684213" y="5514975"/>
          <a:ext cx="7920037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27" name="Equation" r:id="rId5" imgW="7924800" imgH="431800" progId="Equation.DSMT4">
                  <p:embed/>
                </p:oleObj>
              </mc:Choice>
              <mc:Fallback>
                <p:oleObj name="Equation" r:id="rId5" imgW="7924800" imgH="4318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514975"/>
                        <a:ext cx="7920037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3"/>
          <p:cNvSpPr>
            <a:spLocks noChangeArrowheads="1"/>
          </p:cNvSpPr>
          <p:nvPr/>
        </p:nvSpPr>
        <p:spPr bwMode="auto">
          <a:xfrm>
            <a:off x="577850" y="1685925"/>
            <a:ext cx="984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747963" y="2274888"/>
          <a:ext cx="3578225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3" name="Equation" r:id="rId1" imgW="3581400" imgH="508000" progId="Equation.DSMT4">
                  <p:embed/>
                </p:oleObj>
              </mc:Choice>
              <mc:Fallback>
                <p:oleObj name="Equation" r:id="rId1" imgW="3581400" imgH="508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7963" y="2274888"/>
                        <a:ext cx="3578225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565150" y="3989388"/>
            <a:ext cx="5311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因此由柯西准则知级数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(5)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也收敛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2771775" y="2921000"/>
          <a:ext cx="3771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4" name="Equation" r:id="rId3" imgW="3771900" imgH="508000" progId="Equation.DSMT4">
                  <p:embed/>
                </p:oleObj>
              </mc:Choice>
              <mc:Fallback>
                <p:oleObj name="Equation" r:id="rId3" imgW="3771900" imgH="5080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21000"/>
                        <a:ext cx="3771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/>
          <p:cNvGraphicFramePr>
            <a:graphicFrameLocks noChangeAspect="1"/>
          </p:cNvGraphicFramePr>
          <p:nvPr/>
        </p:nvGraphicFramePr>
        <p:xfrm>
          <a:off x="2781300" y="3619500"/>
          <a:ext cx="495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5" name="Equation" r:id="rId5" imgW="495300" imgH="241300" progId="Equation.DSMT4">
                  <p:embed/>
                </p:oleObj>
              </mc:Choice>
              <mc:Fallback>
                <p:oleObj name="Equation" r:id="rId5" imgW="495300" imgH="2413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619500"/>
                        <a:ext cx="4953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04838" y="4710113"/>
            <a:ext cx="810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对于级数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是否绝对收敛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可引用正项级数的各种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80" name="Rectangle 8"/>
          <p:cNvSpPr>
            <a:spLocks noChangeArrowheads="1"/>
          </p:cNvSpPr>
          <p:nvPr/>
        </p:nvSpPr>
        <p:spPr bwMode="auto">
          <a:xfrm>
            <a:off x="611188" y="5430838"/>
            <a:ext cx="4351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判别法对级数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进行考察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9883" name="Rectangle 11"/>
          <p:cNvSpPr>
            <a:spLocks noChangeArrowheads="1"/>
          </p:cNvSpPr>
          <p:nvPr/>
        </p:nvSpPr>
        <p:spPr bwMode="auto">
          <a:xfrm>
            <a:off x="611188" y="549275"/>
            <a:ext cx="1655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整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 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endParaRPr lang="zh-CN" altLang="en-US" sz="2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2511425" y="1125538"/>
          <a:ext cx="40767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36" name="Equation" r:id="rId7" imgW="4076700" imgH="508000" progId="Equation.DSMT4">
                  <p:embed/>
                </p:oleObj>
              </mc:Choice>
              <mc:Fallback>
                <p:oleObj name="Equation" r:id="rId7" imgW="4076700" imgH="508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425" y="1125538"/>
                        <a:ext cx="40767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2" name="Object 4"/>
          <p:cNvGraphicFramePr>
            <a:graphicFrameLocks noChangeAspect="1"/>
          </p:cNvGraphicFramePr>
          <p:nvPr/>
        </p:nvGraphicFramePr>
        <p:xfrm>
          <a:off x="2195513" y="2725738"/>
          <a:ext cx="48863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0" name="Equation" r:id="rId1" imgW="4889500" imgH="990600" progId="Equation.DSMT4">
                  <p:embed/>
                </p:oleObj>
              </mc:Choice>
              <mc:Fallback>
                <p:oleObj name="Equation" r:id="rId1" imgW="4889500" imgH="990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725738"/>
                        <a:ext cx="48863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1" name="Object 3"/>
          <p:cNvGraphicFramePr>
            <a:graphicFrameLocks noChangeAspect="1"/>
          </p:cNvGraphicFramePr>
          <p:nvPr/>
        </p:nvGraphicFramePr>
        <p:xfrm>
          <a:off x="2700338" y="4416425"/>
          <a:ext cx="35528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1" name="Equation" r:id="rId3" imgW="3556000" imgH="1028700" progId="Equation.DSMT4">
                  <p:embed/>
                </p:oleObj>
              </mc:Choice>
              <mc:Fallback>
                <p:oleObj name="Equation" r:id="rId3" imgW="3556000" imgH="10287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16425"/>
                        <a:ext cx="35528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3" name="Rectangle 5"/>
          <p:cNvSpPr>
            <a:spLocks noChangeArrowheads="1"/>
          </p:cNvSpPr>
          <p:nvPr/>
        </p:nvSpPr>
        <p:spPr bwMode="auto">
          <a:xfrm>
            <a:off x="573088" y="2189163"/>
            <a:ext cx="6446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的各项绝对值所组成的级数是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8863" name="Group 15"/>
          <p:cNvGrpSpPr/>
          <p:nvPr/>
        </p:nvGrpSpPr>
        <p:grpSpPr bwMode="auto">
          <a:xfrm>
            <a:off x="582613" y="5502275"/>
            <a:ext cx="7345362" cy="519113"/>
            <a:chOff x="385" y="3466"/>
            <a:chExt cx="4627" cy="327"/>
          </a:xfrm>
        </p:grpSpPr>
        <p:sp>
          <p:nvSpPr>
            <p:cNvPr id="78855" name="Rectangle 7"/>
            <p:cNvSpPr>
              <a:spLocks noChangeArrowheads="1"/>
            </p:cNvSpPr>
            <p:nvPr/>
          </p:nvSpPr>
          <p:spPr bwMode="auto">
            <a:xfrm>
              <a:off x="385" y="3466"/>
              <a:ext cx="3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因此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所考察的级数对任何实数 </a:t>
              </a:r>
              <a:endParaRPr lang="zh-CN" altLang="en-US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8850" name="Object 2"/>
            <p:cNvGraphicFramePr>
              <a:graphicFrameLocks noChangeAspect="1"/>
            </p:cNvGraphicFramePr>
            <p:nvPr/>
          </p:nvGraphicFramePr>
          <p:xfrm>
            <a:off x="3568" y="3557"/>
            <a:ext cx="174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52" name="Equation" r:id="rId5" imgW="279400" imgH="241300" progId="Equation.DSMT4">
                    <p:embed/>
                  </p:oleObj>
                </mc:Choice>
                <mc:Fallback>
                  <p:oleObj name="Equation" r:id="rId5" imgW="279400" imgH="2413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" y="3557"/>
                          <a:ext cx="174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6" name="Rectangle 8"/>
            <p:cNvSpPr>
              <a:spLocks noChangeArrowheads="1"/>
            </p:cNvSpPr>
            <p:nvPr/>
          </p:nvSpPr>
          <p:spPr bwMode="auto">
            <a:xfrm>
              <a:off x="3715" y="3466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都绝对收敛</a:t>
              </a:r>
              <a:r>
                <a:rPr lang="en-US" altLang="zh-CN" sz="2800" b="1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lang="en-US" altLang="zh-CN" sz="24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8860" name="Rectangle 12"/>
          <p:cNvSpPr>
            <a:spLocks noChangeArrowheads="1"/>
          </p:cNvSpPr>
          <p:nvPr/>
        </p:nvSpPr>
        <p:spPr bwMode="auto">
          <a:xfrm>
            <a:off x="611188" y="620713"/>
            <a:ext cx="178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级数   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78861" name="Object 13"/>
          <p:cNvGraphicFramePr>
            <a:graphicFrameLocks noChangeAspect="1"/>
          </p:cNvGraphicFramePr>
          <p:nvPr/>
        </p:nvGraphicFramePr>
        <p:xfrm>
          <a:off x="2268538" y="1125538"/>
          <a:ext cx="43434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3" name="Equation" r:id="rId7" imgW="4343400" imgH="939800" progId="Equation.DSMT4">
                  <p:embed/>
                </p:oleObj>
              </mc:Choice>
              <mc:Fallback>
                <p:oleObj name="Equation" r:id="rId7" imgW="4343400" imgH="939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25538"/>
                        <a:ext cx="43434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715963" y="3871913"/>
          <a:ext cx="60071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4" name="Equation" r:id="rId9" imgW="6007100" imgH="419100" progId="Equation.DSMT4">
                  <p:embed/>
                </p:oleObj>
              </mc:Choice>
              <mc:Fallback>
                <p:oleObj name="Equation" r:id="rId9" imgW="6007100" imgH="419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3871913"/>
                        <a:ext cx="6007100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600075" y="1844675"/>
            <a:ext cx="8220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例如级数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是条件收敛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而级数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(4)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则是绝对收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611188" y="2405063"/>
            <a:ext cx="900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11188" y="2981325"/>
            <a:ext cx="840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全体收敛的级数可分为绝对收敛级数与条件收敛级 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11188" y="3557588"/>
            <a:ext cx="17922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数两大类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611188" y="4133850"/>
            <a:ext cx="6615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下面讨论绝对收敛级数的两个重要性质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611188" y="4781550"/>
            <a:ext cx="2505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级数的重排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2" name="Rectangle 8"/>
          <p:cNvSpPr>
            <a:spLocks noChangeArrowheads="1"/>
          </p:cNvSpPr>
          <p:nvPr/>
        </p:nvSpPr>
        <p:spPr bwMode="auto">
          <a:xfrm>
            <a:off x="557213" y="5430838"/>
            <a:ext cx="8067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我们把正整数列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{1,2,…,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, …}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到它自身的一一映射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44" name="Rectangle 20"/>
          <p:cNvSpPr>
            <a:spLocks noChangeArrowheads="1"/>
          </p:cNvSpPr>
          <p:nvPr/>
        </p:nvSpPr>
        <p:spPr bwMode="auto">
          <a:xfrm>
            <a:off x="611188" y="620713"/>
            <a:ext cx="8221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若级数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但级数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(6)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不收敛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则称级数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</a:rPr>
              <a:t>(5)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条 </a:t>
            </a:r>
            <a:r>
              <a:rPr lang="zh-CN" altLang="en-US" sz="2800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7845" name="Rectangle 21"/>
          <p:cNvSpPr>
            <a:spLocks noChangeArrowheads="1"/>
          </p:cNvSpPr>
          <p:nvPr/>
        </p:nvSpPr>
        <p:spPr bwMode="auto">
          <a:xfrm>
            <a:off x="611188" y="1254125"/>
            <a:ext cx="1614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件收敛</a:t>
            </a:r>
            <a:r>
              <a:rPr lang="en-US" altLang="zh-CN" sz="2800" b="1">
                <a:latin typeface="宋体" panose="02010600030101010101" pitchFamily="2" charset="-122"/>
                <a:ea typeface="宋体" panose="02010600030101010101" pitchFamily="2" charset="-122"/>
              </a:rPr>
              <a:t>. </a:t>
            </a:r>
            <a:endParaRPr lang="en-US" altLang="zh-CN" sz="28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华文新魏" panose="02010800040101010101" pitchFamily="2" charset="-122"/>
            <a:ea typeface="华文新魏" panose="0201080004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0</TotalTime>
  <Words>3949</Words>
  <Application>WPS 演示</Application>
  <PresentationFormat>全屏显示(4:3)</PresentationFormat>
  <Paragraphs>402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154</vt:i4>
      </vt:variant>
      <vt:variant>
        <vt:lpstr>幻灯片标题</vt:lpstr>
      </vt:variant>
      <vt:variant>
        <vt:i4>37</vt:i4>
      </vt:variant>
    </vt:vector>
  </HeadingPairs>
  <TitlesOfParts>
    <vt:vector size="202" baseType="lpstr">
      <vt:lpstr>Arial</vt:lpstr>
      <vt:lpstr>宋体</vt:lpstr>
      <vt:lpstr>Wingdings</vt:lpstr>
      <vt:lpstr>华文新魏</vt:lpstr>
      <vt:lpstr>Times New Roman</vt:lpstr>
      <vt:lpstr>隶书</vt:lpstr>
      <vt:lpstr>微软雅黑</vt:lpstr>
      <vt:lpstr>Arial Unicode MS</vt:lpstr>
      <vt:lpstr>Calibri</vt:lpstr>
      <vt:lpstr>Cambria Math</vt:lpstr>
      <vt:lpstr>框钮正底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WPS_1602032122</cp:lastModifiedBy>
  <cp:revision>148</cp:revision>
  <dcterms:created xsi:type="dcterms:W3CDTF">2004-12-13T07:53:00Z</dcterms:created>
  <dcterms:modified xsi:type="dcterms:W3CDTF">2024-03-05T07:15:35Z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4CB58996094946D0972C90F598D844B5_13</vt:lpwstr>
  </property>
  <property fmtid="{D5CDD505-2E9C-101B-9397-08002B2CF9AE}" pid="3" name="KSOProductBuildVer">
    <vt:lpwstr>2052-12.1.0.16250</vt:lpwstr>
  </property>
</Properties>
</file>