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66" r:id="rId2"/>
    <p:sldId id="303" r:id="rId3"/>
    <p:sldId id="305" r:id="rId4"/>
    <p:sldId id="267" r:id="rId5"/>
    <p:sldId id="270" r:id="rId6"/>
    <p:sldId id="306" r:id="rId7"/>
    <p:sldId id="307" r:id="rId8"/>
    <p:sldId id="319" r:id="rId9"/>
    <p:sldId id="294" r:id="rId10"/>
    <p:sldId id="318" r:id="rId11"/>
    <p:sldId id="320" r:id="rId12"/>
    <p:sldId id="321" r:id="rId13"/>
    <p:sldId id="322" r:id="rId14"/>
    <p:sldId id="323" r:id="rId15"/>
    <p:sldId id="325" r:id="rId16"/>
    <p:sldId id="326" r:id="rId17"/>
    <p:sldId id="324" r:id="rId18"/>
    <p:sldId id="308" r:id="rId19"/>
    <p:sldId id="309" r:id="rId20"/>
    <p:sldId id="329" r:id="rId21"/>
    <p:sldId id="310" r:id="rId22"/>
    <p:sldId id="311" r:id="rId23"/>
    <p:sldId id="312" r:id="rId24"/>
    <p:sldId id="313" r:id="rId25"/>
    <p:sldId id="332" r:id="rId26"/>
    <p:sldId id="327" r:id="rId2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FFFFCC"/>
    <a:srgbClr val="FFFF83"/>
    <a:srgbClr val="EAEAEA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24FDD158-D5E9-45E9-85B1-1B8E64565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502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1B51-DB83-4961-8B09-DBFACD9E04F5}" type="datetimeFigureOut">
              <a:rPr lang="zh-CN" altLang="en-US" smtClean="0"/>
              <a:pPr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7AA15-DDFF-4D20-BC42-7BB62F94A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E1EAC-34D2-4D74-BA71-ADCC3D59D88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486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E1EAC-34D2-4D74-BA71-ADCC3D59D88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486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7AA15-DDFF-4D20-BC42-7BB62F94A04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1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6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35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54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0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9.png"/><Relationship Id="rId3" Type="http://schemas.openxmlformats.org/officeDocument/2006/relationships/oleObject" Target="../embeddings/oleObject46.bin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8.png"/><Relationship Id="rId4" Type="http://schemas.openxmlformats.org/officeDocument/2006/relationships/image" Target="../media/image44.wmf"/><Relationship Id="rId9" Type="http://schemas.openxmlformats.org/officeDocument/2006/relationships/image" Target="../media/image4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70.png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png"/><Relationship Id="rId11" Type="http://schemas.openxmlformats.org/officeDocument/2006/relationships/image" Target="../media/image70.wmf"/><Relationship Id="rId5" Type="http://schemas.openxmlformats.org/officeDocument/2006/relationships/image" Target="../media/image76.png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84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1.wmf"/><Relationship Id="rId10" Type="http://schemas.openxmlformats.org/officeDocument/2006/relationships/image" Target="../media/image85.pn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png"/><Relationship Id="rId11" Type="http://schemas.openxmlformats.org/officeDocument/2006/relationships/image" Target="../media/image107.png"/><Relationship Id="rId5" Type="http://schemas.openxmlformats.org/officeDocument/2006/relationships/image" Target="../media/image103.png"/><Relationship Id="rId10" Type="http://schemas.openxmlformats.org/officeDocument/2006/relationships/image" Target="../media/image106.png"/><Relationship Id="rId4" Type="http://schemas.openxmlformats.org/officeDocument/2006/relationships/image" Target="../media/image99.wmf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2.png"/><Relationship Id="rId4" Type="http://schemas.openxmlformats.org/officeDocument/2006/relationships/image" Target="../media/image100.wmf"/><Relationship Id="rId9" Type="http://schemas.openxmlformats.org/officeDocument/2006/relationships/image" Target="../media/image10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115616" y="332656"/>
            <a:ext cx="54988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dirty="0" smtClean="0"/>
              <a:t>Ch12 </a:t>
            </a:r>
            <a:r>
              <a:rPr lang="zh-CN" altLang="en-US" sz="4000" dirty="0" smtClean="0"/>
              <a:t>常数项级数习题课   </a:t>
            </a:r>
            <a:endParaRPr lang="zh-CN" altLang="en-US" sz="4000" dirty="0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148767" y="2492896"/>
            <a:ext cx="4145687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>
                <a:solidFill>
                  <a:srgbClr val="FFFFCC"/>
                </a:solidFill>
              </a:rPr>
              <a:t>    </a:t>
            </a:r>
            <a:r>
              <a:rPr lang="zh-CN" altLang="en-US" dirty="0" smtClean="0"/>
              <a:t>级数（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）的部分和</a:t>
            </a:r>
            <a:endParaRPr lang="en-US" altLang="zh-CN" dirty="0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386932"/>
              </p:ext>
            </p:extLst>
          </p:nvPr>
        </p:nvGraphicFramePr>
        <p:xfrm>
          <a:off x="1979712" y="1916832"/>
          <a:ext cx="42179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Equation" r:id="rId3" imgW="4216320" imgH="431640" progId="Equation.DSMT4">
                  <p:embed/>
                </p:oleObj>
              </mc:Choice>
              <mc:Fallback>
                <p:oleObj name="Equation" r:id="rId3" imgW="421632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16832"/>
                        <a:ext cx="42179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51520" y="1052736"/>
            <a:ext cx="8085868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>
                <a:solidFill>
                  <a:srgbClr val="FFFFCC"/>
                </a:solidFill>
              </a:rPr>
              <a:t>    </a:t>
            </a:r>
            <a:r>
              <a:rPr lang="zh-CN" altLang="en-US" dirty="0" smtClean="0"/>
              <a:t>最重要的两类级数：正项级数和交错级数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87548"/>
              </p:ext>
            </p:extLst>
          </p:nvPr>
        </p:nvGraphicFramePr>
        <p:xfrm>
          <a:off x="4262446" y="2396409"/>
          <a:ext cx="1954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6" name="Equation" r:id="rId5" imgW="1879560" imgH="927000" progId="Equation.DSMT4">
                  <p:embed/>
                </p:oleObj>
              </mc:Choice>
              <mc:Fallback>
                <p:oleObj name="Equation" r:id="rId5" imgW="187956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6" y="2396409"/>
                        <a:ext cx="195421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93011"/>
              </p:ext>
            </p:extLst>
          </p:nvPr>
        </p:nvGraphicFramePr>
        <p:xfrm>
          <a:off x="1311275" y="3357563"/>
          <a:ext cx="2244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7" name="Equation" r:id="rId7" imgW="2158920" imgH="431640" progId="Equation.DSMT4">
                  <p:embed/>
                </p:oleObj>
              </mc:Choice>
              <mc:Fallback>
                <p:oleObj name="Equation" r:id="rId7" imgW="21589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57563"/>
                        <a:ext cx="22447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95536" y="3789040"/>
            <a:ext cx="714811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构成一个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数列，称为的部分和数列。</a:t>
            </a:r>
            <a:endParaRPr lang="en-US" altLang="zh-CN" dirty="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179512" y="4509120"/>
            <a:ext cx="7056785" cy="72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当部分和数列收敛，</a:t>
            </a:r>
            <a:endParaRPr lang="en-US" altLang="zh-CN" dirty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92413"/>
              </p:ext>
            </p:extLst>
          </p:nvPr>
        </p:nvGraphicFramePr>
        <p:xfrm>
          <a:off x="4211960" y="4653136"/>
          <a:ext cx="28241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8" name="Equation" r:id="rId9" imgW="2717640" imgH="431640" progId="Equation.DSMT4">
                  <p:embed/>
                </p:oleObj>
              </mc:Choice>
              <mc:Fallback>
                <p:oleObj name="Equation" r:id="rId9" imgW="27176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653136"/>
                        <a:ext cx="28241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7164288" y="5157192"/>
          <a:ext cx="14398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9" name="Equation" r:id="rId11" imgW="1384200" imgH="927000" progId="Equation.DSMT4">
                  <p:embed/>
                </p:oleObj>
              </mc:Choice>
              <mc:Fallback>
                <p:oleObj name="Equation" r:id="rId11" imgW="1384200" imgH="927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157192"/>
                        <a:ext cx="14398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179512" y="5229200"/>
            <a:ext cx="7488833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称级数（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）收敛（可求和），记为</a:t>
            </a:r>
            <a:endParaRPr lang="en-US" altLang="zh-CN" dirty="0"/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384464" y="4317629"/>
            <a:ext cx="1584176" cy="91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收敛级数通项趋于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3568" y="980728"/>
            <a:ext cx="791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满足阿贝尔定理条件，即数列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单调有界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5536" y="1484784"/>
            <a:ext cx="8496944" cy="577850"/>
            <a:chOff x="1565" y="1907"/>
            <a:chExt cx="3856" cy="364"/>
          </a:xfrm>
        </p:grpSpPr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2190" y="1952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55" name="Equation" r:id="rId3" imgW="761669" imgH="507780" progId="Equation.DSMT4">
                    <p:embed/>
                  </p:oleObj>
                </mc:Choice>
                <mc:Fallback>
                  <p:oleObj name="Equation" r:id="rId3" imgW="761669" imgH="5077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952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565" y="1907"/>
              <a:ext cx="8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且数列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608" y="1941"/>
              <a:ext cx="28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的收敛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则可以将级数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(*)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做如下变化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11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23528" y="3501008"/>
            <a:ext cx="8352928" cy="5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其中一个数列收敛，另一个可由狄利克雷定理辨别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2771800" y="404664"/>
          <a:ext cx="2147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6" name="Equation" r:id="rId5" imgW="2158920" imgH="507960" progId="Equation.DSMT4">
                  <p:embed/>
                </p:oleObj>
              </mc:Choice>
              <mc:Fallback>
                <p:oleObj name="Equation" r:id="rId5" imgW="21589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4664"/>
                        <a:ext cx="21478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55576" y="33265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设级数</a:t>
            </a:r>
            <a:endParaRPr lang="zh-CN" altLang="en-US" dirty="0"/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611560" y="2060848"/>
          <a:ext cx="1831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7" name="Equation" r:id="rId7" imgW="1841400" imgH="558720" progId="Equation.DSMT4">
                  <p:embed/>
                </p:oleObj>
              </mc:Choice>
              <mc:Fallback>
                <p:oleObj name="Equation" r:id="rId7" imgW="1841400" imgH="55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060848"/>
                        <a:ext cx="18319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331640" y="2636912"/>
            <a:ext cx="865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2051720" y="5157192"/>
          <a:ext cx="4635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8" name="Equation" r:id="rId9" imgW="4660560" imgH="507960" progId="Equation.DSMT4">
                  <p:embed/>
                </p:oleObj>
              </mc:Choice>
              <mc:Fallback>
                <p:oleObj name="Equation" r:id="rId9" imgW="4660560" imgH="507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157192"/>
                        <a:ext cx="46355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55576" y="2708920"/>
            <a:ext cx="3435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      单调减少，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683568" y="4437112"/>
            <a:ext cx="5328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类似地，若     单调增加，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76273" y="3136613"/>
            <a:ext cx="391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2699792" y="4509120"/>
          <a:ext cx="619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9" name="Equation" r:id="rId11" imgW="622080" imgH="431640" progId="Equation.DSMT4">
                  <p:embed/>
                </p:oleObj>
              </mc:Choice>
              <mc:Fallback>
                <p:oleObj name="Equation" r:id="rId11" imgW="62208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09120"/>
                        <a:ext cx="619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3923928" y="2708920"/>
          <a:ext cx="4297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0" name="Equation" r:id="rId13" imgW="4317840" imgH="507960" progId="Equation.DSMT4">
                  <p:embed/>
                </p:oleObj>
              </mc:Choice>
              <mc:Fallback>
                <p:oleObj name="Equation" r:id="rId13" imgW="4317840" imgH="507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708920"/>
                        <a:ext cx="42973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323528" y="5948989"/>
            <a:ext cx="835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所以狄利克雷定理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应用更多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习题，</a:t>
            </a:r>
            <a:r>
              <a:rPr lang="en-US" altLang="zh-CN" dirty="0" smtClean="0"/>
              <a:t>2 </a:t>
            </a:r>
            <a:r>
              <a:rPr lang="zh-CN" altLang="en-US" dirty="0" smtClean="0"/>
              <a:t>辨别敛散性</a:t>
            </a:r>
            <a:endParaRPr lang="zh-CN" altLang="en-US" dirty="0"/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899592" y="1412776"/>
          <a:ext cx="38147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99" name="Equation" r:id="rId3" imgW="3835080" imgH="888840" progId="Equation.DSMT4">
                  <p:embed/>
                </p:oleObj>
              </mc:Choice>
              <mc:Fallback>
                <p:oleObj name="Equation" r:id="rId3" imgW="38350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38147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364502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当固定</a:t>
            </a:r>
            <a:r>
              <a:rPr lang="en-US" altLang="zh-CN" i="1" dirty="0" smtClean="0">
                <a:latin typeface="+mn-lt"/>
              </a:rPr>
              <a:t>x&gt;0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339752" y="2564904"/>
          <a:ext cx="15541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0" name="Equation" r:id="rId5" imgW="1562040" imgH="888840" progId="Equation.DSMT4">
                  <p:embed/>
                </p:oleObj>
              </mc:Choice>
              <mc:Fallback>
                <p:oleObj name="Equation" r:id="rId5" imgW="156204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64904"/>
                        <a:ext cx="15541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263691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因数列                收敛</a:t>
            </a:r>
            <a:endParaRPr lang="zh-CN" altLang="en-US" dirty="0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563888" y="3501008"/>
          <a:ext cx="3638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" name="Equation" r:id="rId7" imgW="3657600" imgH="888840" progId="Equation.DSMT4">
                  <p:embed/>
                </p:oleObj>
              </mc:Choice>
              <mc:Fallback>
                <p:oleObj name="Equation" r:id="rId7" imgW="3657600" imgH="888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501008"/>
                        <a:ext cx="36385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725144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单调</a:t>
            </a:r>
            <a:r>
              <a:rPr lang="zh-CN" altLang="en-US" dirty="0" smtClean="0"/>
              <a:t>有界，故所讨论的级数收敛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683568" y="764704"/>
          <a:ext cx="4887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8" name="Equation" r:id="rId3" imgW="4914720" imgH="850680" progId="Equation.DSMT4">
                  <p:embed/>
                </p:oleObj>
              </mc:Choice>
              <mc:Fallback>
                <p:oleObj name="Equation" r:id="rId3" imgW="491472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48879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234888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为解本小题，先复习一个基本结论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5656" y="4509120"/>
                <a:ext cx="7747121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𝐬𝐢𝐧</m:t>
                      </m:r>
                      <m:r>
                        <a:rPr lang="en-US" altLang="zh-CN" b="1" i="1" smtClean="0">
                          <a:latin typeface="Cambria Math"/>
                        </a:rPr>
                        <m:t>𝜶</m:t>
                      </m:r>
                      <m:r>
                        <a:rPr lang="en-US" altLang="zh-CN" b="1" i="0" smtClean="0">
                          <a:latin typeface="Cambria Math"/>
                        </a:rPr>
                        <m:t> </m:t>
                      </m:r>
                      <m:r>
                        <a:rPr lang="en-US" altLang="zh-CN" b="1" i="0" smtClean="0">
                          <a:latin typeface="Cambria Math"/>
                        </a:rPr>
                        <m:t>𝐬𝐢𝐧</m:t>
                      </m:r>
                      <m:r>
                        <a:rPr lang="en-US" altLang="zh-CN" b="1" i="1" smtClean="0">
                          <a:latin typeface="Cambria Math"/>
                        </a:rPr>
                        <m:t>𝜷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6" y="4509120"/>
                <a:ext cx="7747121" cy="10143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8915" y="3278779"/>
                <a:ext cx="7889788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</a:rPr>
                        <m:t>𝐬𝐢𝐧</m:t>
                      </m:r>
                      <m:r>
                        <a:rPr lang="en-US" altLang="zh-CN" b="1" i="1" smtClean="0">
                          <a:latin typeface="Cambria Math"/>
                        </a:rPr>
                        <m:t>𝜶</m:t>
                      </m:r>
                      <m:r>
                        <a:rPr lang="en-US" altLang="zh-CN" b="1" i="0" smtClean="0">
                          <a:latin typeface="Cambria Math"/>
                        </a:rPr>
                        <m:t> </m:t>
                      </m:r>
                      <m:r>
                        <a:rPr lang="en-US" altLang="zh-CN" b="1" i="0" smtClean="0">
                          <a:latin typeface="Cambria Math"/>
                        </a:rPr>
                        <m:t>𝐜𝐨𝐬</m:t>
                      </m:r>
                      <m:r>
                        <a:rPr lang="en-US" altLang="zh-CN" b="1" i="1" smtClean="0">
                          <a:latin typeface="Cambria Math"/>
                        </a:rPr>
                        <m:t>𝜷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5" y="3278779"/>
                <a:ext cx="7889788" cy="10143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11560" y="404664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                       对任何正整数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123728" y="548680"/>
          <a:ext cx="16271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1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8680"/>
                        <a:ext cx="16271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33699"/>
              </p:ext>
            </p:extLst>
          </p:nvPr>
        </p:nvGraphicFramePr>
        <p:xfrm>
          <a:off x="869950" y="1052513"/>
          <a:ext cx="72263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2" name="Equation" r:id="rId5" imgW="7226280" imgH="1333440" progId="Equation.DSMT4">
                  <p:embed/>
                </p:oleObj>
              </mc:Choice>
              <mc:Fallback>
                <p:oleObj name="Equation" r:id="rId5" imgW="7226280" imgH="1333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052513"/>
                        <a:ext cx="7226300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282" name="Rectangle 10"/>
              <p:cNvSpPr>
                <a:spLocks noChangeArrowheads="1"/>
              </p:cNvSpPr>
              <p:nvPr/>
            </p:nvSpPr>
            <p:spPr bwMode="auto">
              <a:xfrm>
                <a:off x="323528" y="2562851"/>
                <a:ext cx="734463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+⋯+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𝒏𝒙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则有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428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562851"/>
                <a:ext cx="734463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60"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23527" y="3120321"/>
                <a:ext cx="7336643" cy="7277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𝐬𝐢𝐧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(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𝐬𝐢𝐧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𝐬𝐢𝐧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+⋯+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𝐬𝐢𝐧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𝒏𝒙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𝐬𝐢𝐧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3120321"/>
                <a:ext cx="7336643" cy="7277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61496" y="4525198"/>
                <a:ext cx="4172000" cy="645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496" y="4525198"/>
                <a:ext cx="4172000" cy="645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829160" y="5300246"/>
                <a:ext cx="2296264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0" smtClean="0">
                            <a:latin typeface="Cambria Math"/>
                          </a:rPr>
                          <m:t>𝐬𝐢𝐧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1" dirty="0" smtClean="0"/>
                  <a:t>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60" y="5300246"/>
                <a:ext cx="2296264" cy="746679"/>
              </a:xfrm>
              <a:prstGeom prst="rect">
                <a:avLst/>
              </a:prstGeom>
              <a:blipFill rotWithShape="0">
                <a:blip r:embed="rId10"/>
                <a:stretch>
                  <a:fillRect r="-2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51504" y="3872827"/>
                <a:ext cx="8792496" cy="629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+⋯+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𝐜𝐨𝐬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504" y="3872827"/>
                <a:ext cx="8792496" cy="6295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40343" y="5207454"/>
                <a:ext cx="4691697" cy="1078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𝐬𝐢𝐧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𝒌𝒙</m:t>
                          </m:r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𝐜𝐨𝐬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altLang="zh-CN" sz="2000" b="1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𝐜𝐨𝐬</m:t>
                          </m:r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𝐬𝐢𝐧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43" y="5207454"/>
                <a:ext cx="4691697" cy="10787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8104" y="6165304"/>
                <a:ext cx="3348880" cy="44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右边上界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不含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𝒏</m:t>
                    </m:r>
                  </m:oMath>
                </a14:m>
                <a:r>
                  <a:rPr lang="en-US" altLang="zh-CN" sz="16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1600" b="1" i="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 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∼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rPr>
                          <m:t>𝟒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+mn-ea"/>
                            <a:ea typeface="+mn-ea"/>
                          </a:rPr>
                          <m:t>𝒙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+mn-ea"/>
                        <a:ea typeface="+mn-ea"/>
                      </a:rPr>
                      <m:t>.</m:t>
                    </m:r>
                  </m:oMath>
                </a14:m>
                <a:endParaRPr lang="zh-CN" altLang="en-US" sz="16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165304"/>
                <a:ext cx="3348880" cy="447302"/>
              </a:xfrm>
              <a:prstGeom prst="rect">
                <a:avLst/>
              </a:prstGeom>
              <a:blipFill rotWithShape="0">
                <a:blip r:embed="rId1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95105"/>
              </p:ext>
            </p:extLst>
          </p:nvPr>
        </p:nvGraphicFramePr>
        <p:xfrm>
          <a:off x="899592" y="2852936"/>
          <a:ext cx="39973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5" name="Equation" r:id="rId3" imgW="4228920" imgH="1777680" progId="Equation.DSMT4">
                  <p:embed/>
                </p:oleObj>
              </mc:Choice>
              <mc:Fallback>
                <p:oleObj name="Equation" r:id="rId3" imgW="4228920" imgH="1777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3997325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982798"/>
              </p:ext>
            </p:extLst>
          </p:nvPr>
        </p:nvGraphicFramePr>
        <p:xfrm>
          <a:off x="539552" y="766654"/>
          <a:ext cx="764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6" name="Equation" r:id="rId5" imgW="7645320" imgH="990360" progId="Equation.DSMT4">
                  <p:embed/>
                </p:oleObj>
              </mc:Choice>
              <mc:Fallback>
                <p:oleObj name="Equation" r:id="rId5" imgW="7645320" imgH="990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66654"/>
                        <a:ext cx="7645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765968"/>
              </p:ext>
            </p:extLst>
          </p:nvPr>
        </p:nvGraphicFramePr>
        <p:xfrm>
          <a:off x="630707" y="1772816"/>
          <a:ext cx="4600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7" name="Equation" r:id="rId7" imgW="4597400" imgH="990600" progId="Equation.DSMT4">
                  <p:embed/>
                </p:oleObj>
              </mc:Choice>
              <mc:Fallback>
                <p:oleObj name="Equation" r:id="rId7" imgW="4597400" imgH="990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07" y="1772816"/>
                        <a:ext cx="46005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16125"/>
              </p:ext>
            </p:extLst>
          </p:nvPr>
        </p:nvGraphicFramePr>
        <p:xfrm>
          <a:off x="5508104" y="1700808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8" name="Equation" r:id="rId9" imgW="2235200" imgH="939800" progId="Equation.DSMT4">
                  <p:embed/>
                </p:oleObj>
              </mc:Choice>
              <mc:Fallback>
                <p:oleObj name="Equation" r:id="rId9" imgW="2235200" imgH="939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700808"/>
                        <a:ext cx="2235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98851" y="232738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证第二式，考虑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8852" y="4725144"/>
                <a:ext cx="5140638" cy="13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2" y="4725144"/>
                <a:ext cx="5140638" cy="1329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0232" y="3422903"/>
                <a:ext cx="223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固定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</a:rPr>
                  <a:t>n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两端极限都是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</a:rPr>
                  <a:t>n</a:t>
                </a:r>
                <a:r>
                  <a:rPr lang="en-US" altLang="zh-CN" sz="2000" i="1" dirty="0" smtClean="0">
                    <a:solidFill>
                      <a:srgbClr val="0000FF"/>
                    </a:solidFill>
                    <a:latin typeface="+mn-lt"/>
                  </a:rPr>
                  <a:t>.</a:t>
                </a:r>
                <a:endParaRPr lang="zh-CN" altLang="en-US" sz="2000" i="1" dirty="0">
                  <a:solidFill>
                    <a:srgbClr val="00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422903"/>
                <a:ext cx="2232248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1093" t="-4274" r="-546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52024" y="4941168"/>
                <a:ext cx="2232248" cy="128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固定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</a:rPr>
                  <a:t>n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右端等价与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000" b="1" i="1" dirty="0" smtClean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+mn-lt"/>
                  </a:rPr>
                  <a:t>其中总有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sz="2000" b="1" dirty="0">
                  <a:solidFill>
                    <a:srgbClr val="00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24" y="4941168"/>
                <a:ext cx="2232248" cy="1289327"/>
              </a:xfrm>
              <a:prstGeom prst="rect">
                <a:avLst/>
              </a:prstGeom>
              <a:blipFill rotWithShape="1">
                <a:blip r:embed="rId13"/>
                <a:stretch>
                  <a:fillRect l="-1093" t="-2844" r="-820" b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683568" y="764704"/>
          <a:ext cx="4887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2" name="Equation" r:id="rId3" imgW="4914720" imgH="850680" progId="Equation.DSMT4">
                  <p:embed/>
                </p:oleObj>
              </mc:Choice>
              <mc:Fallback>
                <p:oleObj name="Equation" r:id="rId3" imgW="491472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48879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92494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数列        单调趋于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         </a:t>
            </a:r>
            <a:endParaRPr lang="zh-CN" altLang="en-US" dirty="0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687638" y="1773238"/>
          <a:ext cx="15795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3" name="Equation" r:id="rId5" imgW="1587240" imgH="927000" progId="Equation.DSMT4">
                  <p:embed/>
                </p:oleObj>
              </mc:Choice>
              <mc:Fallback>
                <p:oleObj name="Equation" r:id="rId5" imgW="1587240" imgH="927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773238"/>
                        <a:ext cx="15795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198884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因数列               有界</a:t>
            </a:r>
            <a:endParaRPr lang="zh-CN" altLang="en-US" dirty="0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195736" y="2780928"/>
          <a:ext cx="4413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4" name="Equation" r:id="rId7" imgW="444240" imgH="850680" progId="Equation.DSMT4">
                  <p:embed/>
                </p:oleObj>
              </mc:Choice>
              <mc:Fallback>
                <p:oleObj name="Equation" r:id="rId7" imgW="44424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80928"/>
                        <a:ext cx="4413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364502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故所讨论的级数收敛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509120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</a:t>
            </a:r>
            <a:r>
              <a:rPr lang="zh-CN" altLang="en-US" dirty="0" smtClean="0"/>
              <a:t>类似地，下面级数收敛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1239838" y="5300663"/>
          <a:ext cx="49260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5" name="Equation" r:id="rId9" imgW="4952880" imgH="850680" progId="Equation.DSMT4">
                  <p:embed/>
                </p:oleObj>
              </mc:Choice>
              <mc:Fallback>
                <p:oleObj name="Equation" r:id="rId9" imgW="4952880" imgH="850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300663"/>
                        <a:ext cx="492601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971600" y="548680"/>
          <a:ext cx="27400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9" name="Equation" r:id="rId3" imgW="2755800" imgH="888840" progId="Equation.DSMT4">
                  <p:embed/>
                </p:oleObj>
              </mc:Choice>
              <mc:Fallback>
                <p:oleObj name="Equation" r:id="rId3" imgW="275580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8680"/>
                        <a:ext cx="27400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350100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所讨论的级数为两各收敛级数之和，其自身收敛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因为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2108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第二个的收敛性来自于小题（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）后注</a:t>
            </a:r>
            <a:r>
              <a:rPr lang="en-US" altLang="zh-CN" dirty="0" smtClean="0"/>
              <a:t>(x=2).</a:t>
            </a:r>
            <a:r>
              <a:rPr lang="zh-CN" altLang="en-US" dirty="0" smtClean="0"/>
              <a:t>         </a:t>
            </a:r>
            <a:endParaRPr lang="zh-CN" altLang="en-US" dirty="0"/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699792" y="1556792"/>
          <a:ext cx="53022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0" name="Equation" r:id="rId5" imgW="5333760" imgH="888840" progId="Equation.DSMT4">
                  <p:embed/>
                </p:oleObj>
              </mc:Choice>
              <mc:Fallback>
                <p:oleObj name="Equation" r:id="rId5" imgW="5333760" imgH="888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56792"/>
                        <a:ext cx="530225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1691680" y="2420888"/>
          <a:ext cx="40401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1" name="Equation" r:id="rId7" imgW="4063680" imgH="888840" progId="Equation.DSMT4">
                  <p:embed/>
                </p:oleObj>
              </mc:Choice>
              <mc:Fallback>
                <p:oleObj name="Equation" r:id="rId7" imgW="4063680" imgH="8888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888"/>
                        <a:ext cx="404018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494116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该级数不是绝对收敛的，因为         </a:t>
            </a:r>
            <a:endParaRPr lang="zh-CN" altLang="en-US" dirty="0"/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539552" y="5589240"/>
          <a:ext cx="35337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2" name="Equation" r:id="rId9" imgW="3555720" imgH="888840" progId="Equation.DSMT4">
                  <p:embed/>
                </p:oleObj>
              </mc:Choice>
              <mc:Fallback>
                <p:oleObj name="Equation" r:id="rId9" imgW="355572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89240"/>
                        <a:ext cx="35337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566124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分解成两级数后，一个收敛，一个发散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339752" y="1340768"/>
          <a:ext cx="322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3" name="Equation" r:id="rId3" imgW="3225800" imgH="850900" progId="Equation.DSMT4">
                  <p:embed/>
                </p:oleObj>
              </mc:Choice>
              <mc:Fallback>
                <p:oleObj name="Equation" r:id="rId3" imgW="32258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40768"/>
                        <a:ext cx="3225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467544" y="2420888"/>
          <a:ext cx="3962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4" name="Equation" r:id="rId5" imgW="3962400" imgH="444500" progId="Equation.DSMT4">
                  <p:embed/>
                </p:oleObj>
              </mc:Choice>
              <mc:Fallback>
                <p:oleObj name="Equation" r:id="rId5" imgW="3962400" imgH="444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962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67544" y="618635"/>
            <a:ext cx="4421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特殊情形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得到级数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7544" y="4005064"/>
            <a:ext cx="6747892" cy="1096516"/>
            <a:chOff x="385" y="2387"/>
            <a:chExt cx="4296" cy="600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85" y="2522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1338" y="2387"/>
            <a:ext cx="13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5" name="Equation" r:id="rId7" imgW="2171700" imgH="952500" progId="Equation.DSMT4">
                    <p:embed/>
                  </p:oleObj>
                </mc:Choice>
                <mc:Fallback>
                  <p:oleObj name="Equation" r:id="rId7" imgW="2171700" imgH="9525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387"/>
                          <a:ext cx="136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653" y="2523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收敛但不绝对收敛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23528" y="1412776"/>
            <a:ext cx="8159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证明：给原级数加括号为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425004" y="260648"/>
            <a:ext cx="4870155" cy="1077914"/>
            <a:chOff x="567" y="1862"/>
            <a:chExt cx="2804" cy="588"/>
          </a:xfrm>
        </p:grpSpPr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1701" y="1862"/>
            <a:ext cx="99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28" name="Equation" r:id="rId3" imgW="1574640" imgH="939600" progId="Equation.DSMT4">
                    <p:embed/>
                  </p:oleObj>
                </mc:Choice>
                <mc:Fallback>
                  <p:oleObj name="Equation" r:id="rId3" imgW="1574640" imgH="939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862"/>
                          <a:ext cx="992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67" y="1997"/>
              <a:ext cx="1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证明级数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2699" y="1952"/>
              <a:ext cx="6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11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55934" y="507367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03353"/>
              </p:ext>
            </p:extLst>
          </p:nvPr>
        </p:nvGraphicFramePr>
        <p:xfrm>
          <a:off x="355839" y="2133783"/>
          <a:ext cx="5772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9" name="Equation" r:id="rId5" imgW="6451560" imgH="850680" progId="Equation.DSMT4">
                  <p:embed/>
                </p:oleObj>
              </mc:Choice>
              <mc:Fallback>
                <p:oleObj name="Equation" r:id="rId5" imgW="6451560" imgH="850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39" y="2133783"/>
                        <a:ext cx="5772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67602"/>
              </p:ext>
            </p:extLst>
          </p:nvPr>
        </p:nvGraphicFramePr>
        <p:xfrm>
          <a:off x="745879" y="2844521"/>
          <a:ext cx="41211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0" name="Equation" r:id="rId7" imgW="4381200" imgH="850680" progId="Equation.DSMT4">
                  <p:embed/>
                </p:oleObj>
              </mc:Choice>
              <mc:Fallback>
                <p:oleObj name="Equation" r:id="rId7" imgW="4381200" imgH="850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79" y="2844521"/>
                        <a:ext cx="41211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98324"/>
              </p:ext>
            </p:extLst>
          </p:nvPr>
        </p:nvGraphicFramePr>
        <p:xfrm>
          <a:off x="504487" y="3717032"/>
          <a:ext cx="6132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1" name="Equation" r:id="rId9" imgW="6959520" imgH="850680" progId="Equation.DSMT4">
                  <p:embed/>
                </p:oleObj>
              </mc:Choice>
              <mc:Fallback>
                <p:oleObj name="Equation" r:id="rId9" imgW="6959520" imgH="850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87" y="3717032"/>
                        <a:ext cx="61325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92745"/>
              </p:ext>
            </p:extLst>
          </p:nvPr>
        </p:nvGraphicFramePr>
        <p:xfrm>
          <a:off x="1762129" y="4653136"/>
          <a:ext cx="27463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2" name="Equation" r:id="rId11" imgW="2971800" imgH="850680" progId="Equation.DSMT4">
                  <p:embed/>
                </p:oleObj>
              </mc:Choice>
              <mc:Fallback>
                <p:oleObj name="Equation" r:id="rId11" imgW="2971800" imgH="850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9" y="4653136"/>
                        <a:ext cx="27463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15647"/>
              </p:ext>
            </p:extLst>
          </p:nvPr>
        </p:nvGraphicFramePr>
        <p:xfrm>
          <a:off x="841129" y="5445224"/>
          <a:ext cx="8051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3" name="Equation" r:id="rId13" imgW="8051760" imgH="850680" progId="Equation.DSMT4">
                  <p:embed/>
                </p:oleObj>
              </mc:Choice>
              <mc:Fallback>
                <p:oleObj name="Equation" r:id="rId13" imgW="8051760" imgH="850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129" y="5445224"/>
                        <a:ext cx="805180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56018" y="2671137"/>
                <a:ext cx="2880320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18" y="2671137"/>
                <a:ext cx="2880320" cy="67569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39212" y="3427144"/>
                <a:ext cx="2425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</a:rPr>
                  <a:t>不能证明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</a:rPr>
                  <a:t>单调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12" y="3427144"/>
                <a:ext cx="2425276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6" name="Rectangle 6"/>
              <p:cNvSpPr>
                <a:spLocks noChangeArrowheads="1"/>
              </p:cNvSpPr>
              <p:nvPr/>
            </p:nvSpPr>
            <p:spPr bwMode="auto">
              <a:xfrm>
                <a:off x="578064" y="1556792"/>
                <a:ext cx="752232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从而由</a:t>
                </a:r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Leibniz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定理，新级数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收敛</a:t>
                </a:r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3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064" y="1556792"/>
                <a:ext cx="752232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702" t="-12791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 rot="10800000" flipV="1">
                <a:off x="519337" y="4935090"/>
                <a:ext cx="83031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也收敛，从而原级数收敛</a:t>
                </a:r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519337" y="4935090"/>
                <a:ext cx="830314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468" t="-14118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364352" y="2828526"/>
                <a:ext cx="7520016" cy="543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的一个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子列，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352" y="2828526"/>
                <a:ext cx="7520016" cy="543418"/>
              </a:xfrm>
              <a:prstGeom prst="rect">
                <a:avLst/>
              </a:prstGeom>
              <a:blipFill rotWithShape="1">
                <a:blip r:embed="rId6"/>
                <a:stretch>
                  <a:fillRect l="-1703" t="-14607" b="-235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395536" y="4149080"/>
                <a:ext cx="815912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，因而趋于</a:t>
                </a:r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149080"/>
                <a:ext cx="8159129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4118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364352" y="3466480"/>
                <a:ext cx="8159129" cy="584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𝑻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352" y="3466480"/>
                <a:ext cx="8159129" cy="584263"/>
              </a:xfrm>
              <a:prstGeom prst="rect">
                <a:avLst/>
              </a:prstGeom>
              <a:blipFill rotWithShape="1">
                <a:blip r:embed="rId8"/>
                <a:stretch>
                  <a:fillRect l="-1570" t="-11579" b="-178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95536" y="2202692"/>
                <a:ext cx="815912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记原级数和新级数的部分和分别为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202692"/>
                <a:ext cx="8159129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570" t="-12791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281183"/>
              </p:ext>
            </p:extLst>
          </p:nvPr>
        </p:nvGraphicFramePr>
        <p:xfrm>
          <a:off x="439738" y="620713"/>
          <a:ext cx="65389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9" name="Equation" r:id="rId10" imgW="7073640" imgH="850680" progId="Equation.DSMT4">
                  <p:embed/>
                </p:oleObj>
              </mc:Choice>
              <mc:Fallback>
                <p:oleObj name="Equation" r:id="rId10" imgW="7073640" imgH="850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620713"/>
                        <a:ext cx="65389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2018296" y="546785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</a:rPr>
              <a:t>一、正项级数</a:t>
            </a:r>
            <a:r>
              <a:rPr lang="zh-CN" altLang="en-US" sz="3600" dirty="0" smtClean="0">
                <a:solidFill>
                  <a:srgbClr val="0000FF"/>
                </a:solidFill>
              </a:rPr>
              <a:t>收敛性判别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63563" y="1339384"/>
            <a:ext cx="7399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基本性质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：正项级数的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数列单调增加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71352" y="1987255"/>
            <a:ext cx="7704138" cy="525463"/>
            <a:chOff x="735" y="1426"/>
            <a:chExt cx="4853" cy="331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735" y="1426"/>
              <a:ext cx="6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0359" name="Object 7"/>
            <p:cNvGraphicFramePr>
              <a:graphicFrameLocks noChangeAspect="1"/>
            </p:cNvGraphicFramePr>
            <p:nvPr/>
          </p:nvGraphicFramePr>
          <p:xfrm>
            <a:off x="1460" y="1427"/>
            <a:ext cx="14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27" name="Equation" r:id="rId4" imgW="2286000" imgH="508000" progId="Equation.DSMT4">
                    <p:embed/>
                  </p:oleObj>
                </mc:Choice>
                <mc:Fallback>
                  <p:oleObj name="Equation" r:id="rId4" imgW="2286000" imgH="508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427"/>
                          <a:ext cx="144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2821" y="1427"/>
              <a:ext cx="27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收敛的充要条件是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部分和</a:t>
              </a:r>
              <a:r>
                <a:rPr lang="zh-CN" altLang="en-US" sz="1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27584" y="2564904"/>
            <a:ext cx="2435225" cy="523874"/>
            <a:chOff x="590" y="1887"/>
            <a:chExt cx="1534" cy="330"/>
          </a:xfrm>
        </p:grpSpPr>
        <p:graphicFrame>
          <p:nvGraphicFramePr>
            <p:cNvPr id="100364" name="Object 12"/>
            <p:cNvGraphicFramePr>
              <a:graphicFrameLocks noChangeAspect="1"/>
            </p:cNvGraphicFramePr>
            <p:nvPr/>
          </p:nvGraphicFramePr>
          <p:xfrm>
            <a:off x="590" y="1934"/>
            <a:ext cx="9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28" name="Equation" r:id="rId6" imgW="1447172" imgH="444307" progId="Equation.DSMT4">
                    <p:embed/>
                  </p:oleObj>
                </mc:Choice>
                <mc:Fallback>
                  <p:oleObj name="Equation" r:id="rId6" imgW="1447172" imgH="444307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934"/>
                          <a:ext cx="91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1497" y="1887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有界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3891" y="3356992"/>
            <a:ext cx="7312025" cy="547687"/>
            <a:chOff x="659" y="391"/>
            <a:chExt cx="4606" cy="345"/>
          </a:xfrm>
        </p:grpSpPr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2563" y="418"/>
            <a:ext cx="270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29" name="Equation" r:id="rId8" imgW="4279900" imgH="508000" progId="Equation.DSMT4">
                    <p:embed/>
                  </p:oleObj>
                </mc:Choice>
                <mc:Fallback>
                  <p:oleObj name="Equation" r:id="rId8" imgW="4279900" imgH="5080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418"/>
                          <a:ext cx="270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59" y="391"/>
              <a:ext cx="1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比较原则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34640" y="4075663"/>
            <a:ext cx="6880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如果存在某正数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对一切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 &gt; N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7020272" y="4149080"/>
          <a:ext cx="11318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30" name="Equation" r:id="rId10" imgW="1130040" imgH="431640" progId="Equation.DSMT4">
                  <p:embed/>
                </p:oleObj>
              </mc:Choice>
              <mc:Fallback>
                <p:oleObj name="Equation" r:id="rId10" imgW="11300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149080"/>
                        <a:ext cx="11318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95536" y="4725144"/>
            <a:ext cx="504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971600" y="4797152"/>
          <a:ext cx="6464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31" name="Equation" r:id="rId12" imgW="6464300" imgH="508000" progId="Equation.DSMT4">
                  <p:embed/>
                </p:oleObj>
              </mc:Choice>
              <mc:Fallback>
                <p:oleObj name="Equation" r:id="rId12" imgW="6464300" imgH="508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6464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971600" y="5445224"/>
          <a:ext cx="6454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32" name="Equation" r:id="rId14" imgW="6451600" imgH="508000" progId="Equation.DSMT4">
                  <p:embed/>
                </p:oleObj>
              </mc:Choice>
              <mc:Fallback>
                <p:oleObj name="Equation" r:id="rId14" imgW="6451600" imgH="508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45224"/>
                        <a:ext cx="6454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6" name="Rectangle 6"/>
              <p:cNvSpPr>
                <a:spLocks noChangeArrowheads="1"/>
              </p:cNvSpPr>
              <p:nvPr/>
            </p:nvSpPr>
            <p:spPr bwMode="auto">
              <a:xfrm>
                <a:off x="323527" y="1042899"/>
                <a:ext cx="8159129" cy="739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显然级数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 smtClean="0"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收敛，而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3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042899"/>
                <a:ext cx="8159129" cy="739754"/>
              </a:xfrm>
              <a:prstGeom prst="rect">
                <a:avLst/>
              </a:prstGeom>
              <a:blipFill rotWithShape="1">
                <a:blip r:embed="rId3"/>
                <a:stretch>
                  <a:fillRect l="-1494" b="-7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9551" y="407002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另证：把级数的部分“分离”出来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0510"/>
              </p:ext>
            </p:extLst>
          </p:nvPr>
        </p:nvGraphicFramePr>
        <p:xfrm>
          <a:off x="996950" y="1782763"/>
          <a:ext cx="34877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7" name="Equation" r:id="rId4" imgW="3898800" imgH="850680" progId="Equation.DSMT4">
                  <p:embed/>
                </p:oleObj>
              </mc:Choice>
              <mc:Fallback>
                <p:oleObj name="Equation" r:id="rId4" imgW="38988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782763"/>
                        <a:ext cx="348773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20829"/>
              </p:ext>
            </p:extLst>
          </p:nvPr>
        </p:nvGraphicFramePr>
        <p:xfrm>
          <a:off x="1043608" y="2852936"/>
          <a:ext cx="61039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8" name="Equation" r:id="rId6" imgW="6489360" imgH="990360" progId="Equation.DSMT4">
                  <p:embed/>
                </p:oleObj>
              </mc:Choice>
              <mc:Fallback>
                <p:oleObj name="Equation" r:id="rId6" imgW="64893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6103938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365358"/>
              </p:ext>
            </p:extLst>
          </p:nvPr>
        </p:nvGraphicFramePr>
        <p:xfrm>
          <a:off x="1043608" y="4005064"/>
          <a:ext cx="52197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9" name="Equation" r:id="rId8" imgW="5549760" imgH="1015920" progId="Equation.DSMT4">
                  <p:embed/>
                </p:oleObj>
              </mc:Choice>
              <mc:Fallback>
                <p:oleObj name="Equation" r:id="rId8" imgW="5549760" imgH="1015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05064"/>
                        <a:ext cx="52197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1" y="5517232"/>
                <a:ext cx="82089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绝对收敛，从而收敛，故原级数收敛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5517232"/>
                <a:ext cx="8208913" cy="584775"/>
              </a:xfrm>
              <a:prstGeom prst="rect">
                <a:avLst/>
              </a:prstGeom>
              <a:blipFill rotWithShape="1">
                <a:blip r:embed="rId10"/>
                <a:stretch>
                  <a:fillRect l="-1114" t="-12500" r="-966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07504" y="908720"/>
            <a:ext cx="7129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若正项级数           收敛，且其通项单调，则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11560" y="260648"/>
            <a:ext cx="2880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总复习题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195736" y="980728"/>
          <a:ext cx="704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0" name="Equation" r:id="rId3" imgW="787320" imgH="507960" progId="Equation.DSMT4">
                  <p:embed/>
                </p:oleObj>
              </mc:Choice>
              <mc:Fallback>
                <p:oleObj name="Equation" r:id="rId3" imgW="7873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980728"/>
                        <a:ext cx="7048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7020272" y="980728"/>
          <a:ext cx="16129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1" name="Equation" r:id="rId5" imgW="1714320" imgH="545760" progId="Equation.DSMT4">
                  <p:embed/>
                </p:oleObj>
              </mc:Choice>
              <mc:Fallback>
                <p:oleObj name="Equation" r:id="rId5" imgW="171432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980728"/>
                        <a:ext cx="16129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67819"/>
              </p:ext>
            </p:extLst>
          </p:nvPr>
        </p:nvGraphicFramePr>
        <p:xfrm>
          <a:off x="966788" y="2420938"/>
          <a:ext cx="55975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2" name="Equation" r:id="rId7" imgW="6349680" imgH="431640" progId="Equation.DSMT4">
                  <p:embed/>
                </p:oleObj>
              </mc:Choice>
              <mc:Fallback>
                <p:oleObj name="Equation" r:id="rId7" imgW="63496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420938"/>
                        <a:ext cx="5597525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99592" y="3717032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1331640" y="2996952"/>
          <a:ext cx="15351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3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96952"/>
                        <a:ext cx="153511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50746"/>
              </p:ext>
            </p:extLst>
          </p:nvPr>
        </p:nvGraphicFramePr>
        <p:xfrm>
          <a:off x="873125" y="4724400"/>
          <a:ext cx="59436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4" name="Equation" r:id="rId11" imgW="6730920" imgH="431640" progId="Equation.DSMT4">
                  <p:embed/>
                </p:oleObj>
              </mc:Choice>
              <mc:Fallback>
                <p:oleObj name="Equation" r:id="rId11" imgW="673092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724400"/>
                        <a:ext cx="59436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67544" y="1628800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证：显然该级数通项</a:t>
            </a:r>
            <a:r>
              <a:rPr lang="zh-CN" altLang="en-US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单调减趋于</a:t>
            </a:r>
            <a:r>
              <a:rPr lang="en-US" alt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由不等式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1475656" y="3573016"/>
          <a:ext cx="1200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5" name="Equation" r:id="rId13" imgW="1358640" imgH="939600" progId="Equation.DSMT4">
                  <p:embed/>
                </p:oleObj>
              </mc:Choice>
              <mc:Fallback>
                <p:oleObj name="Equation" r:id="rId13" imgW="1358640" imgH="939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73016"/>
                        <a:ext cx="12001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52185"/>
              </p:ext>
            </p:extLst>
          </p:nvPr>
        </p:nvGraphicFramePr>
        <p:xfrm>
          <a:off x="692150" y="5516563"/>
          <a:ext cx="61991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6" name="Equation" r:id="rId15" imgW="7022880" imgH="431640" progId="Equation.DSMT4">
                  <p:embed/>
                </p:oleObj>
              </mc:Choice>
              <mc:Fallback>
                <p:oleObj name="Equation" r:id="rId15" imgW="702288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516563"/>
                        <a:ext cx="619918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043608" y="1628800"/>
            <a:ext cx="54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证明     也收敛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899592" y="1052736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若级数                   都收敛，且                   ，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11560" y="260648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总复习题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123728" y="1124744"/>
          <a:ext cx="1455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1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24744"/>
                        <a:ext cx="14557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907704" y="1628800"/>
          <a:ext cx="717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2" name="Equation" r:id="rId5" imgW="761760" imgH="507960" progId="Equation.DSMT4">
                  <p:embed/>
                </p:oleObj>
              </mc:Choice>
              <mc:Fallback>
                <p:oleObj name="Equation" r:id="rId5" imgW="7617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28800"/>
                        <a:ext cx="7175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331640" y="2996952"/>
          <a:ext cx="30781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3" name="Equation" r:id="rId7" imgW="3492360" imgH="507960" progId="Equation.DSMT4">
                  <p:embed/>
                </p:oleObj>
              </mc:Choice>
              <mc:Fallback>
                <p:oleObj name="Equation" r:id="rId7" imgW="349236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96952"/>
                        <a:ext cx="307816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83568" y="3573016"/>
            <a:ext cx="8280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后者为前者的优级数，后者收敛，故前者收敛。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83568" y="2204864"/>
            <a:ext cx="6480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证：考虑正项级数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5652120" y="1196752"/>
          <a:ext cx="1536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4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96752"/>
                        <a:ext cx="1536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1651000" y="4221163"/>
          <a:ext cx="22082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5" name="Equation" r:id="rId11" imgW="2501640" imgH="431640" progId="Equation.DSMT4">
                  <p:embed/>
                </p:oleObj>
              </mc:Choice>
              <mc:Fallback>
                <p:oleObj name="Equation" r:id="rId11" imgW="250164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221163"/>
                        <a:ext cx="220821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331640" y="4797152"/>
            <a:ext cx="5904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为两收敛级数之和，故收敛。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1115616" y="4869160"/>
          <a:ext cx="7175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6" name="Equation" r:id="rId13" imgW="761760" imgH="507960" progId="Equation.DSMT4">
                  <p:embed/>
                </p:oleObj>
              </mc:Choice>
              <mc:Fallback>
                <p:oleObj name="Equation" r:id="rId13" imgW="761760" imgH="507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69160"/>
                        <a:ext cx="7175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11560" y="1196752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解：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203848" y="332656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求和                 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11560" y="260648"/>
            <a:ext cx="1595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1(5)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139952" y="188640"/>
          <a:ext cx="1285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2" name="Equation" r:id="rId3" imgW="1434960" imgH="927000" progId="Equation.DSMT4">
                  <p:embed/>
                </p:oleObj>
              </mc:Choice>
              <mc:Fallback>
                <p:oleObj name="Equation" r:id="rId3" imgW="143496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88640"/>
                        <a:ext cx="12858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94660"/>
              </p:ext>
            </p:extLst>
          </p:nvPr>
        </p:nvGraphicFramePr>
        <p:xfrm>
          <a:off x="1752600" y="1052513"/>
          <a:ext cx="40068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3" name="Equation" r:id="rId5" imgW="4254480" imgH="838080" progId="Equation.DSMT4">
                  <p:embed/>
                </p:oleObj>
              </mc:Choice>
              <mc:Fallback>
                <p:oleObj name="Equation" r:id="rId5" imgW="425448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52513"/>
                        <a:ext cx="40068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9552" y="5805264"/>
            <a:ext cx="6120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若使用幂级数求和则简单些。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73276"/>
              </p:ext>
            </p:extLst>
          </p:nvPr>
        </p:nvGraphicFramePr>
        <p:xfrm>
          <a:off x="1824038" y="1844675"/>
          <a:ext cx="39608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4" name="Equation" r:id="rId7" imgW="4203360" imgH="838080" progId="Equation.DSMT4">
                  <p:embed/>
                </p:oleObj>
              </mc:Choice>
              <mc:Fallback>
                <p:oleObj name="Equation" r:id="rId7" imgW="420336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844675"/>
                        <a:ext cx="3960812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02096"/>
              </p:ext>
            </p:extLst>
          </p:nvPr>
        </p:nvGraphicFramePr>
        <p:xfrm>
          <a:off x="155575" y="2708275"/>
          <a:ext cx="84423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" name="Equation" r:id="rId9" imgW="8953200" imgH="939600" progId="Equation.DSMT4">
                  <p:embed/>
                </p:oleObj>
              </mc:Choice>
              <mc:Fallback>
                <p:oleObj name="Equation" r:id="rId9" imgW="8953200" imgH="939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708275"/>
                        <a:ext cx="844232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1763688" y="4869160"/>
          <a:ext cx="4524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" name="Equation" r:id="rId11" imgW="4800600" imgH="850680" progId="Equation.DSMT4">
                  <p:embed/>
                </p:oleObj>
              </mc:Choice>
              <mc:Fallback>
                <p:oleObj name="Equation" r:id="rId11" imgW="4800600" imgH="850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869160"/>
                        <a:ext cx="452437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081356"/>
              </p:ext>
            </p:extLst>
          </p:nvPr>
        </p:nvGraphicFramePr>
        <p:xfrm>
          <a:off x="1320800" y="3789363"/>
          <a:ext cx="47767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7" name="Equation" r:id="rId13" imgW="5067000" imgH="939600" progId="Equation.DSMT4">
                  <p:embed/>
                </p:oleObj>
              </mc:Choice>
              <mc:Fallback>
                <p:oleObj name="Equation" r:id="rId13" imgW="5067000" imgH="939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89363"/>
                        <a:ext cx="477678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11560" y="1196752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解：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203848" y="332656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求和                 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11560" y="260648"/>
            <a:ext cx="1595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1(5)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139952" y="188640"/>
          <a:ext cx="1285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0" name="Equation" r:id="rId3" imgW="1434960" imgH="927000" progId="Equation.DSMT4">
                  <p:embed/>
                </p:oleObj>
              </mc:Choice>
              <mc:Fallback>
                <p:oleObj name="Equation" r:id="rId3" imgW="143496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88640"/>
                        <a:ext cx="12858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19672" y="1268760"/>
            <a:ext cx="144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2555776" y="1196752"/>
          <a:ext cx="4267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1" name="Equation" r:id="rId5" imgW="4762440" imgH="927000" progId="Equation.DSMT4">
                  <p:embed/>
                </p:oleObj>
              </mc:Choice>
              <mc:Fallback>
                <p:oleObj name="Equation" r:id="rId5" imgW="4762440" imgH="927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196752"/>
                        <a:ext cx="42672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683568" y="2924944"/>
          <a:ext cx="74088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2" name="Equation" r:id="rId7" imgW="8267400" imgH="990360" progId="Equation.DSMT4">
                  <p:embed/>
                </p:oleObj>
              </mc:Choice>
              <mc:Fallback>
                <p:oleObj name="Equation" r:id="rId7" imgW="8267400" imgH="990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740886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55576" y="2204864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 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1763688" y="2060848"/>
          <a:ext cx="9556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3" name="Equation" r:id="rId9" imgW="1066680" imgH="901440" progId="Equation.DSMT4">
                  <p:embed/>
                </p:oleObj>
              </mc:Choice>
              <mc:Fallback>
                <p:oleObj name="Equation" r:id="rId9" imgW="1066680" imgH="901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60848"/>
                        <a:ext cx="95567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331640" y="3933056"/>
          <a:ext cx="4222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4" name="Equation" r:id="rId11" imgW="4711680" imgH="1015920" progId="Equation.DSMT4">
                  <p:embed/>
                </p:oleObj>
              </mc:Choice>
              <mc:Fallback>
                <p:oleObj name="Equation" r:id="rId11" imgW="4711680" imgH="10159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42227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1331640" y="5085184"/>
          <a:ext cx="13652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5" name="Equation" r:id="rId13" imgW="1523880" imgH="901440" progId="Equation.DSMT4">
                  <p:embed/>
                </p:oleObj>
              </mc:Choice>
              <mc:Fallback>
                <p:oleObj name="Equation" r:id="rId13" imgW="1523880" imgH="901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85184"/>
                        <a:ext cx="13652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83089"/>
              </p:ext>
            </p:extLst>
          </p:nvPr>
        </p:nvGraphicFramePr>
        <p:xfrm>
          <a:off x="4572000" y="291482"/>
          <a:ext cx="2160240" cy="955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8" name="Equation" r:id="rId3" imgW="2171520" imgH="952200" progId="Equation.DSMT4">
                  <p:embed/>
                </p:oleObj>
              </mc:Choice>
              <mc:Fallback>
                <p:oleObj name="Equation" r:id="rId3" imgW="21715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1482"/>
                        <a:ext cx="2160240" cy="955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-40246" y="1268760"/>
                <a:ext cx="8892480" cy="83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考虑该级数与收敛级数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dirty="0" smtClean="0"/>
                  <a:t>的逐相差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46" y="1268760"/>
                <a:ext cx="8892480" cy="838115"/>
              </a:xfrm>
              <a:prstGeom prst="rect">
                <a:avLst/>
              </a:prstGeom>
              <a:blipFill rotWithShape="1">
                <a:blip r:embed="rId5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5670" y="1978367"/>
                <a:ext cx="5256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级数的通项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0" y="1978367"/>
                <a:ext cx="525658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3937" y="2563142"/>
                <a:ext cx="7591310" cy="682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𝒑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𝒑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sz="24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/>
                              </a:rPr>
                              <m:t>𝒑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∼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𝒑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7" y="2563142"/>
                <a:ext cx="7591310" cy="682816"/>
              </a:xfrm>
              <a:prstGeom prst="rect">
                <a:avLst/>
              </a:prstGeom>
              <a:blipFill rotWithShape="0">
                <a:blip r:embed="rId7"/>
                <a:stretch>
                  <a:fillRect r="-401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97" y="5011159"/>
                <a:ext cx="8866883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从而易知当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p</m:t>
                    </m:r>
                    <m:r>
                      <a:rPr lang="en-US" altLang="zh-CN" b="0" i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原级数绝对收敛，当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" y="5011159"/>
                <a:ext cx="8866883" cy="787716"/>
              </a:xfrm>
              <a:prstGeom prst="rect">
                <a:avLst/>
              </a:prstGeom>
              <a:blipFill rotWithShape="1">
                <a:blip r:embed="rId9"/>
                <a:stretch>
                  <a:fillRect l="-1306" r="-1306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0909" y="47667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 辨别级数的敛性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64" y="5763027"/>
                <a:ext cx="7702713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原级数条件收敛，当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原级数发散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4" y="5763027"/>
                <a:ext cx="7702713" cy="787716"/>
              </a:xfrm>
              <a:prstGeom prst="rect">
                <a:avLst/>
              </a:prstGeom>
              <a:blipFill rotWithShape="1"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596" y="3501008"/>
            <a:ext cx="911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而</a:t>
            </a:r>
            <a:r>
              <a:rPr lang="zh-CN" altLang="en-US" sz="2800" dirty="0" smtClean="0">
                <a:solidFill>
                  <a:srgbClr val="0000FF"/>
                </a:solidFill>
              </a:rPr>
              <a:t>一个级数与一个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绝对</a:t>
            </a:r>
            <a:r>
              <a:rPr lang="zh-CN" altLang="en-US" sz="2800" dirty="0" smtClean="0">
                <a:solidFill>
                  <a:srgbClr val="0000FF"/>
                </a:solidFill>
              </a:rPr>
              <a:t>收敛级数逐项和不改变该级数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3252" y="4216856"/>
                <a:ext cx="8471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0000FF"/>
                    </a:solidFill>
                  </a:rPr>
                  <a:t>的敛散性，即  绝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</a:rPr>
                  <a:t>绝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绝，条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zh-CN" altLang="en-US" sz="2800" b="0" i="0" dirty="0" smtClean="0">
                    <a:solidFill>
                      <a:srgbClr val="0000FF"/>
                    </a:solidFill>
                    <a:latin typeface="+mj-lt"/>
                  </a:rPr>
                  <a:t>绝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条，散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zh-CN" altLang="en-US" sz="2800" b="0" i="0" dirty="0" smtClean="0">
                    <a:solidFill>
                      <a:srgbClr val="0000FF"/>
                    </a:solidFill>
                    <a:latin typeface="+mj-lt"/>
                  </a:rPr>
                  <a:t>绝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散</a:t>
                </a:r>
                <a:r>
                  <a:rPr lang="en-US" altLang="zh-CN" sz="2800" dirty="0" smtClean="0">
                    <a:solidFill>
                      <a:srgbClr val="0000FF"/>
                    </a:solidFill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2" y="4216856"/>
                <a:ext cx="8471571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5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4283968" y="188640"/>
          <a:ext cx="3333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9" name="Equation" r:id="rId3" imgW="3352680" imgH="952200" progId="Equation.DSMT4">
                  <p:embed/>
                </p:oleObj>
              </mc:Choice>
              <mc:Fallback>
                <p:oleObj name="Equation" r:id="rId3" imgW="3352680" imgH="95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8640"/>
                        <a:ext cx="33337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3265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另证</a:t>
            </a:r>
            <a:r>
              <a:rPr lang="en-US" altLang="zh-CN" dirty="0" smtClean="0">
                <a:solidFill>
                  <a:srgbClr val="3333FF"/>
                </a:solidFill>
              </a:rPr>
              <a:t>:</a:t>
            </a:r>
            <a:r>
              <a:rPr lang="zh-CN" altLang="en-US" dirty="0" smtClean="0"/>
              <a:t> 辨别级数的敛性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34076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</a:t>
            </a:r>
            <a:r>
              <a:rPr lang="en-US" altLang="zh-CN" sz="2400" dirty="0" smtClean="0"/>
              <a:t>: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40786"/>
              </p:ext>
            </p:extLst>
          </p:nvPr>
        </p:nvGraphicFramePr>
        <p:xfrm>
          <a:off x="1475656" y="1156905"/>
          <a:ext cx="41449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0" name="Equation" r:id="rId5" imgW="4178160" imgH="952200" progId="Equation.DSMT4">
                  <p:embed/>
                </p:oleObj>
              </mc:Choice>
              <mc:Fallback>
                <p:oleObj name="Equation" r:id="rId5" imgW="4178160" imgH="95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6905"/>
                        <a:ext cx="414496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520" y="2132856"/>
                <a:ext cx="8892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相邻</a:t>
                </a:r>
                <a:r>
                  <a:rPr lang="zh-CN" altLang="en-US" b="0" i="0" dirty="0" smtClean="0">
                    <a:latin typeface="+mj-lt"/>
                  </a:rPr>
                  <a:t>两项加</a:t>
                </a:r>
                <a:r>
                  <a:rPr lang="zh-CN" altLang="en-US" i="0" dirty="0" smtClean="0">
                    <a:latin typeface="+mj-lt"/>
                  </a:rPr>
                  <a:t>括号</a:t>
                </a:r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数列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892480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61864" y="2924944"/>
            <a:ext cx="697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用泰勒级数可以得到其通项满足</a:t>
            </a:r>
            <a:endParaRPr lang="zh-CN" altLang="en-US" dirty="0"/>
          </a:p>
        </p:txBody>
      </p:sp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977196"/>
              </p:ext>
            </p:extLst>
          </p:nvPr>
        </p:nvGraphicFramePr>
        <p:xfrm>
          <a:off x="1403648" y="3645024"/>
          <a:ext cx="2838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1" name="Equation" r:id="rId8" imgW="2857320" imgH="914400" progId="Equation.DSMT4">
                  <p:embed/>
                </p:oleObj>
              </mc:Choice>
              <mc:Fallback>
                <p:oleObj name="Equation" r:id="rId8" imgW="285732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28384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0800000" flipV="1">
                <a:off x="547522" y="4743039"/>
                <a:ext cx="6112709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由此可得对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时的结论，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547522" y="4743039"/>
                <a:ext cx="6112709" cy="787716"/>
              </a:xfrm>
              <a:prstGeom prst="rect">
                <a:avLst/>
              </a:prstGeom>
              <a:blipFill rotWithShape="1">
                <a:blip r:embed="rId10"/>
                <a:stretch>
                  <a:fillRect l="-1296" r="-1196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0800000" flipV="1">
            <a:off x="470204" y="5607973"/>
            <a:ext cx="539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但比前面的证明复杂一些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27584" y="260648"/>
          <a:ext cx="5027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5" name="Equation" r:id="rId4" imgW="5016240" imgH="507960" progId="Equation.DSMT4">
                  <p:embed/>
                </p:oleObj>
              </mc:Choice>
              <mc:Fallback>
                <p:oleObj name="Equation" r:id="rId4" imgW="501624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0648"/>
                        <a:ext cx="50276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11560" y="908720"/>
            <a:ext cx="708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存在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m, M&gt;0,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正数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对一切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 &gt; N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都有 </a:t>
            </a: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1187624" y="1772816"/>
          <a:ext cx="2300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6" name="Equation" r:id="rId6" imgW="2298600" imgH="431640" progId="Equation.DSMT4">
                  <p:embed/>
                </p:oleObj>
              </mc:Choice>
              <mc:Fallback>
                <p:oleObj name="Equation" r:id="rId6" imgW="22986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23002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076056" y="2564904"/>
            <a:ext cx="3240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则两级数同敛散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203848" y="2348880"/>
          <a:ext cx="1714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7" name="Equation" r:id="rId8" imgW="1714320" imgH="939600" progId="Equation.DSMT4">
                  <p:embed/>
                </p:oleObj>
              </mc:Choice>
              <mc:Fallback>
                <p:oleObj name="Equation" r:id="rId8" imgW="1714320" imgH="93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348880"/>
                        <a:ext cx="17145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51920" y="1700808"/>
            <a:ext cx="3664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则两级数同敛散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11560" y="2564904"/>
            <a:ext cx="259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或者有，若有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05934"/>
              </p:ext>
            </p:extLst>
          </p:nvPr>
        </p:nvGraphicFramePr>
        <p:xfrm>
          <a:off x="296863" y="4367213"/>
          <a:ext cx="837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8" name="Equation" r:id="rId10" imgW="7721280" imgH="939600" progId="Equation.DSMT4">
                  <p:embed/>
                </p:oleObj>
              </mc:Choice>
              <mc:Fallback>
                <p:oleObj name="Equation" r:id="rId10" imgW="7721280" imgH="93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367213"/>
                        <a:ext cx="83756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95536" y="5334436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宋体" panose="02010600030101010101" pitchFamily="2" charset="-122"/>
              </a:rPr>
              <a:t>当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r&lt;1,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该级数收敛，当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r&gt;1,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该级数发散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39552" y="3789040"/>
            <a:ext cx="6840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达朗贝尔，柯西判别法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488"/>
              </p:ext>
            </p:extLst>
          </p:nvPr>
        </p:nvGraphicFramePr>
        <p:xfrm>
          <a:off x="677863" y="908050"/>
          <a:ext cx="54562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5" name="Equation" r:id="rId3" imgW="5168880" imgH="482400" progId="Equation.DSMT4">
                  <p:embed/>
                </p:oleObj>
              </mc:Choice>
              <mc:Fallback>
                <p:oleObj name="Equation" r:id="rId3" imgW="5168880" imgH="482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908050"/>
                        <a:ext cx="54562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660232" y="908720"/>
          <a:ext cx="1231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6" name="Equation" r:id="rId5" imgW="1231560" imgH="431640" progId="Equation.DSMT4">
                  <p:embed/>
                </p:oleObj>
              </mc:Choice>
              <mc:Fallback>
                <p:oleObj name="Equation" r:id="rId5" imgW="1231560" imgH="4316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908720"/>
                        <a:ext cx="1231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23528" y="332656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若级数的各项符号正负相间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95536" y="5733256"/>
            <a:ext cx="5832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正项级数收敛常用标准：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179512" y="2492896"/>
            <a:ext cx="7524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12.11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莱布尼茨判别法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交错级数的通项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115616" y="2996952"/>
            <a:ext cx="453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趋于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，则该级数收敛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3861048"/>
            <a:ext cx="88569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基本上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，正项级数的收敛性取决于通项趋于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的速度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07504" y="4437112"/>
            <a:ext cx="8280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当交错级数通项趋于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，则其收敛性取决于相邻两项相减后的项趋于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的速度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7544" y="16288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则称为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99967"/>
              </p:ext>
            </p:extLst>
          </p:nvPr>
        </p:nvGraphicFramePr>
        <p:xfrm>
          <a:off x="323528" y="1124744"/>
          <a:ext cx="849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2" name="Equation" r:id="rId3" imgW="8496000" imgH="914400" progId="Equation.DSMT4">
                  <p:embed/>
                </p:oleObj>
              </mc:Choice>
              <mc:Fallback>
                <p:oleObj name="Equation" r:id="rId3" imgW="84960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8496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86256"/>
              </p:ext>
            </p:extLst>
          </p:nvPr>
        </p:nvGraphicFramePr>
        <p:xfrm>
          <a:off x="1115616" y="260648"/>
          <a:ext cx="41132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3" name="Equation" r:id="rId5" imgW="4114800" imgH="850680" progId="Equation.DSMT4">
                  <p:embed/>
                </p:oleObj>
              </mc:Choice>
              <mc:Fallback>
                <p:oleObj name="Equation" r:id="rId5" imgW="4114800" imgH="8506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0648"/>
                        <a:ext cx="411321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992099"/>
              </p:ext>
            </p:extLst>
          </p:nvPr>
        </p:nvGraphicFramePr>
        <p:xfrm>
          <a:off x="767048" y="1988840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4" name="Equation" r:id="rId7" imgW="3073320" imgH="850680" progId="Equation.DSMT4">
                  <p:embed/>
                </p:oleObj>
              </mc:Choice>
              <mc:Fallback>
                <p:oleObj name="Equation" r:id="rId7" imgW="3073320" imgH="8506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48" y="1988840"/>
                        <a:ext cx="307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80286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即部分和数列单调增加有上界，故收敛收敛</a:t>
            </a:r>
            <a:r>
              <a:rPr lang="en-US" altLang="zh-CN" b="1" dirty="0" smtClean="0">
                <a:latin typeface="+mn-ea"/>
                <a:ea typeface="+mn-ea"/>
              </a:rPr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421915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而通项趋于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，故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819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53449"/>
              </p:ext>
            </p:extLst>
          </p:nvPr>
        </p:nvGraphicFramePr>
        <p:xfrm>
          <a:off x="4124320" y="3498402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5" name="Equation" r:id="rId9" imgW="2539800" imgH="431640" progId="Equation.DSMT4">
                  <p:embed/>
                </p:oleObj>
              </mc:Choice>
              <mc:Fallback>
                <p:oleObj name="Equation" r:id="rId9" imgW="2539800" imgH="4316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0" y="3498402"/>
                        <a:ext cx="254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42210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也收敛于同一极限，从而部分和数列收敛</a:t>
            </a:r>
            <a:r>
              <a:rPr lang="en-US" altLang="zh-CN" b="1" dirty="0" smtClean="0">
                <a:latin typeface="+mn-ea"/>
                <a:ea typeface="+mn-ea"/>
              </a:rPr>
              <a:t>.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54260" y="5805264"/>
                <a:ext cx="91982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3333FF"/>
                    </a:solidFill>
                    <a:latin typeface="+mn-ea"/>
                    <a:ea typeface="+mn-ea"/>
                  </a:rPr>
                  <a:t>充要条件</a:t>
                </a:r>
                <a:r>
                  <a:rPr lang="zh-CN" altLang="en-US" dirty="0" smtClean="0"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且</a:t>
                </a:r>
                <a:r>
                  <a:rPr lang="zh-CN" altLang="en-US" dirty="0" smtClean="0">
                    <a:latin typeface="+mn-ea"/>
                    <a:ea typeface="+mn-ea"/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</m:nary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+mn-ea"/>
                      </a:rPr>
                      <m:t>收敛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5805264"/>
                <a:ext cx="9198260" cy="584775"/>
              </a:xfrm>
              <a:prstGeom prst="rect">
                <a:avLst/>
              </a:prstGeom>
              <a:blipFill rotWithShape="0">
                <a:blip r:embed="rId11"/>
                <a:stretch>
                  <a:fillRect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8256" y="5073430"/>
                <a:ext cx="88204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b="1" dirty="0" smtClean="0">
                    <a:latin typeface="+mn-ea"/>
                    <a:ea typeface="+mn-ea"/>
                  </a:rPr>
                  <a:t>, 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则交错级数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dirty="0" smtClean="0">
                    <a:latin typeface="+mn-ea"/>
                    <a:ea typeface="+mn-ea"/>
                  </a:rPr>
                  <a:t>收敛</a:t>
                </a:r>
                <a:r>
                  <a:rPr lang="zh-CN" altLang="en-US" b="1" dirty="0">
                    <a:latin typeface="+mn-ea"/>
                    <a:ea typeface="+mn-ea"/>
                  </a:rPr>
                  <a:t>的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56" y="5073430"/>
                <a:ext cx="8820472" cy="584775"/>
              </a:xfrm>
              <a:prstGeom prst="rect">
                <a:avLst/>
              </a:prstGeom>
              <a:blipFill rotWithShape="0">
                <a:blip r:embed="rId12"/>
                <a:stretch>
                  <a:fillRect l="-415" t="-16667" r="-415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39955"/>
              </p:ext>
            </p:extLst>
          </p:nvPr>
        </p:nvGraphicFramePr>
        <p:xfrm>
          <a:off x="638175" y="620713"/>
          <a:ext cx="39846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3" name="Equation" r:id="rId3" imgW="3987720" imgH="850680" progId="Equation.DSMT4">
                  <p:embed/>
                </p:oleObj>
              </mc:Choice>
              <mc:Fallback>
                <p:oleObj name="Equation" r:id="rId3" imgW="3987720" imgH="850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620713"/>
                        <a:ext cx="39846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09358"/>
              </p:ext>
            </p:extLst>
          </p:nvPr>
        </p:nvGraphicFramePr>
        <p:xfrm>
          <a:off x="850900" y="1700213"/>
          <a:ext cx="506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4" name="Equation" r:id="rId5" imgW="5067000" imgH="914400" progId="Equation.DSMT4">
                  <p:embed/>
                </p:oleObj>
              </mc:Choice>
              <mc:Fallback>
                <p:oleObj name="Equation" r:id="rId5" imgW="50670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700213"/>
                        <a:ext cx="5067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2210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故部分和数列的收敛性等价于级数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01317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的收敛性，从而原级数发散。</a:t>
            </a:r>
            <a:endParaRPr lang="zh-CN" altLang="en-US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59976"/>
              </p:ext>
            </p:extLst>
          </p:nvPr>
        </p:nvGraphicFramePr>
        <p:xfrm>
          <a:off x="1115616" y="2780928"/>
          <a:ext cx="3744416" cy="79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5" name="Equation" r:id="rId7" imgW="2958840" imgH="914400" progId="Equation.DSMT4">
                  <p:embed/>
                </p:oleObj>
              </mc:Choice>
              <mc:Fallback>
                <p:oleObj name="Equation" r:id="rId7" imgW="295884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80928"/>
                        <a:ext cx="3744416" cy="7954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6"/>
          <p:cNvGraphicFramePr>
            <a:graphicFrameLocks noChangeAspect="1"/>
          </p:cNvGraphicFramePr>
          <p:nvPr/>
        </p:nvGraphicFramePr>
        <p:xfrm>
          <a:off x="6876256" y="4077072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6" name="Equation" r:id="rId9" imgW="901440" imgH="850680" progId="Equation.DSMT4">
                  <p:embed/>
                </p:oleObj>
              </mc:Choice>
              <mc:Fallback>
                <p:oleObj name="Equation" r:id="rId9" imgW="901440" imgH="850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901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162050" y="1217613"/>
          <a:ext cx="3946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0" name="Equation" r:id="rId3" imgW="3949560" imgH="520560" progId="Equation.DSMT4">
                  <p:embed/>
                </p:oleObj>
              </mc:Choice>
              <mc:Fallback>
                <p:oleObj name="Equation" r:id="rId3" imgW="394956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217613"/>
                        <a:ext cx="3946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1259632" y="2636912"/>
          <a:ext cx="4541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1" name="Equation" r:id="rId5" imgW="4711680" imgH="393480" progId="Equation.DSMT4">
                  <p:embed/>
                </p:oleObj>
              </mc:Choice>
              <mc:Fallback>
                <p:oleObj name="Equation" r:id="rId5" imgW="47116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636912"/>
                        <a:ext cx="4541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3711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从而原级数收敛。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3265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习题</a:t>
            </a:r>
            <a:r>
              <a:rPr lang="en-US" altLang="zh-CN" dirty="0" smtClean="0"/>
              <a:t>1(9)</a:t>
            </a:r>
            <a:r>
              <a:rPr lang="zh-CN" altLang="en-US" dirty="0" smtClean="0"/>
              <a:t>判别下列级数的敛散性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91683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解：显然当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=1,</a:t>
            </a:r>
            <a:r>
              <a:rPr lang="zh-CN" altLang="en-US" dirty="0" smtClean="0"/>
              <a:t>级数收敛。 设</a:t>
            </a:r>
            <a:endParaRPr lang="zh-CN" altLang="en-US" dirty="0"/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933"/>
              </p:ext>
            </p:extLst>
          </p:nvPr>
        </p:nvGraphicFramePr>
        <p:xfrm>
          <a:off x="6444208" y="2025069"/>
          <a:ext cx="180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2" name="Equation" r:id="rId7" imgW="1688760" imgH="368280" progId="Equation.DSMT4">
                  <p:embed/>
                </p:oleObj>
              </mc:Choice>
              <mc:Fallback>
                <p:oleObj name="Equation" r:id="rId7" imgW="168876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025069"/>
                        <a:ext cx="1800200" cy="368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401271"/>
              </p:ext>
            </p:extLst>
          </p:nvPr>
        </p:nvGraphicFramePr>
        <p:xfrm>
          <a:off x="719138" y="3284538"/>
          <a:ext cx="707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3" name="Equation" r:id="rId9" imgW="7340400" imgH="888840" progId="Equation.DSMT4">
                  <p:embed/>
                </p:oleObj>
              </mc:Choice>
              <mc:Fallback>
                <p:oleObj name="Equation" r:id="rId9" imgW="7340400" imgH="888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284538"/>
                        <a:ext cx="7073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547664" y="1268760"/>
          <a:ext cx="4579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8" name="Equation" r:id="rId3" imgW="4584600" imgH="520560" progId="Equation.DSMT4">
                  <p:embed/>
                </p:oleObj>
              </mc:Choice>
              <mc:Fallback>
                <p:oleObj name="Equation" r:id="rId3" imgW="458460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68760"/>
                        <a:ext cx="45799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2555776" y="3068960"/>
          <a:ext cx="11874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9" name="Equation" r:id="rId5" imgW="1231560" imgH="850680" progId="Equation.DSMT4">
                  <p:embed/>
                </p:oleObj>
              </mc:Choice>
              <mc:Fallback>
                <p:oleObj name="Equation" r:id="rId5" imgW="1231560" imgH="850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068960"/>
                        <a:ext cx="11874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00506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的敛散性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32656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</a:t>
            </a:r>
            <a:r>
              <a:rPr lang="zh-CN" altLang="en-US" dirty="0" smtClean="0"/>
              <a:t>讨论下列级数的敛散性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 </a:t>
            </a:r>
            <a:r>
              <a:rPr lang="zh-CN" altLang="en-US" dirty="0" smtClean="0"/>
              <a:t>设函数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上二阶连续可导</a:t>
            </a:r>
            <a:r>
              <a:rPr lang="en-US" altLang="zh-CN" dirty="0" smtClean="0"/>
              <a:t>, f(0)=0, 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683456" y="1773238"/>
            <a:ext cx="5666866" cy="522667"/>
            <a:chOff x="651" y="231"/>
            <a:chExt cx="3387" cy="375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651" y="231"/>
              <a:ext cx="836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1383" y="282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2" name="Equation" r:id="rId3" imgW="761669" imgH="507780" progId="Equation.DSMT4">
                    <p:embed/>
                  </p:oleObj>
                </mc:Choice>
                <mc:Fallback>
                  <p:oleObj name="Equation" r:id="rId3" imgW="761669" imgH="50778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82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856" y="231"/>
              <a:ext cx="218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324099" y="1268441"/>
            <a:ext cx="7405688" cy="523874"/>
            <a:chOff x="69" y="1841"/>
            <a:chExt cx="4665" cy="33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9" y="1841"/>
              <a:ext cx="31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阿贝尔判别法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2518" y="1841"/>
            <a:ext cx="3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3" name="Equation" r:id="rId5" imgW="622030" imgH="431613" progId="Equation.DSMT4">
                    <p:embed/>
                  </p:oleObj>
                </mc:Choice>
                <mc:Fallback>
                  <p:oleObj name="Equation" r:id="rId5" imgW="622030" imgH="43161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841"/>
                          <a:ext cx="3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72" y="1841"/>
              <a:ext cx="1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为单调有界数列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/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23528" y="2564904"/>
            <a:ext cx="8928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狄利克雷判别法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若数列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单调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递减趋于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0,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251520" y="3284984"/>
            <a:ext cx="8207792" cy="541338"/>
            <a:chOff x="1432" y="1896"/>
            <a:chExt cx="3789" cy="341"/>
          </a:xfrm>
        </p:grpSpPr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2030" y="1896"/>
            <a:ext cx="36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4" name="Equation" r:id="rId7" imgW="761669" imgH="507780" progId="Equation.DSMT4">
                    <p:embed/>
                  </p:oleObj>
                </mc:Choice>
                <mc:Fallback>
                  <p:oleObj name="Equation" r:id="rId7" imgW="761669" imgH="50778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896"/>
                          <a:ext cx="36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432" y="1907"/>
              <a:ext cx="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又级数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429" y="1896"/>
              <a:ext cx="27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的部分和数列有界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(*)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11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2987824" y="620688"/>
          <a:ext cx="2147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5" name="Equation" r:id="rId8" imgW="2158920" imgH="507960" progId="Equation.DSMT4">
                  <p:embed/>
                </p:oleObj>
              </mc:Choice>
              <mc:Fallback>
                <p:oleObj name="Equation" r:id="rId8" imgW="2158920" imgH="5079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20688"/>
                        <a:ext cx="21478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536" y="54868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对于级数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7504" y="558924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注</a:t>
            </a:r>
            <a:r>
              <a:rPr lang="zh-CN" altLang="en-US" dirty="0" smtClean="0"/>
              <a:t>：可以用狄利克雷判别法证明莱布尼兹判别法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504" y="4221088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条件一个对通项，一个对求和，前者相当于</a:t>
            </a:r>
            <a:r>
              <a:rPr lang="zh-CN" altLang="en-US" dirty="0" smtClean="0">
                <a:solidFill>
                  <a:srgbClr val="FF0000"/>
                </a:solidFill>
              </a:rPr>
              <a:t>系数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08520" y="479715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该系数通常可以假定为正数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2977</TotalTime>
  <Words>977</Words>
  <Application>Microsoft Office PowerPoint</Application>
  <PresentationFormat>全屏显示(4:3)</PresentationFormat>
  <Paragraphs>144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华文新魏</vt:lpstr>
      <vt:lpstr>隶书</vt:lpstr>
      <vt:lpstr>宋体</vt:lpstr>
      <vt:lpstr>Arial</vt:lpstr>
      <vt:lpstr>Calibri</vt:lpstr>
      <vt:lpstr>Cambria Math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334</cp:revision>
  <dcterms:created xsi:type="dcterms:W3CDTF">2004-12-13T07:53:32Z</dcterms:created>
  <dcterms:modified xsi:type="dcterms:W3CDTF">2023-06-14T22:58:11Z</dcterms:modified>
</cp:coreProperties>
</file>