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0"/>
  </p:notesMasterIdLst>
  <p:handoutMasterIdLst>
    <p:handoutMasterId r:id="rId41"/>
  </p:handoutMasterIdLst>
  <p:sldIdLst>
    <p:sldId id="288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5" r:id="rId38"/>
    <p:sldId id="326" r:id="rId39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83"/>
    <a:srgbClr val="EAEAEA"/>
    <a:srgbClr val="3333FF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348" autoAdjust="0"/>
  </p:normalViewPr>
  <p:slideViewPr>
    <p:cSldViewPr>
      <p:cViewPr varScale="1">
        <p:scale>
          <a:sx n="102" d="100"/>
          <a:sy n="102" d="100"/>
        </p:scale>
        <p:origin x="192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1824" y="-4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4" Type="http://schemas.openxmlformats.org/officeDocument/2006/relationships/image" Target="../media/image46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4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3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84.wmf"/><Relationship Id="rId4" Type="http://schemas.openxmlformats.org/officeDocument/2006/relationships/image" Target="../media/image11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113.wmf"/><Relationship Id="rId1" Type="http://schemas.openxmlformats.org/officeDocument/2006/relationships/image" Target="../media/image112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0.wmf"/><Relationship Id="rId5" Type="http://schemas.openxmlformats.org/officeDocument/2006/relationships/image" Target="../media/image84.wmf"/><Relationship Id="rId4" Type="http://schemas.openxmlformats.org/officeDocument/2006/relationships/image" Target="../media/image11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" Type="http://schemas.openxmlformats.org/officeDocument/2006/relationships/image" Target="../media/image84.wmf"/><Relationship Id="rId4" Type="http://schemas.openxmlformats.org/officeDocument/2006/relationships/image" Target="../media/image123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7" Type="http://schemas.openxmlformats.org/officeDocument/2006/relationships/image" Target="../media/image130.wmf"/><Relationship Id="rId2" Type="http://schemas.openxmlformats.org/officeDocument/2006/relationships/image" Target="../media/image84.wmf"/><Relationship Id="rId1" Type="http://schemas.openxmlformats.org/officeDocument/2006/relationships/image" Target="../media/image125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5" Type="http://schemas.openxmlformats.org/officeDocument/2006/relationships/image" Target="../media/image84.wmf"/><Relationship Id="rId4" Type="http://schemas.openxmlformats.org/officeDocument/2006/relationships/image" Target="../media/image1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4" Type="http://schemas.openxmlformats.org/officeDocument/2006/relationships/image" Target="../media/image13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5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4" Type="http://schemas.openxmlformats.org/officeDocument/2006/relationships/image" Target="../media/image14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Relationship Id="rId6" Type="http://schemas.openxmlformats.org/officeDocument/2006/relationships/image" Target="../media/image153.wmf"/><Relationship Id="rId5" Type="http://schemas.openxmlformats.org/officeDocument/2006/relationships/image" Target="../media/image152.wmf"/><Relationship Id="rId4" Type="http://schemas.openxmlformats.org/officeDocument/2006/relationships/image" Target="../media/image151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Relationship Id="rId6" Type="http://schemas.openxmlformats.org/officeDocument/2006/relationships/image" Target="../media/image164.wmf"/><Relationship Id="rId5" Type="http://schemas.openxmlformats.org/officeDocument/2006/relationships/image" Target="../media/image163.wmf"/><Relationship Id="rId4" Type="http://schemas.openxmlformats.org/officeDocument/2006/relationships/image" Target="../media/image16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11" Type="http://schemas.openxmlformats.org/officeDocument/2006/relationships/image" Target="../media/image37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1"/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1"/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fld id="{24FDD158-D5E9-45E9-85B1-1B8E645652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75028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A1B51-DB83-4961-8B09-DBFACD9E04F5}" type="datetimeFigureOut">
              <a:rPr lang="zh-CN" altLang="en-US" smtClean="0"/>
              <a:pPr/>
              <a:t>2023/3/10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A7AA15-DDFF-4D20-BC42-7BB62F94A04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644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44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87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46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64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5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6351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23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60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01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7880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2541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509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slide" Target="slide21.xml"/><Relationship Id="rId5" Type="http://schemas.openxmlformats.org/officeDocument/2006/relationships/slide" Target="slide9.x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12" Type="http://schemas.openxmlformats.org/officeDocument/2006/relationships/image" Target="../media/image72.wmf"/><Relationship Id="rId17" Type="http://schemas.openxmlformats.org/officeDocument/2006/relationships/image" Target="../media/image7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2.bin"/><Relationship Id="rId5" Type="http://schemas.openxmlformats.org/officeDocument/2006/relationships/oleObject" Target="../embeddings/oleObject69.bin"/><Relationship Id="rId15" Type="http://schemas.openxmlformats.org/officeDocument/2006/relationships/oleObject" Target="../embeddings/oleObject74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1.bin"/><Relationship Id="rId14" Type="http://schemas.openxmlformats.org/officeDocument/2006/relationships/image" Target="../media/image7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2.wmf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9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5" Type="http://schemas.openxmlformats.org/officeDocument/2006/relationships/oleObject" Target="../embeddings/oleObject90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6.bin"/><Relationship Id="rId18" Type="http://schemas.openxmlformats.org/officeDocument/2006/relationships/oleObject" Target="../embeddings/oleObject99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3.wmf"/><Relationship Id="rId17" Type="http://schemas.openxmlformats.org/officeDocument/2006/relationships/image" Target="../media/image9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8.bin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image" Target="../media/image94.wmf"/><Relationship Id="rId10" Type="http://schemas.openxmlformats.org/officeDocument/2006/relationships/image" Target="../media/image92.wmf"/><Relationship Id="rId19" Type="http://schemas.openxmlformats.org/officeDocument/2006/relationships/image" Target="../media/image9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94.bin"/><Relationship Id="rId14" Type="http://schemas.openxmlformats.org/officeDocument/2006/relationships/oleObject" Target="../embeddings/oleObject9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10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8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15.bin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16.bin"/><Relationship Id="rId10" Type="http://schemas.openxmlformats.org/officeDocument/2006/relationships/image" Target="../media/image111.wmf"/><Relationship Id="rId4" Type="http://schemas.openxmlformats.org/officeDocument/2006/relationships/image" Target="../media/image84.wmf"/><Relationship Id="rId9" Type="http://schemas.openxmlformats.org/officeDocument/2006/relationships/oleObject" Target="../embeddings/oleObject11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0.bin"/><Relationship Id="rId10" Type="http://schemas.openxmlformats.org/officeDocument/2006/relationships/oleObject" Target="../embeddings/oleObject123.bin"/><Relationship Id="rId4" Type="http://schemas.openxmlformats.org/officeDocument/2006/relationships/image" Target="../media/image112.wmf"/><Relationship Id="rId9" Type="http://schemas.openxmlformats.org/officeDocument/2006/relationships/image" Target="../media/image84.wmf"/><Relationship Id="rId14" Type="http://schemas.openxmlformats.org/officeDocument/2006/relationships/image" Target="../media/image11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31.bin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30.bin"/><Relationship Id="rId5" Type="http://schemas.openxmlformats.org/officeDocument/2006/relationships/oleObject" Target="../embeddings/oleObject127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9.bin"/><Relationship Id="rId14" Type="http://schemas.openxmlformats.org/officeDocument/2006/relationships/image" Target="../media/image12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oleObject" Target="../embeddings/oleObject132.bin"/><Relationship Id="rId7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23.wmf"/><Relationship Id="rId5" Type="http://schemas.openxmlformats.org/officeDocument/2006/relationships/oleObject" Target="../embeddings/oleObject133.bin"/><Relationship Id="rId10" Type="http://schemas.openxmlformats.org/officeDocument/2006/relationships/oleObject" Target="../embeddings/oleObject136.bin"/><Relationship Id="rId4" Type="http://schemas.openxmlformats.org/officeDocument/2006/relationships/image" Target="../media/image84.wmf"/><Relationship Id="rId9" Type="http://schemas.openxmlformats.org/officeDocument/2006/relationships/image" Target="../media/image12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3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28.wmf"/><Relationship Id="rId3" Type="http://schemas.openxmlformats.org/officeDocument/2006/relationships/oleObject" Target="../embeddings/oleObject138.bin"/><Relationship Id="rId7" Type="http://schemas.openxmlformats.org/officeDocument/2006/relationships/oleObject" Target="../embeddings/oleObject140.bin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45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4.wmf"/><Relationship Id="rId11" Type="http://schemas.openxmlformats.org/officeDocument/2006/relationships/image" Target="../media/image127.wmf"/><Relationship Id="rId5" Type="http://schemas.openxmlformats.org/officeDocument/2006/relationships/oleObject" Target="../embeddings/oleObject139.bin"/><Relationship Id="rId15" Type="http://schemas.openxmlformats.org/officeDocument/2006/relationships/image" Target="../media/image129.wmf"/><Relationship Id="rId10" Type="http://schemas.openxmlformats.org/officeDocument/2006/relationships/oleObject" Target="../embeddings/oleObject142.bin"/><Relationship Id="rId4" Type="http://schemas.openxmlformats.org/officeDocument/2006/relationships/image" Target="../media/image125.wmf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4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0" Type="http://schemas.openxmlformats.org/officeDocument/2006/relationships/image" Target="../media/image134.wmf"/><Relationship Id="rId4" Type="http://schemas.openxmlformats.org/officeDocument/2006/relationships/image" Target="../media/image131.wmf"/><Relationship Id="rId9" Type="http://schemas.openxmlformats.org/officeDocument/2006/relationships/oleObject" Target="../embeddings/oleObject14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8.bin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36.wmf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5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8.bin"/><Relationship Id="rId13" Type="http://schemas.openxmlformats.org/officeDocument/2006/relationships/image" Target="../media/image142.wmf"/><Relationship Id="rId3" Type="http://schemas.openxmlformats.org/officeDocument/2006/relationships/oleObject" Target="../embeddings/oleObject156.bin"/><Relationship Id="rId7" Type="http://schemas.openxmlformats.org/officeDocument/2006/relationships/image" Target="../media/image153.png"/><Relationship Id="rId12" Type="http://schemas.openxmlformats.org/officeDocument/2006/relationships/oleObject" Target="../embeddings/oleObject16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39.wmf"/><Relationship Id="rId11" Type="http://schemas.openxmlformats.org/officeDocument/2006/relationships/image" Target="../media/image141.wmf"/><Relationship Id="rId5" Type="http://schemas.openxmlformats.org/officeDocument/2006/relationships/oleObject" Target="../embeddings/oleObject157.bin"/><Relationship Id="rId15" Type="http://schemas.openxmlformats.org/officeDocument/2006/relationships/image" Target="../media/image143.wmf"/><Relationship Id="rId10" Type="http://schemas.openxmlformats.org/officeDocument/2006/relationships/oleObject" Target="../embeddings/oleObject159.bin"/><Relationship Id="rId4" Type="http://schemas.openxmlformats.org/officeDocument/2006/relationships/image" Target="../media/image135.wmf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6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45.wmf"/><Relationship Id="rId11" Type="http://schemas.openxmlformats.org/officeDocument/2006/relationships/image" Target="../media/image147.wmf"/><Relationship Id="rId5" Type="http://schemas.openxmlformats.org/officeDocument/2006/relationships/oleObject" Target="../embeddings/oleObject163.bin"/><Relationship Id="rId10" Type="http://schemas.openxmlformats.org/officeDocument/2006/relationships/oleObject" Target="../embeddings/oleObject166.bin"/><Relationship Id="rId4" Type="http://schemas.openxmlformats.org/officeDocument/2006/relationships/image" Target="../media/image144.wmf"/><Relationship Id="rId9" Type="http://schemas.openxmlformats.org/officeDocument/2006/relationships/image" Target="../media/image146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49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51.wmf"/><Relationship Id="rId4" Type="http://schemas.openxmlformats.org/officeDocument/2006/relationships/image" Target="../media/image148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5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7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16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60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162.wmf"/><Relationship Id="rId4" Type="http://schemas.openxmlformats.org/officeDocument/2006/relationships/image" Target="../media/image159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164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69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168.wmf"/><Relationship Id="rId4" Type="http://schemas.openxmlformats.org/officeDocument/2006/relationships/image" Target="../media/image165.wmf"/><Relationship Id="rId9" Type="http://schemas.openxmlformats.org/officeDocument/2006/relationships/oleObject" Target="../embeddings/oleObject187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171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70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5" Type="http://schemas.openxmlformats.org/officeDocument/2006/relationships/image" Target="../media/image23.png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6.bin"/><Relationship Id="rId21" Type="http://schemas.openxmlformats.org/officeDocument/2006/relationships/oleObject" Target="../embeddings/oleObject35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0.bin"/><Relationship Id="rId24" Type="http://schemas.openxmlformats.org/officeDocument/2006/relationships/image" Target="../media/image37.wmf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wmf"/><Relationship Id="rId22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1978765" y="401708"/>
            <a:ext cx="473879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4000" b="0" dirty="0" smtClean="0">
                <a:ea typeface="华文新魏" panose="02010800040101010101" pitchFamily="2" charset="-122"/>
              </a:rPr>
              <a:t>Ch14 §</a:t>
            </a:r>
            <a:r>
              <a:rPr lang="en-US" altLang="zh-CN" sz="4000" dirty="0" smtClean="0">
                <a:ea typeface="华文新魏" panose="02010800040101010101" pitchFamily="2" charset="-122"/>
              </a:rPr>
              <a:t>1  </a:t>
            </a:r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幂 级 数   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755576" y="1312069"/>
            <a:ext cx="7920037" cy="2308226"/>
            <a:chOff x="431" y="889"/>
            <a:chExt cx="4989" cy="1454"/>
          </a:xfrm>
        </p:grpSpPr>
        <p:sp>
          <p:nvSpPr>
            <p:cNvPr id="12332" name="Rectangle 44"/>
            <p:cNvSpPr>
              <a:spLocks noChangeArrowheads="1"/>
            </p:cNvSpPr>
            <p:nvPr/>
          </p:nvSpPr>
          <p:spPr bwMode="auto">
            <a:xfrm>
              <a:off x="431" y="889"/>
              <a:ext cx="4989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374650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20000"/>
                </a:lnSpc>
                <a:buFont typeface="Arial" pitchFamily="34" charset="0"/>
                <a:buChar char="•"/>
              </a:pPr>
              <a:r>
                <a:rPr lang="en-US" altLang="zh-CN" sz="3000" b="0" dirty="0">
                  <a:solidFill>
                    <a:srgbClr val="FFFFCC"/>
                  </a:solidFill>
                  <a:ea typeface="华文新魏" panose="02010800040101010101" pitchFamily="2" charset="-122"/>
                </a:rPr>
                <a:t> </a:t>
              </a:r>
              <a:r>
                <a:rPr lang="zh-CN" altLang="en-US" sz="3000" b="0" dirty="0">
                  <a:ea typeface="华文新魏" panose="02010800040101010101" pitchFamily="2" charset="-122"/>
                </a:rPr>
                <a:t>一般项为幂函数                   的函数项级数称为幂级数</a:t>
              </a:r>
              <a:r>
                <a:rPr lang="en-US" altLang="zh-CN" sz="3000" b="0" dirty="0">
                  <a:ea typeface="华文新魏" panose="02010800040101010101" pitchFamily="2" charset="-122"/>
                </a:rPr>
                <a:t>, </a:t>
              </a:r>
              <a:r>
                <a:rPr lang="zh-CN" altLang="en-US" sz="3000" b="0" dirty="0">
                  <a:ea typeface="华文新魏" panose="02010800040101010101" pitchFamily="2" charset="-122"/>
                </a:rPr>
                <a:t>这是一类最简单的函数项级数</a:t>
              </a:r>
              <a:r>
                <a:rPr lang="en-US" altLang="zh-CN" sz="3000" b="0" dirty="0">
                  <a:ea typeface="华文新魏" panose="02010800040101010101" pitchFamily="2" charset="-122"/>
                </a:rPr>
                <a:t>. </a:t>
              </a:r>
              <a:r>
                <a:rPr lang="zh-CN" altLang="en-US" sz="3000" b="0" dirty="0">
                  <a:ea typeface="华文新魏" panose="02010800040101010101" pitchFamily="2" charset="-122"/>
                </a:rPr>
                <a:t>幂级数在级数理论中有着特殊的地位</a:t>
              </a:r>
              <a:r>
                <a:rPr lang="en-US" altLang="zh-CN" sz="3000" b="0" dirty="0">
                  <a:ea typeface="华文新魏" panose="02010800040101010101" pitchFamily="2" charset="-122"/>
                </a:rPr>
                <a:t>, </a:t>
              </a:r>
              <a:r>
                <a:rPr lang="zh-CN" altLang="en-US" sz="3000" b="0" dirty="0">
                  <a:ea typeface="华文新魏" panose="02010800040101010101" pitchFamily="2" charset="-122"/>
                </a:rPr>
                <a:t>在函数</a:t>
              </a:r>
              <a:r>
                <a:rPr lang="zh-CN" altLang="en-US" sz="3000" b="0" dirty="0" smtClean="0">
                  <a:ea typeface="华文新魏" panose="02010800040101010101" pitchFamily="2" charset="-122"/>
                </a:rPr>
                <a:t>逼近、近似计算、非初等函数研究是有力</a:t>
              </a:r>
              <a:r>
                <a:rPr lang="zh-CN" altLang="en-US" sz="3000" b="0" dirty="0">
                  <a:ea typeface="华文新魏" panose="02010800040101010101" pitchFamily="2" charset="-122"/>
                </a:rPr>
                <a:t>的工具</a:t>
              </a:r>
              <a:r>
                <a:rPr lang="en-US" altLang="zh-CN" sz="3000" b="0" dirty="0">
                  <a:ea typeface="华文新魏" panose="02010800040101010101" pitchFamily="2" charset="-122"/>
                </a:rPr>
                <a:t>.  </a:t>
              </a:r>
            </a:p>
          </p:txBody>
        </p:sp>
        <p:graphicFrame>
          <p:nvGraphicFramePr>
            <p:cNvPr id="12330" name="Object 42"/>
            <p:cNvGraphicFramePr>
              <a:graphicFrameLocks noChangeAspect="1"/>
            </p:cNvGraphicFramePr>
            <p:nvPr/>
          </p:nvGraphicFramePr>
          <p:xfrm>
            <a:off x="2472" y="952"/>
            <a:ext cx="1096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82" name="Equation" r:id="rId3" imgW="1752480" imgH="520560" progId="Equation.DSMT4">
                    <p:embed/>
                  </p:oleObj>
                </mc:Choice>
                <mc:Fallback>
                  <p:oleObj name="Equation" r:id="rId3" imgW="1752480" imgH="52056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952"/>
                          <a:ext cx="1096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38" name="Rectangle 5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971600" y="4941168"/>
            <a:ext cx="47529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b="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三、幂级数的运算</a:t>
            </a:r>
          </a:p>
        </p:txBody>
      </p:sp>
      <p:sp>
        <p:nvSpPr>
          <p:cNvPr id="12339" name="Rectangle 51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87624" y="3645024"/>
            <a:ext cx="49688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400" b="0" dirty="0">
                <a:ea typeface="华文新魏" panose="02010800040101010101" pitchFamily="2" charset="-122"/>
              </a:rPr>
              <a:t>一、幂级数的收敛区间</a:t>
            </a:r>
          </a:p>
        </p:txBody>
      </p:sp>
      <p:sp>
        <p:nvSpPr>
          <p:cNvPr id="12340" name="Rectangle 52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87624" y="4293096"/>
            <a:ext cx="44719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二、幂级数的性质</a:t>
            </a: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9552" y="5733256"/>
            <a:ext cx="53285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作业</a:t>
            </a:r>
            <a:r>
              <a:rPr lang="en-US" altLang="zh-CN" dirty="0" smtClean="0"/>
              <a:t>: 1, 2, 5, 8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11188" y="404813"/>
            <a:ext cx="7648575" cy="981075"/>
            <a:chOff x="385" y="2449"/>
            <a:chExt cx="4818" cy="618"/>
          </a:xfrm>
        </p:grpSpPr>
        <p:graphicFrame>
          <p:nvGraphicFramePr>
            <p:cNvPr id="77835" name="Object 11"/>
            <p:cNvGraphicFramePr>
              <a:graphicFrameLocks noChangeAspect="1"/>
            </p:cNvGraphicFramePr>
            <p:nvPr/>
          </p:nvGraphicFramePr>
          <p:xfrm>
            <a:off x="974" y="2494"/>
            <a:ext cx="1590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58" name="Equation" r:id="rId3" imgW="2527300" imgH="889000" progId="Equation.DSMT4">
                    <p:embed/>
                  </p:oleObj>
                </mc:Choice>
                <mc:Fallback>
                  <p:oleObj name="Equation" r:id="rId3" imgW="2527300" imgH="8890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" y="2494"/>
                          <a:ext cx="1590" cy="5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Object 10"/>
            <p:cNvGraphicFramePr>
              <a:graphicFrameLocks noChangeAspect="1"/>
            </p:cNvGraphicFramePr>
            <p:nvPr/>
          </p:nvGraphicFramePr>
          <p:xfrm>
            <a:off x="2653" y="2449"/>
            <a:ext cx="2550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59" name="Equation" r:id="rId5" imgW="4051300" imgH="977900" progId="Equation.DSMT4">
                    <p:embed/>
                  </p:oleObj>
                </mc:Choice>
                <mc:Fallback>
                  <p:oleObj name="Equation" r:id="rId5" imgW="4051300" imgH="9779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2449"/>
                          <a:ext cx="2550" cy="6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6" name="Rectangle 12"/>
            <p:cNvSpPr>
              <a:spLocks noChangeArrowheads="1"/>
            </p:cNvSpPr>
            <p:nvPr/>
          </p:nvSpPr>
          <p:spPr bwMode="auto">
            <a:xfrm>
              <a:off x="385" y="2612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cs typeface="Times New Roman" panose="02020603050405020304" pitchFamily="18" charset="0"/>
                </a:rPr>
                <a:t>  </a:t>
              </a:r>
              <a:endParaRPr lang="en-US" altLang="zh-CN" sz="2400" b="0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395536" y="1523459"/>
            <a:ext cx="8381179" cy="598488"/>
            <a:chOff x="369" y="3209"/>
            <a:chExt cx="4980" cy="377"/>
          </a:xfrm>
        </p:grpSpPr>
        <p:graphicFrame>
          <p:nvGraphicFramePr>
            <p:cNvPr id="77839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5053658"/>
                </p:ext>
              </p:extLst>
            </p:nvPr>
          </p:nvGraphicFramePr>
          <p:xfrm>
            <a:off x="2123" y="3321"/>
            <a:ext cx="51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0" name="Equation" r:id="rId7" imgW="812447" imgH="304668" progId="Equation.DSMT4">
                    <p:embed/>
                  </p:oleObj>
                </mc:Choice>
                <mc:Fallback>
                  <p:oleObj name="Equation" r:id="rId7" imgW="812447" imgH="304668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" y="3321"/>
                          <a:ext cx="51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8" name="Object 14"/>
            <p:cNvGraphicFramePr>
              <a:graphicFrameLocks noChangeAspect="1"/>
            </p:cNvGraphicFramePr>
            <p:nvPr/>
          </p:nvGraphicFramePr>
          <p:xfrm>
            <a:off x="4118" y="3285"/>
            <a:ext cx="6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1" name="Equation" r:id="rId9" imgW="965200" imgH="393700" progId="Equation.DSMT4">
                    <p:embed/>
                  </p:oleObj>
                </mc:Choice>
                <mc:Fallback>
                  <p:oleObj name="Equation" r:id="rId9" imgW="965200" imgH="3937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8" y="3285"/>
                          <a:ext cx="6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40" name="Rectangle 16"/>
            <p:cNvSpPr>
              <a:spLocks noChangeArrowheads="1"/>
            </p:cNvSpPr>
            <p:nvPr/>
          </p:nvSpPr>
          <p:spPr bwMode="auto">
            <a:xfrm>
              <a:off x="369" y="3238"/>
              <a:ext cx="16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所以其收敛半径</a:t>
              </a:r>
              <a:endParaRPr lang="zh-CN" altLang="en-US" sz="2800" b="0" dirty="0"/>
            </a:p>
          </p:txBody>
        </p:sp>
        <p:sp>
          <p:nvSpPr>
            <p:cNvPr id="77841" name="Rectangle 17"/>
            <p:cNvSpPr>
              <a:spLocks noChangeArrowheads="1"/>
            </p:cNvSpPr>
            <p:nvPr/>
          </p:nvSpPr>
          <p:spPr bwMode="auto">
            <a:xfrm>
              <a:off x="2547" y="3218"/>
              <a:ext cx="157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即收敛区间为 </a:t>
              </a:r>
              <a:endParaRPr lang="zh-CN" altLang="en-US" sz="2800" b="0" dirty="0"/>
            </a:p>
          </p:txBody>
        </p:sp>
        <p:sp>
          <p:nvSpPr>
            <p:cNvPr id="77842" name="Rectangle 18"/>
            <p:cNvSpPr>
              <a:spLocks noChangeArrowheads="1"/>
            </p:cNvSpPr>
            <p:nvPr/>
          </p:nvSpPr>
          <p:spPr bwMode="auto">
            <a:xfrm>
              <a:off x="4678" y="3209"/>
              <a:ext cx="67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cs typeface="Times New Roman" panose="02020603050405020304" pitchFamily="18" charset="0"/>
                </a:rPr>
                <a:t>;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而当</a:t>
              </a:r>
              <a:endParaRPr lang="zh-CN" altLang="en-US" sz="2800" b="0" dirty="0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671513" y="2378075"/>
            <a:ext cx="7875587" cy="1019175"/>
            <a:chOff x="414" y="391"/>
            <a:chExt cx="4961" cy="642"/>
          </a:xfrm>
        </p:grpSpPr>
        <p:graphicFrame>
          <p:nvGraphicFramePr>
            <p:cNvPr id="77854" name="Object 30"/>
            <p:cNvGraphicFramePr>
              <a:graphicFrameLocks noChangeAspect="1"/>
            </p:cNvGraphicFramePr>
            <p:nvPr/>
          </p:nvGraphicFramePr>
          <p:xfrm>
            <a:off x="414" y="391"/>
            <a:ext cx="4558" cy="6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2" name="Equation" r:id="rId11" imgW="7239000" imgH="1016000" progId="Equation.DSMT4">
                    <p:embed/>
                  </p:oleObj>
                </mc:Choice>
                <mc:Fallback>
                  <p:oleObj name="Equation" r:id="rId11" imgW="7239000" imgH="10160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" y="391"/>
                          <a:ext cx="4558" cy="6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5" name="Rectangle 31"/>
            <p:cNvSpPr>
              <a:spLocks noChangeArrowheads="1"/>
            </p:cNvSpPr>
            <p:nvPr/>
          </p:nvSpPr>
          <p:spPr bwMode="auto">
            <a:xfrm>
              <a:off x="5014" y="518"/>
              <a:ext cx="3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000" b="0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所</a:t>
              </a:r>
              <a:endParaRPr lang="zh-CN" altLang="en-US" sz="2400" b="0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87375" y="3470275"/>
            <a:ext cx="7751763" cy="944563"/>
            <a:chOff x="385" y="1079"/>
            <a:chExt cx="4883" cy="595"/>
          </a:xfrm>
        </p:grpSpPr>
        <p:graphicFrame>
          <p:nvGraphicFramePr>
            <p:cNvPr id="77857" name="Object 33"/>
            <p:cNvGraphicFramePr>
              <a:graphicFrameLocks noChangeAspect="1"/>
            </p:cNvGraphicFramePr>
            <p:nvPr/>
          </p:nvGraphicFramePr>
          <p:xfrm>
            <a:off x="1176" y="1116"/>
            <a:ext cx="2472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3" name="Equation" r:id="rId13" imgW="3924300" imgH="889000" progId="Equation.DSMT4">
                    <p:embed/>
                  </p:oleObj>
                </mc:Choice>
                <mc:Fallback>
                  <p:oleObj name="Equation" r:id="rId13" imgW="3924300" imgH="8890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6" y="1116"/>
                          <a:ext cx="2472" cy="5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8" name="Object 34"/>
            <p:cNvGraphicFramePr>
              <a:graphicFrameLocks noChangeAspect="1"/>
            </p:cNvGraphicFramePr>
            <p:nvPr/>
          </p:nvGraphicFramePr>
          <p:xfrm>
            <a:off x="4644" y="1079"/>
            <a:ext cx="624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4" name="Equation" r:id="rId15" imgW="990600" imgH="889000" progId="Equation.DSMT4">
                    <p:embed/>
                  </p:oleObj>
                </mc:Choice>
                <mc:Fallback>
                  <p:oleObj name="Equation" r:id="rId15" imgW="990600" imgH="8890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4" y="1079"/>
                          <a:ext cx="624" cy="5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9" name="Rectangle 35"/>
            <p:cNvSpPr>
              <a:spLocks noChangeArrowheads="1"/>
            </p:cNvSpPr>
            <p:nvPr/>
          </p:nvSpPr>
          <p:spPr bwMode="auto">
            <a:xfrm>
              <a:off x="385" y="1252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/>
                <a:t>以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级数 </a:t>
              </a:r>
            </a:p>
          </p:txBody>
        </p:sp>
        <p:sp>
          <p:nvSpPr>
            <p:cNvPr id="77860" name="Rectangle 36"/>
            <p:cNvSpPr>
              <a:spLocks noChangeArrowheads="1"/>
            </p:cNvSpPr>
            <p:nvPr/>
          </p:nvSpPr>
          <p:spPr bwMode="auto">
            <a:xfrm>
              <a:off x="3658" y="1197"/>
              <a:ext cx="10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000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于是级数</a:t>
              </a:r>
              <a:endParaRPr lang="zh-CN" altLang="en-US" sz="2800" b="0" dirty="0"/>
            </a:p>
          </p:txBody>
        </p: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600075" y="4637090"/>
            <a:ext cx="3251845" cy="523876"/>
            <a:chOff x="377" y="1814"/>
            <a:chExt cx="1823" cy="330"/>
          </a:xfrm>
        </p:grpSpPr>
        <p:sp>
          <p:nvSpPr>
            <p:cNvPr id="77862" name="Rectangle 38"/>
            <p:cNvSpPr>
              <a:spLocks noChangeArrowheads="1"/>
            </p:cNvSpPr>
            <p:nvPr/>
          </p:nvSpPr>
          <p:spPr bwMode="auto">
            <a:xfrm>
              <a:off x="377" y="1814"/>
              <a:ext cx="11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的收敛域为</a:t>
              </a:r>
              <a:endParaRPr lang="zh-CN" altLang="en-US" sz="2800" b="0" dirty="0"/>
            </a:p>
          </p:txBody>
        </p:sp>
        <p:graphicFrame>
          <p:nvGraphicFramePr>
            <p:cNvPr id="77863" name="Object 39"/>
            <p:cNvGraphicFramePr>
              <a:graphicFrameLocks noChangeAspect="1"/>
            </p:cNvGraphicFramePr>
            <p:nvPr/>
          </p:nvGraphicFramePr>
          <p:xfrm>
            <a:off x="1560" y="1887"/>
            <a:ext cx="64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665" name="Equation" r:id="rId17" imgW="1016000" imgH="393700" progId="Equation.DSMT4">
                    <p:embed/>
                  </p:oleObj>
                </mc:Choice>
                <mc:Fallback>
                  <p:oleObj name="Equation" r:id="rId17" imgW="1016000" imgH="3937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0" y="1887"/>
                          <a:ext cx="64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50825" y="2852739"/>
            <a:ext cx="8078787" cy="608014"/>
            <a:chOff x="212" y="835"/>
            <a:chExt cx="5089" cy="383"/>
          </a:xfrm>
        </p:grpSpPr>
        <p:sp>
          <p:nvSpPr>
            <p:cNvPr id="75781" name="Rectangle 5"/>
            <p:cNvSpPr>
              <a:spLocks noChangeArrowheads="1"/>
            </p:cNvSpPr>
            <p:nvPr/>
          </p:nvSpPr>
          <p:spPr bwMode="auto">
            <a:xfrm>
              <a:off x="212" y="888"/>
              <a:ext cx="322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800" dirty="0" smtClean="0">
                  <a:cs typeface="Times New Roman" panose="02020603050405020304" pitchFamily="18" charset="0"/>
                </a:rPr>
                <a:t>故幂级数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(4)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的收敛区间是</a:t>
              </a:r>
              <a:endParaRPr lang="zh-CN" altLang="en-US" sz="2800" b="0" dirty="0"/>
            </a:p>
          </p:txBody>
        </p:sp>
        <p:graphicFrame>
          <p:nvGraphicFramePr>
            <p:cNvPr id="7578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3209246"/>
                </p:ext>
              </p:extLst>
            </p:nvPr>
          </p:nvGraphicFramePr>
          <p:xfrm>
            <a:off x="2934" y="926"/>
            <a:ext cx="6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19" name="Equation" r:id="rId3" imgW="965200" imgH="393700" progId="Equation.DSMT4">
                    <p:embed/>
                  </p:oleObj>
                </mc:Choice>
                <mc:Fallback>
                  <p:oleObj name="Equation" r:id="rId3" imgW="965200" imgH="3937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4" y="926"/>
                          <a:ext cx="6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2" name="Rectangle 6"/>
            <p:cNvSpPr>
              <a:spLocks noChangeArrowheads="1"/>
            </p:cNvSpPr>
            <p:nvPr/>
          </p:nvSpPr>
          <p:spPr bwMode="auto">
            <a:xfrm>
              <a:off x="3569" y="835"/>
              <a:ext cx="173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cs typeface="Times New Roman" panose="02020603050405020304" pitchFamily="18" charset="0"/>
                </a:rPr>
                <a:t>.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但级数 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(4)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当</a:t>
              </a:r>
              <a:r>
                <a:rPr lang="zh-CN" altLang="en-US" sz="2800" dirty="0">
                  <a:latin typeface="宋体" panose="02010600030101010101" pitchFamily="2" charset="-122"/>
                </a:rPr>
                <a:t> </a:t>
              </a:r>
              <a:endParaRPr lang="zh-CN" altLang="en-US" sz="2800" b="0" dirty="0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92150" y="3509964"/>
            <a:ext cx="8099425" cy="584201"/>
            <a:chOff x="460" y="1504"/>
            <a:chExt cx="5102" cy="368"/>
          </a:xfrm>
        </p:grpSpPr>
        <p:graphicFrame>
          <p:nvGraphicFramePr>
            <p:cNvPr id="75784" name="Object 8"/>
            <p:cNvGraphicFramePr>
              <a:graphicFrameLocks noChangeAspect="1"/>
            </p:cNvGraphicFramePr>
            <p:nvPr/>
          </p:nvGraphicFramePr>
          <p:xfrm>
            <a:off x="460" y="1580"/>
            <a:ext cx="48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20" name="Equation" r:id="rId5" imgW="774364" imgH="317362" progId="Equation.DSMT4">
                    <p:embed/>
                  </p:oleObj>
                </mc:Choice>
                <mc:Fallback>
                  <p:oleObj name="Equation" r:id="rId5" imgW="774364" imgH="317362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1580"/>
                          <a:ext cx="486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3" name="Object 7"/>
            <p:cNvGraphicFramePr>
              <a:graphicFrameLocks noChangeAspect="1"/>
            </p:cNvGraphicFramePr>
            <p:nvPr/>
          </p:nvGraphicFramePr>
          <p:xfrm>
            <a:off x="1796" y="1580"/>
            <a:ext cx="63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21" name="Equation" r:id="rId7" imgW="1002865" imgH="317362" progId="Equation.DSMT4">
                    <p:embed/>
                  </p:oleObj>
                </mc:Choice>
                <mc:Fallback>
                  <p:oleObj name="Equation" r:id="rId7" imgW="1002865" imgH="317362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6" y="1580"/>
                          <a:ext cx="63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913" y="1504"/>
              <a:ext cx="9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时发散</a:t>
              </a:r>
              <a:r>
                <a:rPr lang="en-US" altLang="zh-CN" dirty="0">
                  <a:cs typeface="Times New Roman" panose="02020603050405020304" pitchFamily="18" charset="0"/>
                </a:rPr>
                <a:t>, </a:t>
              </a:r>
              <a:endParaRPr lang="en-US" altLang="zh-CN" sz="2400" b="0" dirty="0"/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2381" y="1524"/>
              <a:ext cx="31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时收敛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从而得到级数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(4)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的收</a:t>
              </a:r>
              <a:r>
                <a:rPr lang="zh-CN" altLang="en-US" sz="2800" dirty="0">
                  <a:latin typeface="宋体" panose="02010600030101010101" pitchFamily="2" charset="-122"/>
                </a:rPr>
                <a:t> </a:t>
              </a:r>
              <a:endParaRPr lang="zh-CN" altLang="en-US" sz="2800" b="0" dirty="0"/>
            </a:p>
          </p:txBody>
        </p:sp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107504" y="4100514"/>
            <a:ext cx="8199440" cy="584201"/>
            <a:chOff x="385" y="1857"/>
            <a:chExt cx="4855" cy="368"/>
          </a:xfrm>
        </p:grpSpPr>
        <p:sp>
          <p:nvSpPr>
            <p:cNvPr id="75789" name="Rectangle 13"/>
            <p:cNvSpPr>
              <a:spLocks noChangeArrowheads="1"/>
            </p:cNvSpPr>
            <p:nvPr/>
          </p:nvSpPr>
          <p:spPr bwMode="auto">
            <a:xfrm>
              <a:off x="385" y="1877"/>
              <a:ext cx="15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敛域是半开区间</a:t>
              </a:r>
              <a:endParaRPr lang="zh-CN" altLang="en-US" sz="2800" b="0" dirty="0"/>
            </a:p>
          </p:txBody>
        </p:sp>
        <p:graphicFrame>
          <p:nvGraphicFramePr>
            <p:cNvPr id="75788" name="Object 12"/>
            <p:cNvGraphicFramePr>
              <a:graphicFrameLocks noChangeAspect="1"/>
            </p:cNvGraphicFramePr>
            <p:nvPr/>
          </p:nvGraphicFramePr>
          <p:xfrm>
            <a:off x="2104" y="1950"/>
            <a:ext cx="5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22" name="Equation" r:id="rId9" imgW="939392" imgH="393529" progId="Equation.DSMT4">
                    <p:embed/>
                  </p:oleObj>
                </mc:Choice>
                <mc:Fallback>
                  <p:oleObj name="Equation" r:id="rId9" imgW="939392" imgH="393529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1950"/>
                          <a:ext cx="59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0" name="Rectangle 14"/>
            <p:cNvSpPr>
              <a:spLocks noChangeArrowheads="1"/>
            </p:cNvSpPr>
            <p:nvPr/>
          </p:nvSpPr>
          <p:spPr bwMode="auto">
            <a:xfrm>
              <a:off x="2652" y="1857"/>
              <a:ext cx="25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cs typeface="Times New Roman" panose="02020603050405020304" pitchFamily="18" charset="0"/>
                </a:rPr>
                <a:t>.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照此方法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容易验证级数</a:t>
              </a:r>
              <a:endParaRPr lang="zh-CN" altLang="en-US" sz="2800" b="0" dirty="0"/>
            </a:p>
          </p:txBody>
        </p:sp>
      </p:grpSp>
      <p:graphicFrame>
        <p:nvGraphicFramePr>
          <p:cNvPr id="75794" name="Object 18"/>
          <p:cNvGraphicFramePr>
            <a:graphicFrameLocks noChangeAspect="1"/>
          </p:cNvGraphicFramePr>
          <p:nvPr/>
        </p:nvGraphicFramePr>
        <p:xfrm>
          <a:off x="2828925" y="4703763"/>
          <a:ext cx="30384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3" name="Equation" r:id="rId11" imgW="3035300" imgH="889000" progId="Equation.DSMT4">
                  <p:embed/>
                </p:oleObj>
              </mc:Choice>
              <mc:Fallback>
                <p:oleObj name="Equation" r:id="rId11" imgW="3035300" imgH="889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4703763"/>
                        <a:ext cx="30384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573088" y="5630867"/>
            <a:ext cx="6087144" cy="534988"/>
            <a:chOff x="385" y="2966"/>
            <a:chExt cx="3483" cy="337"/>
          </a:xfrm>
        </p:grpSpPr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385" y="2966"/>
              <a:ext cx="3357" cy="330"/>
              <a:chOff x="385" y="2966"/>
              <a:chExt cx="3357" cy="330"/>
            </a:xfrm>
          </p:grpSpPr>
          <p:graphicFrame>
            <p:nvGraphicFramePr>
              <p:cNvPr id="75797" name="Object 21"/>
              <p:cNvGraphicFramePr>
                <a:graphicFrameLocks noChangeAspect="1"/>
              </p:cNvGraphicFramePr>
              <p:nvPr/>
            </p:nvGraphicFramePr>
            <p:xfrm>
              <a:off x="2251" y="3057"/>
              <a:ext cx="720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724" name="Equation" r:id="rId13" imgW="1143000" imgH="292100" progId="Equation.DSMT4">
                      <p:embed/>
                    </p:oleObj>
                  </mc:Choice>
                  <mc:Fallback>
                    <p:oleObj name="Equation" r:id="rId13" imgW="1143000" imgH="292100" progId="Equation.DSMT4">
                      <p:embed/>
                      <p:pic>
                        <p:nvPicPr>
                          <p:cNvPr id="0" name="Picture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1" y="3057"/>
                            <a:ext cx="720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796" name="Object 20"/>
              <p:cNvGraphicFramePr>
                <a:graphicFrameLocks noChangeAspect="1"/>
              </p:cNvGraphicFramePr>
              <p:nvPr/>
            </p:nvGraphicFramePr>
            <p:xfrm>
              <a:off x="3214" y="3057"/>
              <a:ext cx="528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4725" name="Equation" r:id="rId15" imgW="837836" imgH="317362" progId="Equation.DSMT4">
                      <p:embed/>
                    </p:oleObj>
                  </mc:Choice>
                  <mc:Fallback>
                    <p:oleObj name="Equation" r:id="rId15" imgW="837836" imgH="317362" progId="Equation.DSMT4">
                      <p:embed/>
                      <p:pic>
                        <p:nvPicPr>
                          <p:cNvPr id="0" name="Picture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4" y="3057"/>
                            <a:ext cx="528" cy="19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798" name="Rectangle 22"/>
              <p:cNvSpPr>
                <a:spLocks noChangeArrowheads="1"/>
              </p:cNvSpPr>
              <p:nvPr/>
            </p:nvSpPr>
            <p:spPr bwMode="auto">
              <a:xfrm>
                <a:off x="385" y="2966"/>
                <a:ext cx="174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800" dirty="0">
                    <a:cs typeface="Times New Roman" panose="02020603050405020304" pitchFamily="18" charset="0"/>
                  </a:rPr>
                  <a:t>的收敛半径分别为</a:t>
                </a:r>
                <a:endParaRPr lang="zh-CN" altLang="en-US" sz="2800" b="0" dirty="0"/>
              </a:p>
            </p:txBody>
          </p:sp>
          <p:sp>
            <p:nvSpPr>
              <p:cNvPr id="75799" name="Rectangle 23"/>
              <p:cNvSpPr>
                <a:spLocks noChangeArrowheads="1"/>
              </p:cNvSpPr>
              <p:nvPr/>
            </p:nvSpPr>
            <p:spPr bwMode="auto">
              <a:xfrm>
                <a:off x="2925" y="2966"/>
                <a:ext cx="31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800" dirty="0">
                    <a:cs typeface="Times New Roman" panose="02020603050405020304" pitchFamily="18" charset="0"/>
                  </a:rPr>
                  <a:t>与</a:t>
                </a:r>
                <a:endParaRPr lang="zh-CN" altLang="en-US" sz="2800" b="0" dirty="0"/>
              </a:p>
            </p:txBody>
          </p:sp>
        </p:grpSp>
        <p:sp>
          <p:nvSpPr>
            <p:cNvPr id="75800" name="Rectangle 24"/>
            <p:cNvSpPr>
              <a:spLocks noChangeArrowheads="1"/>
            </p:cNvSpPr>
            <p:nvPr/>
          </p:nvSpPr>
          <p:spPr bwMode="auto">
            <a:xfrm>
              <a:off x="3696" y="2976"/>
              <a:ext cx="1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.</a:t>
              </a:r>
              <a:endParaRPr lang="en-US" altLang="zh-CN" sz="2400" b="0"/>
            </a:p>
          </p:txBody>
        </p:sp>
      </p:grpSp>
      <p:sp>
        <p:nvSpPr>
          <p:cNvPr id="75807" name="Rectangle 31"/>
          <p:cNvSpPr>
            <a:spLocks noChangeArrowheads="1"/>
          </p:cNvSpPr>
          <p:nvPr/>
        </p:nvSpPr>
        <p:spPr bwMode="auto">
          <a:xfrm>
            <a:off x="614363" y="533400"/>
            <a:ext cx="2949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2 </a:t>
            </a:r>
            <a:r>
              <a:rPr lang="zh-CN" altLang="en-US">
                <a:latin typeface="宋体" panose="02010600030101010101" pitchFamily="2" charset="-122"/>
              </a:rPr>
              <a:t>设有级数</a:t>
            </a:r>
          </a:p>
        </p:txBody>
      </p:sp>
      <p:graphicFrame>
        <p:nvGraphicFramePr>
          <p:cNvPr id="75808" name="Object 32"/>
          <p:cNvGraphicFramePr>
            <a:graphicFrameLocks noChangeAspect="1"/>
          </p:cNvGraphicFramePr>
          <p:nvPr/>
        </p:nvGraphicFramePr>
        <p:xfrm>
          <a:off x="3055938" y="958850"/>
          <a:ext cx="52609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726" name="Equation" r:id="rId17" imgW="5257800" imgH="889000" progId="Equation.DSMT4">
                  <p:embed/>
                </p:oleObj>
              </mc:Choice>
              <mc:Fallback>
                <p:oleObj name="Equation" r:id="rId17" imgW="5257800" imgH="889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958850"/>
                        <a:ext cx="52609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77850" y="1916113"/>
            <a:ext cx="5972175" cy="942975"/>
            <a:chOff x="364" y="1207"/>
            <a:chExt cx="3762" cy="594"/>
          </a:xfrm>
        </p:grpSpPr>
        <p:graphicFrame>
          <p:nvGraphicFramePr>
            <p:cNvPr id="75778" name="Object 2"/>
            <p:cNvGraphicFramePr>
              <a:graphicFrameLocks noChangeAspect="1"/>
            </p:cNvGraphicFramePr>
            <p:nvPr/>
          </p:nvGraphicFramePr>
          <p:xfrm>
            <a:off x="1614" y="1207"/>
            <a:ext cx="2512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727" name="Equation" r:id="rId19" imgW="3987800" imgH="939800" progId="Equation.DSMT4">
                    <p:embed/>
                  </p:oleObj>
                </mc:Choice>
                <mc:Fallback>
                  <p:oleObj name="Equation" r:id="rId19" imgW="3987800" imgH="939800" progId="Equation.DSMT4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1207"/>
                          <a:ext cx="2512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9" name="Rectangle 33"/>
            <p:cNvSpPr>
              <a:spLocks noChangeArrowheads="1"/>
            </p:cNvSpPr>
            <p:nvPr/>
          </p:nvSpPr>
          <p:spPr bwMode="auto">
            <a:xfrm>
              <a:off x="364" y="1289"/>
              <a:ext cx="11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</a:rPr>
                <a:t>由于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ChangeArrowheads="1"/>
          </p:cNvSpPr>
          <p:nvPr/>
        </p:nvSpPr>
        <p:spPr bwMode="auto">
          <a:xfrm>
            <a:off x="251520" y="516444"/>
            <a:ext cx="7200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14. </a:t>
            </a:r>
            <a:r>
              <a:rPr lang="en-US" altLang="zh-CN" dirty="0" smtClean="0">
                <a:solidFill>
                  <a:srgbClr val="FF0000"/>
                </a:solidFill>
              </a:rPr>
              <a:t>3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(</a:t>
            </a:r>
            <a:r>
              <a:rPr lang="en-US" altLang="zh-CN" b="0" dirty="0" smtClean="0">
                <a:solidFill>
                  <a:srgbClr val="0000FF"/>
                </a:solidFill>
              </a:rPr>
              <a:t>Cauchy-</a:t>
            </a:r>
            <a:r>
              <a:rPr lang="en-US" altLang="zh-CN" b="0" dirty="0" err="1" smtClean="0">
                <a:solidFill>
                  <a:srgbClr val="0000FF"/>
                </a:solidFill>
              </a:rPr>
              <a:t>Hadamard</a:t>
            </a:r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dirty="0">
                <a:solidFill>
                  <a:srgbClr val="0000FF"/>
                </a:solidFill>
                <a:latin typeface="宋体" panose="02010600030101010101" pitchFamily="2" charset="-122"/>
              </a:rPr>
              <a:t>) </a:t>
            </a: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09600" y="1123484"/>
            <a:ext cx="3078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对于幂级数</a:t>
            </a:r>
            <a:r>
              <a:rPr lang="en-US" altLang="zh-CN" sz="2800" dirty="0"/>
              <a:t>(2),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设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3328988" y="1773238"/>
          <a:ext cx="51911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8" name="Equation" r:id="rId3" imgW="5194300" imgH="622300" progId="Equation.DSMT4">
                  <p:embed/>
                </p:oleObj>
              </mc:Choice>
              <mc:Fallback>
                <p:oleObj name="Equation" r:id="rId3" imgW="5194300" imgH="6223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8988" y="1773238"/>
                        <a:ext cx="519112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611188" y="234950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则有</a:t>
            </a:r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693738" y="2924175"/>
          <a:ext cx="5534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59" name="Equation" r:id="rId5" imgW="5537200" imgH="914400" progId="Equation.DSMT4">
                  <p:embed/>
                </p:oleObj>
              </mc:Choice>
              <mc:Fallback>
                <p:oleObj name="Equation" r:id="rId5" imgW="553720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2924175"/>
                        <a:ext cx="55340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696913" y="3721100"/>
          <a:ext cx="3514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0" name="Equation" r:id="rId7" imgW="3517900" imgH="431800" progId="Equation.DSMT4">
                  <p:embed/>
                </p:oleObj>
              </mc:Choice>
              <mc:Fallback>
                <p:oleObj name="Equation" r:id="rId7" imgW="35179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3721100"/>
                        <a:ext cx="35147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677863" y="4368800"/>
          <a:ext cx="3606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61" name="Equation" r:id="rId9" imgW="3606800" imgH="431800" progId="Equation.DSMT4">
                  <p:embed/>
                </p:oleObj>
              </mc:Choice>
              <mc:Fallback>
                <p:oleObj name="Equation" r:id="rId9" imgW="3606800" imgH="431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4368800"/>
                        <a:ext cx="36068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608013" y="4923959"/>
            <a:ext cx="80906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注</a:t>
            </a:r>
            <a:r>
              <a:rPr lang="zh-CN" altLang="en-US" sz="2800" dirty="0">
                <a:latin typeface="宋体" panose="02010600030101010101" pitchFamily="2" charset="-122"/>
              </a:rPr>
              <a:t> 由于上极限</a:t>
            </a:r>
            <a:r>
              <a:rPr lang="en-US" altLang="zh-CN" sz="2800" dirty="0"/>
              <a:t>(5)</a:t>
            </a:r>
            <a:r>
              <a:rPr lang="zh-CN" altLang="en-US" sz="2800" dirty="0">
                <a:latin typeface="宋体" panose="02010600030101010101" pitchFamily="2" charset="-122"/>
              </a:rPr>
              <a:t>总是存在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因而任一幂级数总能 </a:t>
            </a: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552450" y="5571659"/>
            <a:ext cx="44117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由</a:t>
            </a:r>
            <a:r>
              <a:rPr lang="en-US" altLang="zh-CN" sz="2800" dirty="0"/>
              <a:t>(5)</a:t>
            </a:r>
            <a:r>
              <a:rPr lang="zh-CN" altLang="en-US" sz="2800" dirty="0">
                <a:latin typeface="宋体" panose="02010600030101010101" pitchFamily="2" charset="-122"/>
              </a:rPr>
              <a:t>式得到它的收敛半径</a:t>
            </a:r>
            <a:r>
              <a:rPr lang="en-US" altLang="zh-CN" sz="2800" dirty="0">
                <a:latin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611188" y="692150"/>
            <a:ext cx="388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>
                <a:solidFill>
                  <a:srgbClr val="0000FF"/>
                </a:solidFill>
              </a:rPr>
              <a:t>*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3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设有级数</a:t>
            </a:r>
          </a:p>
        </p:txBody>
      </p:sp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763688" y="1556792"/>
          <a:ext cx="6264696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9" name="Equation" r:id="rId3" imgW="6032160" imgH="888840" progId="Equation.DSMT4">
                  <p:embed/>
                </p:oleObj>
              </mc:Choice>
              <mc:Fallback>
                <p:oleObj name="Equation" r:id="rId3" imgW="6032160" imgH="8888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556792"/>
                        <a:ext cx="6264696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323528" y="2728913"/>
            <a:ext cx="8640960" cy="838200"/>
            <a:chOff x="353" y="1628"/>
            <a:chExt cx="4931" cy="528"/>
          </a:xfrm>
        </p:grpSpPr>
        <p:graphicFrame>
          <p:nvGraphicFramePr>
            <p:cNvPr id="73736" name="Object 8"/>
            <p:cNvGraphicFramePr>
              <a:graphicFrameLocks noChangeAspect="1"/>
            </p:cNvGraphicFramePr>
            <p:nvPr/>
          </p:nvGraphicFramePr>
          <p:xfrm>
            <a:off x="914" y="1628"/>
            <a:ext cx="132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20" name="Equation" r:id="rId5" imgW="2095500" imgH="838200" progId="Equation.DSMT4">
                    <p:embed/>
                  </p:oleObj>
                </mc:Choice>
                <mc:Fallback>
                  <p:oleObj name="Equation" r:id="rId5" imgW="2095500" imgH="8382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1628"/>
                          <a:ext cx="1320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5" name="Object 7"/>
            <p:cNvGraphicFramePr>
              <a:graphicFrameLocks noChangeAspect="1"/>
            </p:cNvGraphicFramePr>
            <p:nvPr/>
          </p:nvGraphicFramePr>
          <p:xfrm>
            <a:off x="3707" y="1784"/>
            <a:ext cx="53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21" name="Equation" r:id="rId7" imgW="850531" imgH="304668" progId="Equation.DSMT4">
                    <p:embed/>
                  </p:oleObj>
                </mc:Choice>
                <mc:Fallback>
                  <p:oleObj name="Equation" r:id="rId7" imgW="850531" imgH="304668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7" y="1784"/>
                          <a:ext cx="53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34" name="Object 6"/>
            <p:cNvGraphicFramePr>
              <a:graphicFrameLocks noChangeAspect="1"/>
            </p:cNvGraphicFramePr>
            <p:nvPr/>
          </p:nvGraphicFramePr>
          <p:xfrm>
            <a:off x="4618" y="1769"/>
            <a:ext cx="66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22" name="Equation" r:id="rId9" imgW="1054100" imgH="393700" progId="Equation.DSMT4">
                    <p:embed/>
                  </p:oleObj>
                </mc:Choice>
                <mc:Fallback>
                  <p:oleObj name="Equation" r:id="rId9" imgW="1054100" imgH="3937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8" y="1769"/>
                          <a:ext cx="666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353" y="1699"/>
              <a:ext cx="5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由于</a:t>
              </a:r>
              <a:endParaRPr lang="zh-CN" altLang="en-US" sz="2800" b="0" dirty="0"/>
            </a:p>
          </p:txBody>
        </p:sp>
        <p:sp>
          <p:nvSpPr>
            <p:cNvPr id="73738" name="Rectangle 10"/>
            <p:cNvSpPr>
              <a:spLocks noChangeArrowheads="1"/>
            </p:cNvSpPr>
            <p:nvPr/>
          </p:nvSpPr>
          <p:spPr bwMode="auto">
            <a:xfrm>
              <a:off x="2220" y="1698"/>
              <a:ext cx="139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所以收敛半径</a:t>
              </a:r>
              <a:endParaRPr lang="zh-CN" altLang="en-US" sz="2800" b="0" dirty="0"/>
            </a:p>
          </p:txBody>
        </p:sp>
        <p:sp>
          <p:nvSpPr>
            <p:cNvPr id="73739" name="Rectangle 11"/>
            <p:cNvSpPr>
              <a:spLocks noChangeArrowheads="1"/>
            </p:cNvSpPr>
            <p:nvPr/>
          </p:nvSpPr>
          <p:spPr bwMode="auto">
            <a:xfrm>
              <a:off x="4196" y="1719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. </a:t>
              </a:r>
              <a:r>
                <a:rPr lang="zh-CN" altLang="en-US">
                  <a:cs typeface="Times New Roman" panose="02020603050405020304" pitchFamily="18" charset="0"/>
                </a:rPr>
                <a:t>因</a:t>
              </a:r>
              <a:endParaRPr lang="zh-CN" altLang="en-US" sz="2400" b="0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539552" y="3861048"/>
            <a:ext cx="7489725" cy="534987"/>
            <a:chOff x="365" y="2250"/>
            <a:chExt cx="4193" cy="337"/>
          </a:xfrm>
        </p:grpSpPr>
        <p:sp>
          <p:nvSpPr>
            <p:cNvPr id="73741" name="Rectangle 13"/>
            <p:cNvSpPr>
              <a:spLocks noChangeArrowheads="1"/>
            </p:cNvSpPr>
            <p:nvPr/>
          </p:nvSpPr>
          <p:spPr bwMode="auto">
            <a:xfrm>
              <a:off x="365" y="2250"/>
              <a:ext cx="41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dirty="0">
                  <a:latin typeface="宋体" panose="02010600030101010101" pitchFamily="2" charset="-122"/>
                </a:rPr>
                <a:t>时</a:t>
              </a:r>
              <a:r>
                <a:rPr lang="en-US" altLang="zh-CN" sz="2800" dirty="0">
                  <a:latin typeface="宋体" panose="02010600030101010101" pitchFamily="2" charset="-122"/>
                </a:rPr>
                <a:t>,</a:t>
              </a:r>
              <a:r>
                <a:rPr lang="en-US" altLang="zh-CN" sz="2800" dirty="0"/>
                <a:t> </a:t>
              </a:r>
              <a:r>
                <a:rPr lang="zh-CN" altLang="en-US" sz="2800" dirty="0">
                  <a:latin typeface="宋体" panose="02010600030101010101" pitchFamily="2" charset="-122"/>
                </a:rPr>
                <a:t>级数都发散</a:t>
              </a:r>
              <a:r>
                <a:rPr lang="en-US" altLang="zh-CN" sz="2800" dirty="0">
                  <a:latin typeface="宋体" panose="02010600030101010101" pitchFamily="2" charset="-122"/>
                </a:rPr>
                <a:t>,</a:t>
              </a:r>
              <a:r>
                <a:rPr lang="en-US" altLang="zh-CN" sz="2800" dirty="0"/>
                <a:t> </a:t>
              </a:r>
              <a:r>
                <a:rPr lang="zh-CN" altLang="en-US" sz="2800" dirty="0">
                  <a:latin typeface="宋体" panose="02010600030101010101" pitchFamily="2" charset="-122"/>
                </a:rPr>
                <a:t>故此级数的收敛域为 </a:t>
              </a:r>
            </a:p>
          </p:txBody>
        </p:sp>
        <p:graphicFrame>
          <p:nvGraphicFramePr>
            <p:cNvPr id="7374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4073937"/>
                </p:ext>
              </p:extLst>
            </p:nvPr>
          </p:nvGraphicFramePr>
          <p:xfrm>
            <a:off x="3711" y="2341"/>
            <a:ext cx="68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623" name="Equation" r:id="rId11" imgW="1091726" imgH="393529" progId="Equation.DSMT4">
                    <p:embed/>
                  </p:oleObj>
                </mc:Choice>
                <mc:Fallback>
                  <p:oleObj name="Equation" r:id="rId11" imgW="1091726" imgH="393529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341"/>
                          <a:ext cx="685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74675" y="404813"/>
            <a:ext cx="7788959" cy="952500"/>
            <a:chOff x="543" y="245"/>
            <a:chExt cx="4227" cy="600"/>
          </a:xfrm>
        </p:grpSpPr>
        <p:sp>
          <p:nvSpPr>
            <p:cNvPr id="72707" name="Rectangle 3"/>
            <p:cNvSpPr>
              <a:spLocks noChangeArrowheads="1"/>
            </p:cNvSpPr>
            <p:nvPr/>
          </p:nvSpPr>
          <p:spPr bwMode="auto">
            <a:xfrm>
              <a:off x="543" y="416"/>
              <a:ext cx="123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 sz="28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4</a:t>
              </a:r>
              <a:r>
                <a:rPr lang="en-US" altLang="zh-CN" sz="2800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求幂级数</a:t>
              </a:r>
              <a:endParaRPr lang="zh-CN" altLang="en-US" sz="2800" b="0" dirty="0"/>
            </a:p>
          </p:txBody>
        </p:sp>
        <p:graphicFrame>
          <p:nvGraphicFramePr>
            <p:cNvPr id="72706" name="Object 2"/>
            <p:cNvGraphicFramePr>
              <a:graphicFrameLocks noChangeAspect="1"/>
            </p:cNvGraphicFramePr>
            <p:nvPr/>
          </p:nvGraphicFramePr>
          <p:xfrm>
            <a:off x="1907" y="245"/>
            <a:ext cx="95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54" name="Equation" r:id="rId3" imgW="1511300" imgH="952500" progId="Equation.DSMT4">
                    <p:embed/>
                  </p:oleObj>
                </mc:Choice>
                <mc:Fallback>
                  <p:oleObj name="Equation" r:id="rId3" imgW="1511300" imgH="9525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" y="245"/>
                          <a:ext cx="954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08" name="Rectangle 4"/>
            <p:cNvSpPr>
              <a:spLocks noChangeArrowheads="1"/>
            </p:cNvSpPr>
            <p:nvPr/>
          </p:nvSpPr>
          <p:spPr bwMode="auto">
            <a:xfrm>
              <a:off x="2860" y="416"/>
              <a:ext cx="191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的收敛半径和收敛域</a:t>
              </a:r>
              <a:r>
                <a:rPr lang="en-US" altLang="zh-CN" sz="2800" dirty="0">
                  <a:cs typeface="Times New Roman" panose="02020603050405020304" pitchFamily="18" charset="0"/>
                </a:rPr>
                <a:t>.</a:t>
              </a:r>
              <a:endParaRPr lang="en-US" altLang="zh-CN" sz="2800" b="0" dirty="0"/>
            </a:p>
          </p:txBody>
        </p:sp>
      </p:grp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606425" y="1482259"/>
            <a:ext cx="34002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解</a:t>
            </a:r>
            <a:r>
              <a:rPr lang="zh-CN" altLang="en-US" sz="2800" dirty="0">
                <a:latin typeface="宋体" panose="02010600030101010101" pitchFamily="2" charset="-122"/>
              </a:rPr>
              <a:t>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先求收敛半径</a:t>
            </a:r>
            <a:r>
              <a:rPr lang="en-US" altLang="zh-CN" sz="2800" dirty="0">
                <a:latin typeface="宋体" panose="02010600030101010101" pitchFamily="2" charset="-122"/>
              </a:rPr>
              <a:t>.</a:t>
            </a:r>
          </a:p>
        </p:txBody>
      </p: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82613" y="1989138"/>
            <a:ext cx="7589837" cy="952500"/>
            <a:chOff x="367" y="1543"/>
            <a:chExt cx="4781" cy="600"/>
          </a:xfrm>
        </p:grpSpPr>
        <p:graphicFrame>
          <p:nvGraphicFramePr>
            <p:cNvPr id="72711" name="Object 7"/>
            <p:cNvGraphicFramePr>
              <a:graphicFrameLocks noChangeAspect="1"/>
            </p:cNvGraphicFramePr>
            <p:nvPr/>
          </p:nvGraphicFramePr>
          <p:xfrm>
            <a:off x="1351" y="1724"/>
            <a:ext cx="57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55" name="Equation" r:id="rId5" imgW="914400" imgH="419100" progId="Equation.DSMT4">
                    <p:embed/>
                  </p:oleObj>
                </mc:Choice>
                <mc:Fallback>
                  <p:oleObj name="Equation" r:id="rId5" imgW="914400" imgH="4191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1" y="1724"/>
                          <a:ext cx="576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0" name="Object 6"/>
            <p:cNvGraphicFramePr>
              <a:graphicFrameLocks noChangeAspect="1"/>
            </p:cNvGraphicFramePr>
            <p:nvPr/>
          </p:nvGraphicFramePr>
          <p:xfrm>
            <a:off x="2742" y="1543"/>
            <a:ext cx="95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56" name="Equation" r:id="rId7" imgW="1511300" imgH="952500" progId="Equation.DSMT4">
                    <p:embed/>
                  </p:oleObj>
                </mc:Choice>
                <mc:Fallback>
                  <p:oleObj name="Equation" r:id="rId7" imgW="1511300" imgH="9525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2" y="1543"/>
                          <a:ext cx="954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2" name="Rectangle 8"/>
            <p:cNvSpPr>
              <a:spLocks noChangeArrowheads="1"/>
            </p:cNvSpPr>
            <p:nvPr/>
          </p:nvSpPr>
          <p:spPr bwMode="auto">
            <a:xfrm>
              <a:off x="367" y="1724"/>
              <a:ext cx="1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方法</a:t>
              </a:r>
              <a:r>
                <a:rPr lang="en-US" altLang="zh-CN" sz="28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1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设</a:t>
              </a:r>
              <a:endParaRPr lang="zh-CN" altLang="en-US" sz="2800" b="0" dirty="0"/>
            </a:p>
          </p:txBody>
        </p:sp>
        <p:sp>
          <p:nvSpPr>
            <p:cNvPr id="72713" name="Rectangle 9"/>
            <p:cNvSpPr>
              <a:spLocks noChangeArrowheads="1"/>
            </p:cNvSpPr>
            <p:nvPr/>
          </p:nvSpPr>
          <p:spPr bwMode="auto">
            <a:xfrm>
              <a:off x="1863" y="1694"/>
              <a:ext cx="9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幂级数</a:t>
              </a:r>
              <a:endParaRPr lang="zh-CN" altLang="en-US" sz="2800" b="0" dirty="0"/>
            </a:p>
          </p:txBody>
        </p:sp>
        <p:sp>
          <p:nvSpPr>
            <p:cNvPr id="72714" name="Rectangle 10"/>
            <p:cNvSpPr>
              <a:spLocks noChangeArrowheads="1"/>
            </p:cNvSpPr>
            <p:nvPr/>
          </p:nvSpPr>
          <p:spPr bwMode="auto">
            <a:xfrm>
              <a:off x="3682" y="1679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的收敛半径为</a:t>
              </a:r>
              <a:endParaRPr lang="zh-CN" altLang="en-US" sz="2800" b="0" dirty="0"/>
            </a:p>
          </p:txBody>
        </p:sp>
      </p:grpSp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1181100" y="3168650"/>
          <a:ext cx="63468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757" name="Equation" r:id="rId9" imgW="6350000" imgH="977900" progId="Equation.DSMT4">
                  <p:embed/>
                </p:oleObj>
              </mc:Choice>
              <mc:Fallback>
                <p:oleObj name="Equation" r:id="rId9" imgW="6350000" imgH="9779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3168650"/>
                        <a:ext cx="634682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590550" y="4294188"/>
            <a:ext cx="7986713" cy="563562"/>
            <a:chOff x="372" y="3093"/>
            <a:chExt cx="5031" cy="355"/>
          </a:xfrm>
        </p:grpSpPr>
        <p:graphicFrame>
          <p:nvGraphicFramePr>
            <p:cNvPr id="72718" name="Object 14"/>
            <p:cNvGraphicFramePr>
              <a:graphicFrameLocks noChangeAspect="1"/>
            </p:cNvGraphicFramePr>
            <p:nvPr/>
          </p:nvGraphicFramePr>
          <p:xfrm>
            <a:off x="869" y="3120"/>
            <a:ext cx="100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58" name="Equation" r:id="rId11" imgW="1587500" imgH="469900" progId="Equation.DSMT4">
                    <p:embed/>
                  </p:oleObj>
                </mc:Choice>
                <mc:Fallback>
                  <p:oleObj name="Equation" r:id="rId11" imgW="1587500" imgH="4699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9" y="3120"/>
                          <a:ext cx="1000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7" name="Object 13"/>
            <p:cNvGraphicFramePr>
              <a:graphicFrameLocks noChangeAspect="1"/>
            </p:cNvGraphicFramePr>
            <p:nvPr/>
          </p:nvGraphicFramePr>
          <p:xfrm>
            <a:off x="3324" y="3126"/>
            <a:ext cx="100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59" name="Equation" r:id="rId13" imgW="1600200" imgH="469900" progId="Equation.DSMT4">
                    <p:embed/>
                  </p:oleObj>
                </mc:Choice>
                <mc:Fallback>
                  <p:oleObj name="Equation" r:id="rId13" imgW="1600200" imgH="4699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3126"/>
                          <a:ext cx="1008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372" y="3093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从而</a:t>
              </a:r>
              <a:endParaRPr lang="zh-CN" altLang="en-US" sz="2800" b="0" dirty="0"/>
            </a:p>
          </p:txBody>
        </p:sp>
        <p:sp>
          <p:nvSpPr>
            <p:cNvPr id="72720" name="Rectangle 16"/>
            <p:cNvSpPr>
              <a:spLocks noChangeArrowheads="1"/>
            </p:cNvSpPr>
            <p:nvPr/>
          </p:nvSpPr>
          <p:spPr bwMode="auto">
            <a:xfrm>
              <a:off x="1789" y="3118"/>
              <a:ext cx="159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时原级数收敛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</a:t>
              </a:r>
              <a:endParaRPr lang="en-US" altLang="zh-CN" sz="2800" b="0" dirty="0"/>
            </a:p>
          </p:txBody>
        </p:sp>
        <p:sp>
          <p:nvSpPr>
            <p:cNvPr id="72721" name="Rectangle 17"/>
            <p:cNvSpPr>
              <a:spLocks noChangeArrowheads="1"/>
            </p:cNvSpPr>
            <p:nvPr/>
          </p:nvSpPr>
          <p:spPr bwMode="auto">
            <a:xfrm>
              <a:off x="4269" y="3102"/>
              <a:ext cx="11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原级数发</a:t>
              </a:r>
              <a:r>
                <a:rPr lang="zh-CN" altLang="en-US" sz="2800" dirty="0">
                  <a:latin typeface="宋体" panose="02010600030101010101" pitchFamily="2" charset="-122"/>
                </a:rPr>
                <a:t> </a:t>
              </a:r>
              <a:endParaRPr lang="zh-CN" altLang="en-US" sz="2800" b="0" dirty="0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11188" y="4997450"/>
            <a:ext cx="6086475" cy="952500"/>
            <a:chOff x="385" y="371"/>
            <a:chExt cx="3834" cy="600"/>
          </a:xfrm>
        </p:grpSpPr>
        <p:graphicFrame>
          <p:nvGraphicFramePr>
            <p:cNvPr id="72729" name="Object 25"/>
            <p:cNvGraphicFramePr>
              <a:graphicFrameLocks noChangeAspect="1"/>
            </p:cNvGraphicFramePr>
            <p:nvPr/>
          </p:nvGraphicFramePr>
          <p:xfrm>
            <a:off x="1336" y="371"/>
            <a:ext cx="95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60" name="Equation" r:id="rId15" imgW="1511300" imgH="952500" progId="Equation.DSMT4">
                    <p:embed/>
                  </p:oleObj>
                </mc:Choice>
                <mc:Fallback>
                  <p:oleObj name="Equation" r:id="rId15" imgW="1511300" imgH="9525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" y="371"/>
                          <a:ext cx="954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30" name="Object 26"/>
            <p:cNvGraphicFramePr>
              <a:graphicFrameLocks noChangeAspect="1"/>
            </p:cNvGraphicFramePr>
            <p:nvPr/>
          </p:nvGraphicFramePr>
          <p:xfrm>
            <a:off x="3637" y="589"/>
            <a:ext cx="58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761" name="Equation" r:id="rId16" imgW="926698" imgH="317362" progId="Equation.DSMT4">
                    <p:embed/>
                  </p:oleObj>
                </mc:Choice>
                <mc:Fallback>
                  <p:oleObj name="Equation" r:id="rId16" imgW="926698" imgH="317362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7" y="589"/>
                          <a:ext cx="58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31" name="Rectangle 27"/>
            <p:cNvSpPr>
              <a:spLocks noChangeArrowheads="1"/>
            </p:cNvSpPr>
            <p:nvPr/>
          </p:nvSpPr>
          <p:spPr bwMode="auto">
            <a:xfrm>
              <a:off x="385" y="542"/>
              <a:ext cx="97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散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所以</a:t>
              </a:r>
              <a:endParaRPr lang="zh-CN" altLang="en-US" sz="2800" b="0" dirty="0"/>
            </a:p>
          </p:txBody>
        </p:sp>
        <p:sp>
          <p:nvSpPr>
            <p:cNvPr id="72732" name="Rectangle 28"/>
            <p:cNvSpPr>
              <a:spLocks noChangeArrowheads="1"/>
            </p:cNvSpPr>
            <p:nvPr/>
          </p:nvSpPr>
          <p:spPr bwMode="auto">
            <a:xfrm>
              <a:off x="2230" y="498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的收敛半径为</a:t>
              </a:r>
              <a:endParaRPr lang="zh-CN" altLang="en-US" sz="28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11188" y="549275"/>
            <a:ext cx="7758112" cy="531813"/>
            <a:chOff x="385" y="1035"/>
            <a:chExt cx="4887" cy="335"/>
          </a:xfrm>
        </p:grpSpPr>
        <p:sp>
          <p:nvSpPr>
            <p:cNvPr id="71688" name="Rectangle 8"/>
            <p:cNvSpPr>
              <a:spLocks noChangeArrowheads="1"/>
            </p:cNvSpPr>
            <p:nvPr/>
          </p:nvSpPr>
          <p:spPr bwMode="auto">
            <a:xfrm>
              <a:off x="385" y="1035"/>
              <a:ext cx="28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方法</a:t>
              </a:r>
              <a:r>
                <a:rPr lang="en-US" altLang="zh-CN" sz="28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2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应用柯西</a:t>
              </a:r>
              <a:r>
                <a:rPr lang="en-US" altLang="zh-CN" sz="2800" dirty="0">
                  <a:cs typeface="Times New Roman" panose="02020603050405020304" pitchFamily="18" charset="0"/>
                </a:rPr>
                <a:t>-</a:t>
              </a:r>
              <a:r>
                <a:rPr lang="zh-CN" altLang="en-US" sz="2800" dirty="0">
                  <a:cs typeface="Times New Roman" panose="02020603050405020304" pitchFamily="18" charset="0"/>
                </a:rPr>
                <a:t>阿达玛定理</a:t>
              </a:r>
              <a:endParaRPr lang="zh-CN" altLang="en-US" sz="2800" b="0" dirty="0"/>
            </a:p>
          </p:txBody>
        </p:sp>
        <p:graphicFrame>
          <p:nvGraphicFramePr>
            <p:cNvPr id="71687" name="Object 7"/>
            <p:cNvGraphicFramePr>
              <a:graphicFrameLocks noChangeAspect="1"/>
            </p:cNvGraphicFramePr>
            <p:nvPr/>
          </p:nvGraphicFramePr>
          <p:xfrm>
            <a:off x="3278" y="1088"/>
            <a:ext cx="199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70" name="Equation" r:id="rId3" imgW="3162300" imgH="444500" progId="Equation.DSMT4">
                    <p:embed/>
                  </p:oleObj>
                </mc:Choice>
                <mc:Fallback>
                  <p:oleObj name="Equation" r:id="rId3" imgW="3162300" imgH="4445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8" y="1088"/>
                          <a:ext cx="199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691" name="Rectangle 11"/>
          <p:cNvSpPr>
            <a:spLocks noChangeArrowheads="1"/>
          </p:cNvSpPr>
          <p:nvPr/>
        </p:nvSpPr>
        <p:spPr bwMode="auto">
          <a:xfrm>
            <a:off x="552450" y="1148269"/>
            <a:ext cx="100219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cs typeface="Times New Roman" panose="02020603050405020304" pitchFamily="18" charset="0"/>
              </a:rPr>
              <a:t>由于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endParaRPr lang="zh-CN" altLang="en-US" sz="2400" b="0" dirty="0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876300" y="1771650"/>
            <a:ext cx="7656513" cy="1439863"/>
            <a:chOff x="552" y="1071"/>
            <a:chExt cx="4823" cy="907"/>
          </a:xfrm>
        </p:grpSpPr>
        <p:graphicFrame>
          <p:nvGraphicFramePr>
            <p:cNvPr id="71690" name="Object 10"/>
            <p:cNvGraphicFramePr>
              <a:graphicFrameLocks noChangeAspect="1"/>
            </p:cNvGraphicFramePr>
            <p:nvPr/>
          </p:nvGraphicFramePr>
          <p:xfrm>
            <a:off x="552" y="1071"/>
            <a:ext cx="2766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71" name="Equation" r:id="rId5" imgW="4394200" imgH="1054100" progId="Equation.DSMT4">
                    <p:embed/>
                  </p:oleObj>
                </mc:Choice>
                <mc:Fallback>
                  <p:oleObj name="Equation" r:id="rId5" imgW="4394200" imgH="10541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" y="1071"/>
                          <a:ext cx="2766" cy="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2" name="Object 12"/>
            <p:cNvGraphicFramePr>
              <a:graphicFrameLocks noChangeAspect="1"/>
            </p:cNvGraphicFramePr>
            <p:nvPr/>
          </p:nvGraphicFramePr>
          <p:xfrm>
            <a:off x="3137" y="1096"/>
            <a:ext cx="2238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72" name="Equation" r:id="rId7" imgW="3556000" imgH="1397000" progId="Equation.DSMT4">
                    <p:embed/>
                  </p:oleObj>
                </mc:Choice>
                <mc:Fallback>
                  <p:oleObj name="Equation" r:id="rId7" imgW="3556000" imgH="13970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7" y="1096"/>
                          <a:ext cx="2238" cy="8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683568" y="2891603"/>
            <a:ext cx="3744913" cy="584199"/>
            <a:chOff x="385" y="3354"/>
            <a:chExt cx="2359" cy="368"/>
          </a:xfrm>
        </p:grpSpPr>
        <p:sp>
          <p:nvSpPr>
            <p:cNvPr id="71695" name="Rectangle 15"/>
            <p:cNvSpPr>
              <a:spLocks noChangeArrowheads="1"/>
            </p:cNvSpPr>
            <p:nvPr/>
          </p:nvSpPr>
          <p:spPr bwMode="auto">
            <a:xfrm>
              <a:off x="385" y="3354"/>
              <a:ext cx="190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所以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收敛半径</a:t>
              </a:r>
              <a:r>
                <a:rPr lang="zh-CN" altLang="en-US" dirty="0">
                  <a:cs typeface="Times New Roman" panose="02020603050405020304" pitchFamily="18" charset="0"/>
                </a:rPr>
                <a:t>为</a:t>
              </a:r>
              <a:endParaRPr lang="zh-CN" altLang="en-US" sz="2400" b="0" dirty="0"/>
            </a:p>
          </p:txBody>
        </p:sp>
        <p:graphicFrame>
          <p:nvGraphicFramePr>
            <p:cNvPr id="71694" name="Object 14"/>
            <p:cNvGraphicFramePr>
              <a:graphicFrameLocks noChangeAspect="1"/>
            </p:cNvGraphicFramePr>
            <p:nvPr/>
          </p:nvGraphicFramePr>
          <p:xfrm>
            <a:off x="2162" y="3449"/>
            <a:ext cx="58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73" name="Equation" r:id="rId9" imgW="926698" imgH="317362" progId="Equation.DSMT4">
                    <p:embed/>
                  </p:oleObj>
                </mc:Choice>
                <mc:Fallback>
                  <p:oleObj name="Equation" r:id="rId9" imgW="926698" imgH="317362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" y="3449"/>
                          <a:ext cx="58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11188" y="3683000"/>
            <a:ext cx="7412037" cy="584199"/>
            <a:chOff x="385" y="370"/>
            <a:chExt cx="4669" cy="368"/>
          </a:xfrm>
        </p:grpSpPr>
        <p:graphicFrame>
          <p:nvGraphicFramePr>
            <p:cNvPr id="71705" name="Object 25"/>
            <p:cNvGraphicFramePr>
              <a:graphicFrameLocks noChangeAspect="1"/>
            </p:cNvGraphicFramePr>
            <p:nvPr/>
          </p:nvGraphicFramePr>
          <p:xfrm>
            <a:off x="2245" y="436"/>
            <a:ext cx="64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74" name="Equation" r:id="rId11" imgW="1015559" imgH="317362" progId="Equation.DSMT4">
                    <p:embed/>
                  </p:oleObj>
                </mc:Choice>
                <mc:Fallback>
                  <p:oleObj name="Equation" r:id="rId11" imgW="1015559" imgH="317362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436"/>
                          <a:ext cx="64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385" y="370"/>
              <a:ext cx="4669" cy="368"/>
              <a:chOff x="385" y="370"/>
              <a:chExt cx="4669" cy="368"/>
            </a:xfrm>
          </p:grpSpPr>
          <p:sp>
            <p:nvSpPr>
              <p:cNvPr id="71707" name="Rectangle 27"/>
              <p:cNvSpPr>
                <a:spLocks noChangeArrowheads="1"/>
              </p:cNvSpPr>
              <p:nvPr/>
            </p:nvSpPr>
            <p:spPr bwMode="auto">
              <a:xfrm>
                <a:off x="385" y="370"/>
                <a:ext cx="1954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 sz="2800" dirty="0">
                    <a:cs typeface="Times New Roman" panose="02020603050405020304" pitchFamily="18" charset="0"/>
                  </a:rPr>
                  <a:t>(ii) 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再求收敛域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. </a:t>
                </a:r>
                <a:r>
                  <a:rPr lang="zh-CN" altLang="en-US" dirty="0">
                    <a:cs typeface="Times New Roman" panose="02020603050405020304" pitchFamily="18" charset="0"/>
                  </a:rPr>
                  <a:t>当</a:t>
                </a:r>
                <a:endParaRPr lang="zh-CN" altLang="en-US" sz="2400" b="0" dirty="0"/>
              </a:p>
            </p:txBody>
          </p:sp>
          <p:sp>
            <p:nvSpPr>
              <p:cNvPr id="71708" name="Rectangle 28"/>
              <p:cNvSpPr>
                <a:spLocks noChangeArrowheads="1"/>
              </p:cNvSpPr>
              <p:nvPr/>
            </p:nvSpPr>
            <p:spPr bwMode="auto">
              <a:xfrm>
                <a:off x="2848" y="370"/>
                <a:ext cx="2206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dirty="0">
                    <a:cs typeface="Times New Roman" panose="02020603050405020304" pitchFamily="18" charset="0"/>
                  </a:rPr>
                  <a:t>时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相应的级数都是  </a:t>
                </a:r>
                <a:endParaRPr lang="zh-CN" altLang="en-US" sz="2800" b="0" dirty="0"/>
              </a:p>
            </p:txBody>
          </p:sp>
        </p:grp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684213" y="4349750"/>
            <a:ext cx="8048624" cy="1028700"/>
            <a:chOff x="431" y="832"/>
            <a:chExt cx="5070" cy="648"/>
          </a:xfrm>
        </p:grpSpPr>
        <p:graphicFrame>
          <p:nvGraphicFramePr>
            <p:cNvPr id="71710" name="Object 30"/>
            <p:cNvGraphicFramePr>
              <a:graphicFrameLocks noChangeAspect="1"/>
            </p:cNvGraphicFramePr>
            <p:nvPr/>
          </p:nvGraphicFramePr>
          <p:xfrm>
            <a:off x="431" y="845"/>
            <a:ext cx="954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75" name="Equation" r:id="rId13" imgW="1511300" imgH="952500" progId="Equation.DSMT4">
                    <p:embed/>
                  </p:oleObj>
                </mc:Choice>
                <mc:Fallback>
                  <p:oleObj name="Equation" r:id="rId13" imgW="1511300" imgH="9525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845"/>
                          <a:ext cx="954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11" name="Object 31"/>
            <p:cNvGraphicFramePr>
              <a:graphicFrameLocks noChangeAspect="1"/>
            </p:cNvGraphicFramePr>
            <p:nvPr/>
          </p:nvGraphicFramePr>
          <p:xfrm>
            <a:off x="2054" y="832"/>
            <a:ext cx="1416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76" name="Equation" r:id="rId15" imgW="2247900" imgH="1028700" progId="Equation.DSMT4">
                    <p:embed/>
                  </p:oleObj>
                </mc:Choice>
                <mc:Fallback>
                  <p:oleObj name="Equation" r:id="rId15" imgW="2247900" imgH="10287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4" y="832"/>
                          <a:ext cx="1416" cy="6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2" name="Rectangle 32"/>
            <p:cNvSpPr>
              <a:spLocks noChangeArrowheads="1"/>
            </p:cNvSpPr>
            <p:nvPr/>
          </p:nvSpPr>
          <p:spPr bwMode="auto">
            <a:xfrm>
              <a:off x="1384" y="971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由于</a:t>
              </a:r>
              <a:endParaRPr lang="zh-CN" altLang="en-US" sz="2400" b="0"/>
            </a:p>
          </p:txBody>
        </p:sp>
        <p:sp>
          <p:nvSpPr>
            <p:cNvPr id="71713" name="Rectangle 33"/>
            <p:cNvSpPr>
              <a:spLocks noChangeArrowheads="1"/>
            </p:cNvSpPr>
            <p:nvPr/>
          </p:nvSpPr>
          <p:spPr bwMode="auto">
            <a:xfrm>
              <a:off x="3425" y="960"/>
              <a:ext cx="20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因此该级数发散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</a:t>
              </a:r>
              <a:r>
                <a:rPr lang="en-US" altLang="zh-CN" sz="2800" dirty="0">
                  <a:latin typeface="宋体" panose="02010600030101010101" pitchFamily="2" charset="-122"/>
                </a:rPr>
                <a:t> </a:t>
              </a:r>
              <a:endParaRPr lang="en-US" altLang="zh-CN" sz="2800" b="0" dirty="0"/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611188" y="5468939"/>
            <a:ext cx="4951412" cy="584201"/>
            <a:chOff x="385" y="1540"/>
            <a:chExt cx="3119" cy="368"/>
          </a:xfrm>
        </p:grpSpPr>
        <p:sp>
          <p:nvSpPr>
            <p:cNvPr id="71715" name="Rectangle 35"/>
            <p:cNvSpPr>
              <a:spLocks noChangeArrowheads="1"/>
            </p:cNvSpPr>
            <p:nvPr/>
          </p:nvSpPr>
          <p:spPr bwMode="auto">
            <a:xfrm>
              <a:off x="385" y="1540"/>
              <a:ext cx="241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所以原级数的收敛域</a:t>
              </a:r>
              <a:r>
                <a:rPr lang="zh-CN" altLang="en-US" dirty="0">
                  <a:cs typeface="Times New Roman" panose="02020603050405020304" pitchFamily="18" charset="0"/>
                </a:rPr>
                <a:t>为</a:t>
              </a:r>
              <a:endParaRPr lang="zh-CN" altLang="en-US" sz="2400" b="0" dirty="0"/>
            </a:p>
          </p:txBody>
        </p:sp>
        <p:graphicFrame>
          <p:nvGraphicFramePr>
            <p:cNvPr id="71716" name="Object 36"/>
            <p:cNvGraphicFramePr>
              <a:graphicFrameLocks noChangeAspect="1"/>
            </p:cNvGraphicFramePr>
            <p:nvPr/>
          </p:nvGraphicFramePr>
          <p:xfrm>
            <a:off x="2699" y="1632"/>
            <a:ext cx="63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8777" name="Equation" r:id="rId17" imgW="1002865" imgH="393529" progId="Equation.DSMT4">
                    <p:embed/>
                  </p:oleObj>
                </mc:Choice>
                <mc:Fallback>
                  <p:oleObj name="Equation" r:id="rId17" imgW="1002865" imgH="393529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1632"/>
                          <a:ext cx="63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17" name="Rectangle 37"/>
            <p:cNvSpPr>
              <a:spLocks noChangeArrowheads="1"/>
            </p:cNvSpPr>
            <p:nvPr/>
          </p:nvSpPr>
          <p:spPr bwMode="auto">
            <a:xfrm>
              <a:off x="3288" y="1561"/>
              <a:ext cx="2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.</a:t>
              </a:r>
              <a:r>
                <a:rPr lang="en-US" altLang="zh-CN" sz="1100">
                  <a:latin typeface="宋体" panose="02010600030101010101" pitchFamily="2" charset="-122"/>
                </a:rPr>
                <a:t> </a:t>
              </a:r>
              <a:endParaRPr lang="en-US" altLang="zh-CN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590550" y="547222"/>
            <a:ext cx="62071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下面讨论幂级数</a:t>
            </a:r>
            <a:r>
              <a:rPr lang="en-US" altLang="zh-CN" sz="2800" dirty="0"/>
              <a:t>(2)</a:t>
            </a:r>
            <a:r>
              <a:rPr lang="zh-CN" altLang="en-US" sz="2800" dirty="0">
                <a:latin typeface="宋体" panose="02010600030101010101" pitchFamily="2" charset="-122"/>
              </a:rPr>
              <a:t>的一致收敛性问题</a:t>
            </a:r>
            <a:r>
              <a:rPr lang="en-US" altLang="zh-CN" sz="2800" dirty="0">
                <a:latin typeface="宋体" panose="02010600030101010101" pitchFamily="2" charset="-122"/>
              </a:rPr>
              <a:t>.</a:t>
            </a: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51520" y="1208090"/>
            <a:ext cx="8486340" cy="584201"/>
            <a:chOff x="340" y="2429"/>
            <a:chExt cx="4775" cy="368"/>
          </a:xfrm>
        </p:grpSpPr>
        <p:sp>
          <p:nvSpPr>
            <p:cNvPr id="70671" name="Rectangle 15"/>
            <p:cNvSpPr>
              <a:spLocks noChangeArrowheads="1"/>
            </p:cNvSpPr>
            <p:nvPr/>
          </p:nvSpPr>
          <p:spPr bwMode="auto">
            <a:xfrm>
              <a:off x="340" y="2441"/>
              <a:ext cx="33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14. 4</a:t>
              </a:r>
              <a:r>
                <a:rPr lang="en-US" altLang="zh-CN" sz="2800" dirty="0">
                  <a:cs typeface="Times New Roman" panose="02020603050405020304" pitchFamily="18" charset="0"/>
                </a:rPr>
                <a:t>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若幂级数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的收敛半径为</a:t>
              </a:r>
              <a:endParaRPr lang="zh-CN" altLang="en-US" sz="2800" b="0" dirty="0"/>
            </a:p>
          </p:txBody>
        </p:sp>
        <p:graphicFrame>
          <p:nvGraphicFramePr>
            <p:cNvPr id="7067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2702435"/>
                </p:ext>
              </p:extLst>
            </p:nvPr>
          </p:nvGraphicFramePr>
          <p:xfrm>
            <a:off x="3703" y="2558"/>
            <a:ext cx="52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58" name="Equation" r:id="rId3" imgW="837836" imgH="317362" progId="Equation.DSMT4">
                    <p:embed/>
                  </p:oleObj>
                </mc:Choice>
                <mc:Fallback>
                  <p:oleObj name="Equation" r:id="rId3" imgW="837836" imgH="317362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3" y="2558"/>
                          <a:ext cx="52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2" name="Rectangle 16"/>
            <p:cNvSpPr>
              <a:spLocks noChangeArrowheads="1"/>
            </p:cNvSpPr>
            <p:nvPr/>
          </p:nvSpPr>
          <p:spPr bwMode="auto">
            <a:xfrm>
              <a:off x="4351" y="2429"/>
              <a:ext cx="76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en-US" altLang="zh-CN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则</a:t>
              </a:r>
              <a:r>
                <a:rPr lang="zh-CN" altLang="en-US" sz="2800" dirty="0" smtClean="0">
                  <a:cs typeface="Times New Roman" panose="02020603050405020304" pitchFamily="18" charset="0"/>
                </a:rPr>
                <a:t>在</a:t>
              </a:r>
              <a:r>
                <a:rPr lang="zh-CN" altLang="en-US" sz="1100" dirty="0" smtClean="0">
                  <a:latin typeface="宋体" panose="02010600030101010101" pitchFamily="2" charset="-122"/>
                </a:rPr>
                <a:t> </a:t>
              </a:r>
              <a:endParaRPr lang="zh-CN" altLang="en-US" sz="2400" b="0" dirty="0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395536" y="1858967"/>
            <a:ext cx="8280920" cy="523876"/>
            <a:chOff x="364" y="2839"/>
            <a:chExt cx="4828" cy="330"/>
          </a:xfrm>
        </p:grpSpPr>
        <p:graphicFrame>
          <p:nvGraphicFramePr>
            <p:cNvPr id="70674" name="Object 18"/>
            <p:cNvGraphicFramePr>
              <a:graphicFrameLocks noChangeAspect="1"/>
            </p:cNvGraphicFramePr>
            <p:nvPr/>
          </p:nvGraphicFramePr>
          <p:xfrm>
            <a:off x="1586" y="2911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59" name="Equation" r:id="rId5" imgW="1193800" imgH="393700" progId="Equation.DSMT4">
                    <p:embed/>
                  </p:oleObj>
                </mc:Choice>
                <mc:Fallback>
                  <p:oleObj name="Equation" r:id="rId5" imgW="1193800" imgH="3937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6" y="2911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73" name="Object 17"/>
            <p:cNvGraphicFramePr>
              <a:graphicFrameLocks noChangeAspect="1"/>
            </p:cNvGraphicFramePr>
            <p:nvPr/>
          </p:nvGraphicFramePr>
          <p:xfrm>
            <a:off x="3704" y="2911"/>
            <a:ext cx="148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60" name="Equation" r:id="rId7" imgW="2362200" imgH="393700" progId="Equation.DSMT4">
                    <p:embed/>
                  </p:oleObj>
                </mc:Choice>
                <mc:Fallback>
                  <p:oleObj name="Equation" r:id="rId7" imgW="2362200" imgH="3937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4" y="2911"/>
                          <a:ext cx="148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5" name="Rectangle 19"/>
            <p:cNvSpPr>
              <a:spLocks noChangeArrowheads="1"/>
            </p:cNvSpPr>
            <p:nvPr/>
          </p:nvSpPr>
          <p:spPr bwMode="auto">
            <a:xfrm>
              <a:off x="364" y="2839"/>
              <a:ext cx="11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的收敛区间</a:t>
              </a:r>
              <a:endParaRPr lang="zh-CN" altLang="en-US" sz="2800" b="0" dirty="0"/>
            </a:p>
          </p:txBody>
        </p:sp>
        <p:sp>
          <p:nvSpPr>
            <p:cNvPr id="70676" name="Rectangle 20"/>
            <p:cNvSpPr>
              <a:spLocks noChangeArrowheads="1"/>
            </p:cNvSpPr>
            <p:nvPr/>
          </p:nvSpPr>
          <p:spPr bwMode="auto">
            <a:xfrm>
              <a:off x="2276" y="2839"/>
              <a:ext cx="13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内任一闭区间</a:t>
              </a:r>
              <a:endParaRPr lang="zh-CN" altLang="en-US" sz="2800" b="0" dirty="0"/>
            </a:p>
          </p:txBody>
        </p:sp>
      </p:grpSp>
      <p:sp>
        <p:nvSpPr>
          <p:cNvPr id="70678" name="Rectangle 22"/>
          <p:cNvSpPr>
            <a:spLocks noChangeArrowheads="1"/>
          </p:cNvSpPr>
          <p:nvPr/>
        </p:nvSpPr>
        <p:spPr bwMode="auto">
          <a:xfrm>
            <a:off x="609600" y="2490322"/>
            <a:ext cx="39725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上</a:t>
            </a:r>
            <a:r>
              <a:rPr lang="en-US" altLang="zh-CN" sz="2800" dirty="0"/>
              <a:t>,  </a:t>
            </a:r>
            <a:r>
              <a:rPr lang="zh-CN" altLang="en-US" sz="2800" dirty="0">
                <a:latin typeface="宋体" panose="02010600030101010101" pitchFamily="2" charset="-122"/>
              </a:rPr>
              <a:t>级数</a:t>
            </a:r>
            <a:r>
              <a:rPr lang="en-US" altLang="zh-CN" sz="2800" dirty="0"/>
              <a:t>(2)</a:t>
            </a:r>
            <a:r>
              <a:rPr lang="zh-CN" altLang="en-US" sz="2800" dirty="0">
                <a:latin typeface="宋体" panose="02010600030101010101" pitchFamily="2" charset="-122"/>
              </a:rPr>
              <a:t>都一致收敛</a:t>
            </a:r>
            <a:r>
              <a:rPr lang="en-US" altLang="zh-CN" sz="2800" dirty="0">
                <a:latin typeface="宋体" panose="02010600030101010101" pitchFamily="2" charset="-122"/>
              </a:rPr>
              <a:t>.</a:t>
            </a:r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11188" y="3082925"/>
            <a:ext cx="7900987" cy="519113"/>
            <a:chOff x="385" y="346"/>
            <a:chExt cx="4977" cy="327"/>
          </a:xfrm>
        </p:grpSpPr>
        <p:sp>
          <p:nvSpPr>
            <p:cNvPr id="70688" name="Rectangle 32"/>
            <p:cNvSpPr>
              <a:spLocks noChangeArrowheads="1"/>
            </p:cNvSpPr>
            <p:nvPr/>
          </p:nvSpPr>
          <p:spPr bwMode="auto">
            <a:xfrm>
              <a:off x="385" y="346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证</a:t>
              </a:r>
              <a:r>
                <a:rPr lang="zh-CN" altLang="en-US">
                  <a:cs typeface="Times New Roman" panose="02020603050405020304" pitchFamily="18" charset="0"/>
                </a:rPr>
                <a:t> </a:t>
              </a:r>
              <a:endParaRPr lang="zh-CN" altLang="en-US" sz="2400" b="0"/>
            </a:p>
          </p:txBody>
        </p:sp>
        <p:graphicFrame>
          <p:nvGraphicFramePr>
            <p:cNvPr id="70689" name="Object 33"/>
            <p:cNvGraphicFramePr>
              <a:graphicFrameLocks noChangeAspect="1"/>
            </p:cNvGraphicFramePr>
            <p:nvPr/>
          </p:nvGraphicFramePr>
          <p:xfrm>
            <a:off x="748" y="393"/>
            <a:ext cx="461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61" name="Equation" r:id="rId9" imgW="7327900" imgH="431800" progId="Equation.DSMT4">
                    <p:embed/>
                  </p:oleObj>
                </mc:Choice>
                <mc:Fallback>
                  <p:oleObj name="Equation" r:id="rId9" imgW="7327900" imgH="4318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93"/>
                          <a:ext cx="461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90" name="Rectangle 34"/>
          <p:cNvSpPr>
            <a:spLocks noChangeArrowheads="1"/>
          </p:cNvSpPr>
          <p:nvPr/>
        </p:nvSpPr>
        <p:spPr bwMode="auto">
          <a:xfrm>
            <a:off x="611188" y="3699997"/>
            <a:ext cx="2444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任一点</a:t>
            </a:r>
            <a:r>
              <a:rPr lang="en-US" altLang="zh-CN" sz="2800" i="1" dirty="0">
                <a:latin typeface="+mn-lt"/>
              </a:rPr>
              <a:t>x</a:t>
            </a:r>
            <a:r>
              <a:rPr lang="en-US" altLang="zh-CN" sz="2800" dirty="0"/>
              <a:t>,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都有</a:t>
            </a:r>
          </a:p>
        </p:txBody>
      </p:sp>
      <p:graphicFrame>
        <p:nvGraphicFramePr>
          <p:cNvPr id="70691" name="Object 35"/>
          <p:cNvGraphicFramePr>
            <a:graphicFrameLocks noChangeAspect="1"/>
          </p:cNvGraphicFramePr>
          <p:nvPr/>
        </p:nvGraphicFramePr>
        <p:xfrm>
          <a:off x="2940050" y="4311650"/>
          <a:ext cx="24098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762" name="Equation" r:id="rId11" imgW="2413000" imgH="482600" progId="Equation.DSMT4">
                  <p:embed/>
                </p:oleObj>
              </mc:Choice>
              <mc:Fallback>
                <p:oleObj name="Equation" r:id="rId11" imgW="24130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4311650"/>
                        <a:ext cx="24098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560388" y="4938715"/>
            <a:ext cx="8191499" cy="523876"/>
            <a:chOff x="385" y="1569"/>
            <a:chExt cx="5160" cy="330"/>
          </a:xfrm>
        </p:grpSpPr>
        <p:sp>
          <p:nvSpPr>
            <p:cNvPr id="70693" name="Rectangle 37"/>
            <p:cNvSpPr>
              <a:spLocks noChangeArrowheads="1"/>
            </p:cNvSpPr>
            <p:nvPr/>
          </p:nvSpPr>
          <p:spPr bwMode="auto">
            <a:xfrm>
              <a:off x="385" y="1569"/>
              <a:ext cx="17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由于级数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在点</a:t>
              </a:r>
              <a:endParaRPr lang="zh-CN" altLang="en-US" sz="2800" b="0" dirty="0"/>
            </a:p>
          </p:txBody>
        </p:sp>
        <p:graphicFrame>
          <p:nvGraphicFramePr>
            <p:cNvPr id="70694" name="Object 38"/>
            <p:cNvGraphicFramePr>
              <a:graphicFrameLocks noChangeAspect="1"/>
            </p:cNvGraphicFramePr>
            <p:nvPr/>
          </p:nvGraphicFramePr>
          <p:xfrm>
            <a:off x="2076" y="1650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63" name="Equation" r:id="rId13" imgW="266469" imgH="304536" progId="Equation.DSMT4">
                    <p:embed/>
                  </p:oleObj>
                </mc:Choice>
                <mc:Fallback>
                  <p:oleObj name="Equation" r:id="rId13" imgW="266469" imgH="304536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1650"/>
                          <a:ext cx="16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95" name="Rectangle 39"/>
            <p:cNvSpPr>
              <a:spLocks noChangeArrowheads="1"/>
            </p:cNvSpPr>
            <p:nvPr/>
          </p:nvSpPr>
          <p:spPr bwMode="auto">
            <a:xfrm>
              <a:off x="2199" y="1569"/>
              <a:ext cx="33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绝对收敛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由优级数判别法得级 </a:t>
              </a:r>
              <a:r>
                <a:rPr lang="zh-CN" altLang="en-US" sz="2800" dirty="0">
                  <a:latin typeface="宋体" panose="02010600030101010101" pitchFamily="2" charset="-122"/>
                </a:rPr>
                <a:t> </a:t>
              </a:r>
              <a:endParaRPr lang="zh-CN" altLang="en-US" sz="2800" b="0" dirty="0"/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611188" y="5643563"/>
            <a:ext cx="4125912" cy="525462"/>
            <a:chOff x="385" y="2022"/>
            <a:chExt cx="2599" cy="331"/>
          </a:xfrm>
        </p:grpSpPr>
        <p:sp>
          <p:nvSpPr>
            <p:cNvPr id="70697" name="Rectangle 41"/>
            <p:cNvSpPr>
              <a:spLocks noChangeArrowheads="1"/>
            </p:cNvSpPr>
            <p:nvPr/>
          </p:nvSpPr>
          <p:spPr bwMode="auto">
            <a:xfrm>
              <a:off x="385" y="2022"/>
              <a:ext cx="8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</a:t>
              </a:r>
              <a:endParaRPr lang="zh-CN" altLang="en-US" sz="2800" b="0" dirty="0"/>
            </a:p>
          </p:txBody>
        </p:sp>
        <p:graphicFrame>
          <p:nvGraphicFramePr>
            <p:cNvPr id="70698" name="Object 42"/>
            <p:cNvGraphicFramePr>
              <a:graphicFrameLocks noChangeAspect="1"/>
            </p:cNvGraphicFramePr>
            <p:nvPr/>
          </p:nvGraphicFramePr>
          <p:xfrm>
            <a:off x="1156" y="2070"/>
            <a:ext cx="5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9764" name="Equation" r:id="rId15" imgW="888614" imgH="393529" progId="Equation.DSMT4">
                    <p:embed/>
                  </p:oleObj>
                </mc:Choice>
                <mc:Fallback>
                  <p:oleObj name="Equation" r:id="rId15" imgW="888614" imgH="393529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070"/>
                          <a:ext cx="5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99" name="Rectangle 43"/>
            <p:cNvSpPr>
              <a:spLocks noChangeArrowheads="1"/>
            </p:cNvSpPr>
            <p:nvPr/>
          </p:nvSpPr>
          <p:spPr bwMode="auto">
            <a:xfrm>
              <a:off x="1617" y="2023"/>
              <a:ext cx="13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上一致收敛</a:t>
              </a:r>
              <a:r>
                <a:rPr lang="en-US" altLang="zh-CN" sz="2800" dirty="0">
                  <a:cs typeface="Times New Roman" panose="02020603050405020304" pitchFamily="18" charset="0"/>
                </a:rPr>
                <a:t>. </a:t>
              </a:r>
              <a:endParaRPr lang="en-US" altLang="zh-CN" sz="2800" b="0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72200" y="2492896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FF"/>
                </a:solidFill>
              </a:rPr>
              <a:t>内</a:t>
            </a:r>
            <a:r>
              <a:rPr lang="zh-CN" altLang="en-US" sz="2400" dirty="0" smtClean="0">
                <a:solidFill>
                  <a:srgbClr val="0000FF"/>
                </a:solidFill>
              </a:rPr>
              <a:t>闭一致收敛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95536" y="546106"/>
            <a:ext cx="8005275" cy="525464"/>
            <a:chOff x="389" y="2430"/>
            <a:chExt cx="4573" cy="331"/>
          </a:xfrm>
        </p:grpSpPr>
        <p:sp>
          <p:nvSpPr>
            <p:cNvPr id="69646" name="Rectangle 14"/>
            <p:cNvSpPr>
              <a:spLocks noChangeArrowheads="1"/>
            </p:cNvSpPr>
            <p:nvPr/>
          </p:nvSpPr>
          <p:spPr bwMode="auto">
            <a:xfrm>
              <a:off x="389" y="2430"/>
              <a:ext cx="324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14. 5</a:t>
              </a:r>
              <a:r>
                <a:rPr lang="en-US" altLang="zh-CN" sz="2800" dirty="0">
                  <a:cs typeface="Times New Roman" panose="02020603050405020304" pitchFamily="18" charset="0"/>
                </a:rPr>
                <a:t>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若幂级数 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(2)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 smtClean="0">
                  <a:cs typeface="Times New Roman" panose="02020603050405020304" pitchFamily="18" charset="0"/>
                </a:rPr>
                <a:t>收敛半径</a:t>
              </a:r>
              <a:endParaRPr lang="zh-CN" altLang="en-US" sz="2800" b="0" dirty="0"/>
            </a:p>
          </p:txBody>
        </p:sp>
        <p:graphicFrame>
          <p:nvGraphicFramePr>
            <p:cNvPr id="6964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1081645"/>
                </p:ext>
              </p:extLst>
            </p:nvPr>
          </p:nvGraphicFramePr>
          <p:xfrm>
            <a:off x="3639" y="2522"/>
            <a:ext cx="52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854" name="Equation" r:id="rId3" imgW="837836" imgH="317362" progId="Equation.DSMT4">
                    <p:embed/>
                  </p:oleObj>
                </mc:Choice>
                <mc:Fallback>
                  <p:oleObj name="Equation" r:id="rId3" imgW="837836" imgH="317362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9" y="2522"/>
                          <a:ext cx="52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7" name="Rectangle 15"/>
            <p:cNvSpPr>
              <a:spLocks noChangeArrowheads="1"/>
            </p:cNvSpPr>
            <p:nvPr/>
          </p:nvSpPr>
          <p:spPr bwMode="auto">
            <a:xfrm>
              <a:off x="4297" y="2431"/>
              <a:ext cx="66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且在</a:t>
              </a:r>
              <a:r>
                <a:rPr lang="zh-CN" altLang="en-US" sz="1100" dirty="0">
                  <a:latin typeface="宋体" panose="02010600030101010101" pitchFamily="2" charset="-122"/>
                </a:rPr>
                <a:t> </a:t>
              </a:r>
              <a:endParaRPr lang="zh-CN" altLang="en-US" sz="2400" b="0" dirty="0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539552" y="1177925"/>
            <a:ext cx="8200488" cy="584200"/>
            <a:chOff x="470" y="2828"/>
            <a:chExt cx="4588" cy="368"/>
          </a:xfrm>
        </p:grpSpPr>
        <p:graphicFrame>
          <p:nvGraphicFramePr>
            <p:cNvPr id="69650" name="Object 18"/>
            <p:cNvGraphicFramePr>
              <a:graphicFrameLocks noChangeAspect="1"/>
            </p:cNvGraphicFramePr>
            <p:nvPr/>
          </p:nvGraphicFramePr>
          <p:xfrm>
            <a:off x="470" y="2940"/>
            <a:ext cx="5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855" name="Equation" r:id="rId5" imgW="888614" imgH="304668" progId="Equation.DSMT4">
                    <p:embed/>
                  </p:oleObj>
                </mc:Choice>
                <mc:Fallback>
                  <p:oleObj name="Equation" r:id="rId5" imgW="888614" imgH="304668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2940"/>
                          <a:ext cx="55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9" name="Object 17"/>
            <p:cNvGraphicFramePr>
              <a:graphicFrameLocks noChangeAspect="1"/>
            </p:cNvGraphicFramePr>
            <p:nvPr/>
          </p:nvGraphicFramePr>
          <p:xfrm>
            <a:off x="1377" y="2929"/>
            <a:ext cx="70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856" name="Equation" r:id="rId7" imgW="1117115" imgH="304668" progId="Equation.DSMT4">
                    <p:embed/>
                  </p:oleObj>
                </mc:Choice>
                <mc:Fallback>
                  <p:oleObj name="Equation" r:id="rId7" imgW="1117115" imgH="304668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7" y="2929"/>
                          <a:ext cx="70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8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5816171"/>
                </p:ext>
              </p:extLst>
            </p:nvPr>
          </p:nvGraphicFramePr>
          <p:xfrm>
            <a:off x="3975" y="2885"/>
            <a:ext cx="6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857" name="Equation" r:id="rId9" imgW="952087" imgH="393529" progId="Equation.DSMT4">
                    <p:embed/>
                  </p:oleObj>
                </mc:Choice>
                <mc:Fallback>
                  <p:oleObj name="Equation" r:id="rId9" imgW="952087" imgH="393529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5" y="2885"/>
                          <a:ext cx="60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1007" y="2849"/>
              <a:ext cx="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cs typeface="Times New Roman" panose="02020603050405020304" pitchFamily="18" charset="0"/>
                </a:rPr>
                <a:t>或</a:t>
              </a:r>
              <a:endParaRPr lang="zh-CN" altLang="en-US" sz="2400" b="0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2012" y="2828"/>
              <a:ext cx="201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cs typeface="Times New Roman" panose="02020603050405020304" pitchFamily="18" charset="0"/>
                </a:rPr>
                <a:t>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时收敛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则级数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</a:t>
              </a:r>
              <a:endParaRPr lang="zh-CN" altLang="en-US" sz="2800" b="0" dirty="0"/>
            </a:p>
          </p:txBody>
        </p:sp>
        <p:sp>
          <p:nvSpPr>
            <p:cNvPr id="69654" name="Rectangle 22"/>
            <p:cNvSpPr>
              <a:spLocks noChangeArrowheads="1"/>
            </p:cNvSpPr>
            <p:nvPr/>
          </p:nvSpPr>
          <p:spPr bwMode="auto">
            <a:xfrm>
              <a:off x="4643" y="2839"/>
              <a:ext cx="4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dirty="0">
                  <a:cs typeface="Times New Roman" panose="02020603050405020304" pitchFamily="18" charset="0"/>
                </a:rPr>
                <a:t>(</a:t>
              </a:r>
              <a:r>
                <a:rPr lang="zh-CN" altLang="en-US" sz="2800" dirty="0">
                  <a:cs typeface="Times New Roman" panose="02020603050405020304" pitchFamily="18" charset="0"/>
                </a:rPr>
                <a:t>或</a:t>
              </a:r>
              <a:r>
                <a:rPr lang="zh-CN" altLang="en-US" sz="1100" dirty="0">
                  <a:latin typeface="宋体" panose="02010600030101010101" pitchFamily="2" charset="-122"/>
                </a:rPr>
                <a:t> </a:t>
              </a:r>
              <a:endParaRPr lang="zh-CN" altLang="en-US" sz="2400" b="0" dirty="0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11188" y="1916117"/>
            <a:ext cx="3271837" cy="523876"/>
            <a:chOff x="476" y="3248"/>
            <a:chExt cx="2061" cy="330"/>
          </a:xfrm>
        </p:grpSpPr>
        <p:graphicFrame>
          <p:nvGraphicFramePr>
            <p:cNvPr id="69655" name="Object 23"/>
            <p:cNvGraphicFramePr>
              <a:graphicFrameLocks noChangeAspect="1"/>
            </p:cNvGraphicFramePr>
            <p:nvPr/>
          </p:nvGraphicFramePr>
          <p:xfrm>
            <a:off x="476" y="3304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858" name="Equation" r:id="rId11" imgW="1167893" imgH="393529" progId="Equation.DSMT4">
                    <p:embed/>
                  </p:oleObj>
                </mc:Choice>
                <mc:Fallback>
                  <p:oleObj name="Equation" r:id="rId11" imgW="1167893" imgH="393529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304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7" name="Rectangle 25"/>
            <p:cNvSpPr>
              <a:spLocks noChangeArrowheads="1"/>
            </p:cNvSpPr>
            <p:nvPr/>
          </p:nvSpPr>
          <p:spPr bwMode="auto">
            <a:xfrm>
              <a:off x="1145" y="3248"/>
              <a:ext cx="13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dirty="0">
                  <a:cs typeface="Times New Roman" panose="02020603050405020304" pitchFamily="18" charset="0"/>
                </a:rPr>
                <a:t>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上一致收敛</a:t>
              </a:r>
              <a:r>
                <a:rPr lang="en-US" altLang="zh-CN" sz="2800" dirty="0">
                  <a:cs typeface="Times New Roman" panose="02020603050405020304" pitchFamily="18" charset="0"/>
                </a:rPr>
                <a:t>.</a:t>
              </a:r>
              <a:endParaRPr lang="en-US" altLang="zh-CN" sz="2800" b="0" dirty="0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554038" y="2565401"/>
            <a:ext cx="7946888" cy="593726"/>
            <a:chOff x="431" y="322"/>
            <a:chExt cx="4323" cy="374"/>
          </a:xfrm>
        </p:grpSpPr>
        <p:graphicFrame>
          <p:nvGraphicFramePr>
            <p:cNvPr id="69666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4750713"/>
                </p:ext>
              </p:extLst>
            </p:nvPr>
          </p:nvGraphicFramePr>
          <p:xfrm>
            <a:off x="1794" y="367"/>
            <a:ext cx="5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859" name="Equation" r:id="rId13" imgW="888614" imgH="304668" progId="Equation.DSMT4">
                    <p:embed/>
                  </p:oleObj>
                </mc:Choice>
                <mc:Fallback>
                  <p:oleObj name="Equation" r:id="rId13" imgW="888614" imgH="304668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4" y="367"/>
                          <a:ext cx="55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7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6805288"/>
                </p:ext>
              </p:extLst>
            </p:nvPr>
          </p:nvGraphicFramePr>
          <p:xfrm>
            <a:off x="3596" y="412"/>
            <a:ext cx="9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860" name="Equation" r:id="rId14" imgW="1435100" imgH="393700" progId="Equation.DSMT4">
                    <p:embed/>
                  </p:oleObj>
                </mc:Choice>
                <mc:Fallback>
                  <p:oleObj name="Equation" r:id="rId14" imgW="1435100" imgH="3937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6" y="412"/>
                          <a:ext cx="9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8" name="Rectangle 36"/>
            <p:cNvSpPr>
              <a:spLocks noChangeArrowheads="1"/>
            </p:cNvSpPr>
            <p:nvPr/>
          </p:nvSpPr>
          <p:spPr bwMode="auto">
            <a:xfrm>
              <a:off x="431" y="335"/>
              <a:ext cx="13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证</a:t>
              </a:r>
              <a:r>
                <a:rPr lang="zh-CN" altLang="en-US" sz="2800" dirty="0">
                  <a:cs typeface="Times New Roman" panose="02020603050405020304" pitchFamily="18" charset="0"/>
                </a:rPr>
                <a:t> 设级数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</a:t>
              </a:r>
              <a:endParaRPr lang="zh-CN" altLang="en-US" sz="2800" b="0" dirty="0"/>
            </a:p>
          </p:txBody>
        </p:sp>
        <p:sp>
          <p:nvSpPr>
            <p:cNvPr id="69669" name="Rectangle 37"/>
            <p:cNvSpPr>
              <a:spLocks noChangeArrowheads="1"/>
            </p:cNvSpPr>
            <p:nvPr/>
          </p:nvSpPr>
          <p:spPr bwMode="auto">
            <a:xfrm>
              <a:off x="2382" y="322"/>
              <a:ext cx="118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时收敛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对于</a:t>
              </a:r>
              <a:endParaRPr lang="zh-CN" altLang="en-US" sz="2800" b="0" dirty="0"/>
            </a:p>
          </p:txBody>
        </p:sp>
        <p:sp>
          <p:nvSpPr>
            <p:cNvPr id="69670" name="Rectangle 38"/>
            <p:cNvSpPr>
              <a:spLocks noChangeArrowheads="1"/>
            </p:cNvSpPr>
            <p:nvPr/>
          </p:nvSpPr>
          <p:spPr bwMode="auto">
            <a:xfrm>
              <a:off x="4458" y="366"/>
              <a:ext cx="2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有</a:t>
              </a:r>
              <a:endParaRPr lang="zh-CN" altLang="en-US" sz="2800" b="0" dirty="0"/>
            </a:p>
          </p:txBody>
        </p:sp>
      </p:grpSp>
      <p:graphicFrame>
        <p:nvGraphicFramePr>
          <p:cNvPr id="69671" name="Object 39"/>
          <p:cNvGraphicFramePr>
            <a:graphicFrameLocks noChangeAspect="1"/>
          </p:cNvGraphicFramePr>
          <p:nvPr/>
        </p:nvGraphicFramePr>
        <p:xfrm>
          <a:off x="2622550" y="3284538"/>
          <a:ext cx="35814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61" name="Equation" r:id="rId16" imgW="3581400" imgH="1016000" progId="Equation.DSMT4">
                  <p:embed/>
                </p:oleObj>
              </mc:Choice>
              <mc:Fallback>
                <p:oleObj name="Equation" r:id="rId16" imgW="3581400" imgH="10160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2550" y="3284538"/>
                        <a:ext cx="35814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2" name="Object 40"/>
          <p:cNvGraphicFramePr>
            <a:graphicFrameLocks noChangeAspect="1"/>
          </p:cNvGraphicFramePr>
          <p:nvPr/>
        </p:nvGraphicFramePr>
        <p:xfrm>
          <a:off x="658813" y="4518025"/>
          <a:ext cx="77057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62" name="Equation" r:id="rId18" imgW="7708900" imgH="1143000" progId="Equation.DSMT4">
                  <p:embed/>
                </p:oleObj>
              </mc:Choice>
              <mc:Fallback>
                <p:oleObj name="Equation" r:id="rId18" imgW="7708900" imgH="11430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518025"/>
                        <a:ext cx="770572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9" name="Rectangle 11"/>
          <p:cNvSpPr>
            <a:spLocks noChangeArrowheads="1"/>
          </p:cNvSpPr>
          <p:nvPr/>
        </p:nvSpPr>
        <p:spPr bwMode="auto">
          <a:xfrm>
            <a:off x="595313" y="476250"/>
            <a:ext cx="3384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递减且一致有界</a:t>
            </a:r>
            <a:r>
              <a:rPr lang="en-US" altLang="zh-CN" sz="2800" dirty="0">
                <a:latin typeface="宋体" panose="02010600030101010101" pitchFamily="2" charset="-122"/>
              </a:rPr>
              <a:t>, </a:t>
            </a:r>
            <a:r>
              <a:rPr lang="zh-CN" altLang="en-US" sz="2800" dirty="0">
                <a:latin typeface="宋体" panose="02010600030101010101" pitchFamily="2" charset="-122"/>
              </a:rPr>
              <a:t>即</a:t>
            </a:r>
          </a:p>
        </p:txBody>
      </p:sp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2228850" y="1125538"/>
          <a:ext cx="50958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26" name="Equation" r:id="rId3" imgW="5092700" imgH="1016000" progId="Equation.DSMT4">
                  <p:embed/>
                </p:oleObj>
              </mc:Choice>
              <mc:Fallback>
                <p:oleObj name="Equation" r:id="rId3" imgW="5092700" imgH="1016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1125538"/>
                        <a:ext cx="509587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23528" y="2274893"/>
            <a:ext cx="8126466" cy="523876"/>
            <a:chOff x="340" y="3338"/>
            <a:chExt cx="4555" cy="330"/>
          </a:xfrm>
        </p:grpSpPr>
        <p:sp>
          <p:nvSpPr>
            <p:cNvPr id="68623" name="Rectangle 15"/>
            <p:cNvSpPr>
              <a:spLocks noChangeArrowheads="1"/>
            </p:cNvSpPr>
            <p:nvPr/>
          </p:nvSpPr>
          <p:spPr bwMode="auto">
            <a:xfrm>
              <a:off x="340" y="3338"/>
              <a:ext cx="393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故由函数项级数的</a:t>
              </a:r>
              <a:r>
                <a:rPr lang="zh-CN" altLang="en-US" sz="2800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阿贝尔判别</a:t>
              </a:r>
              <a:r>
                <a:rPr lang="zh-CN" altLang="en-US" sz="28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法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</a:t>
              </a:r>
              <a:endParaRPr lang="zh-CN" altLang="en-US" sz="2800" b="0" dirty="0"/>
            </a:p>
          </p:txBody>
        </p:sp>
        <p:graphicFrame>
          <p:nvGraphicFramePr>
            <p:cNvPr id="68622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0616227"/>
                </p:ext>
              </p:extLst>
            </p:nvPr>
          </p:nvGraphicFramePr>
          <p:xfrm>
            <a:off x="4295" y="3385"/>
            <a:ext cx="6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627" name="Equation" r:id="rId5" imgW="952087" imgH="393529" progId="Equation.DSMT4">
                    <p:embed/>
                  </p:oleObj>
                </mc:Choice>
                <mc:Fallback>
                  <p:oleObj name="Equation" r:id="rId5" imgW="952087" imgH="393529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5" y="3385"/>
                          <a:ext cx="60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28" name="Rectangle 20"/>
          <p:cNvSpPr>
            <a:spLocks noChangeArrowheads="1"/>
          </p:cNvSpPr>
          <p:nvPr/>
        </p:nvSpPr>
        <p:spPr bwMode="auto">
          <a:xfrm>
            <a:off x="611188" y="2924175"/>
            <a:ext cx="2139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上一致收敛</a:t>
            </a:r>
            <a:r>
              <a:rPr lang="en-US" altLang="zh-CN" sz="2800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8629" name="Rectangle 21"/>
          <p:cNvSpPr>
            <a:spLocks noChangeArrowheads="1"/>
          </p:cNvSpPr>
          <p:nvPr/>
        </p:nvSpPr>
        <p:spPr bwMode="auto">
          <a:xfrm>
            <a:off x="251520" y="3628558"/>
            <a:ext cx="87129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对于一般幂级数</a:t>
            </a:r>
            <a:r>
              <a:rPr lang="en-US" altLang="zh-CN" sz="2800" dirty="0"/>
              <a:t>(1)</a:t>
            </a:r>
            <a:r>
              <a:rPr lang="zh-CN" altLang="en-US" sz="2800" dirty="0">
                <a:latin typeface="宋体" panose="02010600030101010101" pitchFamily="2" charset="-122"/>
              </a:rPr>
              <a:t>的收敛性问题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可仿照</a:t>
            </a:r>
            <a:r>
              <a:rPr lang="zh-CN" altLang="en-US" sz="2800" dirty="0" smtClean="0">
                <a:latin typeface="宋体" panose="02010600030101010101" pitchFamily="2" charset="-122"/>
              </a:rPr>
              <a:t>上述 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68630" name="Rectangle 22"/>
          <p:cNvSpPr>
            <a:spLocks noChangeArrowheads="1"/>
          </p:cNvSpPr>
          <p:nvPr/>
        </p:nvSpPr>
        <p:spPr bwMode="auto">
          <a:xfrm>
            <a:off x="179513" y="4323873"/>
            <a:ext cx="86409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dirty="0" smtClean="0">
                <a:latin typeface="宋体" panose="02010600030101010101" pitchFamily="2" charset="-122"/>
              </a:rPr>
              <a:t>办法</a:t>
            </a:r>
            <a:r>
              <a:rPr lang="zh-CN" altLang="en-US" sz="2800" dirty="0">
                <a:latin typeface="宋体" panose="02010600030101010101" pitchFamily="2" charset="-122"/>
              </a:rPr>
              <a:t>来确定它的收敛区间和收敛半径</a:t>
            </a:r>
            <a:r>
              <a:rPr lang="en-US" altLang="zh-CN" sz="2800" dirty="0">
                <a:latin typeface="宋体" panose="02010600030101010101" pitchFamily="2" charset="-122"/>
              </a:rPr>
              <a:t>.</a:t>
            </a:r>
            <a:r>
              <a:rPr lang="en-US" altLang="zh-CN" sz="2800" dirty="0"/>
              <a:t> </a:t>
            </a:r>
            <a:r>
              <a:rPr lang="en-US" altLang="zh-CN" sz="2800" dirty="0" smtClean="0">
                <a:latin typeface="宋体" panose="02010600030101010101" pitchFamily="2" charset="-122"/>
              </a:rPr>
              <a:t> 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611188" y="606425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>
                <a:solidFill>
                  <a:srgbClr val="0000FF"/>
                </a:solidFill>
              </a:rPr>
              <a:t>5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级数</a:t>
            </a:r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827088" y="1319213"/>
          <a:ext cx="77343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58" name="Equation" r:id="rId3" imgW="7734300" imgH="889000" progId="Equation.DSMT4">
                  <p:embed/>
                </p:oleObj>
              </mc:Choice>
              <mc:Fallback>
                <p:oleObj name="Equation" r:id="rId3" imgW="7734300" imgH="889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319213"/>
                        <a:ext cx="77343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9750" y="2468563"/>
            <a:ext cx="7062788" cy="1752600"/>
            <a:chOff x="340" y="2734"/>
            <a:chExt cx="4449" cy="1104"/>
          </a:xfrm>
        </p:grpSpPr>
        <p:sp>
          <p:nvSpPr>
            <p:cNvPr id="67593" name="Rectangle 9"/>
            <p:cNvSpPr>
              <a:spLocks noChangeArrowheads="1"/>
            </p:cNvSpPr>
            <p:nvPr/>
          </p:nvSpPr>
          <p:spPr bwMode="auto">
            <a:xfrm>
              <a:off x="340" y="3142"/>
              <a:ext cx="9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由于      </a:t>
              </a:r>
              <a:endParaRPr lang="zh-CN" altLang="en-US" sz="2400" b="0"/>
            </a:p>
          </p:txBody>
        </p:sp>
        <p:graphicFrame>
          <p:nvGraphicFramePr>
            <p:cNvPr id="67592" name="Object 8"/>
            <p:cNvGraphicFramePr>
              <a:graphicFrameLocks noChangeAspect="1"/>
            </p:cNvGraphicFramePr>
            <p:nvPr/>
          </p:nvGraphicFramePr>
          <p:xfrm>
            <a:off x="1333" y="2734"/>
            <a:ext cx="3456" cy="1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59" name="Equation" r:id="rId5" imgW="5486400" imgH="1752600" progId="Equation.DSMT4">
                    <p:embed/>
                  </p:oleObj>
                </mc:Choice>
                <mc:Fallback>
                  <p:oleObj name="Equation" r:id="rId5" imgW="5486400" imgH="17526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3" y="2734"/>
                          <a:ext cx="3456" cy="11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58232" y="4437112"/>
            <a:ext cx="8547119" cy="536575"/>
            <a:chOff x="408" y="382"/>
            <a:chExt cx="4887" cy="338"/>
          </a:xfrm>
        </p:grpSpPr>
        <p:sp>
          <p:nvSpPr>
            <p:cNvPr id="67596" name="Rectangle 12"/>
            <p:cNvSpPr>
              <a:spLocks noChangeArrowheads="1"/>
            </p:cNvSpPr>
            <p:nvPr/>
          </p:nvSpPr>
          <p:spPr bwMode="auto">
            <a:xfrm>
              <a:off x="408" y="390"/>
              <a:ext cx="22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所以级数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(6)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的收敛半径</a:t>
              </a:r>
              <a:endParaRPr lang="zh-CN" altLang="en-US" sz="2800" b="0" dirty="0"/>
            </a:p>
          </p:txBody>
        </p:sp>
        <p:graphicFrame>
          <p:nvGraphicFramePr>
            <p:cNvPr id="6759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7272503"/>
                </p:ext>
              </p:extLst>
            </p:nvPr>
          </p:nvGraphicFramePr>
          <p:xfrm>
            <a:off x="2653" y="427"/>
            <a:ext cx="53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60" name="Equation" r:id="rId7" imgW="850531" imgH="304668" progId="Equation.DSMT4">
                    <p:embed/>
                  </p:oleObj>
                </mc:Choice>
                <mc:Fallback>
                  <p:oleObj name="Equation" r:id="rId7" imgW="850531" imgH="304668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427"/>
                          <a:ext cx="53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8" name="Rectangle 14"/>
            <p:cNvSpPr>
              <a:spLocks noChangeArrowheads="1"/>
            </p:cNvSpPr>
            <p:nvPr/>
          </p:nvSpPr>
          <p:spPr bwMode="auto">
            <a:xfrm>
              <a:off x="3229" y="382"/>
              <a:ext cx="20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从而级数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(6)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的收敛</a:t>
              </a:r>
              <a:r>
                <a:rPr lang="zh-CN" altLang="en-US" sz="2800" dirty="0">
                  <a:latin typeface="宋体" panose="02010600030101010101" pitchFamily="2" charset="-122"/>
                </a:rPr>
                <a:t> </a:t>
              </a:r>
              <a:endParaRPr lang="zh-CN" altLang="en-US" sz="2800" b="0" dirty="0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39750" y="5070475"/>
            <a:ext cx="4320282" cy="519113"/>
            <a:chOff x="340" y="3169"/>
            <a:chExt cx="2610" cy="327"/>
          </a:xfrm>
        </p:grpSpPr>
        <p:graphicFrame>
          <p:nvGraphicFramePr>
            <p:cNvPr id="67600" name="Object 16"/>
            <p:cNvGraphicFramePr>
              <a:graphicFrameLocks noChangeAspect="1"/>
            </p:cNvGraphicFramePr>
            <p:nvPr/>
          </p:nvGraphicFramePr>
          <p:xfrm>
            <a:off x="1111" y="3240"/>
            <a:ext cx="9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61" name="Equation" r:id="rId9" imgW="1459866" imgH="393529" progId="Equation.DSMT4">
                    <p:embed/>
                  </p:oleObj>
                </mc:Choice>
                <mc:Fallback>
                  <p:oleObj name="Equation" r:id="rId9" imgW="1459866" imgH="393529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240"/>
                          <a:ext cx="9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1" name="Object 17"/>
            <p:cNvGraphicFramePr>
              <a:graphicFrameLocks noChangeAspect="1"/>
            </p:cNvGraphicFramePr>
            <p:nvPr/>
          </p:nvGraphicFramePr>
          <p:xfrm>
            <a:off x="2278" y="3240"/>
            <a:ext cx="6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2762" name="Equation" r:id="rId11" imgW="1066337" imgH="393529" progId="Equation.DSMT4">
                    <p:embed/>
                  </p:oleObj>
                </mc:Choice>
                <mc:Fallback>
                  <p:oleObj name="Equation" r:id="rId11" imgW="1066337" imgH="393529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8" y="3240"/>
                          <a:ext cx="67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3" name="Rectangle 19"/>
            <p:cNvSpPr>
              <a:spLocks noChangeArrowheads="1"/>
            </p:cNvSpPr>
            <p:nvPr/>
          </p:nvSpPr>
          <p:spPr bwMode="auto">
            <a:xfrm>
              <a:off x="340" y="3169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区间为</a:t>
              </a:r>
              <a:endParaRPr lang="zh-CN" altLang="en-US" sz="2800" b="0" dirty="0"/>
            </a:p>
          </p:txBody>
        </p:sp>
        <p:sp>
          <p:nvSpPr>
            <p:cNvPr id="67604" name="Rectangle 20"/>
            <p:cNvSpPr>
              <a:spLocks noChangeArrowheads="1"/>
            </p:cNvSpPr>
            <p:nvPr/>
          </p:nvSpPr>
          <p:spPr bwMode="auto">
            <a:xfrm>
              <a:off x="1995" y="316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即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2060575" y="555625"/>
            <a:ext cx="4756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一、幂级数的收敛区间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11188" y="1355725"/>
            <a:ext cx="3398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幂级数的一般形式为</a:t>
            </a: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289050" y="1946275"/>
          <a:ext cx="70516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2" name="Equation" r:id="rId3" imgW="7048500" imgH="927100" progId="Equation.DSMT4">
                  <p:embed/>
                </p:oleObj>
              </mc:Choice>
              <mc:Fallback>
                <p:oleObj name="Equation" r:id="rId3" imgW="7048500" imgH="927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1946275"/>
                        <a:ext cx="705167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85788" y="3567115"/>
            <a:ext cx="6537325" cy="584201"/>
            <a:chOff x="407" y="2210"/>
            <a:chExt cx="4118" cy="368"/>
          </a:xfrm>
        </p:grpSpPr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407" y="2241"/>
              <a:ext cx="29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为方便起见</a:t>
              </a:r>
              <a:r>
                <a:rPr lang="en-US" altLang="zh-CN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800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下面将重点讨论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46088" name="Object 8"/>
            <p:cNvGraphicFramePr>
              <a:graphicFrameLocks noChangeAspect="1"/>
            </p:cNvGraphicFramePr>
            <p:nvPr/>
          </p:nvGraphicFramePr>
          <p:xfrm>
            <a:off x="3401" y="2286"/>
            <a:ext cx="57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93" name="Equation" r:id="rId5" imgW="914400" imgH="431800" progId="Equation.DSMT4">
                    <p:embed/>
                  </p:oleObj>
                </mc:Choice>
                <mc:Fallback>
                  <p:oleObj name="Equation" r:id="rId5" imgW="914400" imgH="4318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1" y="2286"/>
                          <a:ext cx="57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3991" y="2210"/>
              <a:ext cx="53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即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46091" name="Object 11"/>
          <p:cNvGraphicFramePr>
            <a:graphicFrameLocks noChangeAspect="1"/>
          </p:cNvGraphicFramePr>
          <p:nvPr/>
        </p:nvGraphicFramePr>
        <p:xfrm>
          <a:off x="1547813" y="4178300"/>
          <a:ext cx="69818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4" name="Equation" r:id="rId7" imgW="6985000" imgH="927100" progId="Equation.DSMT4">
                  <p:embed/>
                </p:oleObj>
              </mc:Choice>
              <mc:Fallback>
                <p:oleObj name="Equation" r:id="rId7" imgW="6985000" imgH="927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178300"/>
                        <a:ext cx="69818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79512" y="5155614"/>
            <a:ext cx="8635115" cy="549276"/>
            <a:chOff x="365" y="3248"/>
            <a:chExt cx="5013" cy="346"/>
          </a:xfrm>
        </p:grpSpPr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3161" y="3248"/>
              <a:ext cx="52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换成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46094" name="Object 14"/>
            <p:cNvGraphicFramePr>
              <a:graphicFrameLocks noChangeAspect="1"/>
            </p:cNvGraphicFramePr>
            <p:nvPr/>
          </p:nvGraphicFramePr>
          <p:xfrm>
            <a:off x="3061" y="3376"/>
            <a:ext cx="16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95" name="Equation" r:id="rId9" imgW="253890" imgH="241195" progId="Equation.DSMT4">
                    <p:embed/>
                  </p:oleObj>
                </mc:Choice>
                <mc:Fallback>
                  <p:oleObj name="Equation" r:id="rId9" imgW="253890" imgH="241195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376"/>
                          <a:ext cx="162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3" name="Object 13"/>
            <p:cNvGraphicFramePr>
              <a:graphicFrameLocks noChangeAspect="1"/>
            </p:cNvGraphicFramePr>
            <p:nvPr/>
          </p:nvGraphicFramePr>
          <p:xfrm>
            <a:off x="3661" y="3323"/>
            <a:ext cx="68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96" name="Equation" r:id="rId11" imgW="1091726" imgH="431613" progId="Equation.DSMT4">
                    <p:embed/>
                  </p:oleObj>
                </mc:Choice>
                <mc:Fallback>
                  <p:oleObj name="Equation" r:id="rId11" imgW="1091726" imgH="431613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1" y="3323"/>
                          <a:ext cx="68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365" y="3257"/>
              <a:ext cx="25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的情形</a:t>
              </a:r>
              <a:r>
                <a:rPr lang="en-US" altLang="zh-CN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因为只要把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中的</a:t>
              </a:r>
              <a:endParaRPr lang="zh-CN" altLang="en-US" sz="2800" dirty="0">
                <a:latin typeface="宋体" panose="02010600030101010101" pitchFamily="2" charset="-122"/>
              </a:endParaRPr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4356" y="3264"/>
              <a:ext cx="102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就得到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(1).</a:t>
              </a:r>
              <a:endParaRPr lang="en-US" altLang="zh-CN" sz="2800" dirty="0"/>
            </a:p>
          </p:txBody>
        </p:sp>
      </p:grpSp>
      <p:graphicFrame>
        <p:nvGraphicFramePr>
          <p:cNvPr id="46102" name="Object 22"/>
          <p:cNvGraphicFramePr>
            <a:graphicFrameLocks noGrp="1" noChangeAspect="1"/>
          </p:cNvGraphicFramePr>
          <p:nvPr>
            <p:ph/>
          </p:nvPr>
        </p:nvGraphicFramePr>
        <p:xfrm>
          <a:off x="2843213" y="2882900"/>
          <a:ext cx="5537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7" name="Equation" r:id="rId13" imgW="5537200" imgH="482600" progId="Equation.DSMT4">
                  <p:embed/>
                </p:oleObj>
              </mc:Choice>
              <mc:Fallback>
                <p:oleObj name="Equation" r:id="rId13" imgW="5537200" imgH="482600" progId="Equation.DSMT4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882900"/>
                        <a:ext cx="5537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1835150" y="1268413"/>
          <a:ext cx="5857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6" name="Equation" r:id="rId3" imgW="5854700" imgH="889000" progId="Equation.DSMT4">
                  <p:embed/>
                </p:oleObj>
              </mc:Choice>
              <mc:Fallback>
                <p:oleObj name="Equation" r:id="rId3" imgW="5854700" imgH="8890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268413"/>
                        <a:ext cx="58578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585788" y="2388722"/>
            <a:ext cx="52709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当</a:t>
            </a:r>
            <a:r>
              <a:rPr lang="zh-CN" altLang="en-US" sz="2800" dirty="0"/>
              <a:t> </a:t>
            </a:r>
            <a:r>
              <a:rPr lang="en-US" altLang="zh-CN" sz="2800" i="1" dirty="0"/>
              <a:t>x </a:t>
            </a:r>
            <a:r>
              <a:rPr lang="en-US" altLang="zh-CN" sz="2800" dirty="0"/>
              <a:t>= 3 </a:t>
            </a:r>
            <a:r>
              <a:rPr lang="zh-CN" altLang="en-US" sz="2800" dirty="0">
                <a:latin typeface="宋体" panose="02010600030101010101" pitchFamily="2" charset="-122"/>
              </a:rPr>
              <a:t>时</a:t>
            </a:r>
            <a:r>
              <a:rPr lang="en-US" altLang="zh-CN" sz="2800" dirty="0">
                <a:latin typeface="宋体" panose="02010600030101010101" pitchFamily="2" charset="-122"/>
              </a:rPr>
              <a:t>, </a:t>
            </a:r>
            <a:r>
              <a:rPr lang="zh-CN" altLang="en-US" sz="2800" dirty="0">
                <a:latin typeface="宋体" panose="02010600030101010101" pitchFamily="2" charset="-122"/>
              </a:rPr>
              <a:t>级数</a:t>
            </a:r>
            <a:r>
              <a:rPr lang="en-US" altLang="zh-CN" sz="2800" dirty="0"/>
              <a:t>(6)</a:t>
            </a:r>
            <a:r>
              <a:rPr lang="zh-CN" altLang="en-US" sz="2800" dirty="0">
                <a:latin typeface="宋体" panose="02010600030101010101" pitchFamily="2" charset="-122"/>
              </a:rPr>
              <a:t>为发散级数</a:t>
            </a:r>
          </a:p>
        </p:txBody>
      </p:sp>
      <p:graphicFrame>
        <p:nvGraphicFramePr>
          <p:cNvPr id="66576" name="Object 16"/>
          <p:cNvGraphicFramePr>
            <a:graphicFrameLocks noChangeAspect="1"/>
          </p:cNvGraphicFramePr>
          <p:nvPr/>
        </p:nvGraphicFramePr>
        <p:xfrm>
          <a:off x="2051050" y="3048000"/>
          <a:ext cx="55626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7" name="Equation" r:id="rId5" imgW="5562600" imgH="889000" progId="Equation.DSMT4">
                  <p:embed/>
                </p:oleObj>
              </mc:Choice>
              <mc:Fallback>
                <p:oleObj name="Equation" r:id="rId5" imgW="5562600" imgH="889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048000"/>
                        <a:ext cx="55626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11560" y="4149080"/>
            <a:ext cx="5236245" cy="552449"/>
            <a:chOff x="385" y="3384"/>
            <a:chExt cx="2833" cy="348"/>
          </a:xfrm>
        </p:grpSpPr>
        <p:sp>
          <p:nvSpPr>
            <p:cNvPr id="66579" name="Rectangle 19"/>
            <p:cNvSpPr>
              <a:spLocks noChangeArrowheads="1"/>
            </p:cNvSpPr>
            <p:nvPr/>
          </p:nvSpPr>
          <p:spPr bwMode="auto">
            <a:xfrm>
              <a:off x="385" y="3384"/>
              <a:ext cx="20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于是级数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(6)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的收敛域为</a:t>
              </a:r>
              <a:endParaRPr lang="zh-CN" altLang="en-US" sz="2800" b="0" dirty="0"/>
            </a:p>
          </p:txBody>
        </p:sp>
        <p:graphicFrame>
          <p:nvGraphicFramePr>
            <p:cNvPr id="6657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8641169"/>
                </p:ext>
              </p:extLst>
            </p:nvPr>
          </p:nvGraphicFramePr>
          <p:xfrm>
            <a:off x="2528" y="3486"/>
            <a:ext cx="69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48" name="Equation" r:id="rId7" imgW="1091726" imgH="393529" progId="Equation.DSMT4">
                    <p:embed/>
                  </p:oleObj>
                </mc:Choice>
                <mc:Fallback>
                  <p:oleObj name="Equation" r:id="rId7" imgW="1091726" imgH="393529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8" y="3486"/>
                          <a:ext cx="69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498475" y="530226"/>
            <a:ext cx="6242720" cy="611188"/>
            <a:chOff x="431" y="334"/>
            <a:chExt cx="3333" cy="385"/>
          </a:xfrm>
        </p:grpSpPr>
        <p:graphicFrame>
          <p:nvGraphicFramePr>
            <p:cNvPr id="66589" name="Object 29"/>
            <p:cNvGraphicFramePr>
              <a:graphicFrameLocks noChangeAspect="1"/>
            </p:cNvGraphicFramePr>
            <p:nvPr/>
          </p:nvGraphicFramePr>
          <p:xfrm>
            <a:off x="844" y="439"/>
            <a:ext cx="63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49" name="Equation" r:id="rId9" imgW="1002865" imgH="317362" progId="Equation.DSMT4">
                    <p:embed/>
                  </p:oleObj>
                </mc:Choice>
                <mc:Fallback>
                  <p:oleObj name="Equation" r:id="rId9" imgW="1002865" imgH="317362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4" y="439"/>
                          <a:ext cx="63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92" name="Rectangle 32"/>
            <p:cNvSpPr>
              <a:spLocks noChangeArrowheads="1"/>
            </p:cNvSpPr>
            <p:nvPr/>
          </p:nvSpPr>
          <p:spPr bwMode="auto">
            <a:xfrm>
              <a:off x="431" y="382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当</a:t>
              </a:r>
              <a:endParaRPr lang="zh-CN" altLang="en-US" sz="2400" b="0"/>
            </a:p>
          </p:txBody>
        </p:sp>
        <p:sp>
          <p:nvSpPr>
            <p:cNvPr id="66593" name="Rectangle 33"/>
            <p:cNvSpPr>
              <a:spLocks noChangeArrowheads="1"/>
            </p:cNvSpPr>
            <p:nvPr/>
          </p:nvSpPr>
          <p:spPr bwMode="auto">
            <a:xfrm>
              <a:off x="1439" y="351"/>
              <a:ext cx="140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时</a:t>
              </a:r>
              <a:r>
                <a:rPr lang="en-US" altLang="zh-CN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(6)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为</a:t>
              </a:r>
              <a:r>
                <a:rPr lang="zh-CN" altLang="en-US" sz="2800" dirty="0">
                  <a:latin typeface="宋体" panose="02010600030101010101" pitchFamily="2" charset="-122"/>
                </a:rPr>
                <a:t> </a:t>
              </a:r>
              <a:endParaRPr lang="zh-CN" altLang="en-US" sz="2800" b="0" dirty="0"/>
            </a:p>
          </p:txBody>
        </p:sp>
        <p:sp>
          <p:nvSpPr>
            <p:cNvPr id="66594" name="Rectangle 34"/>
            <p:cNvSpPr>
              <a:spLocks noChangeArrowheads="1"/>
            </p:cNvSpPr>
            <p:nvPr/>
          </p:nvSpPr>
          <p:spPr bwMode="auto">
            <a:xfrm>
              <a:off x="2789" y="334"/>
              <a:ext cx="97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latin typeface="宋体" panose="02010600030101010101" pitchFamily="2" charset="-122"/>
                </a:rPr>
                <a:t>收敛级数</a:t>
              </a:r>
              <a:r>
                <a:rPr lang="zh-CN" altLang="en-US" dirty="0">
                  <a:latin typeface="宋体" panose="02010600030101010101" pitchFamily="2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2314575" y="476250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二、幂级数的性质</a:t>
            </a:r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179512" y="1124744"/>
            <a:ext cx="8221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根据一致收敛函数项级数的性质即可以得到幂级数 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43962" y="1803593"/>
            <a:ext cx="83529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dirty="0" smtClean="0">
                <a:latin typeface="宋体" panose="02010600030101010101" pitchFamily="2" charset="-122"/>
              </a:rPr>
              <a:t>的性质</a:t>
            </a:r>
            <a:r>
              <a:rPr lang="en-US" altLang="zh-CN" sz="2800" dirty="0">
                <a:latin typeface="宋体" panose="02010600030101010101" pitchFamily="2" charset="-122"/>
              </a:rPr>
              <a:t>. </a:t>
            </a:r>
            <a:r>
              <a:rPr lang="zh-CN" altLang="en-US" sz="2800" dirty="0">
                <a:latin typeface="宋体" panose="02010600030101010101" pitchFamily="2" charset="-122"/>
              </a:rPr>
              <a:t>由定理</a:t>
            </a:r>
            <a:r>
              <a:rPr lang="en-US" altLang="zh-CN" sz="2800" dirty="0"/>
              <a:t>14.4</a:t>
            </a:r>
            <a:r>
              <a:rPr lang="zh-CN" altLang="en-US" sz="2800" dirty="0"/>
              <a:t>、</a:t>
            </a:r>
            <a:r>
              <a:rPr lang="en-US" altLang="zh-CN" sz="2800" dirty="0"/>
              <a:t>14.5</a:t>
            </a:r>
            <a:r>
              <a:rPr lang="zh-CN" altLang="en-US" sz="2800" dirty="0">
                <a:latin typeface="宋体" panose="02010600030101010101" pitchFamily="2" charset="-122"/>
              </a:rPr>
              <a:t>和</a:t>
            </a:r>
            <a:r>
              <a:rPr lang="en-US" altLang="zh-CN" sz="2800" dirty="0"/>
              <a:t>13.12</a:t>
            </a:r>
            <a:r>
              <a:rPr lang="zh-CN" altLang="en-US" sz="2800" dirty="0">
                <a:latin typeface="宋体" panose="02010600030101010101" pitchFamily="2" charset="-122"/>
              </a:rPr>
              <a:t>立刻可得 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79512" y="2595565"/>
            <a:ext cx="7993830" cy="625476"/>
            <a:chOff x="340" y="1651"/>
            <a:chExt cx="4413" cy="394"/>
          </a:xfrm>
        </p:grpSpPr>
        <p:sp>
          <p:nvSpPr>
            <p:cNvPr id="65542" name="Rectangle 6"/>
            <p:cNvSpPr>
              <a:spLocks noChangeArrowheads="1"/>
            </p:cNvSpPr>
            <p:nvPr/>
          </p:nvSpPr>
          <p:spPr bwMode="auto">
            <a:xfrm>
              <a:off x="340" y="1651"/>
              <a:ext cx="298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14.6</a:t>
              </a:r>
              <a:r>
                <a:rPr lang="en-US" altLang="zh-CN" sz="2800" dirty="0">
                  <a:cs typeface="Times New Roman" panose="02020603050405020304" pitchFamily="18" charset="0"/>
                </a:rPr>
                <a:t> (</a:t>
              </a:r>
              <a:r>
                <a:rPr lang="en-US" altLang="zh-CN" sz="2800" dirty="0" err="1">
                  <a:cs typeface="Times New Roman" panose="02020603050405020304" pitchFamily="18" charset="0"/>
                </a:rPr>
                <a:t>i</a:t>
              </a:r>
              <a:r>
                <a:rPr lang="en-US" altLang="zh-CN" sz="2800" dirty="0">
                  <a:cs typeface="Times New Roman" panose="02020603050405020304" pitchFamily="18" charset="0"/>
                </a:rPr>
                <a:t>)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幂级数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的和函数是</a:t>
              </a:r>
              <a:endParaRPr lang="zh-CN" altLang="en-US" sz="2800" b="0" dirty="0"/>
            </a:p>
          </p:txBody>
        </p:sp>
        <p:graphicFrame>
          <p:nvGraphicFramePr>
            <p:cNvPr id="6554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0705915"/>
                </p:ext>
              </p:extLst>
            </p:nvPr>
          </p:nvGraphicFramePr>
          <p:xfrm>
            <a:off x="3321" y="1722"/>
            <a:ext cx="6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98" name="Equation" r:id="rId3" imgW="1193800" imgH="393700" progId="Equation.DSMT4">
                    <p:embed/>
                  </p:oleObj>
                </mc:Choice>
                <mc:Fallback>
                  <p:oleObj name="Equation" r:id="rId3" imgW="1193800" imgH="3937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1" y="1722"/>
                          <a:ext cx="693" cy="22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3" name="Rectangle 7"/>
            <p:cNvSpPr>
              <a:spLocks noChangeArrowheads="1"/>
            </p:cNvSpPr>
            <p:nvPr/>
          </p:nvSpPr>
          <p:spPr bwMode="auto">
            <a:xfrm>
              <a:off x="4077" y="1677"/>
              <a:ext cx="67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dirty="0" smtClean="0">
                  <a:cs typeface="Times New Roman" panose="02020603050405020304" pitchFamily="18" charset="0"/>
                </a:rPr>
                <a:t>内的</a:t>
              </a:r>
              <a:r>
                <a:rPr lang="zh-CN" altLang="en-US" sz="1100" dirty="0" smtClean="0">
                  <a:latin typeface="宋体" panose="02010600030101010101" pitchFamily="2" charset="-122"/>
                </a:rPr>
                <a:t> </a:t>
              </a:r>
              <a:endParaRPr lang="zh-CN" altLang="en-US" sz="2400" b="0" dirty="0"/>
            </a:p>
          </p:txBody>
        </p:sp>
      </p:grp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107504" y="3315761"/>
            <a:ext cx="75200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 smtClean="0">
                <a:latin typeface="宋体" panose="02010600030101010101" pitchFamily="2" charset="-122"/>
              </a:rPr>
              <a:t>连续函数</a:t>
            </a:r>
            <a:r>
              <a:rPr lang="en-US" altLang="zh-CN" sz="2800" dirty="0">
                <a:latin typeface="宋体" panose="02010600030101010101" pitchFamily="2" charset="-122"/>
              </a:rPr>
              <a:t>;</a:t>
            </a:r>
            <a:r>
              <a:rPr lang="en-US" altLang="zh-CN" sz="2800" dirty="0"/>
              <a:t> (ii)</a:t>
            </a:r>
            <a:r>
              <a:rPr lang="zh-CN" altLang="en-US" sz="2800" dirty="0">
                <a:latin typeface="宋体" panose="02010600030101010101" pitchFamily="2" charset="-122"/>
              </a:rPr>
              <a:t>若幂级数</a:t>
            </a:r>
            <a:r>
              <a:rPr lang="en-US" altLang="zh-CN" sz="2800" dirty="0"/>
              <a:t>(2)</a:t>
            </a:r>
            <a:r>
              <a:rPr lang="zh-CN" altLang="en-US" sz="2800" dirty="0">
                <a:latin typeface="宋体" panose="02010600030101010101" pitchFamily="2" charset="-122"/>
              </a:rPr>
              <a:t>在收敛区间的左</a:t>
            </a:r>
            <a:r>
              <a:rPr lang="en-US" altLang="zh-CN" sz="2800" dirty="0"/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右</a:t>
            </a:r>
            <a:r>
              <a:rPr lang="en-US" altLang="zh-CN" sz="2800" dirty="0" smtClean="0"/>
              <a:t>)</a:t>
            </a:r>
            <a:r>
              <a:rPr lang="zh-CN" altLang="en-US" sz="2800" dirty="0" smtClean="0">
                <a:latin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65545" name="Rectangle 9"/>
          <p:cNvSpPr>
            <a:spLocks noChangeArrowheads="1"/>
          </p:cNvSpPr>
          <p:nvPr/>
        </p:nvSpPr>
        <p:spPr bwMode="auto">
          <a:xfrm>
            <a:off x="179512" y="3963833"/>
            <a:ext cx="85315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 smtClean="0">
                <a:latin typeface="宋体" panose="02010600030101010101" pitchFamily="2" charset="-122"/>
              </a:rPr>
              <a:t>端点上收敛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则其和函数也在这一端点上右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左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</a:rPr>
              <a:t>连续</a:t>
            </a:r>
            <a:r>
              <a:rPr lang="en-US" altLang="zh-CN" sz="2800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251520" y="4581128"/>
            <a:ext cx="8132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在讨论幂级数的逐项求导与逐项求积之前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先来确 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84200" y="5283196"/>
            <a:ext cx="8189913" cy="596899"/>
            <a:chOff x="385" y="3147"/>
            <a:chExt cx="5159" cy="376"/>
          </a:xfrm>
        </p:grpSpPr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385" y="3193"/>
              <a:ext cx="24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定幂级数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在收敛区间</a:t>
              </a:r>
              <a:endParaRPr lang="zh-CN" altLang="en-US" sz="2800" b="0" dirty="0"/>
            </a:p>
          </p:txBody>
        </p:sp>
        <p:graphicFrame>
          <p:nvGraphicFramePr>
            <p:cNvPr id="65547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60120013"/>
                </p:ext>
              </p:extLst>
            </p:nvPr>
          </p:nvGraphicFramePr>
          <p:xfrm>
            <a:off x="2761" y="3249"/>
            <a:ext cx="68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699" name="Equation" r:id="rId5" imgW="1193800" imgH="393700" progId="Equation.DSMT4">
                    <p:embed/>
                  </p:oleObj>
                </mc:Choice>
                <mc:Fallback>
                  <p:oleObj name="Equation" r:id="rId5" imgW="1193800" imgH="3937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1" y="3249"/>
                          <a:ext cx="680" cy="223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9" name="Rectangle 13"/>
            <p:cNvSpPr>
              <a:spLocks noChangeArrowheads="1"/>
            </p:cNvSpPr>
            <p:nvPr/>
          </p:nvSpPr>
          <p:spPr bwMode="auto">
            <a:xfrm>
              <a:off x="3505" y="3147"/>
              <a:ext cx="203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内逐项求导与逐项</a:t>
              </a:r>
              <a:r>
                <a:rPr lang="zh-CN" altLang="en-US" sz="2800" dirty="0">
                  <a:latin typeface="宋体" panose="02010600030101010101" pitchFamily="2" charset="-122"/>
                </a:rPr>
                <a:t> </a:t>
              </a:r>
              <a:endParaRPr lang="zh-CN" altLang="en-US" sz="28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611188" y="606425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求积后得到的幂级数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195513" y="1287463"/>
          <a:ext cx="6315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2" name="Equation" r:id="rId3" imgW="6311900" imgH="482600" progId="Equation.DSMT4">
                  <p:embed/>
                </p:oleObj>
              </mc:Choice>
              <mc:Fallback>
                <p:oleObj name="Equation" r:id="rId3" imgW="63119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287463"/>
                        <a:ext cx="63150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611188" y="1844675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宋体" panose="02010600030101010101" pitchFamily="2" charset="-122"/>
              </a:rPr>
              <a:t>与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2124075" y="2205038"/>
          <a:ext cx="6400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3" name="Equation" r:id="rId5" imgW="6400800" imgH="850900" progId="Equation.DSMT4">
                  <p:embed/>
                </p:oleObj>
              </mc:Choice>
              <mc:Fallback>
                <p:oleObj name="Equation" r:id="rId5" imgW="64008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038"/>
                        <a:ext cx="6400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611188" y="3068638"/>
            <a:ext cx="2149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latin typeface="宋体" panose="02010600030101010101" pitchFamily="2" charset="-122"/>
              </a:rPr>
              <a:t>的收敛区间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615950" y="3699997"/>
            <a:ext cx="83086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800" dirty="0">
                <a:solidFill>
                  <a:srgbClr val="FF0000"/>
                </a:solidFill>
              </a:rPr>
              <a:t>14.7</a:t>
            </a:r>
            <a:r>
              <a:rPr lang="en-US" altLang="zh-CN" sz="2800" dirty="0"/>
              <a:t>  </a:t>
            </a:r>
            <a:r>
              <a:rPr lang="zh-CN" altLang="en-US" sz="2800" dirty="0">
                <a:latin typeface="宋体" panose="02010600030101010101" pitchFamily="2" charset="-122"/>
              </a:rPr>
              <a:t>幂级数</a:t>
            </a:r>
            <a:r>
              <a:rPr lang="en-US" altLang="zh-CN" sz="2800" dirty="0"/>
              <a:t>(2)</a:t>
            </a:r>
            <a:r>
              <a:rPr lang="zh-CN" altLang="en-US" sz="2800" dirty="0">
                <a:latin typeface="宋体" panose="02010600030101010101" pitchFamily="2" charset="-122"/>
              </a:rPr>
              <a:t>与幂级数</a:t>
            </a:r>
            <a:r>
              <a:rPr lang="en-US" altLang="zh-CN" sz="2800" dirty="0"/>
              <a:t>(7)</a:t>
            </a:r>
            <a:r>
              <a:rPr lang="zh-CN" altLang="en-US" sz="2800" dirty="0"/>
              <a:t>、</a:t>
            </a:r>
            <a:r>
              <a:rPr lang="en-US" altLang="zh-CN" sz="2800" dirty="0"/>
              <a:t>(8)</a:t>
            </a:r>
            <a:r>
              <a:rPr lang="zh-CN" altLang="en-US" sz="2800" dirty="0">
                <a:latin typeface="宋体" panose="02010600030101010101" pitchFamily="2" charset="-122"/>
              </a:rPr>
              <a:t>具有相同的收 </a:t>
            </a:r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611188" y="4201032"/>
            <a:ext cx="146706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敛区间</a:t>
            </a:r>
            <a:r>
              <a:rPr lang="en-US" altLang="zh-CN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11188" y="4881097"/>
            <a:ext cx="8097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证</a:t>
            </a:r>
            <a:r>
              <a:rPr lang="zh-CN" altLang="en-US" sz="2800" dirty="0"/>
              <a:t>  </a:t>
            </a:r>
            <a:r>
              <a:rPr lang="zh-CN" altLang="en-US" sz="2800" dirty="0">
                <a:latin typeface="宋体" panose="02010600030101010101" pitchFamily="2" charset="-122"/>
              </a:rPr>
              <a:t>这里只要证明</a:t>
            </a:r>
            <a:r>
              <a:rPr lang="en-US" altLang="zh-CN" sz="2800" dirty="0"/>
              <a:t>(2)</a:t>
            </a:r>
            <a:r>
              <a:rPr lang="zh-CN" altLang="en-US" sz="2800" dirty="0">
                <a:latin typeface="宋体" panose="02010600030101010101" pitchFamily="2" charset="-122"/>
              </a:rPr>
              <a:t>与</a:t>
            </a:r>
            <a:r>
              <a:rPr lang="en-US" altLang="zh-CN" sz="2800" dirty="0"/>
              <a:t>(7)</a:t>
            </a:r>
            <a:r>
              <a:rPr lang="zh-CN" altLang="en-US" sz="2800" dirty="0">
                <a:latin typeface="宋体" panose="02010600030101010101" pitchFamily="2" charset="-122"/>
              </a:rPr>
              <a:t>具有相同的收敛区间就</a:t>
            </a:r>
            <a:r>
              <a:rPr lang="zh-CN" altLang="en-US" sz="2800" dirty="0"/>
              <a:t>可</a:t>
            </a:r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557213" y="5471647"/>
            <a:ext cx="57775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以了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因为对</a:t>
            </a:r>
            <a:r>
              <a:rPr lang="en-US" altLang="zh-CN" sz="2800" dirty="0"/>
              <a:t>(8)</a:t>
            </a:r>
            <a:r>
              <a:rPr lang="zh-CN" altLang="en-US" sz="2800" dirty="0">
                <a:latin typeface="宋体" panose="02010600030101010101" pitchFamily="2" charset="-122"/>
              </a:rPr>
              <a:t>逐项求导就得到</a:t>
            </a:r>
            <a:r>
              <a:rPr lang="en-US" altLang="zh-CN" sz="2800" dirty="0"/>
              <a:t>(2).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39750" y="549275"/>
            <a:ext cx="7993063" cy="554038"/>
            <a:chOff x="385" y="699"/>
            <a:chExt cx="5035" cy="349"/>
          </a:xfrm>
        </p:grpSpPr>
        <p:sp>
          <p:nvSpPr>
            <p:cNvPr id="63492" name="Rectangle 4"/>
            <p:cNvSpPr>
              <a:spLocks noChangeArrowheads="1"/>
            </p:cNvSpPr>
            <p:nvPr/>
          </p:nvSpPr>
          <p:spPr bwMode="auto">
            <a:xfrm>
              <a:off x="385" y="718"/>
              <a:ext cx="40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首先证明幂级数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(7)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在幂级数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收敛区间</a:t>
              </a:r>
              <a:endParaRPr lang="zh-CN" altLang="en-US" sz="2800" b="0" dirty="0"/>
            </a:p>
          </p:txBody>
        </p:sp>
        <p:graphicFrame>
          <p:nvGraphicFramePr>
            <p:cNvPr id="63491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8407493"/>
                </p:ext>
              </p:extLst>
            </p:nvPr>
          </p:nvGraphicFramePr>
          <p:xfrm>
            <a:off x="4422" y="793"/>
            <a:ext cx="660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18" name="Equation" r:id="rId3" imgW="1193800" imgH="393700" progId="Equation.DSMT4">
                    <p:embed/>
                  </p:oleObj>
                </mc:Choice>
                <mc:Fallback>
                  <p:oleObj name="Equation" r:id="rId3" imgW="1193800" imgH="3937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793"/>
                          <a:ext cx="660" cy="217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5035" y="699"/>
              <a:ext cx="3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中</a:t>
              </a:r>
              <a:r>
                <a:rPr lang="zh-CN" altLang="en-US" sz="1100" dirty="0">
                  <a:latin typeface="宋体" panose="02010600030101010101" pitchFamily="2" charset="-122"/>
                </a:rPr>
                <a:t> </a:t>
              </a:r>
              <a:endParaRPr lang="zh-CN" altLang="en-US" sz="2400" b="0" dirty="0"/>
            </a:p>
          </p:txBody>
        </p:sp>
      </p:grp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603250" y="1157288"/>
            <a:ext cx="267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每一点都收敛</a:t>
            </a:r>
            <a:r>
              <a:rPr lang="en-US" altLang="zh-CN" sz="2800" dirty="0">
                <a:latin typeface="宋体" panose="02010600030101010101" pitchFamily="2" charset="-122"/>
              </a:rPr>
              <a:t>. 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11188" y="1720849"/>
            <a:ext cx="8170863" cy="584199"/>
            <a:chOff x="385" y="1449"/>
            <a:chExt cx="5147" cy="368"/>
          </a:xfrm>
        </p:grpSpPr>
        <p:sp>
          <p:nvSpPr>
            <p:cNvPr id="63496" name="Rectangle 8"/>
            <p:cNvSpPr>
              <a:spLocks noChangeArrowheads="1"/>
            </p:cNvSpPr>
            <p:nvPr/>
          </p:nvSpPr>
          <p:spPr bwMode="auto">
            <a:xfrm>
              <a:off x="385" y="147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设</a:t>
              </a:r>
              <a:endParaRPr lang="zh-CN" altLang="en-US" sz="2800" b="0" dirty="0"/>
            </a:p>
          </p:txBody>
        </p:sp>
        <p:graphicFrame>
          <p:nvGraphicFramePr>
            <p:cNvPr id="6349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90594311"/>
                </p:ext>
              </p:extLst>
            </p:nvPr>
          </p:nvGraphicFramePr>
          <p:xfrm>
            <a:off x="703" y="1518"/>
            <a:ext cx="1769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19" name="Equation" r:id="rId5" imgW="2959100" imgH="431800" progId="Equation.DSMT4">
                    <p:embed/>
                  </p:oleObj>
                </mc:Choice>
                <mc:Fallback>
                  <p:oleObj name="Equation" r:id="rId5" imgW="2959100" imgH="4318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518"/>
                          <a:ext cx="1769" cy="256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7" name="Rectangle 9"/>
            <p:cNvSpPr>
              <a:spLocks noChangeArrowheads="1"/>
            </p:cNvSpPr>
            <p:nvPr/>
          </p:nvSpPr>
          <p:spPr bwMode="auto">
            <a:xfrm>
              <a:off x="2536" y="1449"/>
              <a:ext cx="299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由阿贝耳定理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定理</a:t>
              </a:r>
              <a:r>
                <a:rPr lang="en-US" altLang="zh-CN" sz="2800" dirty="0">
                  <a:cs typeface="Times New Roman" panose="02020603050405020304" pitchFamily="18" charset="0"/>
                </a:rPr>
                <a:t>14.1)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latin typeface="宋体" panose="02010600030101010101" pitchFamily="2" charset="-122"/>
                </a:rPr>
                <a:t> </a:t>
              </a:r>
              <a:endParaRPr lang="zh-CN" altLang="en-US" sz="2800" b="0" dirty="0"/>
            </a:p>
          </p:txBody>
        </p:sp>
      </p:grp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611188" y="2393484"/>
            <a:ext cx="81660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证明知道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存在正数</a:t>
            </a:r>
            <a:r>
              <a:rPr lang="en-US" altLang="zh-CN" sz="2800" i="1" dirty="0"/>
              <a:t>M</a:t>
            </a:r>
            <a:r>
              <a:rPr lang="zh-CN" altLang="en-US" sz="2800" dirty="0">
                <a:latin typeface="宋体" panose="02010600030101010101" pitchFamily="2" charset="-122"/>
              </a:rPr>
              <a:t>与</a:t>
            </a:r>
            <a:r>
              <a:rPr lang="zh-CN" altLang="en-US" sz="2800" dirty="0"/>
              <a:t>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r </a:t>
            </a:r>
            <a:r>
              <a:rPr lang="en-US" altLang="zh-CN" sz="2800" dirty="0"/>
              <a:t>&lt;1),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对一切正整数</a:t>
            </a:r>
            <a:r>
              <a:rPr lang="zh-CN" altLang="en-US" sz="2800" dirty="0"/>
              <a:t> </a:t>
            </a:r>
            <a:r>
              <a:rPr lang="en-US" altLang="zh-CN" sz="2800" i="1" dirty="0"/>
              <a:t>n</a:t>
            </a:r>
            <a:r>
              <a:rPr lang="en-US" altLang="zh-CN" sz="2800" dirty="0"/>
              <a:t>,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611188" y="2938969"/>
            <a:ext cx="11079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都有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63500" name="Object 12"/>
          <p:cNvGraphicFramePr>
            <a:graphicFrameLocks noChangeAspect="1"/>
          </p:cNvGraphicFramePr>
          <p:nvPr/>
        </p:nvGraphicFramePr>
        <p:xfrm>
          <a:off x="3348038" y="3519488"/>
          <a:ext cx="1990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0" name="Equation" r:id="rId7" imgW="1993900" imgH="482600" progId="Equation.DSMT4">
                  <p:embed/>
                </p:oleObj>
              </mc:Choice>
              <mc:Fallback>
                <p:oleObj name="Equation" r:id="rId7" imgW="1993900" imgH="482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519488"/>
                        <a:ext cx="19907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Rectangle 14"/>
          <p:cNvSpPr>
            <a:spLocks noChangeArrowheads="1"/>
          </p:cNvSpPr>
          <p:nvPr/>
        </p:nvSpPr>
        <p:spPr bwMode="auto">
          <a:xfrm>
            <a:off x="611188" y="4133850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于是</a:t>
            </a:r>
          </a:p>
        </p:txBody>
      </p:sp>
      <p:graphicFrame>
        <p:nvGraphicFramePr>
          <p:cNvPr id="63503" name="Object 15"/>
          <p:cNvGraphicFramePr>
            <a:graphicFrameLocks noChangeAspect="1"/>
          </p:cNvGraphicFramePr>
          <p:nvPr/>
        </p:nvGraphicFramePr>
        <p:xfrm>
          <a:off x="2257425" y="4695825"/>
          <a:ext cx="47625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21" name="Equation" r:id="rId9" imgW="4762500" imgH="1041400" progId="Equation.DSMT4">
                  <p:embed/>
                </p:oleObj>
              </mc:Choice>
              <mc:Fallback>
                <p:oleObj name="Equation" r:id="rId9" imgW="4762500" imgH="1041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7425" y="4695825"/>
                        <a:ext cx="476250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87388" y="476250"/>
            <a:ext cx="7583487" cy="823913"/>
            <a:chOff x="405" y="346"/>
            <a:chExt cx="4777" cy="519"/>
          </a:xfrm>
        </p:grpSpPr>
        <p:graphicFrame>
          <p:nvGraphicFramePr>
            <p:cNvPr id="6246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4106082"/>
                </p:ext>
              </p:extLst>
            </p:nvPr>
          </p:nvGraphicFramePr>
          <p:xfrm>
            <a:off x="405" y="346"/>
            <a:ext cx="3309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50" name="Equation" r:id="rId3" imgW="5892800" imgH="927100" progId="Equation.DSMT4">
                    <p:embed/>
                  </p:oleObj>
                </mc:Choice>
                <mc:Fallback>
                  <p:oleObj name="Equation" r:id="rId3" imgW="5892800" imgH="9271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" y="346"/>
                          <a:ext cx="3309" cy="51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68" name="Rectangle 4"/>
            <p:cNvSpPr>
              <a:spLocks noChangeArrowheads="1"/>
            </p:cNvSpPr>
            <p:nvPr/>
          </p:nvSpPr>
          <p:spPr bwMode="auto">
            <a:xfrm>
              <a:off x="3759" y="416"/>
              <a:ext cx="142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由级数的比</a:t>
              </a:r>
              <a:r>
                <a:rPr lang="zh-CN" altLang="en-US" sz="2800" dirty="0">
                  <a:latin typeface="宋体" panose="02010600030101010101" pitchFamily="2" charset="-122"/>
                </a:rPr>
                <a:t> </a:t>
              </a:r>
              <a:endParaRPr lang="zh-CN" altLang="en-US" sz="2800" b="0" dirty="0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612775" y="1482724"/>
            <a:ext cx="8096250" cy="523874"/>
            <a:chOff x="365" y="879"/>
            <a:chExt cx="5100" cy="330"/>
          </a:xfrm>
        </p:grpSpPr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365" y="879"/>
              <a:ext cx="4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较原则及上述不等式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就推出幂级数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(7)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在点</a:t>
              </a:r>
              <a:endParaRPr lang="zh-CN" altLang="en-US" sz="2800" b="0" dirty="0"/>
            </a:p>
          </p:txBody>
        </p:sp>
        <p:graphicFrame>
          <p:nvGraphicFramePr>
            <p:cNvPr id="62469" name="Object 5"/>
            <p:cNvGraphicFramePr>
              <a:graphicFrameLocks noChangeAspect="1"/>
            </p:cNvGraphicFramePr>
            <p:nvPr/>
          </p:nvGraphicFramePr>
          <p:xfrm>
            <a:off x="4674" y="927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51" name="Equation" r:id="rId5" imgW="355446" imgH="431613" progId="Equation.DSMT4">
                    <p:embed/>
                  </p:oleObj>
                </mc:Choice>
                <mc:Fallback>
                  <p:oleObj name="Equation" r:id="rId5" imgW="355446" imgH="431613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4" y="927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1" name="Rectangle 7"/>
            <p:cNvSpPr>
              <a:spLocks noChangeArrowheads="1"/>
            </p:cNvSpPr>
            <p:nvPr/>
          </p:nvSpPr>
          <p:spPr bwMode="auto">
            <a:xfrm>
              <a:off x="4855" y="880"/>
              <a:ext cx="6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绝对</a:t>
              </a:r>
              <a:r>
                <a:rPr lang="zh-CN" altLang="en-US" sz="1100" dirty="0">
                  <a:latin typeface="宋体" panose="02010600030101010101" pitchFamily="2" charset="-122"/>
                </a:rPr>
                <a:t> </a:t>
              </a:r>
              <a:endParaRPr lang="zh-CN" altLang="en-US" sz="2400" b="0" dirty="0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11188" y="2173284"/>
            <a:ext cx="8156574" cy="538161"/>
            <a:chOff x="386" y="1298"/>
            <a:chExt cx="5138" cy="339"/>
          </a:xfrm>
        </p:grpSpPr>
        <p:graphicFrame>
          <p:nvGraphicFramePr>
            <p:cNvPr id="62473" name="Object 9"/>
            <p:cNvGraphicFramePr>
              <a:graphicFrameLocks noChangeAspect="1"/>
            </p:cNvGraphicFramePr>
            <p:nvPr/>
          </p:nvGraphicFramePr>
          <p:xfrm>
            <a:off x="3294" y="1353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52" name="Equation" r:id="rId7" imgW="355446" imgH="431613" progId="Equation.DSMT4">
                    <p:embed/>
                  </p:oleObj>
                </mc:Choice>
                <mc:Fallback>
                  <p:oleObj name="Equation" r:id="rId7" imgW="355446" imgH="431613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4" y="1353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2" name="Object 8"/>
            <p:cNvGraphicFramePr>
              <a:graphicFrameLocks noChangeAspect="1"/>
            </p:cNvGraphicFramePr>
            <p:nvPr/>
          </p:nvGraphicFramePr>
          <p:xfrm>
            <a:off x="3718" y="1353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53" name="Equation" r:id="rId8" imgW="1193800" imgH="393700" progId="Equation.DSMT4">
                    <p:embed/>
                  </p:oleObj>
                </mc:Choice>
                <mc:Fallback>
                  <p:oleObj name="Equation" r:id="rId8" imgW="1193800" imgH="3937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8" y="1353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386" y="1306"/>
              <a:ext cx="29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收敛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当然也是收敛的</a:t>
              </a:r>
              <a:r>
                <a:rPr lang="en-US" altLang="zh-CN" sz="2800" dirty="0">
                  <a:cs typeface="Times New Roman" panose="02020603050405020304" pitchFamily="18" charset="0"/>
                </a:rPr>
                <a:t>!).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由于</a:t>
              </a:r>
              <a:endParaRPr lang="zh-CN" altLang="en-US" sz="2800" b="0" dirty="0"/>
            </a:p>
          </p:txBody>
        </p:sp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3447" y="129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为</a:t>
              </a:r>
              <a:endParaRPr lang="zh-CN" altLang="en-US" sz="2800" b="0" dirty="0"/>
            </a:p>
          </p:txBody>
        </p:sp>
        <p:sp>
          <p:nvSpPr>
            <p:cNvPr id="62476" name="Rectangle 12"/>
            <p:cNvSpPr>
              <a:spLocks noChangeArrowheads="1"/>
            </p:cNvSpPr>
            <p:nvPr/>
          </p:nvSpPr>
          <p:spPr bwMode="auto">
            <a:xfrm>
              <a:off x="4383" y="1307"/>
              <a:ext cx="11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中任一点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</a:t>
              </a:r>
              <a:endParaRPr lang="en-US" altLang="zh-CN" sz="2800" b="0" dirty="0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01663" y="2882898"/>
            <a:ext cx="6189663" cy="523874"/>
            <a:chOff x="400" y="1705"/>
            <a:chExt cx="3899" cy="330"/>
          </a:xfrm>
        </p:grpSpPr>
        <p:sp>
          <p:nvSpPr>
            <p:cNvPr id="62478" name="Rectangle 14"/>
            <p:cNvSpPr>
              <a:spLocks noChangeArrowheads="1"/>
            </p:cNvSpPr>
            <p:nvPr/>
          </p:nvSpPr>
          <p:spPr bwMode="auto">
            <a:xfrm>
              <a:off x="400" y="1705"/>
              <a:ext cx="24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这就证明了幂级数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(7)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</a:t>
              </a:r>
              <a:endParaRPr lang="zh-CN" altLang="en-US" sz="2800" b="0" dirty="0"/>
            </a:p>
          </p:txBody>
        </p:sp>
        <p:graphicFrame>
          <p:nvGraphicFramePr>
            <p:cNvPr id="62477" name="Object 13"/>
            <p:cNvGraphicFramePr>
              <a:graphicFrameLocks noChangeAspect="1"/>
            </p:cNvGraphicFramePr>
            <p:nvPr/>
          </p:nvGraphicFramePr>
          <p:xfrm>
            <a:off x="2759" y="1751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54" name="Equation" r:id="rId10" imgW="1193800" imgH="393700" progId="Equation.DSMT4">
                    <p:embed/>
                  </p:oleObj>
                </mc:Choice>
                <mc:Fallback>
                  <p:oleObj name="Equation" r:id="rId10" imgW="1193800" imgH="3937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9" y="1751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9" name="Rectangle 15"/>
            <p:cNvSpPr>
              <a:spLocks noChangeArrowheads="1"/>
            </p:cNvSpPr>
            <p:nvPr/>
          </p:nvSpPr>
          <p:spPr bwMode="auto">
            <a:xfrm>
              <a:off x="3439" y="1705"/>
              <a:ext cx="8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上收敛</a:t>
              </a:r>
              <a:r>
                <a:rPr lang="en-US" altLang="zh-CN" sz="2800" dirty="0">
                  <a:cs typeface="Times New Roman" panose="02020603050405020304" pitchFamily="18" charset="0"/>
                </a:rPr>
                <a:t>.</a:t>
              </a:r>
              <a:endParaRPr lang="en-US" altLang="zh-CN" sz="2800" b="0" dirty="0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595313" y="3573463"/>
            <a:ext cx="8064500" cy="538162"/>
            <a:chOff x="385" y="2095"/>
            <a:chExt cx="5080" cy="339"/>
          </a:xfrm>
        </p:grpSpPr>
        <p:sp>
          <p:nvSpPr>
            <p:cNvPr id="62481" name="Rectangle 17"/>
            <p:cNvSpPr>
              <a:spLocks noChangeArrowheads="1"/>
            </p:cNvSpPr>
            <p:nvPr/>
          </p:nvSpPr>
          <p:spPr bwMode="auto">
            <a:xfrm>
              <a:off x="385" y="2104"/>
              <a:ext cx="37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其次证明幂级数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(7)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对一切满足不等式</a:t>
              </a:r>
              <a:endParaRPr lang="zh-CN" altLang="en-US" sz="2800" b="0" dirty="0"/>
            </a:p>
          </p:txBody>
        </p:sp>
        <p:graphicFrame>
          <p:nvGraphicFramePr>
            <p:cNvPr id="62480" name="Object 16"/>
            <p:cNvGraphicFramePr>
              <a:graphicFrameLocks noChangeAspect="1"/>
            </p:cNvGraphicFramePr>
            <p:nvPr/>
          </p:nvGraphicFramePr>
          <p:xfrm>
            <a:off x="4104" y="2150"/>
            <a:ext cx="6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55" name="Equation" r:id="rId11" imgW="1066337" imgH="393529" progId="Equation.DSMT4">
                    <p:embed/>
                  </p:oleObj>
                </mc:Choice>
                <mc:Fallback>
                  <p:oleObj name="Equation" r:id="rId11" imgW="1066337" imgH="393529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4" y="2150"/>
                          <a:ext cx="67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2" name="Rectangle 18"/>
            <p:cNvSpPr>
              <a:spLocks noChangeArrowheads="1"/>
            </p:cNvSpPr>
            <p:nvPr/>
          </p:nvSpPr>
          <p:spPr bwMode="auto">
            <a:xfrm>
              <a:off x="4743" y="2095"/>
              <a:ext cx="7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的</a:t>
              </a:r>
              <a:r>
                <a:rPr lang="en-US" altLang="zh-CN" sz="2800" i="1" dirty="0">
                  <a:latin typeface="+mn-lt"/>
                  <a:cs typeface="Times New Roman" panose="02020603050405020304" pitchFamily="18" charset="0"/>
                </a:rPr>
                <a:t>x</a:t>
              </a:r>
              <a:r>
                <a:rPr lang="zh-CN" altLang="en-US" sz="2800" dirty="0">
                  <a:cs typeface="Times New Roman" panose="02020603050405020304" pitchFamily="18" charset="0"/>
                </a:rPr>
                <a:t>都</a:t>
              </a:r>
              <a:r>
                <a:rPr lang="zh-CN" altLang="en-US" sz="1100" dirty="0">
                  <a:latin typeface="宋体" panose="02010600030101010101" pitchFamily="2" charset="-122"/>
                </a:rPr>
                <a:t> </a:t>
              </a:r>
              <a:endParaRPr lang="zh-CN" altLang="en-US" sz="2400" b="0" dirty="0"/>
            </a:p>
          </p:txBody>
        </p:sp>
      </p:grp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603250" y="4278313"/>
            <a:ext cx="1614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不收敛</a:t>
            </a:r>
            <a:r>
              <a:rPr lang="en-US" altLang="zh-CN" sz="2800" dirty="0">
                <a:latin typeface="宋体" panose="02010600030101010101" pitchFamily="2" charset="-122"/>
              </a:rPr>
              <a:t>. </a:t>
            </a:r>
          </a:p>
        </p:txBody>
      </p: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84200" y="5010158"/>
            <a:ext cx="7948613" cy="525464"/>
            <a:chOff x="432" y="2874"/>
            <a:chExt cx="5007" cy="331"/>
          </a:xfrm>
        </p:grpSpPr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432" y="2874"/>
              <a:ext cx="256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如若不然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幂级数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(7)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在点</a:t>
              </a:r>
              <a:endParaRPr lang="zh-CN" altLang="en-US" sz="2800" b="0" dirty="0"/>
            </a:p>
          </p:txBody>
        </p:sp>
        <p:graphicFrame>
          <p:nvGraphicFramePr>
            <p:cNvPr id="62484" name="Object 20"/>
            <p:cNvGraphicFramePr>
              <a:graphicFrameLocks noChangeAspect="1"/>
            </p:cNvGraphicFramePr>
            <p:nvPr/>
          </p:nvGraphicFramePr>
          <p:xfrm>
            <a:off x="2927" y="2922"/>
            <a:ext cx="112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956" name="Equation" r:id="rId13" imgW="1790700" imgH="431800" progId="Equation.DSMT4">
                    <p:embed/>
                  </p:oleObj>
                </mc:Choice>
                <mc:Fallback>
                  <p:oleObj name="Equation" r:id="rId13" imgW="1790700" imgH="4318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7" y="2922"/>
                          <a:ext cx="112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6" name="Rectangle 22"/>
            <p:cNvSpPr>
              <a:spLocks noChangeArrowheads="1"/>
            </p:cNvSpPr>
            <p:nvPr/>
          </p:nvSpPr>
          <p:spPr bwMode="auto">
            <a:xfrm>
              <a:off x="4016" y="2875"/>
              <a:ext cx="142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收敛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则存在</a:t>
              </a:r>
              <a:endParaRPr lang="zh-CN" altLang="en-US" sz="2800" b="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711200" y="549275"/>
            <a:ext cx="7632700" cy="523875"/>
            <a:chOff x="448" y="436"/>
            <a:chExt cx="4808" cy="330"/>
          </a:xfrm>
        </p:grpSpPr>
        <p:graphicFrame>
          <p:nvGraphicFramePr>
            <p:cNvPr id="61442" name="Object 2"/>
            <p:cNvGraphicFramePr>
              <a:graphicFrameLocks noChangeAspect="1"/>
            </p:cNvGraphicFramePr>
            <p:nvPr/>
          </p:nvGraphicFramePr>
          <p:xfrm>
            <a:off x="448" y="478"/>
            <a:ext cx="340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38" name="Equation" r:id="rId3" imgW="5397480" imgH="457200" progId="Equation.DSMT4">
                    <p:embed/>
                  </p:oleObj>
                </mc:Choice>
                <mc:Fallback>
                  <p:oleObj name="Equation" r:id="rId3" imgW="5397480" imgH="4572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478"/>
                          <a:ext cx="340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4" name="Rectangle 4"/>
            <p:cNvSpPr>
              <a:spLocks noChangeArrowheads="1"/>
            </p:cNvSpPr>
            <p:nvPr/>
          </p:nvSpPr>
          <p:spPr bwMode="auto">
            <a:xfrm>
              <a:off x="3878" y="436"/>
              <a:ext cx="1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幂级数</a:t>
              </a:r>
              <a:r>
                <a:rPr lang="en-US" altLang="zh-CN">
                  <a:cs typeface="Times New Roman" panose="02020603050405020304" pitchFamily="18" charset="0"/>
                </a:rPr>
                <a:t>(7)</a:t>
              </a:r>
              <a:r>
                <a:rPr lang="zh-CN" altLang="en-US">
                  <a:cs typeface="Times New Roman" panose="02020603050405020304" pitchFamily="18" charset="0"/>
                </a:rPr>
                <a:t>在</a:t>
              </a:r>
              <a:r>
                <a:rPr lang="zh-CN" altLang="en-US" sz="1100">
                  <a:latin typeface="宋体" panose="0201060003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683568" y="1412776"/>
          <a:ext cx="64484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39" name="Equation" r:id="rId5" imgW="6451600" imgH="444500" progId="Equation.DSMT4">
                  <p:embed/>
                </p:oleObj>
              </mc:Choice>
              <mc:Fallback>
                <p:oleObj name="Equation" r:id="rId5" imgW="64516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412776"/>
                        <a:ext cx="64484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2208213" y="1974850"/>
          <a:ext cx="4524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940" name="Equation" r:id="rId7" imgW="4521200" imgH="914400" progId="Equation.DSMT4">
                  <p:embed/>
                </p:oleObj>
              </mc:Choice>
              <mc:Fallback>
                <p:oleObj name="Equation" r:id="rId7" imgW="4521200" imgH="914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974850"/>
                        <a:ext cx="45243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11188" y="3197223"/>
            <a:ext cx="7850187" cy="523874"/>
            <a:chOff x="398" y="1832"/>
            <a:chExt cx="4945" cy="330"/>
          </a:xfrm>
        </p:grpSpPr>
        <p:sp>
          <p:nvSpPr>
            <p:cNvPr id="61451" name="Rectangle 11"/>
            <p:cNvSpPr>
              <a:spLocks noChangeArrowheads="1"/>
            </p:cNvSpPr>
            <p:nvPr/>
          </p:nvSpPr>
          <p:spPr bwMode="auto">
            <a:xfrm>
              <a:off x="398" y="1832"/>
              <a:ext cx="289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根据比较原则得幂级数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</a:t>
              </a:r>
              <a:endParaRPr lang="zh-CN" altLang="en-US" sz="2800" b="0" dirty="0"/>
            </a:p>
          </p:txBody>
        </p:sp>
        <p:graphicFrame>
          <p:nvGraphicFramePr>
            <p:cNvPr id="61450" name="Object 10"/>
            <p:cNvGraphicFramePr>
              <a:graphicFrameLocks noChangeAspect="1"/>
            </p:cNvGraphicFramePr>
            <p:nvPr/>
          </p:nvGraphicFramePr>
          <p:xfrm>
            <a:off x="3221" y="1913"/>
            <a:ext cx="53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41" name="Equation" r:id="rId9" imgW="850531" imgH="304668" progId="Equation.DSMT4">
                    <p:embed/>
                  </p:oleObj>
                </mc:Choice>
                <mc:Fallback>
                  <p:oleObj name="Equation" r:id="rId9" imgW="850531" imgH="304668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1" y="1913"/>
                          <a:ext cx="534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2" name="Rectangle 12"/>
            <p:cNvSpPr>
              <a:spLocks noChangeArrowheads="1"/>
            </p:cNvSpPr>
            <p:nvPr/>
          </p:nvSpPr>
          <p:spPr bwMode="auto">
            <a:xfrm>
              <a:off x="3709" y="1833"/>
              <a:ext cx="1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处绝对收敛</a:t>
              </a:r>
              <a:r>
                <a:rPr lang="en-US" altLang="zh-CN" sz="2800" dirty="0">
                  <a:cs typeface="Times New Roman" panose="02020603050405020304" pitchFamily="18" charset="0"/>
                </a:rPr>
                <a:t>.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这</a:t>
              </a:r>
              <a:endParaRPr lang="zh-CN" altLang="en-US" sz="2800" b="0" dirty="0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11188" y="3989391"/>
            <a:ext cx="8059737" cy="523876"/>
            <a:chOff x="385" y="2558"/>
            <a:chExt cx="5077" cy="330"/>
          </a:xfrm>
        </p:grpSpPr>
        <p:sp>
          <p:nvSpPr>
            <p:cNvPr id="61454" name="Rectangle 14"/>
            <p:cNvSpPr>
              <a:spLocks noChangeArrowheads="1"/>
            </p:cNvSpPr>
            <p:nvPr/>
          </p:nvSpPr>
          <p:spPr bwMode="auto">
            <a:xfrm>
              <a:off x="385" y="2558"/>
              <a:ext cx="311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/>
                <a:t>与</a:t>
              </a:r>
              <a:r>
                <a:rPr lang="zh-CN" altLang="en-US" sz="2800" dirty="0">
                  <a:cs typeface="Times New Roman" panose="02020603050405020304" pitchFamily="18" charset="0"/>
                </a:rPr>
                <a:t>所设幂级数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的收敛区间为</a:t>
              </a:r>
            </a:p>
          </p:txBody>
        </p:sp>
        <p:graphicFrame>
          <p:nvGraphicFramePr>
            <p:cNvPr id="61453" name="Object 13"/>
            <p:cNvGraphicFramePr>
              <a:graphicFrameLocks noChangeAspect="1"/>
            </p:cNvGraphicFramePr>
            <p:nvPr/>
          </p:nvGraphicFramePr>
          <p:xfrm>
            <a:off x="3393" y="2625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42" name="Equation" r:id="rId11" imgW="1193800" imgH="393700" progId="Equation.DSMT4">
                    <p:embed/>
                  </p:oleObj>
                </mc:Choice>
                <mc:Fallback>
                  <p:oleObj name="Equation" r:id="rId11" imgW="1193800" imgH="3937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3" y="2625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5" name="Rectangle 15"/>
            <p:cNvSpPr>
              <a:spLocks noChangeArrowheads="1"/>
            </p:cNvSpPr>
            <p:nvPr/>
          </p:nvSpPr>
          <p:spPr bwMode="auto">
            <a:xfrm>
              <a:off x="4095" y="2558"/>
              <a:ext cx="13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相矛盾</a:t>
              </a:r>
              <a:r>
                <a:rPr lang="en-US" altLang="zh-CN" sz="2800" dirty="0">
                  <a:cs typeface="Times New Roman" panose="02020603050405020304" pitchFamily="18" charset="0"/>
                </a:rPr>
                <a:t>.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于是</a:t>
              </a:r>
              <a:endParaRPr lang="zh-CN" altLang="en-US" sz="2800" b="0" dirty="0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11188" y="4852992"/>
            <a:ext cx="5340350" cy="523876"/>
            <a:chOff x="385" y="3011"/>
            <a:chExt cx="3364" cy="330"/>
          </a:xfrm>
        </p:grpSpPr>
        <p:sp>
          <p:nvSpPr>
            <p:cNvPr id="61457" name="Rectangle 17"/>
            <p:cNvSpPr>
              <a:spLocks noChangeArrowheads="1"/>
            </p:cNvSpPr>
            <p:nvPr/>
          </p:nvSpPr>
          <p:spPr bwMode="auto">
            <a:xfrm>
              <a:off x="385" y="3011"/>
              <a:ext cx="266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/>
                <a:t>幂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(7)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的收敛区间也是</a:t>
              </a:r>
            </a:p>
          </p:txBody>
        </p:sp>
        <p:graphicFrame>
          <p:nvGraphicFramePr>
            <p:cNvPr id="61456" name="Object 16"/>
            <p:cNvGraphicFramePr>
              <a:graphicFrameLocks noChangeAspect="1"/>
            </p:cNvGraphicFramePr>
            <p:nvPr/>
          </p:nvGraphicFramePr>
          <p:xfrm>
            <a:off x="2943" y="3067"/>
            <a:ext cx="8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8943" name="Equation" r:id="rId13" imgW="1282700" imgH="393700" progId="Equation.DSMT4">
                    <p:embed/>
                  </p:oleObj>
                </mc:Choice>
                <mc:Fallback>
                  <p:oleObj name="Equation" r:id="rId13" imgW="1282700" imgH="3937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3" y="3067"/>
                          <a:ext cx="8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11188" y="661988"/>
            <a:ext cx="8037512" cy="538162"/>
            <a:chOff x="385" y="417"/>
            <a:chExt cx="5063" cy="339"/>
          </a:xfrm>
        </p:grpSpPr>
        <p:sp>
          <p:nvSpPr>
            <p:cNvPr id="60419" name="Rectangle 3"/>
            <p:cNvSpPr>
              <a:spLocks noChangeArrowheads="1"/>
            </p:cNvSpPr>
            <p:nvPr/>
          </p:nvSpPr>
          <p:spPr bwMode="auto">
            <a:xfrm>
              <a:off x="385" y="426"/>
              <a:ext cx="34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14. 8</a:t>
              </a:r>
              <a:r>
                <a:rPr lang="en-US" altLang="zh-CN" sz="2800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设幂级数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在收敛区间</a:t>
              </a:r>
              <a:endParaRPr lang="zh-CN" altLang="en-US" sz="2800" b="0" dirty="0"/>
            </a:p>
          </p:txBody>
        </p:sp>
        <p:graphicFrame>
          <p:nvGraphicFramePr>
            <p:cNvPr id="60418" name="Object 2"/>
            <p:cNvGraphicFramePr>
              <a:graphicFrameLocks noChangeAspect="1"/>
            </p:cNvGraphicFramePr>
            <p:nvPr/>
          </p:nvGraphicFramePr>
          <p:xfrm>
            <a:off x="3686" y="493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926" name="Equation" r:id="rId3" imgW="1193800" imgH="393700" progId="Equation.DSMT4">
                    <p:embed/>
                  </p:oleObj>
                </mc:Choice>
                <mc:Fallback>
                  <p:oleObj name="Equation" r:id="rId3" imgW="1193800" imgH="3937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493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0" name="Rectangle 4"/>
            <p:cNvSpPr>
              <a:spLocks noChangeArrowheads="1"/>
            </p:cNvSpPr>
            <p:nvPr/>
          </p:nvSpPr>
          <p:spPr bwMode="auto">
            <a:xfrm>
              <a:off x="4388" y="417"/>
              <a:ext cx="10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上的和函</a:t>
              </a:r>
              <a:r>
                <a:rPr lang="zh-CN" altLang="en-US" sz="1100" dirty="0">
                  <a:latin typeface="宋体" panose="02010600030101010101" pitchFamily="2" charset="-122"/>
                </a:rPr>
                <a:t> </a:t>
              </a:r>
              <a:endParaRPr lang="zh-CN" altLang="en-US" sz="2400" b="0" dirty="0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06425" y="1341438"/>
            <a:ext cx="6065838" cy="533400"/>
            <a:chOff x="340" y="871"/>
            <a:chExt cx="3821" cy="336"/>
          </a:xfrm>
        </p:grpSpPr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340" y="880"/>
              <a:ext cx="15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数为 </a:t>
              </a:r>
              <a:r>
                <a:rPr lang="en-US" altLang="zh-CN" sz="2800" i="1" dirty="0">
                  <a:cs typeface="Times New Roman" panose="02020603050405020304" pitchFamily="18" charset="0"/>
                </a:rPr>
                <a:t>f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若 </a:t>
              </a:r>
              <a:r>
                <a:rPr lang="en-US" altLang="zh-CN" sz="2800" i="1" dirty="0">
                  <a:cs typeface="Times New Roman" panose="02020603050405020304" pitchFamily="18" charset="0"/>
                </a:rPr>
                <a:t>x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为</a:t>
              </a:r>
              <a:endParaRPr lang="zh-CN" altLang="en-US" sz="2800" b="0" dirty="0"/>
            </a:p>
          </p:txBody>
        </p:sp>
        <p:graphicFrame>
          <p:nvGraphicFramePr>
            <p:cNvPr id="60421" name="Object 5"/>
            <p:cNvGraphicFramePr>
              <a:graphicFrameLocks noChangeAspect="1"/>
            </p:cNvGraphicFramePr>
            <p:nvPr/>
          </p:nvGraphicFramePr>
          <p:xfrm>
            <a:off x="1851" y="926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927" name="Equation" r:id="rId5" imgW="1193800" imgH="393700" progId="Equation.DSMT4">
                    <p:embed/>
                  </p:oleObj>
                </mc:Choice>
                <mc:Fallback>
                  <p:oleObj name="Equation" r:id="rId5" imgW="1193800" imgH="3937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926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>
              <a:off x="2527" y="871"/>
              <a:ext cx="1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内任意一点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则</a:t>
              </a:r>
              <a:endParaRPr lang="zh-CN" altLang="en-US" sz="2800" b="0" dirty="0"/>
            </a:p>
          </p:txBody>
        </p:sp>
      </p:grp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615950" y="2060575"/>
            <a:ext cx="287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 </a:t>
            </a:r>
            <a:r>
              <a:rPr lang="en-US" altLang="zh-CN" sz="2800" b="1" i="1" dirty="0">
                <a:latin typeface="+mn-lt"/>
              </a:rPr>
              <a:t>f </a:t>
            </a:r>
            <a:r>
              <a:rPr lang="zh-CN" altLang="en-US" sz="2800" dirty="0">
                <a:latin typeface="宋体" panose="02010600030101010101" pitchFamily="2" charset="-122"/>
              </a:rPr>
              <a:t>在</a:t>
            </a:r>
            <a:r>
              <a:rPr lang="zh-CN" altLang="en-US" sz="2800" dirty="0"/>
              <a:t> </a:t>
            </a:r>
            <a:r>
              <a:rPr lang="en-US" altLang="zh-CN" sz="2800" b="1" i="1" dirty="0">
                <a:latin typeface="+mn-lt"/>
              </a:rPr>
              <a:t>x</a:t>
            </a:r>
            <a:r>
              <a:rPr lang="en-US" altLang="zh-CN" sz="2800" i="1" dirty="0"/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可导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且</a:t>
            </a:r>
          </a:p>
        </p:txBody>
      </p:sp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2843213" y="2619375"/>
          <a:ext cx="2819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28" name="Equation" r:id="rId6" imgW="2819400" imgH="927100" progId="Equation.DSMT4">
                  <p:embed/>
                </p:oleObj>
              </mc:Choice>
              <mc:Fallback>
                <p:oleObj name="Equation" r:id="rId6" imgW="2819400" imgH="927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619375"/>
                        <a:ext cx="28194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11188" y="3632197"/>
            <a:ext cx="4502149" cy="523874"/>
            <a:chOff x="340" y="2295"/>
            <a:chExt cx="2836" cy="330"/>
          </a:xfrm>
        </p:grpSpPr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340" y="2296"/>
              <a:ext cx="1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dirty="0">
                  <a:cs typeface="Times New Roman" panose="02020603050405020304" pitchFamily="18" charset="0"/>
                </a:rPr>
                <a:t>(ii) </a:t>
              </a:r>
              <a:r>
                <a:rPr lang="en-US" altLang="zh-CN" sz="2800" i="1" dirty="0">
                  <a:cs typeface="Times New Roman" panose="02020603050405020304" pitchFamily="18" charset="0"/>
                </a:rPr>
                <a:t>f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在区间</a:t>
              </a:r>
              <a:endParaRPr lang="zh-CN" altLang="en-US" sz="2800" b="0" dirty="0"/>
            </a:p>
          </p:txBody>
        </p:sp>
        <p:graphicFrame>
          <p:nvGraphicFramePr>
            <p:cNvPr id="60427" name="Object 11"/>
            <p:cNvGraphicFramePr>
              <a:graphicFrameLocks noChangeAspect="1"/>
            </p:cNvGraphicFramePr>
            <p:nvPr/>
          </p:nvGraphicFramePr>
          <p:xfrm>
            <a:off x="1474" y="2341"/>
            <a:ext cx="5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9929" name="Equation" r:id="rId8" imgW="914400" imgH="393700" progId="Equation.DSMT4">
                    <p:embed/>
                  </p:oleObj>
                </mc:Choice>
                <mc:Fallback>
                  <p:oleObj name="Equation" r:id="rId8" imgW="914400" imgH="3937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341"/>
                          <a:ext cx="57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1979" y="2295"/>
              <a:ext cx="119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上可积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且</a:t>
              </a:r>
              <a:endParaRPr lang="zh-CN" altLang="en-US" sz="2800" b="0" dirty="0"/>
            </a:p>
          </p:txBody>
        </p:sp>
      </p:grpSp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2790825" y="4221163"/>
          <a:ext cx="35814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930" name="Equation" r:id="rId10" imgW="3581400" imgH="927100" progId="Equation.DSMT4">
                  <p:embed/>
                </p:oleObj>
              </mc:Choice>
              <mc:Fallback>
                <p:oleObj name="Equation" r:id="rId10" imgW="3581400" imgH="927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0825" y="4221163"/>
                        <a:ext cx="35814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2" name="Rectangle 16"/>
          <p:cNvSpPr>
            <a:spLocks noChangeArrowheads="1"/>
          </p:cNvSpPr>
          <p:nvPr/>
        </p:nvSpPr>
        <p:spPr bwMode="auto">
          <a:xfrm>
            <a:off x="598488" y="5284322"/>
            <a:ext cx="83343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证</a:t>
            </a:r>
            <a:r>
              <a:rPr lang="zh-CN" altLang="en-US" sz="2800" dirty="0">
                <a:latin typeface="宋体" panose="02010600030101010101" pitchFamily="2" charset="-122"/>
              </a:rPr>
              <a:t> 由定理</a:t>
            </a:r>
            <a:r>
              <a:rPr lang="en-US" altLang="zh-CN" sz="2800" dirty="0"/>
              <a:t>14.7</a:t>
            </a:r>
            <a:r>
              <a:rPr lang="en-US" altLang="zh-CN" sz="2800" dirty="0">
                <a:latin typeface="宋体" panose="02010600030101010101" pitchFamily="2" charset="-122"/>
              </a:rPr>
              <a:t>, </a:t>
            </a:r>
            <a:r>
              <a:rPr lang="zh-CN" altLang="en-US" sz="2800" dirty="0">
                <a:latin typeface="宋体" panose="02010600030101010101" pitchFamily="2" charset="-122"/>
              </a:rPr>
              <a:t>级数</a:t>
            </a:r>
            <a:r>
              <a:rPr lang="en-US" altLang="zh-CN" sz="2800" dirty="0"/>
              <a:t>(2), (7), (8)</a:t>
            </a:r>
            <a:r>
              <a:rPr lang="zh-CN" altLang="en-US" sz="2800" dirty="0">
                <a:latin typeface="宋体" panose="02010600030101010101" pitchFamily="2" charset="-122"/>
              </a:rPr>
              <a:t>具有相同的收敛半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Rectangle 3"/>
              <p:cNvSpPr>
                <a:spLocks noChangeArrowheads="1"/>
              </p:cNvSpPr>
              <p:nvPr/>
            </p:nvSpPr>
            <p:spPr bwMode="auto">
              <a:xfrm>
                <a:off x="251520" y="1340768"/>
                <a:ext cx="874846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sz="2800" dirty="0">
                    <a:latin typeface="宋体" panose="02010600030101010101" pitchFamily="2" charset="-122"/>
                  </a:rPr>
                  <a:t>使得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| &lt;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根据定理</a:t>
                </a:r>
                <a:r>
                  <a:rPr lang="en-US" altLang="zh-CN" sz="2800" dirty="0"/>
                  <a:t>14.4, 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级数</a:t>
                </a:r>
                <a:r>
                  <a:rPr lang="en-US" altLang="zh-CN" sz="2800" dirty="0"/>
                  <a:t>(2), (7)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59395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340768"/>
                <a:ext cx="874846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394" t="-10465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467544" y="2060848"/>
            <a:ext cx="822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一致收敛</a:t>
            </a:r>
            <a:r>
              <a:rPr lang="en-US" altLang="zh-CN" sz="2800" dirty="0">
                <a:latin typeface="宋体" panose="02010600030101010101" pitchFamily="2" charset="-122"/>
              </a:rPr>
              <a:t>.</a:t>
            </a:r>
            <a:r>
              <a:rPr lang="zh-CN" altLang="en-US" sz="2800" dirty="0">
                <a:latin typeface="宋体" panose="02010600030101010101" pitchFamily="2" charset="-122"/>
              </a:rPr>
              <a:t>再由第十三章</a:t>
            </a:r>
            <a:r>
              <a:rPr lang="en-US" altLang="zh-CN" sz="2800" dirty="0"/>
              <a:t>§2</a:t>
            </a:r>
            <a:r>
              <a:rPr lang="zh-CN" altLang="en-US" sz="2800" dirty="0"/>
              <a:t>的</a:t>
            </a:r>
            <a:r>
              <a:rPr lang="zh-CN" altLang="en-US" sz="2800" dirty="0">
                <a:latin typeface="宋体" panose="02010600030101010101" pitchFamily="2" charset="-122"/>
              </a:rPr>
              <a:t>逐项求导与逐项求积 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01663" y="2913063"/>
            <a:ext cx="5956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定理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就得到所要证明的结论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与</a:t>
            </a:r>
            <a:r>
              <a:rPr lang="en-US" altLang="zh-CN" sz="2800" dirty="0"/>
              <a:t>(ii).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584200" y="3646488"/>
            <a:ext cx="8043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注</a:t>
            </a:r>
            <a:r>
              <a:rPr lang="zh-CN" altLang="en-US" sz="2800" dirty="0">
                <a:latin typeface="宋体" panose="02010600030101010101" pitchFamily="2" charset="-122"/>
              </a:rPr>
              <a:t> 由本定理立即可以得到幂级数在其收敛区间上 </a:t>
            </a:r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87375" y="4422775"/>
            <a:ext cx="816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可以逐项求导和逐项求积</a:t>
            </a:r>
            <a:r>
              <a:rPr lang="en-US" altLang="zh-CN" sz="2800" dirty="0"/>
              <a:t>. (</a:t>
            </a:r>
            <a:r>
              <a:rPr lang="zh-CN" altLang="en-US" sz="2800" dirty="0">
                <a:latin typeface="宋体" panose="02010600030101010101" pitchFamily="2" charset="-122"/>
              </a:rPr>
              <a:t>并没有要求在其收敛区 </a:t>
            </a: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566738" y="5070475"/>
            <a:ext cx="256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间上一致收敛</a:t>
            </a:r>
            <a:r>
              <a:rPr lang="en-US" altLang="zh-CN" sz="2800" dirty="0"/>
              <a:t>!)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04838" y="658813"/>
            <a:ext cx="8377237" cy="584201"/>
            <a:chOff x="381" y="415"/>
            <a:chExt cx="5277" cy="368"/>
          </a:xfrm>
        </p:grpSpPr>
        <p:sp>
          <p:nvSpPr>
            <p:cNvPr id="59394" name="Rectangle 2"/>
            <p:cNvSpPr>
              <a:spLocks noChangeArrowheads="1"/>
            </p:cNvSpPr>
            <p:nvPr/>
          </p:nvSpPr>
          <p:spPr bwMode="auto">
            <a:xfrm>
              <a:off x="381" y="415"/>
              <a:ext cx="527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latin typeface="宋体" panose="02010600030101010101" pitchFamily="2" charset="-122"/>
                </a:rPr>
                <a:t>径</a:t>
              </a:r>
              <a:r>
                <a:rPr lang="en-US" altLang="zh-CN" sz="2800" i="1" dirty="0"/>
                <a:t>R</a:t>
              </a:r>
              <a:r>
                <a:rPr lang="en-US" altLang="zh-CN" sz="2800" dirty="0"/>
                <a:t>. </a:t>
              </a:r>
              <a:r>
                <a:rPr lang="zh-CN" altLang="en-US" sz="2800" dirty="0">
                  <a:latin typeface="宋体" panose="02010600030101010101" pitchFamily="2" charset="-122"/>
                </a:rPr>
                <a:t>因此</a:t>
              </a:r>
              <a:r>
                <a:rPr lang="en-US" altLang="zh-CN" sz="2800" dirty="0">
                  <a:latin typeface="宋体" panose="02010600030101010101" pitchFamily="2" charset="-122"/>
                </a:rPr>
                <a:t>,</a:t>
              </a:r>
              <a:r>
                <a:rPr lang="zh-CN" altLang="en-US" sz="2800" dirty="0">
                  <a:latin typeface="宋体" panose="02010600030101010101" pitchFamily="2" charset="-122"/>
                </a:rPr>
                <a:t>对任意一个          </a:t>
              </a:r>
              <a:r>
                <a:rPr lang="zh-CN" altLang="en-US" sz="2800" dirty="0"/>
                <a:t> </a:t>
              </a:r>
              <a:r>
                <a:rPr lang="en-US" altLang="zh-CN" dirty="0">
                  <a:sym typeface="Math1" pitchFamily="2" charset="2"/>
                </a:rPr>
                <a:t>,</a:t>
              </a:r>
              <a:r>
                <a:rPr lang="en-US" altLang="zh-CN" dirty="0">
                  <a:latin typeface="宋体" panose="02010600030101010101" pitchFamily="2" charset="-122"/>
                  <a:sym typeface="Math1" pitchFamily="2" charset="2"/>
                </a:rPr>
                <a:t> </a:t>
              </a:r>
              <a:r>
                <a:rPr lang="zh-CN" altLang="en-US" sz="2800" dirty="0">
                  <a:latin typeface="宋体" panose="02010600030101010101" pitchFamily="2" charset="-122"/>
                  <a:sym typeface="Math1" pitchFamily="2" charset="2"/>
                </a:rPr>
                <a:t>总存在正数</a:t>
              </a:r>
              <a:r>
                <a:rPr lang="zh-CN" altLang="en-US" sz="2800" dirty="0">
                  <a:sym typeface="Math1" pitchFamily="2" charset="2"/>
                </a:rPr>
                <a:t> </a:t>
              </a:r>
              <a:r>
                <a:rPr lang="en-US" altLang="zh-CN" sz="2800" b="1" i="1" dirty="0">
                  <a:latin typeface="+mn-lt"/>
                  <a:sym typeface="Math1" pitchFamily="2" charset="2"/>
                </a:rPr>
                <a:t>r</a:t>
              </a:r>
              <a:r>
                <a:rPr lang="en-US" altLang="zh-CN" sz="2800" dirty="0">
                  <a:sym typeface="Math1" pitchFamily="2" charset="2"/>
                </a:rPr>
                <a:t>, </a:t>
              </a:r>
            </a:p>
          </p:txBody>
        </p:sp>
        <p:graphicFrame>
          <p:nvGraphicFramePr>
            <p:cNvPr id="59403" name="Object 11"/>
            <p:cNvGraphicFramePr>
              <a:graphicFrameLocks noChangeAspect="1"/>
            </p:cNvGraphicFramePr>
            <p:nvPr/>
          </p:nvGraphicFramePr>
          <p:xfrm>
            <a:off x="2608" y="482"/>
            <a:ext cx="110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06" name="Equation" r:id="rId4" imgW="1752600" imgH="393700" progId="Equation.DSMT4">
                    <p:embed/>
                  </p:oleObj>
                </mc:Choice>
                <mc:Fallback>
                  <p:oleObj name="Equation" r:id="rId4" imgW="1752600" imgH="3937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482"/>
                          <a:ext cx="1104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73088" y="571500"/>
            <a:ext cx="7815262" cy="923925"/>
            <a:chOff x="361" y="360"/>
            <a:chExt cx="4923" cy="582"/>
          </a:xfrm>
        </p:grpSpPr>
        <p:graphicFrame>
          <p:nvGraphicFramePr>
            <p:cNvPr id="58371" name="Object 3"/>
            <p:cNvGraphicFramePr>
              <a:graphicFrameLocks noChangeAspect="1"/>
            </p:cNvGraphicFramePr>
            <p:nvPr/>
          </p:nvGraphicFramePr>
          <p:xfrm>
            <a:off x="2643" y="360"/>
            <a:ext cx="786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82" name="Equation" r:id="rId3" imgW="1244600" imgH="927100" progId="Equation.DSMT4">
                    <p:embed/>
                  </p:oleObj>
                </mc:Choice>
                <mc:Fallback>
                  <p:oleObj name="Equation" r:id="rId3" imgW="1244600" imgH="9271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3" y="360"/>
                          <a:ext cx="786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0" name="Object 2"/>
            <p:cNvGraphicFramePr>
              <a:graphicFrameLocks noChangeAspect="1"/>
            </p:cNvGraphicFramePr>
            <p:nvPr/>
          </p:nvGraphicFramePr>
          <p:xfrm>
            <a:off x="4534" y="553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83" name="Equation" r:id="rId5" imgW="1193800" imgH="393700" progId="Equation.DSMT4">
                    <p:embed/>
                  </p:oleObj>
                </mc:Choice>
                <mc:Fallback>
                  <p:oleObj name="Equation" r:id="rId5" imgW="1193800" imgH="3937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553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2" name="Rectangle 4"/>
            <p:cNvSpPr>
              <a:spLocks noChangeArrowheads="1"/>
            </p:cNvSpPr>
            <p:nvPr/>
          </p:nvSpPr>
          <p:spPr bwMode="auto">
            <a:xfrm>
              <a:off x="361" y="481"/>
              <a:ext cx="23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推论</a:t>
              </a:r>
              <a:r>
                <a:rPr lang="en-US" altLang="zh-CN" sz="2800" dirty="0">
                  <a:solidFill>
                    <a:srgbClr val="FF0000"/>
                  </a:solidFill>
                </a:rPr>
                <a:t>1</a:t>
              </a:r>
              <a:r>
                <a:rPr lang="en-US" altLang="zh-CN" sz="2800" dirty="0"/>
                <a:t>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设 </a:t>
              </a:r>
              <a:r>
                <a:rPr lang="en-US" altLang="zh-CN" sz="2800" b="1" i="1" dirty="0">
                  <a:latin typeface="+mn-lt"/>
                </a:rPr>
                <a:t>f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为幂级数</a:t>
              </a:r>
              <a:r>
                <a:rPr lang="en-US" altLang="zh-CN" sz="2800" dirty="0"/>
                <a:t>(2) </a:t>
              </a:r>
              <a:endParaRPr lang="en-US" altLang="zh-CN" sz="2800" b="0" dirty="0"/>
            </a:p>
          </p:txBody>
        </p:sp>
        <p:sp>
          <p:nvSpPr>
            <p:cNvPr id="58373" name="Rectangle 5"/>
            <p:cNvSpPr>
              <a:spLocks noChangeArrowheads="1"/>
            </p:cNvSpPr>
            <p:nvPr/>
          </p:nvSpPr>
          <p:spPr bwMode="auto">
            <a:xfrm>
              <a:off x="3309" y="472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在收敛区间</a:t>
              </a:r>
              <a:endParaRPr lang="zh-CN" altLang="en-US" sz="2800" b="0" dirty="0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09600" y="1624016"/>
            <a:ext cx="7958138" cy="538164"/>
            <a:chOff x="476" y="834"/>
            <a:chExt cx="5013" cy="339"/>
          </a:xfrm>
        </p:grpSpPr>
        <p:sp>
          <p:nvSpPr>
            <p:cNvPr id="58376" name="Rectangle 8"/>
            <p:cNvSpPr>
              <a:spLocks noChangeArrowheads="1"/>
            </p:cNvSpPr>
            <p:nvPr/>
          </p:nvSpPr>
          <p:spPr bwMode="auto">
            <a:xfrm>
              <a:off x="476" y="843"/>
              <a:ext cx="182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上的和函数</a:t>
              </a:r>
              <a:r>
                <a:rPr lang="en-US" altLang="zh-CN" sz="2800" dirty="0"/>
                <a:t>,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则在</a:t>
              </a:r>
              <a:endParaRPr lang="zh-CN" altLang="en-US" sz="2800" b="0" dirty="0"/>
            </a:p>
          </p:txBody>
        </p:sp>
        <p:graphicFrame>
          <p:nvGraphicFramePr>
            <p:cNvPr id="58375" name="Object 7"/>
            <p:cNvGraphicFramePr>
              <a:graphicFrameLocks noChangeAspect="1"/>
            </p:cNvGraphicFramePr>
            <p:nvPr/>
          </p:nvGraphicFramePr>
          <p:xfrm>
            <a:off x="2245" y="890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084" name="Equation" r:id="rId7" imgW="1193800" imgH="393700" progId="Equation.DSMT4">
                    <p:embed/>
                  </p:oleObj>
                </mc:Choice>
                <mc:Fallback>
                  <p:oleObj name="Equation" r:id="rId7" imgW="1193800" imgH="3937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890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2925" y="834"/>
              <a:ext cx="256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上 </a:t>
              </a:r>
              <a:r>
                <a:rPr lang="en-US" altLang="zh-CN" sz="2800" b="1" i="1" dirty="0">
                  <a:latin typeface="+mn-lt"/>
                </a:rPr>
                <a:t>f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具有任意阶导数</a:t>
              </a:r>
              <a:r>
                <a:rPr lang="en-US" altLang="zh-CN" sz="2800" dirty="0"/>
                <a:t>,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且</a:t>
              </a:r>
              <a:r>
                <a:rPr lang="zh-CN" altLang="en-US" sz="2800" dirty="0"/>
                <a:t> </a:t>
              </a:r>
              <a:endParaRPr lang="zh-CN" altLang="en-US" sz="2800" b="0" dirty="0"/>
            </a:p>
          </p:txBody>
        </p:sp>
      </p:grp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585788" y="2335213"/>
            <a:ext cx="3576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可任意次逐项求导</a:t>
            </a:r>
            <a:r>
              <a:rPr lang="en-US" altLang="zh-CN" sz="2800" dirty="0"/>
              <a:t>, </a:t>
            </a:r>
            <a:r>
              <a:rPr lang="zh-CN" altLang="en-US" sz="2800" dirty="0"/>
              <a:t>即</a:t>
            </a:r>
          </a:p>
        </p:txBody>
      </p:sp>
      <p:graphicFrame>
        <p:nvGraphicFramePr>
          <p:cNvPr id="58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102455"/>
              </p:ext>
            </p:extLst>
          </p:nvPr>
        </p:nvGraphicFramePr>
        <p:xfrm>
          <a:off x="1259632" y="3861048"/>
          <a:ext cx="6553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5" name="Equation" r:id="rId8" imgW="6553200" imgH="482600" progId="Equation.DSMT4">
                  <p:embed/>
                </p:oleObj>
              </mc:Choice>
              <mc:Fallback>
                <p:oleObj name="Equation" r:id="rId8" imgW="6553200" imgH="482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861048"/>
                        <a:ext cx="65532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176882"/>
              </p:ext>
            </p:extLst>
          </p:nvPr>
        </p:nvGraphicFramePr>
        <p:xfrm>
          <a:off x="1187624" y="4653136"/>
          <a:ext cx="6962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6" name="Equation" r:id="rId10" imgW="6959600" imgH="482600" progId="Equation.DSMT4">
                  <p:embed/>
                </p:oleObj>
              </mc:Choice>
              <mc:Fallback>
                <p:oleObj name="Equation" r:id="rId10" imgW="6959600" imgH="482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653136"/>
                        <a:ext cx="69627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673439"/>
              </p:ext>
            </p:extLst>
          </p:nvPr>
        </p:nvGraphicFramePr>
        <p:xfrm>
          <a:off x="3131840" y="5373216"/>
          <a:ext cx="170497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7" name="Equation" r:id="rId12" imgW="1701800" imgH="254000" progId="Equation.DSMT4">
                  <p:embed/>
                </p:oleObj>
              </mc:Choice>
              <mc:Fallback>
                <p:oleObj name="Equation" r:id="rId12" imgW="1701800" imgH="254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373216"/>
                        <a:ext cx="1704975" cy="25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0093515"/>
              </p:ext>
            </p:extLst>
          </p:nvPr>
        </p:nvGraphicFramePr>
        <p:xfrm>
          <a:off x="1187624" y="5733256"/>
          <a:ext cx="6581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8" name="Equation" r:id="rId14" imgW="6578280" imgH="482400" progId="Equation.DSMT4">
                  <p:embed/>
                </p:oleObj>
              </mc:Choice>
              <mc:Fallback>
                <p:oleObj name="Equation" r:id="rId14" imgW="6578280" imgH="482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733256"/>
                        <a:ext cx="65817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4071327"/>
              </p:ext>
            </p:extLst>
          </p:nvPr>
        </p:nvGraphicFramePr>
        <p:xfrm>
          <a:off x="1259632" y="3140968"/>
          <a:ext cx="6680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89" name="Equation" r:id="rId16" imgW="6680160" imgH="482400" progId="Equation.DSMT4">
                  <p:embed/>
                </p:oleObj>
              </mc:Choice>
              <mc:Fallback>
                <p:oleObj name="Equation" r:id="rId16" imgW="6680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140968"/>
                        <a:ext cx="66802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95313" y="606425"/>
            <a:ext cx="8043862" cy="536575"/>
            <a:chOff x="340" y="382"/>
            <a:chExt cx="5067" cy="338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340" y="390"/>
              <a:ext cx="263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推论</a:t>
              </a:r>
              <a:r>
                <a:rPr lang="en-US" altLang="zh-CN" sz="2800" dirty="0">
                  <a:solidFill>
                    <a:srgbClr val="FF0000"/>
                  </a:solidFill>
                </a:rPr>
                <a:t>2</a:t>
              </a:r>
              <a:r>
                <a:rPr lang="en-US" altLang="zh-CN" sz="2800" dirty="0"/>
                <a:t>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设 </a:t>
              </a:r>
              <a:r>
                <a:rPr lang="en-US" altLang="zh-CN" sz="2800" b="1" i="1" dirty="0">
                  <a:latin typeface="+mn-lt"/>
                </a:rPr>
                <a:t>f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为幂级数</a:t>
              </a:r>
              <a:r>
                <a:rPr lang="en-US" altLang="zh-CN" sz="2800" dirty="0"/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</a:t>
              </a:r>
              <a:endParaRPr lang="zh-CN" altLang="en-US" sz="2800" b="0" dirty="0"/>
            </a:p>
          </p:txBody>
        </p:sp>
        <p:graphicFrame>
          <p:nvGraphicFramePr>
            <p:cNvPr id="57346" name="Object 2"/>
            <p:cNvGraphicFramePr>
              <a:graphicFrameLocks noChangeAspect="1"/>
            </p:cNvGraphicFramePr>
            <p:nvPr/>
          </p:nvGraphicFramePr>
          <p:xfrm>
            <a:off x="2880" y="457"/>
            <a:ext cx="50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34" name="Equation" r:id="rId3" imgW="799753" imgH="317362" progId="Equation.DSMT4">
                    <p:embed/>
                  </p:oleObj>
                </mc:Choice>
                <mc:Fallback>
                  <p:oleObj name="Equation" r:id="rId3" imgW="799753" imgH="317362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457"/>
                          <a:ext cx="50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48" name="Rectangle 4"/>
            <p:cNvSpPr>
              <a:spLocks noChangeArrowheads="1"/>
            </p:cNvSpPr>
            <p:nvPr/>
          </p:nvSpPr>
          <p:spPr bwMode="auto">
            <a:xfrm>
              <a:off x="3379" y="382"/>
              <a:ext cx="2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某邻域内的和函数</a:t>
              </a:r>
              <a:r>
                <a:rPr lang="en-US" altLang="zh-CN" sz="2800" dirty="0"/>
                <a:t>, </a:t>
              </a:r>
              <a:endParaRPr lang="en-US" altLang="zh-CN" sz="2800" b="0" dirty="0"/>
            </a:p>
          </p:txBody>
        </p:sp>
      </p:grp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600075" y="1239838"/>
            <a:ext cx="7915275" cy="536575"/>
            <a:chOff x="343" y="781"/>
            <a:chExt cx="4986" cy="338"/>
          </a:xfrm>
        </p:grpSpPr>
        <p:graphicFrame>
          <p:nvGraphicFramePr>
            <p:cNvPr id="57350" name="Object 6"/>
            <p:cNvGraphicFramePr>
              <a:graphicFrameLocks noChangeAspect="1"/>
            </p:cNvGraphicFramePr>
            <p:nvPr/>
          </p:nvGraphicFramePr>
          <p:xfrm>
            <a:off x="2022" y="836"/>
            <a:ext cx="150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35" name="Equation" r:id="rId5" imgW="2387600" imgH="431800" progId="Equation.DSMT4">
                    <p:embed/>
                  </p:oleObj>
                </mc:Choice>
                <mc:Fallback>
                  <p:oleObj name="Equation" r:id="rId5" imgW="2387600" imgH="4318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2" y="836"/>
                          <a:ext cx="150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49" name="Object 5"/>
            <p:cNvGraphicFramePr>
              <a:graphicFrameLocks noChangeAspect="1"/>
            </p:cNvGraphicFramePr>
            <p:nvPr/>
          </p:nvGraphicFramePr>
          <p:xfrm>
            <a:off x="4063" y="864"/>
            <a:ext cx="50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36" name="Equation" r:id="rId7" imgW="799753" imgH="317362" progId="Equation.DSMT4">
                    <p:embed/>
                  </p:oleObj>
                </mc:Choice>
                <mc:Fallback>
                  <p:oleObj name="Equation" r:id="rId7" imgW="799753" imgH="317362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3" y="864"/>
                          <a:ext cx="50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1" name="Rectangle 7"/>
            <p:cNvSpPr>
              <a:spLocks noChangeArrowheads="1"/>
            </p:cNvSpPr>
            <p:nvPr/>
          </p:nvSpPr>
          <p:spPr bwMode="auto">
            <a:xfrm>
              <a:off x="343" y="789"/>
              <a:ext cx="176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则级数</a:t>
              </a:r>
              <a:r>
                <a:rPr lang="en-US" altLang="zh-CN" sz="2800" dirty="0"/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的系数</a:t>
              </a:r>
              <a:endParaRPr lang="zh-CN" altLang="en-US" sz="2800" b="0" dirty="0"/>
            </a:p>
          </p:txBody>
        </p:sp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3473" y="790"/>
              <a:ext cx="6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与</a:t>
              </a:r>
              <a:r>
                <a:rPr lang="en-US" altLang="zh-CN" sz="2800" i="1" dirty="0"/>
                <a:t>f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</a:t>
              </a:r>
              <a:endParaRPr lang="zh-CN" altLang="en-US" sz="2800" b="0" dirty="0"/>
            </a:p>
          </p:txBody>
        </p: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4516" y="781"/>
              <a:ext cx="8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处的各</a:t>
              </a:r>
              <a:r>
                <a:rPr lang="zh-CN" altLang="en-US" sz="1100" dirty="0"/>
                <a:t> </a:t>
              </a:r>
              <a:endParaRPr lang="zh-CN" altLang="en-US" sz="2400" b="0" dirty="0"/>
            </a:p>
          </p:txBody>
        </p:sp>
      </p:grp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598488" y="1916113"/>
            <a:ext cx="3160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阶导数有如下关系</a:t>
            </a:r>
            <a:r>
              <a:rPr lang="en-US" altLang="zh-CN" sz="2800" dirty="0"/>
              <a:t>:</a:t>
            </a:r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2109788" y="2565400"/>
          <a:ext cx="54864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037" name="Equation" r:id="rId9" imgW="5486400" imgH="889000" progId="Equation.DSMT4">
                  <p:embed/>
                </p:oleObj>
              </mc:Choice>
              <mc:Fallback>
                <p:oleObj name="Equation" r:id="rId9" imgW="5486400" imgH="889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2565400"/>
                        <a:ext cx="54864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611188" y="3573466"/>
            <a:ext cx="7983537" cy="527051"/>
            <a:chOff x="385" y="2251"/>
            <a:chExt cx="5029" cy="332"/>
          </a:xfrm>
        </p:grpSpPr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385" y="2251"/>
              <a:ext cx="297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注</a:t>
              </a:r>
              <a:r>
                <a:rPr lang="zh-CN" altLang="en-US" sz="2800" dirty="0"/>
                <a:t>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推论</a:t>
              </a:r>
              <a:r>
                <a:rPr lang="en-US" altLang="zh-CN" sz="2800" dirty="0"/>
                <a:t>2</a:t>
              </a:r>
              <a:r>
                <a:rPr lang="zh-CN" altLang="en-US" sz="2800" dirty="0">
                  <a:cs typeface="Times New Roman" panose="02020603050405020304" pitchFamily="18" charset="0"/>
                </a:rPr>
                <a:t>还表明</a:t>
              </a:r>
              <a:r>
                <a:rPr lang="en-US" altLang="zh-CN" sz="2800" dirty="0"/>
                <a:t>,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若级数</a:t>
              </a:r>
              <a:r>
                <a:rPr lang="en-US" altLang="zh-CN" sz="2800" dirty="0"/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</a:t>
              </a:r>
              <a:endParaRPr lang="zh-CN" altLang="en-US" sz="2800" b="0" dirty="0"/>
            </a:p>
          </p:txBody>
        </p:sp>
        <p:graphicFrame>
          <p:nvGraphicFramePr>
            <p:cNvPr id="57357" name="Object 13"/>
            <p:cNvGraphicFramePr>
              <a:graphicFrameLocks noChangeAspect="1"/>
            </p:cNvGraphicFramePr>
            <p:nvPr/>
          </p:nvGraphicFramePr>
          <p:xfrm>
            <a:off x="3242" y="2322"/>
            <a:ext cx="7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38" name="Equation" r:id="rId11" imgW="1193800" imgH="393700" progId="Equation.DSMT4">
                    <p:embed/>
                  </p:oleObj>
                </mc:Choice>
                <mc:Fallback>
                  <p:oleObj name="Equation" r:id="rId11" imgW="1193800" imgH="3937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2" y="2322"/>
                          <a:ext cx="7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9" name="Rectangle 15"/>
            <p:cNvSpPr>
              <a:spLocks noChangeArrowheads="1"/>
            </p:cNvSpPr>
            <p:nvPr/>
          </p:nvSpPr>
          <p:spPr bwMode="auto">
            <a:xfrm>
              <a:off x="3930" y="2256"/>
              <a:ext cx="14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上有和函数</a:t>
              </a:r>
              <a:r>
                <a:rPr lang="zh-CN" altLang="en-US" sz="2800" dirty="0"/>
                <a:t> </a:t>
              </a:r>
              <a:r>
                <a:rPr lang="en-US" altLang="zh-CN" sz="2800" i="1" dirty="0"/>
                <a:t>f ,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592138" y="4206875"/>
            <a:ext cx="7747000" cy="536575"/>
            <a:chOff x="431" y="2650"/>
            <a:chExt cx="4880" cy="338"/>
          </a:xfrm>
        </p:grpSpPr>
        <p:sp>
          <p:nvSpPr>
            <p:cNvPr id="57361" name="Rectangle 17"/>
            <p:cNvSpPr>
              <a:spLocks noChangeArrowheads="1"/>
            </p:cNvSpPr>
            <p:nvPr/>
          </p:nvSpPr>
          <p:spPr bwMode="auto">
            <a:xfrm>
              <a:off x="431" y="2658"/>
              <a:ext cx="17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则级数</a:t>
              </a:r>
              <a:r>
                <a:rPr lang="en-US" altLang="zh-CN" sz="2800" dirty="0"/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由 </a:t>
              </a:r>
              <a:r>
                <a:rPr lang="en-US" altLang="zh-CN" sz="2800" i="1" dirty="0"/>
                <a:t>f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在</a:t>
              </a:r>
              <a:endParaRPr lang="zh-CN" altLang="en-US" sz="2800" b="0" dirty="0"/>
            </a:p>
          </p:txBody>
        </p:sp>
        <p:graphicFrame>
          <p:nvGraphicFramePr>
            <p:cNvPr id="57360" name="Object 16"/>
            <p:cNvGraphicFramePr>
              <a:graphicFrameLocks noChangeAspect="1"/>
            </p:cNvGraphicFramePr>
            <p:nvPr/>
          </p:nvGraphicFramePr>
          <p:xfrm>
            <a:off x="2084" y="2718"/>
            <a:ext cx="50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039" name="Equation" r:id="rId13" imgW="799753" imgH="317362" progId="Equation.DSMT4">
                    <p:embed/>
                  </p:oleObj>
                </mc:Choice>
                <mc:Fallback>
                  <p:oleObj name="Equation" r:id="rId13" imgW="799753" imgH="317362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2718"/>
                          <a:ext cx="50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2" name="Rectangle 18"/>
            <p:cNvSpPr>
              <a:spLocks noChangeArrowheads="1"/>
            </p:cNvSpPr>
            <p:nvPr/>
          </p:nvSpPr>
          <p:spPr bwMode="auto">
            <a:xfrm>
              <a:off x="2608" y="2650"/>
              <a:ext cx="27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处的各阶导数所惟一确定</a:t>
              </a:r>
              <a:r>
                <a:rPr lang="en-US" altLang="zh-CN" sz="2800" dirty="0"/>
                <a:t>. </a:t>
              </a:r>
              <a:endParaRPr lang="en-US" altLang="zh-CN" sz="2800" b="0" dirty="0"/>
            </a:p>
          </p:txBody>
        </p:sp>
      </p:grp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603250" y="4840288"/>
            <a:ext cx="804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这是一个非常重要的结论</a:t>
            </a:r>
            <a:r>
              <a:rPr lang="en-US" altLang="zh-CN" sz="2800" dirty="0"/>
              <a:t>,  </a:t>
            </a:r>
            <a:r>
              <a:rPr lang="zh-CN" altLang="en-US" sz="2800" dirty="0"/>
              <a:t>在后面讨论幂级数展开 </a:t>
            </a:r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582613" y="5398007"/>
            <a:ext cx="18229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时要用到</a:t>
            </a:r>
            <a:r>
              <a:rPr lang="en-US" altLang="zh-CN" sz="2800" dirty="0"/>
              <a:t>.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107504" y="537646"/>
            <a:ext cx="92170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dirty="0" smtClean="0">
                <a:latin typeface="宋体" panose="02010600030101010101" pitchFamily="2" charset="-122"/>
              </a:rPr>
              <a:t>先</a:t>
            </a:r>
            <a:r>
              <a:rPr lang="zh-CN" altLang="en-US" sz="2800" dirty="0">
                <a:latin typeface="宋体" panose="02010600030101010101" pitchFamily="2" charset="-122"/>
              </a:rPr>
              <a:t>讨论幂级数</a:t>
            </a:r>
            <a:r>
              <a:rPr lang="en-US" altLang="zh-CN" sz="2800" dirty="0"/>
              <a:t>(2)</a:t>
            </a:r>
            <a:r>
              <a:rPr lang="zh-CN" altLang="en-US" sz="2800" dirty="0">
                <a:latin typeface="宋体" panose="02010600030101010101" pitchFamily="2" charset="-122"/>
              </a:rPr>
              <a:t>的收敛性问题</a:t>
            </a:r>
            <a:r>
              <a:rPr lang="en-US" altLang="zh-CN" sz="2800" dirty="0">
                <a:latin typeface="宋体" panose="02010600030101010101" pitchFamily="2" charset="-122"/>
              </a:rPr>
              <a:t>.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显然形如</a:t>
            </a:r>
            <a:r>
              <a:rPr lang="en-US" altLang="zh-CN" sz="2800" dirty="0"/>
              <a:t>(2)</a:t>
            </a:r>
            <a:r>
              <a:rPr lang="zh-CN" altLang="en-US" sz="2800" dirty="0">
                <a:latin typeface="宋体" panose="02010600030101010101" pitchFamily="2" charset="-122"/>
              </a:rPr>
              <a:t>的任 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81025" y="1296988"/>
            <a:ext cx="8275638" cy="519112"/>
            <a:chOff x="366" y="790"/>
            <a:chExt cx="5213" cy="327"/>
          </a:xfrm>
        </p:grpSpPr>
        <p:graphicFrame>
          <p:nvGraphicFramePr>
            <p:cNvPr id="84995" name="Object 3"/>
            <p:cNvGraphicFramePr>
              <a:graphicFrameLocks noChangeAspect="1"/>
            </p:cNvGraphicFramePr>
            <p:nvPr/>
          </p:nvGraphicFramePr>
          <p:xfrm>
            <a:off x="2045" y="873"/>
            <a:ext cx="50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04" name="Equation" r:id="rId3" imgW="799753" imgH="317362" progId="Equation.DSMT4">
                    <p:embed/>
                  </p:oleObj>
                </mc:Choice>
                <mc:Fallback>
                  <p:oleObj name="Equation" r:id="rId3" imgW="799753" imgH="317362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5" y="873"/>
                          <a:ext cx="50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" name="Group 42"/>
            <p:cNvGrpSpPr>
              <a:grpSpLocks/>
            </p:cNvGrpSpPr>
            <p:nvPr/>
          </p:nvGrpSpPr>
          <p:grpSpPr bwMode="auto">
            <a:xfrm>
              <a:off x="366" y="790"/>
              <a:ext cx="5213" cy="327"/>
              <a:chOff x="366" y="836"/>
              <a:chExt cx="5213" cy="327"/>
            </a:xfrm>
          </p:grpSpPr>
          <p:sp>
            <p:nvSpPr>
              <p:cNvPr id="84996" name="Rectangle 4"/>
              <p:cNvSpPr>
                <a:spLocks noChangeArrowheads="1"/>
              </p:cNvSpPr>
              <p:nvPr/>
            </p:nvSpPr>
            <p:spPr bwMode="auto">
              <a:xfrm>
                <a:off x="366" y="836"/>
                <a:ext cx="174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8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意一个幂级数在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 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  <p:sp>
            <p:nvSpPr>
              <p:cNvPr id="84997" name="Rectangle 5"/>
              <p:cNvSpPr>
                <a:spLocks noChangeArrowheads="1"/>
              </p:cNvSpPr>
              <p:nvPr/>
            </p:nvSpPr>
            <p:spPr bwMode="auto">
              <a:xfrm>
                <a:off x="2537" y="836"/>
                <a:ext cx="304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8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处总是收敛的</a:t>
                </a:r>
                <a:r>
                  <a:rPr lang="en-US" altLang="zh-CN" sz="28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除此之外</a:t>
                </a:r>
                <a:r>
                  <a:rPr lang="en-US" altLang="zh-CN" sz="28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它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 </a:t>
                </a:r>
              </a:p>
            </p:txBody>
          </p:sp>
        </p:grpSp>
      </p:grp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608013" y="1973263"/>
            <a:ext cx="694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还在哪些点收敛</a:t>
            </a:r>
            <a:r>
              <a:rPr lang="en-US" altLang="zh-CN" sz="2800" dirty="0">
                <a:latin typeface="宋体" panose="02010600030101010101" pitchFamily="2" charset="-122"/>
              </a:rPr>
              <a:t>? </a:t>
            </a:r>
            <a:r>
              <a:rPr lang="zh-CN" altLang="en-US" sz="2800" dirty="0">
                <a:latin typeface="宋体" panose="02010600030101010101" pitchFamily="2" charset="-122"/>
              </a:rPr>
              <a:t>我们有下面重要的定理</a:t>
            </a:r>
            <a:r>
              <a:rPr lang="en-US" altLang="zh-CN" sz="2800" dirty="0">
                <a:latin typeface="宋体" panose="02010600030101010101" pitchFamily="2" charset="-122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000" name="Rectangle 8"/>
              <p:cNvSpPr>
                <a:spLocks noChangeArrowheads="1"/>
              </p:cNvSpPr>
              <p:nvPr/>
            </p:nvSpPr>
            <p:spPr bwMode="auto">
              <a:xfrm>
                <a:off x="107504" y="2925271"/>
                <a:ext cx="856895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sz="2800" dirty="0" smtClean="0">
                    <a:solidFill>
                      <a:srgbClr val="FF00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14.1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阿贝尔定理</a:t>
                </a:r>
                <a:r>
                  <a:rPr lang="en-US" altLang="zh-CN" sz="2800" dirty="0" smtClean="0">
                    <a:solidFill>
                      <a:srgbClr val="0000FF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 smtClean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若</a:t>
                </a:r>
                <a:r>
                  <a:rPr lang="zh-CN" altLang="en-US" sz="28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幂级数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800" dirty="0" smtClean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</m:oMath>
                </a14:m>
                <a:r>
                  <a:rPr lang="zh-CN" altLang="en-US" sz="2800" dirty="0" smtClean="0">
                    <a:cs typeface="Times New Roman" panose="02020603050405020304" pitchFamily="18" charset="0"/>
                  </a:rPr>
                  <a:t> 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5000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925271"/>
                <a:ext cx="8568952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495" t="-17442" b="-33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006" name="Rectangle 14"/>
              <p:cNvSpPr>
                <a:spLocks noChangeArrowheads="1"/>
              </p:cNvSpPr>
              <p:nvPr/>
            </p:nvSpPr>
            <p:spPr bwMode="auto">
              <a:xfrm>
                <a:off x="251520" y="3501008"/>
                <a:ext cx="8784977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en-US" altLang="zh-CN" dirty="0" smtClean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 smtClean="0">
                    <a:cs typeface="Times New Roman" panose="02020603050405020304" pitchFamily="18" charset="0"/>
                  </a:rPr>
                  <a:t>收敛</a:t>
                </a:r>
                <a:r>
                  <a:rPr lang="en-US" altLang="zh-CN" sz="2800" dirty="0" smtClean="0"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 smtClean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:r>
                  <a:rPr lang="zh-CN" altLang="en-US" sz="28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对满足不等式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&lt;|</m:t>
                    </m:r>
                    <m:bar>
                      <m:barPr>
                        <m:pos m:val="top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的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任何</m:t>
                    </m:r>
                  </m:oMath>
                </a14:m>
                <a:r>
                  <a:rPr lang="en-US" altLang="zh-CN" sz="2800" i="1" dirty="0" smtClean="0">
                    <a:latin typeface="+mn-lt"/>
                  </a:rPr>
                  <a:t>x</a:t>
                </a:r>
                <a:r>
                  <a:rPr lang="en-US" altLang="zh-CN" sz="2800" dirty="0" smtClean="0">
                    <a:latin typeface="宋体" panose="02010600030101010101" pitchFamily="2" charset="-122"/>
                  </a:rPr>
                  <a:t>,</a:t>
                </a:r>
                <a:r>
                  <a:rPr lang="zh-CN" altLang="en-US" sz="2800" dirty="0" smtClean="0">
                    <a:latin typeface="宋体" panose="02010600030101010101" pitchFamily="2" charset="-122"/>
                  </a:rPr>
                  <a:t>幂级数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5006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3501008"/>
                <a:ext cx="8784977" cy="584775"/>
              </a:xfrm>
              <a:prstGeom prst="rect">
                <a:avLst/>
              </a:prstGeom>
              <a:blipFill rotWithShape="0">
                <a:blip r:embed="rId6"/>
                <a:stretch>
                  <a:fillRect t="-5208" b="-312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010" name="Rectangle 18"/>
              <p:cNvSpPr>
                <a:spLocks noChangeArrowheads="1"/>
              </p:cNvSpPr>
              <p:nvPr/>
            </p:nvSpPr>
            <p:spPr bwMode="auto">
              <a:xfrm>
                <a:off x="467544" y="4251865"/>
                <a:ext cx="681641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 sz="2800" dirty="0" smtClean="0"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800" dirty="0" smtClean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绝对收敛</a:t>
                </a:r>
                <a:r>
                  <a:rPr lang="en-US" altLang="zh-CN" sz="2800" dirty="0" smtClean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;  </a:t>
                </a:r>
                <a:r>
                  <a:rPr lang="zh-CN" altLang="en-US" sz="2800" dirty="0" smtClean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若</a:t>
                </a:r>
                <a:r>
                  <a:rPr lang="zh-CN" altLang="en-US" sz="28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幂级数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800" dirty="0" smtClean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zh-CN" altLang="en-US" sz="2800" dirty="0" smtClean="0">
                    <a:latin typeface="宋体" panose="02010600030101010101" pitchFamily="2" charset="-122"/>
                  </a:rPr>
                  <a:t>发散，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5010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4251865"/>
                <a:ext cx="6816418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1878" t="-17442" r="-447" b="-348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017" name="Rectangle 25"/>
              <p:cNvSpPr>
                <a:spLocks noChangeArrowheads="1"/>
              </p:cNvSpPr>
              <p:nvPr/>
            </p:nvSpPr>
            <p:spPr bwMode="auto">
              <a:xfrm>
                <a:off x="611560" y="5002142"/>
                <a:ext cx="813690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sz="2800" dirty="0" smtClean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则对满足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&gt;|</m:t>
                    </m:r>
                    <m:bar>
                      <m:barPr>
                        <m:pos m:val="top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ba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zh-CN" altLang="en-US" sz="2800" dirty="0" smtClean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的任何</a:t>
                </a:r>
                <a:r>
                  <a:rPr lang="en-US" altLang="zh-CN" sz="2800" i="1" dirty="0" smtClean="0">
                    <a:latin typeface="+mn-lt"/>
                    <a:cs typeface="Times New Roman" panose="02020603050405020304" pitchFamily="18" charset="0"/>
                  </a:rPr>
                  <a:t>x,</a:t>
                </a:r>
                <a:r>
                  <a:rPr lang="zh-CN" altLang="en-US" sz="28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幂级数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800" dirty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发散</a:t>
                </a:r>
                <a:r>
                  <a:rPr lang="en-US" altLang="zh-CN" sz="2800" dirty="0" smtClean="0">
                    <a:latin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5017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002142"/>
                <a:ext cx="8136904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1498" t="-18824" b="-352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2339975" y="476250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>
                <a:solidFill>
                  <a:srgbClr val="0000FF"/>
                </a:solidFill>
                <a:ea typeface="华文新魏" panose="02010800040101010101" pitchFamily="2" charset="-122"/>
              </a:rPr>
              <a:t>三、幂级数的运算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614363" y="1120776"/>
            <a:ext cx="8339138" cy="928688"/>
            <a:chOff x="387" y="706"/>
            <a:chExt cx="5253" cy="585"/>
          </a:xfrm>
        </p:grpSpPr>
        <p:graphicFrame>
          <p:nvGraphicFramePr>
            <p:cNvPr id="5632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7736404"/>
                </p:ext>
              </p:extLst>
            </p:nvPr>
          </p:nvGraphicFramePr>
          <p:xfrm>
            <a:off x="2109" y="709"/>
            <a:ext cx="738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0" name="Equation" r:id="rId3" imgW="1168400" imgH="927100" progId="Equation.DSMT4">
                    <p:embed/>
                  </p:oleObj>
                </mc:Choice>
                <mc:Fallback>
                  <p:oleObj name="Equation" r:id="rId3" imgW="1168400" imgH="9271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709"/>
                          <a:ext cx="738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4" name="Object 4"/>
            <p:cNvGraphicFramePr>
              <a:graphicFrameLocks noChangeAspect="1"/>
            </p:cNvGraphicFramePr>
            <p:nvPr/>
          </p:nvGraphicFramePr>
          <p:xfrm>
            <a:off x="3198" y="706"/>
            <a:ext cx="720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1" name="Equation" r:id="rId5" imgW="1143000" imgH="927100" progId="Equation.DSMT4">
                    <p:embed/>
                  </p:oleObj>
                </mc:Choice>
                <mc:Fallback>
                  <p:oleObj name="Equation" r:id="rId5" imgW="1143000" imgH="9271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706"/>
                          <a:ext cx="720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3" name="Object 3"/>
            <p:cNvGraphicFramePr>
              <a:graphicFrameLocks noChangeAspect="1"/>
            </p:cNvGraphicFramePr>
            <p:nvPr/>
          </p:nvGraphicFramePr>
          <p:xfrm>
            <a:off x="4150" y="925"/>
            <a:ext cx="50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2" name="Equation" r:id="rId7" imgW="799753" imgH="317362" progId="Equation.DSMT4">
                    <p:embed/>
                  </p:oleObj>
                </mc:Choice>
                <mc:Fallback>
                  <p:oleObj name="Equation" r:id="rId7" imgW="799753" imgH="317362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925"/>
                          <a:ext cx="50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387" y="834"/>
              <a:ext cx="164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定义</a:t>
              </a:r>
              <a:r>
                <a:rPr lang="en-US" altLang="zh-CN" sz="2800" dirty="0" smtClean="0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en-US" altLang="zh-CN" sz="2800" dirty="0" smtClean="0"/>
                <a:t> </a:t>
              </a:r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若幂级数</a:t>
              </a:r>
              <a:endParaRPr lang="zh-CN" altLang="en-US" sz="2800" b="0" dirty="0"/>
            </a:p>
          </p:txBody>
        </p:sp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2835" y="89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与</a:t>
              </a:r>
              <a:endParaRPr lang="zh-CN" altLang="en-US" sz="2400" b="0" dirty="0"/>
            </a:p>
          </p:txBody>
        </p:sp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3878" y="83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lang="zh-CN" altLang="en-US" sz="2800" b="0" dirty="0"/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4604" y="834"/>
              <a:ext cx="10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的某</a:t>
              </a:r>
              <a:r>
                <a:rPr lang="zh-CN" altLang="en-US" sz="2800" dirty="0" smtClean="0"/>
                <a:t>邻域</a:t>
              </a:r>
              <a:endParaRPr lang="zh-CN" altLang="en-US" sz="2800" dirty="0"/>
            </a:p>
          </p:txBody>
        </p:sp>
      </p:grp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418534" y="2060848"/>
            <a:ext cx="87254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 smtClean="0">
                <a:latin typeface="宋体" panose="02010600030101010101" pitchFamily="2" charset="-122"/>
              </a:rPr>
              <a:t>内</a:t>
            </a:r>
            <a:r>
              <a:rPr lang="zh-CN" altLang="en-US" sz="2800" dirty="0">
                <a:latin typeface="宋体" panose="02010600030101010101" pitchFamily="2" charset="-122"/>
              </a:rPr>
              <a:t>有相同的和函数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zh-CN" altLang="en-US" sz="2800" dirty="0" smtClean="0">
                <a:latin typeface="宋体" panose="02010600030101010101" pitchFamily="2" charset="-122"/>
              </a:rPr>
              <a:t>则称这两个幂级数在该邻域内相</a:t>
            </a:r>
            <a:r>
              <a:rPr lang="zh-CN" altLang="en-US" sz="2800" dirty="0" smtClean="0"/>
              <a:t>等</a:t>
            </a:r>
            <a:r>
              <a:rPr lang="en-US" altLang="zh-CN" sz="2800" dirty="0" smtClean="0"/>
              <a:t>.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251520" y="2924944"/>
            <a:ext cx="86228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sz="2800" dirty="0" smtClean="0">
                <a:solidFill>
                  <a:srgbClr val="FF0000"/>
                </a:solidFill>
                <a:latin typeface="宋体" panose="02010600030101010101" pitchFamily="2" charset="-122"/>
              </a:rPr>
              <a:t>14.9 </a:t>
            </a:r>
            <a:r>
              <a:rPr lang="zh-CN" altLang="en-US" sz="2800" dirty="0" smtClean="0">
                <a:latin typeface="宋体" panose="02010600030101010101" pitchFamily="2" charset="-122"/>
              </a:rPr>
              <a:t>若定义</a:t>
            </a:r>
            <a:r>
              <a:rPr lang="en-US" altLang="zh-CN" sz="2800" dirty="0" smtClean="0">
                <a:latin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宋体" panose="02010600030101010101" pitchFamily="2" charset="-122"/>
              </a:rPr>
              <a:t>中的幂级数在</a:t>
            </a:r>
            <a:r>
              <a:rPr lang="en-US" altLang="zh-CN" sz="2800" dirty="0" smtClean="0">
                <a:latin typeface="宋体" panose="02010600030101010101" pitchFamily="2" charset="-122"/>
              </a:rPr>
              <a:t>x=0</a:t>
            </a:r>
            <a:r>
              <a:rPr lang="zh-CN" altLang="en-US" sz="2800" dirty="0" smtClean="0">
                <a:latin typeface="宋体" panose="02010600030101010101" pitchFamily="2" charset="-122"/>
              </a:rPr>
              <a:t>的某个内相等，则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aphicFrame>
        <p:nvGraphicFramePr>
          <p:cNvPr id="563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477365"/>
              </p:ext>
            </p:extLst>
          </p:nvPr>
        </p:nvGraphicFramePr>
        <p:xfrm>
          <a:off x="2483768" y="3573016"/>
          <a:ext cx="3403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93" name="Equation" r:id="rId9" imgW="3403440" imgH="431640" progId="Equation.DSMT4">
                  <p:embed/>
                </p:oleObj>
              </mc:Choice>
              <mc:Fallback>
                <p:oleObj name="Equation" r:id="rId9" imgW="340344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573016"/>
                        <a:ext cx="3403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Rectangle 14"/>
          <p:cNvSpPr>
            <a:spLocks noChangeArrowheads="1"/>
          </p:cNvSpPr>
          <p:nvPr/>
        </p:nvSpPr>
        <p:spPr bwMode="auto">
          <a:xfrm>
            <a:off x="467544" y="4581128"/>
            <a:ext cx="77091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这个定理的结论可直接由定理</a:t>
            </a:r>
            <a:r>
              <a:rPr lang="en-US" altLang="zh-CN" sz="2800" dirty="0"/>
              <a:t>14. 8</a:t>
            </a:r>
            <a:r>
              <a:rPr lang="zh-CN" altLang="en-US" sz="2800" dirty="0"/>
              <a:t>的推论</a:t>
            </a:r>
            <a:r>
              <a:rPr lang="en-US" altLang="zh-CN" sz="2800" dirty="0"/>
              <a:t>2</a:t>
            </a:r>
            <a:r>
              <a:rPr lang="zh-CN" altLang="en-US" sz="2800" dirty="0"/>
              <a:t>得到</a:t>
            </a:r>
            <a:r>
              <a:rPr lang="en-US" altLang="zh-CN" dirty="0"/>
              <a:t>.</a:t>
            </a:r>
          </a:p>
        </p:txBody>
      </p:sp>
      <p:sp>
        <p:nvSpPr>
          <p:cNvPr id="56335" name="Rectangle 15"/>
          <p:cNvSpPr>
            <a:spLocks noChangeArrowheads="1"/>
          </p:cNvSpPr>
          <p:nvPr/>
        </p:nvSpPr>
        <p:spPr bwMode="auto">
          <a:xfrm>
            <a:off x="467544" y="5229200"/>
            <a:ext cx="804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根据这个推论还可推得</a:t>
            </a:r>
            <a:r>
              <a:rPr lang="en-US" altLang="zh-CN" sz="2800" dirty="0"/>
              <a:t>: </a:t>
            </a:r>
            <a:r>
              <a:rPr lang="zh-CN" altLang="en-US" sz="2800" dirty="0"/>
              <a:t>若幂级数</a:t>
            </a:r>
            <a:r>
              <a:rPr lang="en-US" altLang="zh-CN" sz="2800" dirty="0"/>
              <a:t>(2)</a:t>
            </a:r>
            <a:r>
              <a:rPr lang="zh-CN" altLang="en-US" sz="2800" dirty="0"/>
              <a:t>的和函数为奇 </a:t>
            </a:r>
          </a:p>
        </p:txBody>
      </p:sp>
      <p:sp>
        <p:nvSpPr>
          <p:cNvPr id="56336" name="Rectangle 16"/>
          <p:cNvSpPr>
            <a:spLocks noChangeArrowheads="1"/>
          </p:cNvSpPr>
          <p:nvPr/>
        </p:nvSpPr>
        <p:spPr bwMode="auto">
          <a:xfrm>
            <a:off x="395536" y="5805264"/>
            <a:ext cx="65566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dirty="0"/>
              <a:t>(</a:t>
            </a:r>
            <a:r>
              <a:rPr lang="zh-CN" altLang="en-US" sz="2800" dirty="0"/>
              <a:t>偶</a:t>
            </a:r>
            <a:r>
              <a:rPr lang="en-US" altLang="zh-CN" sz="2800" dirty="0"/>
              <a:t>)</a:t>
            </a:r>
            <a:r>
              <a:rPr lang="zh-CN" altLang="en-US" sz="2800" dirty="0"/>
              <a:t>函数</a:t>
            </a:r>
            <a:r>
              <a:rPr lang="en-US" altLang="zh-CN" sz="2800" dirty="0"/>
              <a:t>,  </a:t>
            </a:r>
            <a:r>
              <a:rPr lang="zh-CN" altLang="en-US" sz="2800" dirty="0"/>
              <a:t>则</a:t>
            </a:r>
            <a:r>
              <a:rPr lang="en-US" altLang="zh-CN" sz="2800" dirty="0"/>
              <a:t>(2)</a:t>
            </a:r>
            <a:r>
              <a:rPr lang="zh-CN" altLang="en-US" sz="2800" dirty="0"/>
              <a:t>式不出现偶</a:t>
            </a:r>
            <a:r>
              <a:rPr lang="en-US" altLang="zh-CN" sz="2800" dirty="0"/>
              <a:t>(</a:t>
            </a:r>
            <a:r>
              <a:rPr lang="zh-CN" altLang="en-US" sz="2800" dirty="0"/>
              <a:t>奇</a:t>
            </a:r>
            <a:r>
              <a:rPr lang="en-US" altLang="zh-CN" sz="2800" dirty="0"/>
              <a:t>)</a:t>
            </a:r>
            <a:r>
              <a:rPr lang="zh-CN" altLang="en-US" sz="2800" dirty="0"/>
              <a:t>次幂的项</a:t>
            </a:r>
            <a:r>
              <a:rPr lang="en-US" altLang="zh-CN" sz="2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95536" y="404813"/>
            <a:ext cx="7981702" cy="984250"/>
            <a:chOff x="431" y="217"/>
            <a:chExt cx="4898" cy="620"/>
          </a:xfrm>
        </p:grpSpPr>
        <p:graphicFrame>
          <p:nvGraphicFramePr>
            <p:cNvPr id="55299" name="Object 3"/>
            <p:cNvGraphicFramePr>
              <a:graphicFrameLocks noChangeAspect="1"/>
            </p:cNvGraphicFramePr>
            <p:nvPr/>
          </p:nvGraphicFramePr>
          <p:xfrm>
            <a:off x="2517" y="217"/>
            <a:ext cx="738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88" name="Equation" r:id="rId3" imgW="1168400" imgH="927100" progId="Equation.DSMT4">
                    <p:embed/>
                  </p:oleObj>
                </mc:Choice>
                <mc:Fallback>
                  <p:oleObj name="Equation" r:id="rId3" imgW="1168400" imgH="9271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17"/>
                          <a:ext cx="738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298" name="Object 2"/>
            <p:cNvGraphicFramePr>
              <a:graphicFrameLocks noChangeAspect="1"/>
            </p:cNvGraphicFramePr>
            <p:nvPr/>
          </p:nvGraphicFramePr>
          <p:xfrm>
            <a:off x="3424" y="255"/>
            <a:ext cx="720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089" name="Equation" r:id="rId5" imgW="1143000" imgH="927100" progId="Equation.DSMT4">
                    <p:embed/>
                  </p:oleObj>
                </mc:Choice>
                <mc:Fallback>
                  <p:oleObj name="Equation" r:id="rId5" imgW="1143000" imgH="9271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55"/>
                          <a:ext cx="720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0" name="Rectangle 4"/>
            <p:cNvSpPr>
              <a:spLocks noChangeArrowheads="1"/>
            </p:cNvSpPr>
            <p:nvPr/>
          </p:nvSpPr>
          <p:spPr bwMode="auto">
            <a:xfrm>
              <a:off x="431" y="391"/>
              <a:ext cx="21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 sz="2800" dirty="0">
                  <a:solidFill>
                    <a:srgbClr val="FF0000"/>
                  </a:solidFill>
                </a:rPr>
                <a:t>14. 10</a:t>
              </a:r>
              <a:r>
                <a:rPr lang="en-US" altLang="zh-CN" sz="2800" dirty="0"/>
                <a:t>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若幂级数</a:t>
              </a:r>
              <a:endParaRPr lang="zh-CN" altLang="en-US" sz="2800" b="0" dirty="0"/>
            </a:p>
          </p:txBody>
        </p:sp>
        <p:sp>
          <p:nvSpPr>
            <p:cNvPr id="55301" name="Rectangle 5"/>
            <p:cNvSpPr>
              <a:spLocks noChangeArrowheads="1"/>
            </p:cNvSpPr>
            <p:nvPr/>
          </p:nvSpPr>
          <p:spPr bwMode="auto">
            <a:xfrm>
              <a:off x="3152" y="39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与</a:t>
              </a:r>
              <a:endParaRPr lang="zh-CN" altLang="en-US" sz="2800" b="0" dirty="0"/>
            </a:p>
          </p:txBody>
        </p:sp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4066" y="382"/>
              <a:ext cx="1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的收敛半径</a:t>
              </a:r>
              <a:r>
                <a:rPr lang="zh-CN" altLang="en-US" sz="2800" dirty="0"/>
                <a:t> </a:t>
              </a:r>
              <a:endParaRPr lang="zh-CN" altLang="en-US" sz="2800" b="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303" name="Rectangle 7"/>
              <p:cNvSpPr>
                <a:spLocks noChangeArrowheads="1"/>
              </p:cNvSpPr>
              <p:nvPr/>
            </p:nvSpPr>
            <p:spPr bwMode="auto">
              <a:xfrm>
                <a:off x="615950" y="1410822"/>
                <a:ext cx="387670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800" dirty="0" smtClean="0"/>
                  <a:t>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sz="2800" i="1" baseline="-250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zh-CN" alt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err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sz="2800" dirty="0" smtClean="0"/>
                  <a:t>, </a:t>
                </a:r>
                <a:r>
                  <a:rPr lang="zh-CN" altLang="en-US" sz="2800" dirty="0"/>
                  <a:t>则有   </a:t>
                </a:r>
              </a:p>
            </p:txBody>
          </p:sp>
        </mc:Choice>
        <mc:Fallback xmlns="">
          <p:sp>
            <p:nvSpPr>
              <p:cNvPr id="5530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950" y="1410822"/>
                <a:ext cx="3876702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3145" t="-10465" b="-33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2268538" y="1960563"/>
          <a:ext cx="44481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0" name="Equation" r:id="rId8" imgW="4445000" imgH="927100" progId="Equation.DSMT4">
                  <p:embed/>
                </p:oleObj>
              </mc:Choice>
              <mc:Fallback>
                <p:oleObj name="Equation" r:id="rId8" imgW="4445000" imgH="9271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960563"/>
                        <a:ext cx="44481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1568450" y="2997200"/>
          <a:ext cx="61722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1" name="Equation" r:id="rId10" imgW="6172200" imgH="927100" progId="Equation.DSMT4">
                  <p:embed/>
                </p:oleObj>
              </mc:Choice>
              <mc:Fallback>
                <p:oleObj name="Equation" r:id="rId10" imgW="6172200" imgH="927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2997200"/>
                        <a:ext cx="61722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1835150" y="4167188"/>
          <a:ext cx="56483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2" name="Equation" r:id="rId12" imgW="5651500" imgH="990600" progId="Equation.DSMT4">
                  <p:embed/>
                </p:oleObj>
              </mc:Choice>
              <mc:Fallback>
                <p:oleObj name="Equation" r:id="rId12" imgW="5651500" imgH="9906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167188"/>
                        <a:ext cx="56483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1" name="Object 15"/>
          <p:cNvGraphicFramePr>
            <a:graphicFrameLocks noGrp="1" noChangeAspect="1"/>
          </p:cNvGraphicFramePr>
          <p:nvPr>
            <p:ph/>
          </p:nvPr>
        </p:nvGraphicFramePr>
        <p:xfrm>
          <a:off x="712788" y="5094288"/>
          <a:ext cx="6896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3" name="Equation" r:id="rId14" imgW="6896100" imgH="927100" progId="Equation.DSMT4">
                  <p:embed/>
                </p:oleObj>
              </mc:Choice>
              <mc:Fallback>
                <p:oleObj name="Equation" r:id="rId14" imgW="6896100" imgH="927100" progId="Equation.DSMT4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788" y="5094288"/>
                        <a:ext cx="6896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606425" y="604372"/>
            <a:ext cx="67505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定理的证明可由数项级数的相应性质推出</a:t>
            </a:r>
            <a:r>
              <a:rPr lang="en-US" altLang="zh-CN" sz="2800" dirty="0"/>
              <a:t>.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611188" y="1268413"/>
            <a:ext cx="5359400" cy="536575"/>
            <a:chOff x="476" y="1344"/>
            <a:chExt cx="3376" cy="338"/>
          </a:xfrm>
        </p:grpSpPr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476" y="1352"/>
              <a:ext cx="2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0000FF"/>
                  </a:solidFill>
                </a:rPr>
                <a:t>例</a:t>
              </a:r>
              <a:r>
                <a:rPr lang="en-US" altLang="zh-CN" sz="2800" dirty="0">
                  <a:solidFill>
                    <a:srgbClr val="0000FF"/>
                  </a:solidFill>
                </a:rPr>
                <a:t>6</a:t>
              </a:r>
              <a:r>
                <a:rPr lang="en-US" altLang="zh-CN" sz="2800" dirty="0"/>
                <a:t> </a:t>
              </a:r>
              <a:r>
                <a:rPr lang="zh-CN" altLang="en-US" sz="2800" dirty="0"/>
                <a:t>几何级数在收敛域</a:t>
              </a:r>
              <a:endParaRPr lang="zh-CN" altLang="en-US" sz="2800" b="0" dirty="0"/>
            </a:p>
          </p:txBody>
        </p:sp>
        <p:graphicFrame>
          <p:nvGraphicFramePr>
            <p:cNvPr id="54277" name="Object 5"/>
            <p:cNvGraphicFramePr>
              <a:graphicFrameLocks noChangeAspect="1"/>
            </p:cNvGraphicFramePr>
            <p:nvPr/>
          </p:nvGraphicFramePr>
          <p:xfrm>
            <a:off x="2744" y="1398"/>
            <a:ext cx="6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75" name="Equation" r:id="rId3" imgW="952087" imgH="393529" progId="Equation.DSMT4">
                    <p:embed/>
                  </p:oleObj>
                </mc:Choice>
                <mc:Fallback>
                  <p:oleObj name="Equation" r:id="rId3" imgW="952087" imgH="393529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398"/>
                          <a:ext cx="60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3288" y="134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/>
                <a:t>内有</a:t>
              </a:r>
              <a:endParaRPr lang="zh-CN" altLang="en-US" sz="2800" b="0" dirty="0"/>
            </a:p>
          </p:txBody>
        </p:sp>
      </p:grp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1941513" y="1916113"/>
          <a:ext cx="65913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6" name="Equation" r:id="rId5" imgW="6591300" imgH="850900" progId="Equation.DSMT4">
                  <p:embed/>
                </p:oleObj>
              </mc:Choice>
              <mc:Fallback>
                <p:oleObj name="Equation" r:id="rId5" imgW="6591300" imgH="8509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1916113"/>
                        <a:ext cx="65913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611188" y="2924175"/>
            <a:ext cx="5246687" cy="536575"/>
            <a:chOff x="476" y="2341"/>
            <a:chExt cx="3305" cy="338"/>
          </a:xfrm>
        </p:grpSpPr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476" y="2349"/>
              <a:ext cx="1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/>
                <a:t>对级数</a:t>
              </a:r>
              <a:r>
                <a:rPr lang="en-US" altLang="zh-CN" sz="2800" dirty="0"/>
                <a:t>(10)</a:t>
              </a:r>
              <a:r>
                <a:rPr lang="zh-CN" altLang="en-US" sz="2800" dirty="0"/>
                <a:t>在</a:t>
              </a:r>
              <a:endParaRPr lang="zh-CN" altLang="en-US" sz="2800" b="0" dirty="0"/>
            </a:p>
          </p:txBody>
        </p:sp>
        <p:graphicFrame>
          <p:nvGraphicFramePr>
            <p:cNvPr id="54282" name="Object 10"/>
            <p:cNvGraphicFramePr>
              <a:graphicFrameLocks noChangeAspect="1"/>
            </p:cNvGraphicFramePr>
            <p:nvPr/>
          </p:nvGraphicFramePr>
          <p:xfrm>
            <a:off x="1791" y="2395"/>
            <a:ext cx="6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077" name="Equation" r:id="rId7" imgW="952087" imgH="393529" progId="Equation.DSMT4">
                    <p:embed/>
                  </p:oleObj>
                </mc:Choice>
                <mc:Fallback>
                  <p:oleObj name="Equation" r:id="rId7" imgW="952087" imgH="393529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395"/>
                          <a:ext cx="60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4" name="Rectangle 12"/>
            <p:cNvSpPr>
              <a:spLocks noChangeArrowheads="1"/>
            </p:cNvSpPr>
            <p:nvPr/>
          </p:nvSpPr>
          <p:spPr bwMode="auto">
            <a:xfrm>
              <a:off x="2321" y="2341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/>
                <a:t>内逐项求导得</a:t>
              </a:r>
              <a:endParaRPr lang="zh-CN" altLang="en-US" sz="2800" b="0" dirty="0"/>
            </a:p>
          </p:txBody>
        </p:sp>
      </p:grpSp>
      <p:graphicFrame>
        <p:nvGraphicFramePr>
          <p:cNvPr id="54285" name="Object 13"/>
          <p:cNvGraphicFramePr>
            <a:graphicFrameLocks noChangeAspect="1"/>
          </p:cNvGraphicFramePr>
          <p:nvPr/>
        </p:nvGraphicFramePr>
        <p:xfrm>
          <a:off x="731838" y="3716338"/>
          <a:ext cx="78009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8" name="Equation" r:id="rId8" imgW="7797800" imgH="914400" progId="Equation.DSMT4">
                  <p:embed/>
                </p:oleObj>
              </mc:Choice>
              <mc:Fallback>
                <p:oleObj name="Equation" r:id="rId8" imgW="7797800" imgH="9144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716338"/>
                        <a:ext cx="78009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9" name="Object 17"/>
          <p:cNvGraphicFramePr>
            <a:graphicFrameLocks noGrp="1" noChangeAspect="1"/>
          </p:cNvGraphicFramePr>
          <p:nvPr>
            <p:ph/>
          </p:nvPr>
        </p:nvGraphicFramePr>
        <p:xfrm>
          <a:off x="463550" y="4962525"/>
          <a:ext cx="8216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079" name="Equation" r:id="rId10" imgW="8216900" imgH="914400" progId="Equation.DSMT4">
                  <p:embed/>
                </p:oleObj>
              </mc:Choice>
              <mc:Fallback>
                <p:oleObj name="Equation" r:id="rId10" imgW="8216900" imgH="914400" progId="Equation.DSMT4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4962525"/>
                        <a:ext cx="8216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606425" y="492125"/>
            <a:ext cx="6613525" cy="536575"/>
            <a:chOff x="382" y="1081"/>
            <a:chExt cx="4166" cy="338"/>
          </a:xfrm>
        </p:grpSpPr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382" y="1089"/>
              <a:ext cx="14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/>
                <a:t>将级数</a:t>
              </a:r>
              <a:r>
                <a:rPr lang="en-US" altLang="zh-CN" sz="2800" dirty="0"/>
                <a:t>(10)</a:t>
              </a:r>
              <a:r>
                <a:rPr lang="zh-CN" altLang="en-US" sz="2800" dirty="0"/>
                <a:t>在</a:t>
              </a:r>
              <a:endParaRPr lang="zh-CN" altLang="en-US" sz="2800" b="0" dirty="0"/>
            </a:p>
          </p:txBody>
        </p:sp>
        <p:graphicFrame>
          <p:nvGraphicFramePr>
            <p:cNvPr id="53252" name="Object 4"/>
            <p:cNvGraphicFramePr>
              <a:graphicFrameLocks noChangeAspect="1"/>
            </p:cNvGraphicFramePr>
            <p:nvPr/>
          </p:nvGraphicFramePr>
          <p:xfrm>
            <a:off x="1743" y="1150"/>
            <a:ext cx="11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136" name="Equation" r:id="rId3" imgW="1879600" imgH="393700" progId="Equation.DSMT4">
                    <p:embed/>
                  </p:oleObj>
                </mc:Choice>
                <mc:Fallback>
                  <p:oleObj name="Equation" r:id="rId3" imgW="1879600" imgH="3937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3" y="1150"/>
                          <a:ext cx="118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2864" y="1081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/>
                <a:t>上逐项求积得到</a:t>
              </a:r>
              <a:endParaRPr lang="zh-CN" altLang="en-US" sz="2800" b="0" dirty="0"/>
            </a:p>
          </p:txBody>
        </p:sp>
      </p:grp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3259138" y="1052513"/>
          <a:ext cx="27527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37" name="Equation" r:id="rId5" imgW="2755900" imgH="927100" progId="Equation.DSMT4">
                  <p:embed/>
                </p:oleObj>
              </mc:Choice>
              <mc:Fallback>
                <p:oleObj name="Equation" r:id="rId5" imgW="2755900" imgH="927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138" y="1052513"/>
                        <a:ext cx="27527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611188" y="190182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所以</a:t>
            </a:r>
          </a:p>
        </p:txBody>
      </p:sp>
      <p:graphicFrame>
        <p:nvGraphicFramePr>
          <p:cNvPr id="53258" name="Object 10"/>
          <p:cNvGraphicFramePr>
            <a:graphicFrameLocks noChangeAspect="1"/>
          </p:cNvGraphicFramePr>
          <p:nvPr/>
        </p:nvGraphicFramePr>
        <p:xfrm>
          <a:off x="900113" y="2492375"/>
          <a:ext cx="76581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38" name="Equation" r:id="rId7" imgW="7658100" imgH="889000" progId="Equation.DSMT4">
                  <p:embed/>
                </p:oleObj>
              </mc:Choice>
              <mc:Fallback>
                <p:oleObj name="Equation" r:id="rId7" imgW="7658100" imgH="8890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492375"/>
                        <a:ext cx="7658100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611188" y="3467097"/>
            <a:ext cx="7312025" cy="584199"/>
            <a:chOff x="385" y="3309"/>
            <a:chExt cx="4606" cy="368"/>
          </a:xfrm>
        </p:grpSpPr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385" y="3309"/>
              <a:ext cx="460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/>
                <a:t>上式对</a:t>
              </a:r>
              <a:r>
                <a:rPr lang="zh-CN" altLang="en-US" dirty="0"/>
                <a:t>           </a:t>
              </a:r>
              <a:r>
                <a:rPr lang="zh-CN" altLang="en-US" sz="2800" dirty="0"/>
                <a:t>也成立</a:t>
              </a:r>
              <a:r>
                <a:rPr lang="en-US" altLang="zh-CN" sz="2800" dirty="0"/>
                <a:t>(</a:t>
              </a:r>
              <a:r>
                <a:rPr lang="zh-CN" altLang="en-US" sz="2800" dirty="0"/>
                <a:t>参见本节习题</a:t>
              </a:r>
              <a:r>
                <a:rPr lang="en-US" altLang="zh-CN" sz="2800" dirty="0"/>
                <a:t>3). </a:t>
              </a:r>
              <a:r>
                <a:rPr lang="zh-CN" altLang="en-US" sz="2800" dirty="0"/>
                <a:t>于是有</a:t>
              </a:r>
            </a:p>
          </p:txBody>
        </p:sp>
        <p:graphicFrame>
          <p:nvGraphicFramePr>
            <p:cNvPr id="53272" name="Object 24"/>
            <p:cNvGraphicFramePr>
              <a:graphicFrameLocks noChangeAspect="1"/>
            </p:cNvGraphicFramePr>
            <p:nvPr/>
          </p:nvGraphicFramePr>
          <p:xfrm>
            <a:off x="1111" y="3385"/>
            <a:ext cx="62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7139" name="Equation" r:id="rId9" imgW="990170" imgH="317362" progId="Equation.DSMT4">
                    <p:embed/>
                  </p:oleObj>
                </mc:Choice>
                <mc:Fallback>
                  <p:oleObj name="Equation" r:id="rId9" imgW="990170" imgH="317362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385"/>
                          <a:ext cx="62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274" name="Object 26"/>
          <p:cNvGraphicFramePr>
            <a:graphicFrameLocks noChangeAspect="1"/>
          </p:cNvGraphicFramePr>
          <p:nvPr/>
        </p:nvGraphicFramePr>
        <p:xfrm>
          <a:off x="2236788" y="4056063"/>
          <a:ext cx="46450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0" name="Equation" r:id="rId11" imgW="4648200" imgH="889000" progId="Equation.DSMT4">
                  <p:embed/>
                </p:oleObj>
              </mc:Choice>
              <mc:Fallback>
                <p:oleObj name="Equation" r:id="rId11" imgW="4648200" imgH="889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4056063"/>
                        <a:ext cx="46450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5" name="Object 27"/>
          <p:cNvGraphicFramePr>
            <a:graphicFrameLocks noChangeAspect="1"/>
          </p:cNvGraphicFramePr>
          <p:nvPr/>
        </p:nvGraphicFramePr>
        <p:xfrm>
          <a:off x="2236788" y="5084763"/>
          <a:ext cx="45878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1" name="Equation" r:id="rId13" imgW="4584700" imgH="889000" progId="Equation.DSMT4">
                  <p:embed/>
                </p:oleObj>
              </mc:Choice>
              <mc:Fallback>
                <p:oleObj name="Equation" r:id="rId13" imgW="4584700" imgH="8890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5084763"/>
                        <a:ext cx="458787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3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77850" y="547222"/>
            <a:ext cx="80922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从这个例子可以看到</a:t>
            </a:r>
            <a:r>
              <a:rPr lang="en-US" altLang="zh-CN" sz="2800" dirty="0"/>
              <a:t>: </a:t>
            </a:r>
            <a:r>
              <a:rPr lang="zh-CN" altLang="en-US" sz="2800" dirty="0"/>
              <a:t>由已知级数</a:t>
            </a:r>
            <a:r>
              <a:rPr lang="en-US" altLang="zh-CN" sz="2800" dirty="0"/>
              <a:t>(10)</a:t>
            </a:r>
            <a:r>
              <a:rPr lang="zh-CN" altLang="en-US" sz="2800" dirty="0"/>
              <a:t>的和函数</a:t>
            </a:r>
            <a:r>
              <a:rPr lang="en-US" altLang="zh-CN" sz="2800" dirty="0"/>
              <a:t>, </a:t>
            </a:r>
            <a:r>
              <a:rPr lang="zh-CN" altLang="en-US" sz="2800" dirty="0"/>
              <a:t>通 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577850" y="1196975"/>
            <a:ext cx="8216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过逐项求导或逐项求积可间接地求得级数</a:t>
            </a:r>
            <a:r>
              <a:rPr lang="en-US" altLang="zh-CN" sz="2800" dirty="0"/>
              <a:t>(11)</a:t>
            </a:r>
            <a:r>
              <a:rPr lang="zh-CN" altLang="en-US" sz="2800" dirty="0"/>
              <a:t>、</a:t>
            </a:r>
            <a:r>
              <a:rPr lang="en-US" altLang="zh-CN" sz="2800" dirty="0"/>
              <a:t>(12) 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588963" y="1844209"/>
            <a:ext cx="2682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或</a:t>
            </a:r>
            <a:r>
              <a:rPr lang="en-US" altLang="zh-CN" sz="2800" dirty="0"/>
              <a:t>(13)</a:t>
            </a:r>
            <a:r>
              <a:rPr lang="zh-CN" altLang="en-US" sz="2800" dirty="0"/>
              <a:t>的和函数</a:t>
            </a:r>
            <a:r>
              <a:rPr lang="en-US" altLang="zh-CN" sz="2800" dirty="0"/>
              <a:t>.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77850" y="2376488"/>
            <a:ext cx="5972175" cy="923925"/>
            <a:chOff x="385" y="2614"/>
            <a:chExt cx="3762" cy="582"/>
          </a:xfrm>
        </p:grpSpPr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385" y="2741"/>
              <a:ext cx="14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0000FF"/>
                  </a:solidFill>
                </a:rPr>
                <a:t>例</a:t>
              </a:r>
              <a:r>
                <a:rPr lang="en-US" altLang="zh-CN" sz="2800" dirty="0">
                  <a:solidFill>
                    <a:srgbClr val="0000FF"/>
                  </a:solidFill>
                </a:rPr>
                <a:t>7 </a:t>
              </a:r>
              <a:r>
                <a:rPr lang="zh-CN" altLang="en-US" sz="2800" dirty="0"/>
                <a:t>求幂级数</a:t>
              </a:r>
              <a:endParaRPr lang="zh-CN" altLang="en-US" sz="2800" b="0" dirty="0"/>
            </a:p>
          </p:txBody>
        </p:sp>
        <p:graphicFrame>
          <p:nvGraphicFramePr>
            <p:cNvPr id="52233" name="Object 9"/>
            <p:cNvGraphicFramePr>
              <a:graphicFrameLocks noChangeAspect="1"/>
            </p:cNvGraphicFramePr>
            <p:nvPr/>
          </p:nvGraphicFramePr>
          <p:xfrm>
            <a:off x="1746" y="2614"/>
            <a:ext cx="1362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8" name="Equation" r:id="rId3" imgW="2159000" imgH="927100" progId="Equation.DSMT4">
                    <p:embed/>
                  </p:oleObj>
                </mc:Choice>
                <mc:Fallback>
                  <p:oleObj name="Equation" r:id="rId3" imgW="2159000" imgH="9271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2614"/>
                          <a:ext cx="1362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>
              <a:off x="3061" y="2732"/>
              <a:ext cx="108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/>
                <a:t>的和函数</a:t>
              </a:r>
              <a:r>
                <a:rPr lang="en-US" altLang="zh-CN" sz="2800" dirty="0"/>
                <a:t>.</a:t>
              </a:r>
              <a:endParaRPr lang="en-US" altLang="zh-CN" sz="2800" b="0" dirty="0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581025" y="3281363"/>
            <a:ext cx="7777163" cy="923925"/>
            <a:chOff x="476" y="217"/>
            <a:chExt cx="4899" cy="582"/>
          </a:xfrm>
        </p:grpSpPr>
        <p:graphicFrame>
          <p:nvGraphicFramePr>
            <p:cNvPr id="52238" name="Object 14"/>
            <p:cNvGraphicFramePr>
              <a:graphicFrameLocks noChangeAspect="1"/>
            </p:cNvGraphicFramePr>
            <p:nvPr/>
          </p:nvGraphicFramePr>
          <p:xfrm>
            <a:off x="2971" y="346"/>
            <a:ext cx="1080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29" name="Equation" r:id="rId5" imgW="1714500" imgH="673100" progId="Equation.DSMT4">
                    <p:embed/>
                  </p:oleObj>
                </mc:Choice>
                <mc:Fallback>
                  <p:oleObj name="Equation" r:id="rId5" imgW="1714500" imgH="6731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346"/>
                          <a:ext cx="1080" cy="4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9" name="Object 15"/>
            <p:cNvGraphicFramePr>
              <a:graphicFrameLocks noChangeAspect="1"/>
            </p:cNvGraphicFramePr>
            <p:nvPr/>
          </p:nvGraphicFramePr>
          <p:xfrm>
            <a:off x="4871" y="217"/>
            <a:ext cx="504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30" name="Equation" r:id="rId7" imgW="800100" imgH="927100" progId="Equation.DSMT4">
                    <p:embed/>
                  </p:oleObj>
                </mc:Choice>
                <mc:Fallback>
                  <p:oleObj name="Equation" r:id="rId7" imgW="800100" imgH="9271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1" y="217"/>
                          <a:ext cx="504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476" y="391"/>
              <a:ext cx="2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解</a:t>
              </a:r>
              <a:r>
                <a:rPr lang="zh-CN" altLang="en-US" sz="2800" dirty="0">
                  <a:solidFill>
                    <a:srgbClr val="0000FF"/>
                  </a:solidFill>
                </a:rPr>
                <a:t>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首先求出收敛域</a:t>
              </a:r>
              <a:r>
                <a:rPr lang="en-US" altLang="zh-CN" sz="2800" dirty="0"/>
                <a:t>.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因为</a:t>
              </a:r>
              <a:endParaRPr lang="zh-CN" altLang="en-US" sz="2800" b="0" dirty="0"/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4014" y="361"/>
              <a:ext cx="931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/>
                <a:t>,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且级数</a:t>
              </a:r>
              <a:endParaRPr lang="zh-CN" altLang="en-US" sz="2800" b="0" dirty="0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54038" y="4111625"/>
            <a:ext cx="6842125" cy="923925"/>
            <a:chOff x="476" y="762"/>
            <a:chExt cx="4310" cy="582"/>
          </a:xfrm>
        </p:grpSpPr>
        <p:graphicFrame>
          <p:nvGraphicFramePr>
            <p:cNvPr id="52243" name="Object 19"/>
            <p:cNvGraphicFramePr>
              <a:graphicFrameLocks noChangeAspect="1"/>
            </p:cNvGraphicFramePr>
            <p:nvPr/>
          </p:nvGraphicFramePr>
          <p:xfrm>
            <a:off x="748" y="762"/>
            <a:ext cx="1134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31" name="Equation" r:id="rId9" imgW="1803400" imgH="927100" progId="Equation.DSMT4">
                    <p:embed/>
                  </p:oleObj>
                </mc:Choice>
                <mc:Fallback>
                  <p:oleObj name="Equation" r:id="rId9" imgW="1803400" imgH="9271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762"/>
                          <a:ext cx="1134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4" name="Object 20"/>
            <p:cNvGraphicFramePr>
              <a:graphicFrameLocks noChangeAspect="1"/>
            </p:cNvGraphicFramePr>
            <p:nvPr/>
          </p:nvGraphicFramePr>
          <p:xfrm>
            <a:off x="3998" y="961"/>
            <a:ext cx="6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132" name="Equation" r:id="rId11" imgW="965200" imgH="393700" progId="Equation.DSMT4">
                    <p:embed/>
                  </p:oleObj>
                </mc:Choice>
                <mc:Fallback>
                  <p:oleObj name="Equation" r:id="rId11" imgW="965200" imgH="3937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8" y="961"/>
                          <a:ext cx="6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476" y="89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/>
                <a:t>与</a:t>
              </a:r>
              <a:endParaRPr lang="zh-CN" altLang="en-US" sz="2800" b="0" dirty="0"/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1791" y="898"/>
              <a:ext cx="2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/>
                <a:t>都发散</a:t>
              </a:r>
              <a:r>
                <a:rPr lang="en-US" altLang="zh-CN" sz="2800" dirty="0"/>
                <a:t>, </a:t>
              </a:r>
              <a:r>
                <a:rPr lang="zh-CN" altLang="en-US" sz="2800" dirty="0"/>
                <a:t>所以收敛域为</a:t>
              </a:r>
              <a:endParaRPr lang="zh-CN" altLang="en-US" sz="2800" b="0" dirty="0"/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4558" y="88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. </a:t>
              </a:r>
              <a:endParaRPr lang="en-US" altLang="zh-CN" sz="2400" b="0"/>
            </a:p>
          </p:txBody>
        </p:sp>
      </p:grp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576263" y="5141913"/>
            <a:ext cx="6011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dirty="0"/>
              <a:t>采用逐项求积法来求和函数</a:t>
            </a:r>
            <a:r>
              <a:rPr lang="en-US" altLang="zh-CN" sz="2800" dirty="0"/>
              <a:t>. </a:t>
            </a:r>
            <a:r>
              <a:rPr lang="zh-CN" altLang="en-US" sz="2800" dirty="0"/>
              <a:t>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13" name="Object 13"/>
          <p:cNvGraphicFramePr>
            <a:graphicFrameLocks noChangeAspect="1"/>
          </p:cNvGraphicFramePr>
          <p:nvPr/>
        </p:nvGraphicFramePr>
        <p:xfrm>
          <a:off x="1827213" y="476250"/>
          <a:ext cx="62007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8" name="Equation" r:id="rId3" imgW="6197600" imgH="927100" progId="Equation.DSMT4">
                  <p:embed/>
                </p:oleObj>
              </mc:Choice>
              <mc:Fallback>
                <p:oleObj name="Equation" r:id="rId3" imgW="6197600" imgH="927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476250"/>
                        <a:ext cx="62007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2628900" y="1670050"/>
          <a:ext cx="33369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79" name="Equation" r:id="rId5" imgW="3340100" imgH="393700" progId="Equation.DSMT4">
                  <p:embed/>
                </p:oleObj>
              </mc:Choice>
              <mc:Fallback>
                <p:oleObj name="Equation" r:id="rId5" imgW="3340100" imgH="39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1670050"/>
                        <a:ext cx="33369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11188" y="2349500"/>
            <a:ext cx="6684962" cy="923925"/>
            <a:chOff x="476" y="2750"/>
            <a:chExt cx="4211" cy="582"/>
          </a:xfrm>
        </p:grpSpPr>
        <p:sp>
          <p:nvSpPr>
            <p:cNvPr id="51218" name="Rectangle 18"/>
            <p:cNvSpPr>
              <a:spLocks noChangeArrowheads="1"/>
            </p:cNvSpPr>
            <p:nvPr/>
          </p:nvSpPr>
          <p:spPr bwMode="auto">
            <a:xfrm>
              <a:off x="476" y="288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对</a:t>
              </a:r>
              <a:endParaRPr lang="zh-CN" altLang="en-US" sz="2400" b="0"/>
            </a:p>
          </p:txBody>
        </p:sp>
        <p:graphicFrame>
          <p:nvGraphicFramePr>
            <p:cNvPr id="51217" name="Object 17"/>
            <p:cNvGraphicFramePr>
              <a:graphicFrameLocks noChangeAspect="1"/>
            </p:cNvGraphicFramePr>
            <p:nvPr/>
          </p:nvGraphicFramePr>
          <p:xfrm>
            <a:off x="793" y="2750"/>
            <a:ext cx="2166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80" name="Equation" r:id="rId7" imgW="3441700" imgH="927100" progId="Equation.DSMT4">
                    <p:embed/>
                  </p:oleObj>
                </mc:Choice>
                <mc:Fallback>
                  <p:oleObj name="Equation" r:id="rId7" imgW="3441700" imgH="9271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2750"/>
                          <a:ext cx="2166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9" name="Rectangle 19"/>
            <p:cNvSpPr>
              <a:spLocks noChangeArrowheads="1"/>
            </p:cNvSpPr>
            <p:nvPr/>
          </p:nvSpPr>
          <p:spPr bwMode="auto">
            <a:xfrm>
              <a:off x="2891" y="2886"/>
              <a:ext cx="17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进行逐项积分</a:t>
              </a:r>
              <a:r>
                <a:rPr lang="en-US" altLang="zh-CN"/>
                <a:t>, </a:t>
              </a:r>
              <a:r>
                <a:rPr lang="zh-CN" altLang="en-US"/>
                <a:t>得</a:t>
              </a:r>
              <a:endParaRPr lang="zh-CN" altLang="en-US" sz="2400" b="0"/>
            </a:p>
          </p:txBody>
        </p:sp>
      </p:grpSp>
      <p:graphicFrame>
        <p:nvGraphicFramePr>
          <p:cNvPr id="51224" name="Object 24"/>
          <p:cNvGraphicFramePr>
            <a:graphicFrameLocks noChangeAspect="1"/>
          </p:cNvGraphicFramePr>
          <p:nvPr/>
        </p:nvGraphicFramePr>
        <p:xfrm>
          <a:off x="1277938" y="3270250"/>
          <a:ext cx="46386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81" name="Equation" r:id="rId9" imgW="4635500" imgH="927100" progId="Equation.DSMT4">
                  <p:embed/>
                </p:oleObj>
              </mc:Choice>
              <mc:Fallback>
                <p:oleObj name="Equation" r:id="rId9" imgW="4635500" imgH="927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938" y="3270250"/>
                        <a:ext cx="46386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5" name="Object 25"/>
          <p:cNvGraphicFramePr>
            <a:graphicFrameLocks noChangeAspect="1"/>
          </p:cNvGraphicFramePr>
          <p:nvPr/>
        </p:nvGraphicFramePr>
        <p:xfrm>
          <a:off x="2081213" y="4289425"/>
          <a:ext cx="64039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182" name="Equation" r:id="rId11" imgW="6400800" imgH="927100" progId="Equation.DSMT4">
                  <p:embed/>
                </p:oleObj>
              </mc:Choice>
              <mc:Fallback>
                <p:oleObj name="Equation" r:id="rId11" imgW="6400800" imgH="927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289425"/>
                        <a:ext cx="64039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23888" y="5300663"/>
            <a:ext cx="3292475" cy="576262"/>
            <a:chOff x="521" y="1661"/>
            <a:chExt cx="2074" cy="363"/>
          </a:xfrm>
        </p:grpSpPr>
        <p:sp>
          <p:nvSpPr>
            <p:cNvPr id="51227" name="Rectangle 27"/>
            <p:cNvSpPr>
              <a:spLocks noChangeArrowheads="1"/>
            </p:cNvSpPr>
            <p:nvPr/>
          </p:nvSpPr>
          <p:spPr bwMode="auto">
            <a:xfrm>
              <a:off x="521" y="166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对</a:t>
              </a:r>
              <a:endParaRPr lang="zh-CN" altLang="en-US" sz="2400" b="0"/>
            </a:p>
          </p:txBody>
        </p:sp>
        <p:graphicFrame>
          <p:nvGraphicFramePr>
            <p:cNvPr id="51228" name="Object 28"/>
            <p:cNvGraphicFramePr>
              <a:graphicFrameLocks noChangeAspect="1"/>
            </p:cNvGraphicFramePr>
            <p:nvPr/>
          </p:nvGraphicFramePr>
          <p:xfrm>
            <a:off x="855" y="1751"/>
            <a:ext cx="4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183" name="Equation" r:id="rId13" imgW="698197" imgH="393529" progId="Equation.DSMT4">
                    <p:embed/>
                  </p:oleObj>
                </mc:Choice>
                <mc:Fallback>
                  <p:oleObj name="Equation" r:id="rId13" imgW="698197" imgH="393529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5" y="1751"/>
                          <a:ext cx="4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9" name="Rectangle 29"/>
            <p:cNvSpPr>
              <a:spLocks noChangeArrowheads="1"/>
            </p:cNvSpPr>
            <p:nvPr/>
          </p:nvSpPr>
          <p:spPr bwMode="auto">
            <a:xfrm>
              <a:off x="1247" y="1697"/>
              <a:ext cx="13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逐项积分</a:t>
              </a:r>
              <a:r>
                <a:rPr lang="en-US" altLang="zh-CN"/>
                <a:t>, </a:t>
              </a:r>
              <a:r>
                <a:rPr lang="zh-CN" altLang="en-US"/>
                <a:t>得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5" name="Object 9"/>
          <p:cNvGraphicFramePr>
            <a:graphicFrameLocks noChangeAspect="1"/>
          </p:cNvGraphicFramePr>
          <p:nvPr/>
        </p:nvGraphicFramePr>
        <p:xfrm>
          <a:off x="1671638" y="404813"/>
          <a:ext cx="65754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1" name="Equation" r:id="rId3" imgW="6578600" imgH="927100" progId="Equation.DSMT4">
                  <p:embed/>
                </p:oleObj>
              </mc:Choice>
              <mc:Fallback>
                <p:oleObj name="Equation" r:id="rId3" imgW="6578600" imgH="927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404813"/>
                        <a:ext cx="6575425" cy="928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604838" y="2262188"/>
            <a:ext cx="187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所以</a:t>
            </a:r>
          </a:p>
        </p:txBody>
      </p:sp>
      <p:graphicFrame>
        <p:nvGraphicFramePr>
          <p:cNvPr id="50190" name="Object 14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09160129"/>
              </p:ext>
            </p:extLst>
          </p:nvPr>
        </p:nvGraphicFramePr>
        <p:xfrm>
          <a:off x="2987824" y="1268760"/>
          <a:ext cx="3124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2" name="Equation" r:id="rId5" imgW="3124200" imgH="850900" progId="Equation.DSMT4">
                  <p:embed/>
                </p:oleObj>
              </mc:Choice>
              <mc:Fallback>
                <p:oleObj name="Equation" r:id="rId5" imgW="3124200" imgH="850900" progId="Equation.DSMT4">
                  <p:embed/>
                  <p:pic>
                    <p:nvPicPr>
                      <p:cNvPr id="0" name="Picture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268760"/>
                        <a:ext cx="3124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493472"/>
              </p:ext>
            </p:extLst>
          </p:nvPr>
        </p:nvGraphicFramePr>
        <p:xfrm>
          <a:off x="1691680" y="2348880"/>
          <a:ext cx="39338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3" name="Equation" r:id="rId7" imgW="3937000" imgH="1092200" progId="Equation.DSMT4">
                  <p:embed/>
                </p:oleObj>
              </mc:Choice>
              <mc:Fallback>
                <p:oleObj name="Equation" r:id="rId7" imgW="3937000" imgH="1092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2348880"/>
                        <a:ext cx="3933825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681047"/>
              </p:ext>
            </p:extLst>
          </p:nvPr>
        </p:nvGraphicFramePr>
        <p:xfrm>
          <a:off x="1691680" y="3429000"/>
          <a:ext cx="58832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4" name="Equation" r:id="rId9" imgW="5880100" imgH="1155700" progId="Equation.DSMT4">
                  <p:embed/>
                </p:oleObj>
              </mc:Choice>
              <mc:Fallback>
                <p:oleObj name="Equation" r:id="rId9" imgW="5880100" imgH="11557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429000"/>
                        <a:ext cx="58832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829895"/>
              </p:ext>
            </p:extLst>
          </p:nvPr>
        </p:nvGraphicFramePr>
        <p:xfrm>
          <a:off x="1763688" y="4653136"/>
          <a:ext cx="54197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75" name="Equation" r:id="rId11" imgW="5422900" imgH="965200" progId="Equation.DSMT4">
                  <p:embed/>
                </p:oleObj>
              </mc:Choice>
              <mc:Fallback>
                <p:oleObj name="Equation" r:id="rId11" imgW="5422900" imgH="965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653136"/>
                        <a:ext cx="54197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043608" y="5805264"/>
            <a:ext cx="64796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本题还可以用逐项求导的方法求和</a:t>
            </a:r>
            <a:r>
              <a:rPr lang="zh-CN" altLang="en-US" sz="2800" dirty="0" smtClean="0"/>
              <a:t>函数</a:t>
            </a:r>
            <a:r>
              <a:rPr lang="en-US" altLang="zh-CN" sz="2800" dirty="0" smtClean="0"/>
              <a:t>.</a:t>
            </a: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143250" y="495300"/>
            <a:ext cx="272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000" b="0">
                <a:solidFill>
                  <a:srgbClr val="0000FF"/>
                </a:solidFill>
                <a:ea typeface="华文新魏" panose="02010800040101010101" pitchFamily="2" charset="-122"/>
              </a:rPr>
              <a:t>复习思考题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595313" y="1362075"/>
            <a:ext cx="7851775" cy="936625"/>
            <a:chOff x="295" y="799"/>
            <a:chExt cx="4946" cy="590"/>
          </a:xfrm>
        </p:grpSpPr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018" y="97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endParaRPr lang="en-US" altLang="zh-CN" sz="2400" b="0"/>
            </a:p>
          </p:txBody>
        </p:sp>
        <p:sp>
          <p:nvSpPr>
            <p:cNvPr id="48136" name="Rectangle 8"/>
            <p:cNvSpPr>
              <a:spLocks noChangeArrowheads="1"/>
            </p:cNvSpPr>
            <p:nvPr/>
          </p:nvSpPr>
          <p:spPr bwMode="auto">
            <a:xfrm>
              <a:off x="3152" y="98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, </a:t>
              </a:r>
              <a:endParaRPr lang="en-US" altLang="zh-CN" sz="2400" b="0"/>
            </a:p>
          </p:txBody>
        </p:sp>
        <p:grpSp>
          <p:nvGrpSpPr>
            <p:cNvPr id="3" name="Group 16"/>
            <p:cNvGrpSpPr>
              <a:grpSpLocks/>
            </p:cNvGrpSpPr>
            <p:nvPr/>
          </p:nvGrpSpPr>
          <p:grpSpPr bwMode="auto">
            <a:xfrm>
              <a:off x="295" y="799"/>
              <a:ext cx="4946" cy="590"/>
              <a:chOff x="295" y="799"/>
              <a:chExt cx="4946" cy="590"/>
            </a:xfrm>
          </p:grpSpPr>
          <p:graphicFrame>
            <p:nvGraphicFramePr>
              <p:cNvPr id="48133" name="Object 5"/>
              <p:cNvGraphicFramePr>
                <a:graphicFrameLocks noChangeAspect="1"/>
              </p:cNvGraphicFramePr>
              <p:nvPr/>
            </p:nvGraphicFramePr>
            <p:xfrm>
              <a:off x="1383" y="807"/>
              <a:ext cx="720" cy="5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121" name="Equation" r:id="rId3" imgW="1143000" imgH="927100" progId="Equation.DSMT4">
                      <p:embed/>
                    </p:oleObj>
                  </mc:Choice>
                  <mc:Fallback>
                    <p:oleObj name="Equation" r:id="rId3" imgW="1143000" imgH="927100" progId="Equation.DSMT4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3" y="807"/>
                            <a:ext cx="720" cy="5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2" name="Object 4"/>
              <p:cNvGraphicFramePr>
                <a:graphicFrameLocks noChangeAspect="1"/>
              </p:cNvGraphicFramePr>
              <p:nvPr/>
            </p:nvGraphicFramePr>
            <p:xfrm>
              <a:off x="2245" y="799"/>
              <a:ext cx="984" cy="5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122" name="Equation" r:id="rId5" imgW="1562100" imgH="927100" progId="Equation.DSMT4">
                      <p:embed/>
                    </p:oleObj>
                  </mc:Choice>
                  <mc:Fallback>
                    <p:oleObj name="Equation" r:id="rId5" imgW="1562100" imgH="927100" progId="Equation.DSMT4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45" y="799"/>
                            <a:ext cx="984" cy="5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131" name="Object 3"/>
              <p:cNvGraphicFramePr>
                <a:graphicFrameLocks noChangeAspect="1"/>
              </p:cNvGraphicFramePr>
              <p:nvPr/>
            </p:nvGraphicFramePr>
            <p:xfrm>
              <a:off x="3334" y="807"/>
              <a:ext cx="1146" cy="5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1123" name="Equation" r:id="rId7" imgW="1816100" imgH="927100" progId="Equation.DSMT4">
                      <p:embed/>
                    </p:oleObj>
                  </mc:Choice>
                  <mc:Fallback>
                    <p:oleObj name="Equation" r:id="rId7" imgW="1816100" imgH="927100" progId="Equation.DSMT4">
                      <p:embed/>
                      <p:pic>
                        <p:nvPicPr>
                          <p:cNvPr id="0" name="Picture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4" y="807"/>
                            <a:ext cx="1146" cy="5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34" name="Rectangle 6"/>
              <p:cNvSpPr>
                <a:spLocks noChangeArrowheads="1"/>
              </p:cNvSpPr>
              <p:nvPr/>
            </p:nvSpPr>
            <p:spPr bwMode="auto">
              <a:xfrm>
                <a:off x="295" y="971"/>
                <a:ext cx="10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 sz="2800" dirty="0">
                    <a:solidFill>
                      <a:srgbClr val="0000FF"/>
                    </a:solidFill>
                  </a:rPr>
                  <a:t>1.</a:t>
                </a:r>
                <a:r>
                  <a:rPr lang="en-US" altLang="zh-CN" sz="2800" dirty="0"/>
                  <a:t> 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幂级数</a:t>
                </a:r>
                <a:endParaRPr lang="zh-CN" altLang="en-US" sz="2800" b="0" dirty="0"/>
              </a:p>
            </p:txBody>
          </p:sp>
          <p:sp>
            <p:nvSpPr>
              <p:cNvPr id="48137" name="Rectangle 9"/>
              <p:cNvSpPr>
                <a:spLocks noChangeArrowheads="1"/>
              </p:cNvSpPr>
              <p:nvPr/>
            </p:nvSpPr>
            <p:spPr bwMode="auto">
              <a:xfrm>
                <a:off x="4450" y="935"/>
                <a:ext cx="7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800" dirty="0">
                    <a:cs typeface="Times New Roman" panose="02020603050405020304" pitchFamily="18" charset="0"/>
                  </a:rPr>
                  <a:t>有相同</a:t>
                </a:r>
                <a:endParaRPr lang="zh-CN" altLang="en-US" sz="2800" b="0" dirty="0"/>
              </a:p>
            </p:txBody>
          </p:sp>
        </p:grpSp>
      </p:grp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595313" y="2405063"/>
            <a:ext cx="7326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收敛半径</a:t>
            </a:r>
            <a:r>
              <a:rPr lang="en-US" altLang="zh-CN" sz="2800" dirty="0"/>
              <a:t>, </a:t>
            </a:r>
            <a:r>
              <a:rPr lang="zh-CN" altLang="en-US" sz="2800" dirty="0"/>
              <a:t>试问它们的收敛域之间有什么关系</a:t>
            </a:r>
            <a:r>
              <a:rPr lang="en-US" altLang="zh-CN" sz="2800" dirty="0"/>
              <a:t>?</a:t>
            </a:r>
          </a:p>
        </p:txBody>
      </p:sp>
      <p:sp>
        <p:nvSpPr>
          <p:cNvPr id="48139" name="Rectangle 11"/>
          <p:cNvSpPr>
            <a:spLocks noChangeArrowheads="1"/>
          </p:cNvSpPr>
          <p:nvPr/>
        </p:nvSpPr>
        <p:spPr bwMode="auto">
          <a:xfrm>
            <a:off x="628650" y="3139609"/>
            <a:ext cx="80393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dirty="0">
                <a:solidFill>
                  <a:srgbClr val="0000FF"/>
                </a:solidFill>
              </a:rPr>
              <a:t>2.</a:t>
            </a:r>
            <a:r>
              <a:rPr lang="en-US" altLang="zh-CN" sz="2800" dirty="0"/>
              <a:t> </a:t>
            </a:r>
            <a:r>
              <a:rPr lang="zh-CN" altLang="en-US" sz="2800" dirty="0"/>
              <a:t>一个幂级数有无限多个项的系数为零</a:t>
            </a:r>
            <a:r>
              <a:rPr lang="en-US" altLang="zh-CN" sz="2800" dirty="0"/>
              <a:t>, </a:t>
            </a:r>
            <a:r>
              <a:rPr lang="zh-CN" altLang="en-US" sz="2800" dirty="0"/>
              <a:t>称为缺项 </a:t>
            </a: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598488" y="3787309"/>
            <a:ext cx="81275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幂级数</a:t>
            </a:r>
            <a:r>
              <a:rPr lang="en-US" altLang="zh-CN" sz="2800" dirty="0"/>
              <a:t>.  </a:t>
            </a:r>
            <a:r>
              <a:rPr lang="zh-CN" altLang="en-US" sz="2800" dirty="0"/>
              <a:t>例</a:t>
            </a:r>
            <a:r>
              <a:rPr lang="en-US" altLang="zh-CN" sz="2800" dirty="0"/>
              <a:t>4 </a:t>
            </a:r>
            <a:r>
              <a:rPr lang="zh-CN" altLang="en-US" sz="2800" dirty="0"/>
              <a:t>给出了求缺项幂级数收敛半径的方法</a:t>
            </a:r>
            <a:r>
              <a:rPr lang="en-US" altLang="zh-CN" sz="2800" dirty="0"/>
              <a:t>, </a:t>
            </a: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579438" y="4471988"/>
            <a:ext cx="804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除此以外还有其他方法吗</a:t>
            </a:r>
            <a:r>
              <a:rPr lang="en-US" altLang="zh-CN" sz="2800" dirty="0"/>
              <a:t>? </a:t>
            </a:r>
            <a:r>
              <a:rPr lang="zh-CN" altLang="en-US" sz="2800" dirty="0"/>
              <a:t>请读者总结求缺项幂级 </a:t>
            </a: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555625" y="5141913"/>
            <a:ext cx="3219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数收敛半径的方法</a:t>
            </a:r>
            <a:r>
              <a:rPr lang="en-US" altLang="zh-CN" sz="2800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179512" y="659865"/>
            <a:ext cx="80217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dirty="0">
                <a:solidFill>
                  <a:srgbClr val="0000FF"/>
                </a:solidFill>
              </a:rPr>
              <a:t>3.</a:t>
            </a:r>
            <a:r>
              <a:rPr lang="en-US" altLang="zh-CN" dirty="0"/>
              <a:t> </a:t>
            </a:r>
            <a:r>
              <a:rPr lang="zh-CN" altLang="en-US" dirty="0"/>
              <a:t>幂级数的逐项求导和逐项求积是求</a:t>
            </a:r>
            <a:r>
              <a:rPr lang="zh-CN" altLang="en-US" dirty="0" smtClean="0"/>
              <a:t>幂级数</a:t>
            </a:r>
            <a:endParaRPr lang="zh-CN" altLang="en-US" dirty="0"/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251520" y="1412776"/>
            <a:ext cx="78870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和函数的一个有效的方法</a:t>
            </a:r>
            <a:r>
              <a:rPr lang="en-US" altLang="zh-CN" dirty="0"/>
              <a:t>,  </a:t>
            </a:r>
            <a:r>
              <a:rPr lang="zh-CN" altLang="en-US" dirty="0"/>
              <a:t>请通过练习</a:t>
            </a:r>
            <a:r>
              <a:rPr lang="zh-CN" altLang="en-US" dirty="0" smtClean="0"/>
              <a:t>总结</a:t>
            </a:r>
            <a:endParaRPr lang="zh-CN" altLang="en-US" dirty="0"/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467544" y="2172033"/>
            <a:ext cx="45047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出求和函数的常规方法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93725" y="1194922"/>
            <a:ext cx="5113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且有界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即存在某正数</a:t>
            </a:r>
            <a:r>
              <a:rPr lang="zh-CN" altLang="en-US" sz="2800" dirty="0"/>
              <a:t> </a:t>
            </a:r>
            <a:r>
              <a:rPr lang="en-US" altLang="zh-CN" sz="2800" i="1" dirty="0"/>
              <a:t>M</a:t>
            </a:r>
            <a:r>
              <a:rPr lang="en-US" altLang="zh-CN" sz="2800" dirty="0"/>
              <a:t>,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使得</a:t>
            </a:r>
          </a:p>
        </p:txBody>
      </p:sp>
      <p:graphicFrame>
        <p:nvGraphicFramePr>
          <p:cNvPr id="83971" name="Object 3"/>
          <p:cNvGraphicFramePr>
            <a:graphicFrameLocks noChangeAspect="1"/>
          </p:cNvGraphicFramePr>
          <p:nvPr/>
        </p:nvGraphicFramePr>
        <p:xfrm>
          <a:off x="2114550" y="1773238"/>
          <a:ext cx="40735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40" name="Equation" r:id="rId3" imgW="4076700" imgH="482600" progId="Equation.DSMT4">
                  <p:embed/>
                </p:oleObj>
              </mc:Choice>
              <mc:Fallback>
                <p:oleObj name="Equation" r:id="rId3" imgW="4076700" imgH="482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773238"/>
                        <a:ext cx="40735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676275" y="2476500"/>
          <a:ext cx="62103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41" name="Equation" r:id="rId5" imgW="6210300" imgH="444500" progId="Equation.DSMT4">
                  <p:embed/>
                </p:oleObj>
              </mc:Choice>
              <mc:Fallback>
                <p:oleObj name="Equation" r:id="rId5" imgW="6210300" imgH="444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476500"/>
                        <a:ext cx="62103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3060700" y="3062288"/>
          <a:ext cx="15335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42" name="Equation" r:id="rId7" imgW="1536700" imgH="939800" progId="Equation.DSMT4">
                  <p:embed/>
                </p:oleObj>
              </mc:Choice>
              <mc:Fallback>
                <p:oleObj name="Equation" r:id="rId7" imgW="1536700" imgH="939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3062288"/>
                        <a:ext cx="15335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Rectangle 9"/>
          <p:cNvSpPr>
            <a:spLocks noChangeArrowheads="1"/>
          </p:cNvSpPr>
          <p:nvPr/>
        </p:nvSpPr>
        <p:spPr bwMode="auto">
          <a:xfrm>
            <a:off x="587375" y="3917950"/>
            <a:ext cx="1098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</a:rPr>
              <a:t>则有</a:t>
            </a:r>
          </a:p>
        </p:txBody>
      </p:sp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1484313" y="4316413"/>
          <a:ext cx="56800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43" name="Equation" r:id="rId9" imgW="5676900" imgH="1054100" progId="Equation.DSMT4">
                  <p:embed/>
                </p:oleObj>
              </mc:Choice>
              <mc:Fallback>
                <p:oleObj name="Equation" r:id="rId9" imgW="5676900" imgH="10541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4316413"/>
                        <a:ext cx="5680075" cy="1057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539750" y="5313363"/>
            <a:ext cx="8218488" cy="923925"/>
            <a:chOff x="476" y="3022"/>
            <a:chExt cx="5177" cy="582"/>
          </a:xfrm>
        </p:grpSpPr>
        <p:sp>
          <p:nvSpPr>
            <p:cNvPr id="83981" name="Rectangle 13"/>
            <p:cNvSpPr>
              <a:spLocks noChangeArrowheads="1"/>
            </p:cNvSpPr>
            <p:nvPr/>
          </p:nvSpPr>
          <p:spPr bwMode="auto">
            <a:xfrm>
              <a:off x="476" y="3141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由于级数</a:t>
              </a:r>
              <a:endParaRPr lang="zh-CN" altLang="en-US" sz="2800" b="0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83980" name="Object 12"/>
            <p:cNvGraphicFramePr>
              <a:graphicFrameLocks noChangeAspect="1"/>
            </p:cNvGraphicFramePr>
            <p:nvPr/>
          </p:nvGraphicFramePr>
          <p:xfrm>
            <a:off x="1447" y="3022"/>
            <a:ext cx="696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44" name="Equation" r:id="rId11" imgW="1104900" imgH="927100" progId="Equation.DSMT4">
                    <p:embed/>
                  </p:oleObj>
                </mc:Choice>
                <mc:Fallback>
                  <p:oleObj name="Equation" r:id="rId11" imgW="1104900" imgH="9271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" y="3022"/>
                          <a:ext cx="696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2105" y="3141"/>
              <a:ext cx="35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lang="en-US" altLang="zh-CN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2800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故由优级数判别法知幂级数</a:t>
              </a:r>
              <a:r>
                <a:rPr lang="zh-CN" altLang="en-US" sz="2800" dirty="0">
                  <a:latin typeface="宋体" panose="02010600030101010101" pitchFamily="2" charset="-122"/>
                </a:rPr>
                <a:t> </a:t>
              </a:r>
              <a:endParaRPr lang="zh-CN" altLang="en-US" sz="2800" b="0" dirty="0"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550863" y="188913"/>
            <a:ext cx="7847012" cy="923925"/>
            <a:chOff x="347" y="3211"/>
            <a:chExt cx="4943" cy="582"/>
          </a:xfrm>
        </p:grpSpPr>
        <p:sp>
          <p:nvSpPr>
            <p:cNvPr id="83985" name="Rectangle 17"/>
            <p:cNvSpPr>
              <a:spLocks noChangeArrowheads="1"/>
            </p:cNvSpPr>
            <p:nvPr/>
          </p:nvSpPr>
          <p:spPr bwMode="auto">
            <a:xfrm>
              <a:off x="347" y="3294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证 </a:t>
              </a:r>
              <a:endParaRPr lang="zh-CN" altLang="en-US">
                <a:latin typeface="宋体" panose="02010600030101010101" pitchFamily="2" charset="-122"/>
              </a:endParaRPr>
            </a:p>
          </p:txBody>
        </p:sp>
        <p:graphicFrame>
          <p:nvGraphicFramePr>
            <p:cNvPr id="83986" name="Object 18"/>
            <p:cNvGraphicFramePr>
              <a:graphicFrameLocks noChangeAspect="1"/>
            </p:cNvGraphicFramePr>
            <p:nvPr/>
          </p:nvGraphicFramePr>
          <p:xfrm>
            <a:off x="748" y="3211"/>
            <a:ext cx="4542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445" name="Equation" r:id="rId13" imgW="7213600" imgH="927100" progId="Equation.DSMT4">
                    <p:embed/>
                  </p:oleObj>
                </mc:Choice>
                <mc:Fallback>
                  <p:oleObj name="Equation" r:id="rId13" imgW="7213600" imgH="9271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211"/>
                          <a:ext cx="4542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11560" y="619100"/>
            <a:ext cx="4324350" cy="523874"/>
            <a:chOff x="476" y="345"/>
            <a:chExt cx="2724" cy="330"/>
          </a:xfrm>
        </p:grpSpPr>
        <p:sp>
          <p:nvSpPr>
            <p:cNvPr id="82947" name="Rectangle 3"/>
            <p:cNvSpPr>
              <a:spLocks noChangeArrowheads="1"/>
            </p:cNvSpPr>
            <p:nvPr/>
          </p:nvSpPr>
          <p:spPr bwMode="auto">
            <a:xfrm>
              <a:off x="476" y="345"/>
              <a:ext cx="63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dirty="0"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当</a:t>
              </a:r>
              <a:endParaRPr lang="zh-CN" altLang="en-US" sz="2800" b="0" dirty="0"/>
            </a:p>
          </p:txBody>
        </p:sp>
        <p:graphicFrame>
          <p:nvGraphicFramePr>
            <p:cNvPr id="82946" name="Object 2"/>
            <p:cNvGraphicFramePr>
              <a:graphicFrameLocks noChangeAspect="1"/>
            </p:cNvGraphicFramePr>
            <p:nvPr/>
          </p:nvGraphicFramePr>
          <p:xfrm>
            <a:off x="1060" y="391"/>
            <a:ext cx="8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8345" name="Equation" r:id="rId3" imgW="1307532" imgH="393529" progId="Equation.DSMT4">
                    <p:embed/>
                  </p:oleObj>
                </mc:Choice>
                <mc:Fallback>
                  <p:oleObj name="Equation" r:id="rId3" imgW="1307532" imgH="393529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391"/>
                          <a:ext cx="8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48" name="Rectangle 4"/>
            <p:cNvSpPr>
              <a:spLocks noChangeArrowheads="1"/>
            </p:cNvSpPr>
            <p:nvPr/>
          </p:nvSpPr>
          <p:spPr bwMode="auto">
            <a:xfrm>
              <a:off x="1833" y="345"/>
              <a:ext cx="13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时绝对收敛</a:t>
              </a:r>
              <a:r>
                <a:rPr lang="en-US" altLang="zh-CN" sz="2800" dirty="0">
                  <a:cs typeface="Times New Roman" panose="02020603050405020304" pitchFamily="18" charset="0"/>
                </a:rPr>
                <a:t>.</a:t>
              </a:r>
              <a:r>
                <a:rPr lang="en-US" altLang="zh-CN" sz="2800" dirty="0"/>
                <a:t> </a:t>
              </a:r>
              <a:endParaRPr lang="en-US" altLang="zh-CN" sz="2800" b="0" dirty="0"/>
            </a:p>
          </p:txBody>
        </p:sp>
      </p:grp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251520" y="1265567"/>
            <a:ext cx="64796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lang="zh-CN" altLang="en-US" sz="2800" dirty="0">
                <a:latin typeface="宋体" panose="02010600030101010101" pitchFamily="2" charset="-122"/>
                <a:cs typeface="Times New Roman" panose="02020603050405020304" pitchFamily="18" charset="0"/>
              </a:rPr>
              <a:t>的第二</a:t>
            </a:r>
            <a:r>
              <a:rPr lang="zh-CN" altLang="en-US" sz="2800" dirty="0" smtClean="0">
                <a:latin typeface="宋体" panose="02010600030101010101" pitchFamily="2" charset="-122"/>
                <a:cs typeface="Times New Roman" panose="02020603050405020304" pitchFamily="18" charset="0"/>
              </a:rPr>
              <a:t>部分是第一部分的逆否命题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. </a:t>
            </a:r>
            <a:endParaRPr lang="zh-CN" altLang="en-US" sz="2800" b="0" dirty="0"/>
          </a:p>
        </p:txBody>
      </p:sp>
      <p:sp>
        <p:nvSpPr>
          <p:cNvPr id="82966" name="Rectangle 22"/>
          <p:cNvSpPr>
            <a:spLocks noChangeArrowheads="1"/>
          </p:cNvSpPr>
          <p:nvPr/>
        </p:nvSpPr>
        <p:spPr bwMode="auto">
          <a:xfrm>
            <a:off x="107504" y="3531785"/>
            <a:ext cx="75168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 smtClean="0">
                <a:latin typeface="宋体" panose="02010600030101010101" pitchFamily="2" charset="-122"/>
              </a:rPr>
              <a:t>由</a:t>
            </a:r>
            <a:r>
              <a:rPr lang="zh-CN" altLang="en-US" sz="2800" dirty="0">
                <a:latin typeface="宋体" panose="02010600030101010101" pitchFamily="2" charset="-122"/>
              </a:rPr>
              <a:t>定理</a:t>
            </a:r>
            <a:r>
              <a:rPr lang="en-US" altLang="zh-CN" sz="2800" dirty="0"/>
              <a:t>14.1</a:t>
            </a:r>
            <a:r>
              <a:rPr lang="zh-CN" altLang="en-US" sz="2800" dirty="0">
                <a:latin typeface="宋体" panose="02010600030101010101" pitchFamily="2" charset="-122"/>
              </a:rPr>
              <a:t>知道</a:t>
            </a:r>
            <a:r>
              <a:rPr lang="en-US" altLang="zh-CN" sz="2800" dirty="0">
                <a:latin typeface="宋体" panose="02010600030101010101" pitchFamily="2" charset="-122"/>
              </a:rPr>
              <a:t>: </a:t>
            </a:r>
            <a:r>
              <a:rPr lang="zh-CN" altLang="en-US" sz="2800" dirty="0">
                <a:latin typeface="宋体" panose="02010600030101010101" pitchFamily="2" charset="-122"/>
              </a:rPr>
              <a:t>幂级数</a:t>
            </a:r>
            <a:r>
              <a:rPr lang="en-US" altLang="zh-CN" sz="2800" dirty="0"/>
              <a:t>(2)</a:t>
            </a:r>
            <a:r>
              <a:rPr lang="zh-CN" altLang="en-US" sz="2800" dirty="0">
                <a:latin typeface="宋体" panose="02010600030101010101" pitchFamily="2" charset="-122"/>
              </a:rPr>
              <a:t>的收敛域是以原点 </a:t>
            </a:r>
          </a:p>
        </p:txBody>
      </p:sp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179512" y="4363050"/>
            <a:ext cx="5929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为中心的区间！这是非常好的性质</a:t>
            </a:r>
            <a:r>
              <a:rPr lang="en-US" altLang="zh-CN" sz="2800" dirty="0" smtClean="0">
                <a:latin typeface="宋体" panose="02010600030101010101" pitchFamily="2" charset="-122"/>
              </a:rPr>
              <a:t>.</a:t>
            </a:r>
            <a:r>
              <a:rPr lang="zh-CN" altLang="en-US" sz="2800" dirty="0" smtClean="0">
                <a:latin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467544" y="2708920"/>
                <a:ext cx="61926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 smtClean="0"/>
                  <a:t>令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𝑠𝑢𝑝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: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收敛</m:t>
                    </m:r>
                  </m:oMath>
                </a14:m>
                <a:r>
                  <a:rPr lang="en-US" altLang="zh-CN" sz="2800" dirty="0" smtClean="0"/>
                  <a:t>}</a:t>
                </a:r>
                <a:r>
                  <a:rPr lang="zh-CN" altLang="en-US" sz="2800" dirty="0" smtClean="0"/>
                  <a:t>，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08920"/>
                <a:ext cx="619268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23"/>
              <p:cNvSpPr>
                <a:spLocks noChangeArrowheads="1"/>
              </p:cNvSpPr>
              <p:nvPr/>
            </p:nvSpPr>
            <p:spPr bwMode="auto">
              <a:xfrm>
                <a:off x="251520" y="5155138"/>
                <a:ext cx="5548378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800" dirty="0" smtClean="0">
                    <a:latin typeface="宋体" panose="02010600030101010101" pitchFamily="2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&gt;0,</m:t>
                    </m:r>
                  </m:oMath>
                </a14:m>
                <a:r>
                  <a:rPr lang="zh-CN" altLang="en-US" sz="2800" dirty="0" smtClean="0">
                    <a:latin typeface="宋体" panose="02010600030101010101" pitchFamily="2" charset="-122"/>
                  </a:rPr>
                  <a:t>以</a:t>
                </a:r>
                <a:r>
                  <a:rPr lang="en-US" altLang="zh-CN" sz="2800" dirty="0"/>
                  <a:t>2</a:t>
                </a:r>
                <a:r>
                  <a:rPr lang="en-US" altLang="zh-CN" sz="2800" i="1" dirty="0"/>
                  <a:t>R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表示</a:t>
                </a:r>
                <a:r>
                  <a:rPr lang="zh-CN" altLang="en-US" sz="2800" dirty="0" smtClean="0">
                    <a:latin typeface="宋体" panose="02010600030101010101" pitchFamily="2" charset="-122"/>
                  </a:rPr>
                  <a:t>区间</a:t>
                </a:r>
                <a:r>
                  <a:rPr lang="zh-CN" altLang="en-US" sz="2800" dirty="0">
                    <a:latin typeface="宋体" panose="02010600030101010101" pitchFamily="2" charset="-122"/>
                  </a:rPr>
                  <a:t>间的长度</a:t>
                </a:r>
                <a:r>
                  <a:rPr lang="en-US" altLang="zh-CN" sz="2800" dirty="0">
                    <a:latin typeface="宋体" panose="02010600030101010101" pitchFamily="2" charset="-122"/>
                  </a:rPr>
                  <a:t>,</a:t>
                </a:r>
                <a:r>
                  <a:rPr lang="zh-CN" altLang="en-US" sz="2800" dirty="0" smtClean="0">
                    <a:latin typeface="宋体" panose="02010600030101010101" pitchFamily="2" charset="-122"/>
                  </a:rPr>
                  <a:t> </a:t>
                </a:r>
                <a:endParaRPr lang="zh-CN" altLang="en-US" sz="2800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5155138"/>
                <a:ext cx="5548378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2198" t="-17647" b="-352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2"/>
          <p:cNvSpPr>
            <a:spLocks noChangeArrowheads="1"/>
          </p:cNvSpPr>
          <p:nvPr/>
        </p:nvSpPr>
        <p:spPr bwMode="auto">
          <a:xfrm>
            <a:off x="323528" y="5836041"/>
            <a:ext cx="48109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 smtClean="0">
                <a:latin typeface="宋体" panose="02010600030101010101" pitchFamily="2" charset="-122"/>
              </a:rPr>
              <a:t>则</a:t>
            </a:r>
            <a:r>
              <a:rPr lang="zh-CN" altLang="en-US" sz="2800" dirty="0">
                <a:latin typeface="宋体" panose="02010600030101010101" pitchFamily="2" charset="-122"/>
              </a:rPr>
              <a:t>称</a:t>
            </a:r>
            <a:r>
              <a:rPr lang="en-US" altLang="zh-CN" sz="2800" i="1" dirty="0"/>
              <a:t>R</a:t>
            </a:r>
            <a:r>
              <a:rPr lang="zh-CN" altLang="en-US" sz="2800" dirty="0">
                <a:latin typeface="宋体" panose="02010600030101010101" pitchFamily="2" charset="-122"/>
              </a:rPr>
              <a:t>为幂级数的</a:t>
            </a:r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收敛半径</a:t>
            </a:r>
            <a:r>
              <a:rPr lang="en-US" altLang="zh-CN" sz="2800" dirty="0">
                <a:latin typeface="宋体" panose="02010600030101010101" pitchFamily="2" charset="-122"/>
              </a:rPr>
              <a:t>.</a:t>
            </a:r>
            <a:r>
              <a:rPr lang="en-US" altLang="zh-CN" sz="2800" dirty="0"/>
              <a:t> </a:t>
            </a:r>
            <a:r>
              <a:rPr lang="zh-CN" altLang="en-US" sz="2800" dirty="0" smtClean="0">
                <a:latin typeface="宋体" panose="02010600030101010101" pitchFamily="2" charset="-122"/>
              </a:rPr>
              <a:t> 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5536" y="1227529"/>
            <a:ext cx="67457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 smtClean="0">
                <a:latin typeface="宋体" panose="02010600030101010101" pitchFamily="2" charset="-122"/>
              </a:rPr>
              <a:t>收敛半径</a:t>
            </a:r>
            <a:r>
              <a:rPr lang="zh-CN" altLang="en-US" sz="2800" dirty="0">
                <a:latin typeface="宋体" panose="02010600030101010101" pitchFamily="2" charset="-122"/>
              </a:rPr>
              <a:t>就是使得幂级数</a:t>
            </a:r>
            <a:r>
              <a:rPr lang="en-US" altLang="zh-CN" sz="2800" dirty="0"/>
              <a:t>(2)</a:t>
            </a:r>
            <a:r>
              <a:rPr lang="zh-CN" altLang="en-US" sz="2800" dirty="0">
                <a:latin typeface="宋体" panose="02010600030101010101" pitchFamily="2" charset="-122"/>
              </a:rPr>
              <a:t>收敛的所</a:t>
            </a:r>
            <a:r>
              <a:rPr lang="zh-CN" altLang="en-US" sz="2800" dirty="0" smtClean="0">
                <a:latin typeface="宋体" panose="02010600030101010101" pitchFamily="2" charset="-122"/>
              </a:rPr>
              <a:t>有点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604838" y="1890246"/>
            <a:ext cx="49032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绝对值的</a:t>
            </a:r>
            <a:r>
              <a:rPr lang="zh-CN" altLang="en-US" sz="2800" dirty="0" smtClean="0">
                <a:latin typeface="宋体" panose="02010600030101010101" pitchFamily="2" charset="-122"/>
              </a:rPr>
              <a:t>上确界</a:t>
            </a:r>
            <a:r>
              <a:rPr lang="en-US" altLang="zh-CN" sz="2800" dirty="0">
                <a:latin typeface="宋体" panose="02010600030101010101" pitchFamily="2" charset="-122"/>
              </a:rPr>
              <a:t>.</a:t>
            </a:r>
            <a:r>
              <a:rPr lang="en-US" altLang="zh-CN" sz="2800" dirty="0"/>
              <a:t> </a:t>
            </a:r>
            <a:r>
              <a:rPr lang="zh-CN" altLang="en-US" sz="2800" dirty="0" smtClean="0"/>
              <a:t>则</a:t>
            </a:r>
            <a:r>
              <a:rPr lang="zh-CN" altLang="en-US" sz="2800" dirty="0" smtClean="0">
                <a:latin typeface="宋体" panose="02010600030101010101" pitchFamily="2" charset="-122"/>
              </a:rPr>
              <a:t>有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12775" y="2551113"/>
            <a:ext cx="7631633" cy="533400"/>
            <a:chOff x="386" y="1562"/>
            <a:chExt cx="4354" cy="336"/>
          </a:xfrm>
        </p:grpSpPr>
        <p:graphicFrame>
          <p:nvGraphicFramePr>
            <p:cNvPr id="81926" name="Object 6"/>
            <p:cNvGraphicFramePr>
              <a:graphicFrameLocks noChangeAspect="1"/>
            </p:cNvGraphicFramePr>
            <p:nvPr/>
          </p:nvGraphicFramePr>
          <p:xfrm>
            <a:off x="1021" y="1645"/>
            <a:ext cx="52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548" name="Equation" r:id="rId3" imgW="837836" imgH="317362" progId="Equation.DSMT4">
                    <p:embed/>
                  </p:oleObj>
                </mc:Choice>
                <mc:Fallback>
                  <p:oleObj name="Equation" r:id="rId3" imgW="837836" imgH="317362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" y="1645"/>
                          <a:ext cx="52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5" name="Object 5"/>
            <p:cNvGraphicFramePr>
              <a:graphicFrameLocks noChangeAspect="1"/>
            </p:cNvGraphicFramePr>
            <p:nvPr/>
          </p:nvGraphicFramePr>
          <p:xfrm>
            <a:off x="3374" y="1617"/>
            <a:ext cx="504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549" name="Equation" r:id="rId5" imgW="799753" imgH="317362" progId="Equation.DSMT4">
                    <p:embed/>
                  </p:oleObj>
                </mc:Choice>
                <mc:Fallback>
                  <p:oleObj name="Equation" r:id="rId5" imgW="799753" imgH="317362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4" y="1617"/>
                          <a:ext cx="504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386" y="1571"/>
              <a:ext cx="6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(i)  </a:t>
              </a:r>
              <a:r>
                <a:rPr lang="zh-CN" altLang="en-US">
                  <a:cs typeface="Times New Roman" panose="02020603050405020304" pitchFamily="18" charset="0"/>
                </a:rPr>
                <a:t>当</a:t>
              </a:r>
              <a:endParaRPr lang="zh-CN" altLang="en-US" sz="2400" b="0"/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1539" y="1571"/>
              <a:ext cx="18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时</a:t>
              </a:r>
              <a:r>
                <a:rPr lang="en-US" altLang="zh-CN" dirty="0">
                  <a:cs typeface="Times New Roman" panose="02020603050405020304" pitchFamily="18" charset="0"/>
                </a:rPr>
                <a:t>, </a:t>
              </a:r>
              <a:r>
                <a:rPr lang="zh-CN" altLang="en-US" dirty="0">
                  <a:cs typeface="Times New Roman" panose="02020603050405020304" pitchFamily="18" charset="0"/>
                </a:rPr>
                <a:t>幂级数</a:t>
              </a:r>
              <a:r>
                <a:rPr lang="en-US" altLang="zh-CN" dirty="0">
                  <a:cs typeface="Times New Roman" panose="02020603050405020304" pitchFamily="18" charset="0"/>
                </a:rPr>
                <a:t>(2)</a:t>
              </a:r>
              <a:r>
                <a:rPr lang="zh-CN" altLang="en-US" dirty="0">
                  <a:cs typeface="Times New Roman" panose="02020603050405020304" pitchFamily="18" charset="0"/>
                </a:rPr>
                <a:t>仅在 </a:t>
              </a:r>
              <a:endParaRPr lang="zh-CN" altLang="en-US" sz="2400" b="0" dirty="0"/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3874" y="1562"/>
              <a:ext cx="8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处收敛</a:t>
              </a:r>
              <a:r>
                <a:rPr lang="en-US" altLang="zh-CN" dirty="0">
                  <a:cs typeface="Times New Roman" panose="02020603050405020304" pitchFamily="18" charset="0"/>
                </a:rPr>
                <a:t>;</a:t>
              </a:r>
              <a:endParaRPr lang="en-US" altLang="zh-CN" sz="2400" b="0" dirty="0"/>
            </a:p>
          </p:txBody>
        </p: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23888" y="3198813"/>
            <a:ext cx="7116762" cy="534987"/>
            <a:chOff x="302" y="1888"/>
            <a:chExt cx="4483" cy="337"/>
          </a:xfrm>
        </p:grpSpPr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302" y="1888"/>
              <a:ext cx="4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(ii) </a:t>
              </a:r>
              <a:endParaRPr lang="en-US" altLang="zh-CN" sz="2400" b="0"/>
            </a:p>
          </p:txBody>
        </p:sp>
        <p:graphicFrame>
          <p:nvGraphicFramePr>
            <p:cNvPr id="81930" name="Object 10"/>
            <p:cNvGraphicFramePr>
              <a:graphicFrameLocks noChangeAspect="1"/>
            </p:cNvGraphicFramePr>
            <p:nvPr/>
          </p:nvGraphicFramePr>
          <p:xfrm>
            <a:off x="705" y="1943"/>
            <a:ext cx="408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550" name="Equation" r:id="rId7" imgW="6477000" imgH="444500" progId="Equation.DSMT4">
                    <p:embed/>
                  </p:oleObj>
                </mc:Choice>
                <mc:Fallback>
                  <p:oleObj name="Equation" r:id="rId7" imgW="6477000" imgH="4445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" y="1943"/>
                          <a:ext cx="408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611188" y="3846513"/>
            <a:ext cx="8064500" cy="534987"/>
            <a:chOff x="295" y="2296"/>
            <a:chExt cx="5080" cy="337"/>
          </a:xfrm>
        </p:grpSpPr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295" y="2306"/>
              <a:ext cx="4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(iii)</a:t>
              </a:r>
              <a:endParaRPr lang="en-US" altLang="zh-CN" sz="2400" b="0"/>
            </a:p>
          </p:txBody>
        </p:sp>
        <p:graphicFrame>
          <p:nvGraphicFramePr>
            <p:cNvPr id="81933" name="Object 13"/>
            <p:cNvGraphicFramePr>
              <a:graphicFrameLocks noChangeAspect="1"/>
            </p:cNvGraphicFramePr>
            <p:nvPr/>
          </p:nvGraphicFramePr>
          <p:xfrm>
            <a:off x="703" y="2351"/>
            <a:ext cx="439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551" name="Equation" r:id="rId9" imgW="6972300" imgH="444500" progId="Equation.DSMT4">
                    <p:embed/>
                  </p:oleObj>
                </mc:Choice>
                <mc:Fallback>
                  <p:oleObj name="Equation" r:id="rId9" imgW="6972300" imgH="4445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351"/>
                          <a:ext cx="439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4990" y="2296"/>
              <a:ext cx="3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对</a:t>
              </a:r>
              <a:r>
                <a:rPr lang="zh-CN" altLang="en-US" sz="1100">
                  <a:latin typeface="宋体" panose="0201060003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323528" y="4581128"/>
            <a:ext cx="8525333" cy="584201"/>
            <a:chOff x="413" y="2847"/>
            <a:chExt cx="4940" cy="368"/>
          </a:xfrm>
        </p:grpSpPr>
        <p:graphicFrame>
          <p:nvGraphicFramePr>
            <p:cNvPr id="81937" name="Object 17"/>
            <p:cNvGraphicFramePr>
              <a:graphicFrameLocks noChangeAspect="1"/>
            </p:cNvGraphicFramePr>
            <p:nvPr/>
          </p:nvGraphicFramePr>
          <p:xfrm>
            <a:off x="2046" y="2886"/>
            <a:ext cx="72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552" name="Equation" r:id="rId11" imgW="1155700" imgH="508000" progId="Equation.DSMT4">
                    <p:embed/>
                  </p:oleObj>
                </mc:Choice>
                <mc:Fallback>
                  <p:oleObj name="Equation" r:id="rId11" imgW="1155700" imgH="5080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6" y="2886"/>
                          <a:ext cx="726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6" name="Object 16"/>
            <p:cNvGraphicFramePr>
              <a:graphicFrameLocks noChangeAspect="1"/>
            </p:cNvGraphicFramePr>
            <p:nvPr/>
          </p:nvGraphicFramePr>
          <p:xfrm>
            <a:off x="2998" y="2976"/>
            <a:ext cx="19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553" name="Equation" r:id="rId13" imgW="317225" imgH="317225" progId="Equation.DSMT4">
                    <p:embed/>
                  </p:oleObj>
                </mc:Choice>
                <mc:Fallback>
                  <p:oleObj name="Equation" r:id="rId13" imgW="317225" imgH="317225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8" y="2976"/>
                          <a:ext cx="19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8" name="Rectangle 18"/>
            <p:cNvSpPr>
              <a:spLocks noChangeArrowheads="1"/>
            </p:cNvSpPr>
            <p:nvPr/>
          </p:nvSpPr>
          <p:spPr bwMode="auto">
            <a:xfrm>
              <a:off x="413" y="2875"/>
              <a:ext cx="161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一切满足不等式 </a:t>
              </a:r>
              <a:endParaRPr lang="zh-CN" altLang="en-US" sz="2800" b="0" dirty="0"/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2703" y="287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</a:t>
              </a:r>
              <a:endParaRPr lang="zh-CN" altLang="en-US" sz="2400" b="0"/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3180" y="2847"/>
              <a:ext cx="21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幂级数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都发散</a:t>
              </a:r>
              <a:r>
                <a:rPr lang="en-US" altLang="zh-CN" sz="2800" dirty="0">
                  <a:cs typeface="Times New Roman" panose="02020603050405020304" pitchFamily="18" charset="0"/>
                </a:rPr>
                <a:t>;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至</a:t>
              </a:r>
              <a:r>
                <a:rPr lang="zh-CN" altLang="en-US" sz="2800" dirty="0">
                  <a:latin typeface="宋体" panose="02010600030101010101" pitchFamily="2" charset="-122"/>
                </a:rPr>
                <a:t> </a:t>
              </a:r>
              <a:endParaRPr lang="zh-CN" altLang="en-US" sz="2800" b="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944" name="Rectangle 24"/>
              <p:cNvSpPr>
                <a:spLocks noChangeArrowheads="1"/>
              </p:cNvSpPr>
              <p:nvPr/>
            </p:nvSpPr>
            <p:spPr bwMode="auto">
              <a:xfrm>
                <a:off x="539552" y="5228913"/>
                <a:ext cx="7632848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dirty="0" smtClean="0">
                    <a:cs typeface="Times New Roman" panose="02020603050405020304" pitchFamily="18" charset="0"/>
                  </a:rPr>
                  <a:t>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en-US" altLang="zh-CN" dirty="0" smtClean="0">
                    <a:cs typeface="Times New Roman" panose="02020603050405020304" pitchFamily="18" charset="0"/>
                  </a:rPr>
                  <a:t>, 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800" dirty="0">
                    <a:cs typeface="Times New Roman" panose="02020603050405020304" pitchFamily="18" charset="0"/>
                  </a:rPr>
                  <a:t>可能收敛也可能发散</a:t>
                </a:r>
                <a:r>
                  <a:rPr lang="en-US" altLang="zh-CN" sz="2800" dirty="0">
                    <a:cs typeface="Times New Roman" panose="02020603050405020304" pitchFamily="18" charset="0"/>
                  </a:rPr>
                  <a:t>. </a:t>
                </a:r>
                <a:r>
                  <a:rPr lang="zh-CN" altLang="en-US" sz="2800" dirty="0" smtClean="0">
                    <a:cs typeface="Times New Roman" panose="02020603050405020304" pitchFamily="18" charset="0"/>
                  </a:rPr>
                  <a:t> </a:t>
                </a:r>
                <a:endParaRPr lang="zh-CN" altLang="en-US" sz="2800" b="0" dirty="0"/>
              </a:p>
            </p:txBody>
          </p:sp>
        </mc:Choice>
        <mc:Fallback xmlns="">
          <p:sp>
            <p:nvSpPr>
              <p:cNvPr id="81944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5228913"/>
                <a:ext cx="7632848" cy="584775"/>
              </a:xfrm>
              <a:prstGeom prst="rect">
                <a:avLst/>
              </a:prstGeom>
              <a:blipFill rotWithShape="0">
                <a:blip r:embed="rId15"/>
                <a:stretch>
                  <a:fillRect l="-2077" t="-12500" b="-3437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24"/>
              <p:cNvSpPr>
                <a:spLocks noChangeArrowheads="1"/>
              </p:cNvSpPr>
              <p:nvPr/>
            </p:nvSpPr>
            <p:spPr bwMode="auto">
              <a:xfrm>
                <a:off x="611560" y="5949280"/>
                <a:ext cx="741682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sz="2800" dirty="0" smtClean="0">
                    <a:cs typeface="Times New Roman" panose="02020603050405020304" pitchFamily="18" charset="0"/>
                  </a:rPr>
                  <a:t>因此称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开区间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dirty="0" smtClean="0">
                    <a:cs typeface="Times New Roman" panose="02020603050405020304" pitchFamily="18" charset="0"/>
                  </a:rPr>
                  <a:t>为级数</a:t>
                </a:r>
                <a:r>
                  <a:rPr lang="en-US" altLang="zh-CN" sz="2800" dirty="0" smtClean="0"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dirty="0" smtClean="0">
                    <a:latin typeface="+mn-ea"/>
                    <a:ea typeface="+mn-ea"/>
                    <a:cs typeface="Times New Roman" panose="02020603050405020304" pitchFamily="18" charset="0"/>
                  </a:rPr>
                  <a:t>2)</a:t>
                </a:r>
                <a:r>
                  <a:rPr lang="zh-CN" altLang="en-US" sz="2800" dirty="0" smtClean="0"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dirty="0" smtClean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收敛区间 </a:t>
                </a:r>
                <a:r>
                  <a:rPr lang="en-US" altLang="zh-CN" sz="2800" dirty="0" smtClean="0">
                    <a:cs typeface="Times New Roman" panose="02020603050405020304" pitchFamily="18" charset="0"/>
                  </a:rPr>
                  <a:t>.</a:t>
                </a:r>
                <a:endParaRPr lang="zh-CN" altLang="en-US" sz="2800" b="0" dirty="0"/>
              </a:p>
            </p:txBody>
          </p:sp>
        </mc:Choice>
        <mc:Fallback xmlns="">
          <p:sp>
            <p:nvSpPr>
              <p:cNvPr id="31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949280"/>
                <a:ext cx="7416824" cy="523220"/>
              </a:xfrm>
              <a:prstGeom prst="rect">
                <a:avLst/>
              </a:prstGeom>
              <a:blipFill rotWithShape="0">
                <a:blip r:embed="rId16"/>
                <a:stretch>
                  <a:fillRect l="-1643" t="-17442" b="-33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755576" y="980728"/>
            <a:ext cx="461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</a:rPr>
              <a:t>14.2</a:t>
            </a:r>
            <a:r>
              <a:rPr lang="en-US" altLang="zh-CN" dirty="0"/>
              <a:t> 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对于幂级数</a:t>
            </a:r>
            <a:r>
              <a:rPr lang="en-US" altLang="zh-CN" dirty="0"/>
              <a:t>(2),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若</a:t>
            </a:r>
          </a:p>
        </p:txBody>
      </p:sp>
      <p:graphicFrame>
        <p:nvGraphicFramePr>
          <p:cNvPr id="809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638154"/>
              </p:ext>
            </p:extLst>
          </p:nvPr>
        </p:nvGraphicFramePr>
        <p:xfrm>
          <a:off x="2987824" y="1844824"/>
          <a:ext cx="52863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34" name="Equation" r:id="rId3" imgW="5283200" imgH="660400" progId="Equation.DSMT4">
                  <p:embed/>
                </p:oleObj>
              </mc:Choice>
              <mc:Fallback>
                <p:oleObj name="Equation" r:id="rId3" imgW="5283200" imgH="6604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844824"/>
                        <a:ext cx="5286375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755576" y="2564904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latin typeface="宋体" panose="02010600030101010101" pitchFamily="2" charset="-122"/>
              </a:rPr>
              <a:t>则当</a:t>
            </a:r>
          </a:p>
        </p:txBody>
      </p:sp>
      <p:graphicFrame>
        <p:nvGraphicFramePr>
          <p:cNvPr id="8090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483070"/>
              </p:ext>
            </p:extLst>
          </p:nvPr>
        </p:nvGraphicFramePr>
        <p:xfrm>
          <a:off x="755576" y="3140968"/>
          <a:ext cx="7264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35" name="Equation" r:id="rId5" imgW="7264400" imgH="914400" progId="Equation.DSMT4">
                  <p:embed/>
                </p:oleObj>
              </mc:Choice>
              <mc:Fallback>
                <p:oleObj name="Equation" r:id="rId5" imgW="7264400" imgH="9144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140968"/>
                        <a:ext cx="72644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577827"/>
              </p:ext>
            </p:extLst>
          </p:nvPr>
        </p:nvGraphicFramePr>
        <p:xfrm>
          <a:off x="755576" y="4149080"/>
          <a:ext cx="6537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36" name="Equation" r:id="rId7" imgW="6540500" imgH="444500" progId="Equation.DSMT4">
                  <p:embed/>
                </p:oleObj>
              </mc:Choice>
              <mc:Fallback>
                <p:oleObj name="Equation" r:id="rId7" imgW="6540500" imgH="4445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149080"/>
                        <a:ext cx="65373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/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4102726499"/>
              </p:ext>
            </p:extLst>
          </p:nvPr>
        </p:nvGraphicFramePr>
        <p:xfrm>
          <a:off x="827584" y="5013176"/>
          <a:ext cx="65405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437" name="Equation" r:id="rId9" imgW="6642100" imgH="444500" progId="Equation.DSMT4">
                  <p:embed/>
                </p:oleObj>
              </mc:Choice>
              <mc:Fallback>
                <p:oleObj name="Equation" r:id="rId9" imgW="6642100" imgH="444500" progId="Equation.DSMT4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5013176"/>
                        <a:ext cx="65405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611188" y="476250"/>
            <a:ext cx="4772025" cy="923925"/>
            <a:chOff x="431" y="762"/>
            <a:chExt cx="3006" cy="582"/>
          </a:xfrm>
        </p:grpSpPr>
        <p:sp>
          <p:nvSpPr>
            <p:cNvPr id="79879" name="Rectangle 7"/>
            <p:cNvSpPr>
              <a:spLocks noChangeArrowheads="1"/>
            </p:cNvSpPr>
            <p:nvPr/>
          </p:nvSpPr>
          <p:spPr bwMode="auto">
            <a:xfrm>
              <a:off x="431" y="881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证</a:t>
              </a:r>
              <a:r>
                <a:rPr lang="zh-CN" altLang="en-US">
                  <a:cs typeface="Times New Roman" panose="02020603050405020304" pitchFamily="18" charset="0"/>
                </a:rPr>
                <a:t>  </a:t>
              </a:r>
              <a:endParaRPr lang="zh-CN" altLang="en-US" sz="2400" b="0"/>
            </a:p>
          </p:txBody>
        </p:sp>
        <p:graphicFrame>
          <p:nvGraphicFramePr>
            <p:cNvPr id="79878" name="Object 6"/>
            <p:cNvGraphicFramePr>
              <a:graphicFrameLocks noChangeAspect="1"/>
            </p:cNvGraphicFramePr>
            <p:nvPr/>
          </p:nvGraphicFramePr>
          <p:xfrm>
            <a:off x="815" y="762"/>
            <a:ext cx="2622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21" name="Equation" r:id="rId3" imgW="4165600" imgH="927100" progId="Equation.DSMT4">
                    <p:embed/>
                  </p:oleObj>
                </mc:Choice>
                <mc:Fallback>
                  <p:oleObj name="Equation" r:id="rId3" imgW="4165600" imgH="9271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" y="762"/>
                          <a:ext cx="2622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1804988" y="1585913"/>
          <a:ext cx="528637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22" name="Equation" r:id="rId5" imgW="5283200" imgH="673100" progId="Equation.DSMT4">
                  <p:embed/>
                </p:oleObj>
              </mc:Choice>
              <mc:Fallback>
                <p:oleObj name="Equation" r:id="rId5" imgW="5283200" imgH="673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1585913"/>
                        <a:ext cx="5286375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611188" y="2316164"/>
            <a:ext cx="7813161" cy="584201"/>
            <a:chOff x="385" y="1621"/>
            <a:chExt cx="4337" cy="368"/>
          </a:xfrm>
        </p:grpSpPr>
        <p:sp>
          <p:nvSpPr>
            <p:cNvPr id="79883" name="Rectangle 11"/>
            <p:cNvSpPr>
              <a:spLocks noChangeArrowheads="1"/>
            </p:cNvSpPr>
            <p:nvPr/>
          </p:nvSpPr>
          <p:spPr bwMode="auto">
            <a:xfrm>
              <a:off x="385" y="1651"/>
              <a:ext cx="24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根据级数的根式判别法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当</a:t>
              </a:r>
              <a:endParaRPr lang="zh-CN" altLang="en-US" sz="2800" b="0" dirty="0"/>
            </a:p>
          </p:txBody>
        </p:sp>
        <p:graphicFrame>
          <p:nvGraphicFramePr>
            <p:cNvPr id="79882" name="Object 10"/>
            <p:cNvGraphicFramePr>
              <a:graphicFrameLocks noChangeAspect="1"/>
            </p:cNvGraphicFramePr>
            <p:nvPr/>
          </p:nvGraphicFramePr>
          <p:xfrm>
            <a:off x="3032" y="1697"/>
            <a:ext cx="8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23" name="Equation" r:id="rId7" imgW="1282700" imgH="393700" progId="Equation.DSMT4">
                    <p:embed/>
                  </p:oleObj>
                </mc:Choice>
                <mc:Fallback>
                  <p:oleObj name="Equation" r:id="rId7" imgW="1282700" imgH="393700" progId="Equation.DSMT4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2" y="1697"/>
                          <a:ext cx="81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3779" y="1621"/>
              <a:ext cx="9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时</a:t>
              </a:r>
              <a:r>
                <a:rPr lang="en-US" altLang="zh-CN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级数</a:t>
              </a:r>
              <a:r>
                <a:rPr lang="zh-CN" altLang="en-US" sz="1100" dirty="0">
                  <a:latin typeface="宋体" panose="02010600030101010101" pitchFamily="2" charset="-122"/>
                </a:rPr>
                <a:t> </a:t>
              </a:r>
              <a:endParaRPr lang="zh-CN" altLang="en-US" sz="2400" b="0" dirty="0"/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67544" y="2854325"/>
            <a:ext cx="7868511" cy="923925"/>
            <a:chOff x="532" y="2304"/>
            <a:chExt cx="4207" cy="582"/>
          </a:xfrm>
        </p:grpSpPr>
        <p:graphicFrame>
          <p:nvGraphicFramePr>
            <p:cNvPr id="79886" name="Object 14"/>
            <p:cNvGraphicFramePr>
              <a:graphicFrameLocks noChangeAspect="1"/>
            </p:cNvGraphicFramePr>
            <p:nvPr/>
          </p:nvGraphicFramePr>
          <p:xfrm>
            <a:off x="532" y="2304"/>
            <a:ext cx="942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24" name="Equation" r:id="rId9" imgW="1498600" imgH="927100" progId="Equation.DSMT4">
                    <p:embed/>
                  </p:oleObj>
                </mc:Choice>
                <mc:Fallback>
                  <p:oleObj name="Equation" r:id="rId9" imgW="1498600" imgH="9271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" y="2304"/>
                          <a:ext cx="942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5" name="Object 13"/>
            <p:cNvGraphicFramePr>
              <a:graphicFrameLocks noChangeAspect="1"/>
            </p:cNvGraphicFramePr>
            <p:nvPr/>
          </p:nvGraphicFramePr>
          <p:xfrm>
            <a:off x="2199" y="2478"/>
            <a:ext cx="8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25" name="Equation" r:id="rId11" imgW="1435100" imgH="393700" progId="Equation.DSMT4">
                    <p:embed/>
                  </p:oleObj>
                </mc:Choice>
                <mc:Fallback>
                  <p:oleObj name="Equation" r:id="rId11" imgW="1435100" imgH="3937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9" y="2478"/>
                          <a:ext cx="86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8" name="Rectangle 16"/>
            <p:cNvSpPr>
              <a:spLocks noChangeArrowheads="1"/>
            </p:cNvSpPr>
            <p:nvPr/>
          </p:nvSpPr>
          <p:spPr bwMode="auto">
            <a:xfrm>
              <a:off x="1383" y="2431"/>
              <a:ext cx="77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收敛</a:t>
              </a:r>
              <a:r>
                <a:rPr lang="en-US" altLang="zh-CN" sz="2800" dirty="0">
                  <a:cs typeface="Times New Roman" panose="02020603050405020304" pitchFamily="18" charset="0"/>
                </a:rPr>
                <a:t>.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当</a:t>
              </a:r>
              <a:endParaRPr lang="zh-CN" altLang="en-US" sz="2800" b="0" dirty="0"/>
            </a:p>
          </p:txBody>
        </p:sp>
        <p:sp>
          <p:nvSpPr>
            <p:cNvPr id="79889" name="Rectangle 17"/>
            <p:cNvSpPr>
              <a:spLocks noChangeArrowheads="1"/>
            </p:cNvSpPr>
            <p:nvPr/>
          </p:nvSpPr>
          <p:spPr bwMode="auto">
            <a:xfrm>
              <a:off x="2971" y="2402"/>
              <a:ext cx="176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时</a:t>
              </a:r>
              <a:r>
                <a:rPr lang="en-US" altLang="zh-CN" sz="2800" dirty="0">
                  <a:cs typeface="Times New Roman" panose="02020603050405020304" pitchFamily="18" charset="0"/>
                </a:rPr>
                <a:t>,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级数发散</a:t>
              </a:r>
              <a:r>
                <a:rPr lang="en-US" altLang="zh-CN" sz="2800" dirty="0">
                  <a:cs typeface="Times New Roman" panose="02020603050405020304" pitchFamily="18" charset="0"/>
                </a:rPr>
                <a:t>.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于是</a:t>
              </a:r>
              <a:endParaRPr lang="zh-CN" altLang="en-US" sz="2800" b="0" dirty="0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09600" y="3825871"/>
            <a:ext cx="8086725" cy="523874"/>
            <a:chOff x="475" y="3021"/>
            <a:chExt cx="5094" cy="330"/>
          </a:xfrm>
        </p:grpSpPr>
        <p:graphicFrame>
          <p:nvGraphicFramePr>
            <p:cNvPr id="79891" name="Object 19"/>
            <p:cNvGraphicFramePr>
              <a:graphicFrameLocks noChangeAspect="1"/>
            </p:cNvGraphicFramePr>
            <p:nvPr/>
          </p:nvGraphicFramePr>
          <p:xfrm>
            <a:off x="1065" y="3100"/>
            <a:ext cx="105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26" name="Equation" r:id="rId13" imgW="1663700" imgH="381000" progId="Equation.DSMT4">
                    <p:embed/>
                  </p:oleObj>
                </mc:Choice>
                <mc:Fallback>
                  <p:oleObj name="Equation" r:id="rId13" imgW="1663700" imgH="3810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3100"/>
                          <a:ext cx="105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0" name="Object 18"/>
            <p:cNvGraphicFramePr>
              <a:graphicFrameLocks noChangeAspect="1"/>
            </p:cNvGraphicFramePr>
            <p:nvPr/>
          </p:nvGraphicFramePr>
          <p:xfrm>
            <a:off x="2716" y="3068"/>
            <a:ext cx="7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27" name="Equation" r:id="rId15" imgW="1269449" imgH="393529" progId="Equation.DSMT4">
                    <p:embed/>
                  </p:oleObj>
                </mc:Choice>
                <mc:Fallback>
                  <p:oleObj name="Equation" r:id="rId15" imgW="1269449" imgH="393529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6" y="3068"/>
                          <a:ext cx="79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2" name="Rectangle 20"/>
            <p:cNvSpPr>
              <a:spLocks noChangeArrowheads="1"/>
            </p:cNvSpPr>
            <p:nvPr/>
          </p:nvSpPr>
          <p:spPr bwMode="auto">
            <a:xfrm>
              <a:off x="475" y="3022"/>
              <a:ext cx="6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cs typeface="Times New Roman" panose="02020603050405020304" pitchFamily="18" charset="0"/>
                </a:rPr>
                <a:t>(</a:t>
              </a:r>
              <a:r>
                <a:rPr lang="en-US" altLang="zh-CN" dirty="0" err="1">
                  <a:cs typeface="Times New Roman" panose="02020603050405020304" pitchFamily="18" charset="0"/>
                </a:rPr>
                <a:t>i</a:t>
              </a:r>
              <a:r>
                <a:rPr lang="en-US" altLang="zh-CN" dirty="0">
                  <a:cs typeface="Times New Roman" panose="02020603050405020304" pitchFamily="18" charset="0"/>
                </a:rPr>
                <a:t>) </a:t>
              </a:r>
              <a:r>
                <a:rPr lang="zh-CN" altLang="en-US" dirty="0">
                  <a:cs typeface="Times New Roman" panose="02020603050405020304" pitchFamily="18" charset="0"/>
                </a:rPr>
                <a:t>当</a:t>
              </a:r>
              <a:endParaRPr lang="zh-CN" altLang="en-US" sz="2400" b="0" dirty="0"/>
            </a:p>
          </p:txBody>
        </p:sp>
        <p:sp>
          <p:nvSpPr>
            <p:cNvPr id="79893" name="Rectangle 21"/>
            <p:cNvSpPr>
              <a:spLocks noChangeArrowheads="1"/>
            </p:cNvSpPr>
            <p:nvPr/>
          </p:nvSpPr>
          <p:spPr bwMode="auto">
            <a:xfrm>
              <a:off x="2065" y="3022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时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由</a:t>
              </a:r>
              <a:endParaRPr lang="zh-CN" altLang="en-US" sz="2400" b="0"/>
            </a:p>
          </p:txBody>
        </p:sp>
        <p:sp>
          <p:nvSpPr>
            <p:cNvPr id="79894" name="Rectangle 22"/>
            <p:cNvSpPr>
              <a:spLocks noChangeArrowheads="1"/>
            </p:cNvSpPr>
            <p:nvPr/>
          </p:nvSpPr>
          <p:spPr bwMode="auto">
            <a:xfrm>
              <a:off x="3468" y="3021"/>
              <a:ext cx="210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得幂级数</a:t>
              </a:r>
              <a:r>
                <a:rPr lang="en-US" altLang="zh-CN" sz="2800" dirty="0">
                  <a:cs typeface="Times New Roman" panose="02020603050405020304" pitchFamily="18" charset="0"/>
                </a:rPr>
                <a:t>(2)</a:t>
              </a:r>
              <a:r>
                <a:rPr lang="zh-CN" altLang="en-US" sz="2800" dirty="0">
                  <a:cs typeface="Times New Roman" panose="02020603050405020304" pitchFamily="18" charset="0"/>
                </a:rPr>
                <a:t>收敛半</a:t>
              </a:r>
              <a:r>
                <a:rPr lang="zh-CN" altLang="en-US" sz="2800" dirty="0">
                  <a:latin typeface="宋体" panose="02010600030101010101" pitchFamily="2" charset="-122"/>
                </a:rPr>
                <a:t> </a:t>
              </a:r>
              <a:endParaRPr lang="zh-CN" altLang="en-US" sz="2800" b="0" dirty="0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11188" y="4438650"/>
            <a:ext cx="1584325" cy="914400"/>
            <a:chOff x="385" y="269"/>
            <a:chExt cx="998" cy="576"/>
          </a:xfrm>
        </p:grpSpPr>
        <p:sp>
          <p:nvSpPr>
            <p:cNvPr id="79900" name="Rectangle 28"/>
            <p:cNvSpPr>
              <a:spLocks noChangeArrowheads="1"/>
            </p:cNvSpPr>
            <p:nvPr/>
          </p:nvSpPr>
          <p:spPr bwMode="auto">
            <a:xfrm>
              <a:off x="385" y="35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径</a:t>
              </a:r>
              <a:endParaRPr lang="zh-CN" altLang="en-US" sz="2800" b="0" dirty="0"/>
            </a:p>
          </p:txBody>
        </p:sp>
        <p:graphicFrame>
          <p:nvGraphicFramePr>
            <p:cNvPr id="79901" name="Object 29"/>
            <p:cNvGraphicFramePr>
              <a:graphicFrameLocks noChangeAspect="1"/>
            </p:cNvGraphicFramePr>
            <p:nvPr/>
          </p:nvGraphicFramePr>
          <p:xfrm>
            <a:off x="639" y="269"/>
            <a:ext cx="744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28" name="Equation" r:id="rId17" imgW="1181100" imgH="914400" progId="Equation.DSMT4">
                    <p:embed/>
                  </p:oleObj>
                </mc:Choice>
                <mc:Fallback>
                  <p:oleObj name="Equation" r:id="rId17" imgW="1181100" imgH="9144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" y="269"/>
                          <a:ext cx="744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11188" y="5414963"/>
            <a:ext cx="7835900" cy="534987"/>
            <a:chOff x="385" y="436"/>
            <a:chExt cx="4936" cy="337"/>
          </a:xfrm>
        </p:grpSpPr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385" y="436"/>
              <a:ext cx="4205" cy="337"/>
              <a:chOff x="385" y="835"/>
              <a:chExt cx="4205" cy="337"/>
            </a:xfrm>
          </p:grpSpPr>
          <p:graphicFrame>
            <p:nvGraphicFramePr>
              <p:cNvPr id="79905" name="Object 33"/>
              <p:cNvGraphicFramePr>
                <a:graphicFrameLocks noChangeAspect="1"/>
              </p:cNvGraphicFramePr>
              <p:nvPr/>
            </p:nvGraphicFramePr>
            <p:xfrm>
              <a:off x="729" y="904"/>
              <a:ext cx="240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29" name="Equation" r:id="rId19" imgW="3987800" imgH="431800" progId="Equation.DSMT4">
                      <p:embed/>
                    </p:oleObj>
                  </mc:Choice>
                  <mc:Fallback>
                    <p:oleObj name="Equation" r:id="rId19" imgW="3987800" imgH="431800" progId="Equation.DSMT4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" y="904"/>
                            <a:ext cx="2408" cy="2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906" name="Object 34"/>
              <p:cNvGraphicFramePr>
                <a:graphicFrameLocks noChangeAspect="1"/>
              </p:cNvGraphicFramePr>
              <p:nvPr/>
            </p:nvGraphicFramePr>
            <p:xfrm>
              <a:off x="3141" y="890"/>
              <a:ext cx="91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1730" name="Equation" r:id="rId21" imgW="1459866" imgH="393529" progId="Equation.DSMT4">
                      <p:embed/>
                    </p:oleObj>
                  </mc:Choice>
                  <mc:Fallback>
                    <p:oleObj name="Equation" r:id="rId21" imgW="1459866" imgH="393529" progId="Equation.DSMT4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41" y="890"/>
                            <a:ext cx="918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907" name="Rectangle 35"/>
              <p:cNvSpPr>
                <a:spLocks noChangeArrowheads="1"/>
              </p:cNvSpPr>
              <p:nvPr/>
            </p:nvSpPr>
            <p:spPr bwMode="auto">
              <a:xfrm>
                <a:off x="385" y="845"/>
                <a:ext cx="44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>
                    <a:cs typeface="Times New Roman" panose="02020603050405020304" pitchFamily="18" charset="0"/>
                  </a:rPr>
                  <a:t>(ii) </a:t>
                </a:r>
                <a:endParaRPr lang="en-US" altLang="zh-CN" sz="2400" b="0"/>
              </a:p>
            </p:txBody>
          </p:sp>
          <p:sp>
            <p:nvSpPr>
              <p:cNvPr id="79908" name="Rectangle 36"/>
              <p:cNvSpPr>
                <a:spLocks noChangeArrowheads="1"/>
              </p:cNvSpPr>
              <p:nvPr/>
            </p:nvSpPr>
            <p:spPr bwMode="auto">
              <a:xfrm>
                <a:off x="3968" y="835"/>
                <a:ext cx="62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en-US" altLang="zh-CN">
                    <a:cs typeface="Times New Roman" panose="02020603050405020304" pitchFamily="18" charset="0"/>
                  </a:rPr>
                  <a:t> </a:t>
                </a:r>
                <a:r>
                  <a:rPr lang="zh-CN" altLang="en-US">
                    <a:cs typeface="Times New Roman" panose="02020603050405020304" pitchFamily="18" charset="0"/>
                  </a:rPr>
                  <a:t>所以</a:t>
                </a:r>
                <a:endParaRPr lang="zh-CN" altLang="en-US" sz="2400" b="0"/>
              </a:p>
            </p:txBody>
          </p:sp>
        </p:grpSp>
        <p:graphicFrame>
          <p:nvGraphicFramePr>
            <p:cNvPr id="79909" name="Object 37"/>
            <p:cNvGraphicFramePr>
              <a:graphicFrameLocks noChangeAspect="1"/>
            </p:cNvGraphicFramePr>
            <p:nvPr/>
          </p:nvGraphicFramePr>
          <p:xfrm>
            <a:off x="4577" y="506"/>
            <a:ext cx="74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731" name="Equation" r:id="rId23" imgW="1231366" imgH="380835" progId="Equation.DSMT4">
                    <p:embed/>
                  </p:oleObj>
                </mc:Choice>
                <mc:Fallback>
                  <p:oleObj name="Equation" r:id="rId23" imgW="1231366" imgH="380835" progId="Equation.DSMT4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7" y="506"/>
                          <a:ext cx="744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11188" y="533400"/>
            <a:ext cx="7632700" cy="519113"/>
            <a:chOff x="385" y="1652"/>
            <a:chExt cx="4808" cy="327"/>
          </a:xfrm>
        </p:grpSpPr>
        <p:graphicFrame>
          <p:nvGraphicFramePr>
            <p:cNvPr id="78860" name="Object 12"/>
            <p:cNvGraphicFramePr>
              <a:graphicFrameLocks noChangeAspect="1"/>
            </p:cNvGraphicFramePr>
            <p:nvPr/>
          </p:nvGraphicFramePr>
          <p:xfrm>
            <a:off x="1016" y="1698"/>
            <a:ext cx="324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23" name="Equation" r:id="rId3" imgW="5143500" imgH="431800" progId="Equation.DSMT4">
                    <p:embed/>
                  </p:oleObj>
                </mc:Choice>
                <mc:Fallback>
                  <p:oleObj name="Equation" r:id="rId3" imgW="5143500" imgH="431800" progId="Equation.DSMT4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6" y="1698"/>
                          <a:ext cx="324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9" name="Object 11"/>
            <p:cNvGraphicFramePr>
              <a:graphicFrameLocks noChangeAspect="1"/>
            </p:cNvGraphicFramePr>
            <p:nvPr/>
          </p:nvGraphicFramePr>
          <p:xfrm>
            <a:off x="4281" y="1698"/>
            <a:ext cx="91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24" name="Equation" r:id="rId5" imgW="1447800" imgH="431800" progId="Equation.DSMT4">
                    <p:embed/>
                  </p:oleObj>
                </mc:Choice>
                <mc:Fallback>
                  <p:oleObj name="Equation" r:id="rId5" imgW="1447800" imgH="431800" progId="Equation.DSMT4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1" y="1698"/>
                          <a:ext cx="91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385" y="1652"/>
              <a:ext cx="5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(iii) </a:t>
              </a:r>
              <a:endParaRPr lang="en-US" altLang="zh-CN" sz="2400" b="0"/>
            </a:p>
          </p:txBody>
        </p:sp>
      </p:grpSp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579438" y="1268413"/>
          <a:ext cx="3200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25" name="Equation" r:id="rId7" imgW="3200400" imgH="431800" progId="Equation.DSMT4">
                  <p:embed/>
                </p:oleObj>
              </mc:Choice>
              <mc:Fallback>
                <p:oleObj name="Equation" r:id="rId7" imgW="3200400" imgH="4318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38" y="1268413"/>
                        <a:ext cx="32004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598488" y="1842622"/>
            <a:ext cx="82060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solidFill>
                  <a:srgbClr val="0000FF"/>
                </a:solidFill>
                <a:latin typeface="宋体" panose="02010600030101010101" pitchFamily="2" charset="-122"/>
              </a:rPr>
              <a:t>注</a:t>
            </a:r>
            <a:r>
              <a:rPr lang="zh-CN" altLang="en-US" sz="2800" dirty="0">
                <a:solidFill>
                  <a:srgbClr val="0000FF"/>
                </a:solidFill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由定理</a:t>
            </a:r>
            <a:r>
              <a:rPr lang="en-US" altLang="zh-CN" sz="2800" dirty="0"/>
              <a:t>14.2</a:t>
            </a:r>
            <a:r>
              <a:rPr lang="zh-CN" altLang="en-US" sz="2800" dirty="0">
                <a:latin typeface="宋体" panose="02010600030101010101" pitchFamily="2" charset="-122"/>
              </a:rPr>
              <a:t>可知</a:t>
            </a:r>
            <a:r>
              <a:rPr lang="en-US" altLang="zh-CN" sz="2800" dirty="0"/>
              <a:t>,  </a:t>
            </a:r>
            <a:r>
              <a:rPr lang="zh-CN" altLang="en-US" sz="2800" dirty="0">
                <a:latin typeface="宋体" panose="02010600030101010101" pitchFamily="2" charset="-122"/>
              </a:rPr>
              <a:t>一个幂级数的收敛域等于它的 </a:t>
            </a:r>
          </a:p>
        </p:txBody>
      </p:sp>
      <p:sp>
        <p:nvSpPr>
          <p:cNvPr id="78866" name="Rectangle 18"/>
          <p:cNvSpPr>
            <a:spLocks noChangeArrowheads="1"/>
          </p:cNvSpPr>
          <p:nvPr/>
        </p:nvSpPr>
        <p:spPr bwMode="auto">
          <a:xfrm>
            <a:off x="593725" y="2492375"/>
            <a:ext cx="7473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>
                <a:latin typeface="宋体" panose="02010600030101010101" pitchFamily="2" charset="-122"/>
              </a:rPr>
              <a:t>收敛区间再加该区间端点中使幂级数收敛的点</a:t>
            </a:r>
            <a:r>
              <a:rPr lang="en-US" altLang="zh-CN" sz="2800" dirty="0">
                <a:latin typeface="宋体" panose="02010600030101010101" pitchFamily="2" charset="-122"/>
              </a:rPr>
              <a:t>.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107183" y="3068638"/>
            <a:ext cx="8290019" cy="942976"/>
            <a:chOff x="247" y="414"/>
            <a:chExt cx="4718" cy="594"/>
          </a:xfrm>
        </p:grpSpPr>
        <p:sp>
          <p:nvSpPr>
            <p:cNvPr id="78873" name="Rectangle 25"/>
            <p:cNvSpPr>
              <a:spLocks noChangeArrowheads="1"/>
            </p:cNvSpPr>
            <p:nvPr/>
          </p:nvSpPr>
          <p:spPr bwMode="auto">
            <a:xfrm>
              <a:off x="247" y="542"/>
              <a:ext cx="370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800" dirty="0">
                  <a:cs typeface="Times New Roman" panose="02020603050405020304" pitchFamily="18" charset="0"/>
                </a:rPr>
                <a:t>在第十二章</a:t>
              </a:r>
              <a:r>
                <a:rPr lang="en-US" altLang="zh-CN" sz="2800" dirty="0">
                  <a:cs typeface="Times New Roman" panose="02020603050405020304" pitchFamily="18" charset="0"/>
                </a:rPr>
                <a:t>§2</a:t>
              </a:r>
              <a:r>
                <a:rPr lang="zh-CN" altLang="en-US" sz="2800" dirty="0">
                  <a:cs typeface="Times New Roman" panose="02020603050405020304" pitchFamily="18" charset="0"/>
                </a:rPr>
                <a:t>第二段曾经指出</a:t>
              </a:r>
              <a:r>
                <a:rPr lang="en-US" altLang="zh-CN" sz="2800" dirty="0">
                  <a:cs typeface="Times New Roman" panose="02020603050405020304" pitchFamily="18" charset="0"/>
                </a:rPr>
                <a:t>: 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若 </a:t>
              </a:r>
              <a:endParaRPr lang="zh-CN" altLang="en-US" sz="2800" b="0" dirty="0"/>
            </a:p>
          </p:txBody>
        </p:sp>
        <p:graphicFrame>
          <p:nvGraphicFramePr>
            <p:cNvPr id="7887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8895170"/>
                </p:ext>
              </p:extLst>
            </p:nvPr>
          </p:nvGraphicFramePr>
          <p:xfrm>
            <a:off x="3567" y="414"/>
            <a:ext cx="1398" cy="5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26" name="Equation" r:id="rId9" imgW="2222500" imgH="939800" progId="Equation.DSMT4">
                    <p:embed/>
                  </p:oleObj>
                </mc:Choice>
                <mc:Fallback>
                  <p:oleObj name="Equation" r:id="rId9" imgW="2222500" imgH="9398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7" y="414"/>
                          <a:ext cx="1398" cy="5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46113" y="3997327"/>
            <a:ext cx="7940675" cy="652463"/>
            <a:chOff x="377" y="1069"/>
            <a:chExt cx="5002" cy="411"/>
          </a:xfrm>
        </p:grpSpPr>
        <p:sp>
          <p:nvSpPr>
            <p:cNvPr id="78876" name="Rectangle 28"/>
            <p:cNvSpPr>
              <a:spLocks noChangeArrowheads="1"/>
            </p:cNvSpPr>
            <p:nvPr/>
          </p:nvSpPr>
          <p:spPr bwMode="auto">
            <a:xfrm>
              <a:off x="377" y="107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dirty="0"/>
                <a:t>则</a:t>
              </a:r>
              <a:r>
                <a:rPr lang="zh-CN" altLang="en-US" sz="2800" dirty="0">
                  <a:cs typeface="Times New Roman" panose="02020603050405020304" pitchFamily="18" charset="0"/>
                </a:rPr>
                <a:t>有</a:t>
              </a:r>
            </a:p>
          </p:txBody>
        </p:sp>
        <p:graphicFrame>
          <p:nvGraphicFramePr>
            <p:cNvPr id="78877" name="Object 29"/>
            <p:cNvGraphicFramePr>
              <a:graphicFrameLocks noChangeAspect="1"/>
            </p:cNvGraphicFramePr>
            <p:nvPr/>
          </p:nvGraphicFramePr>
          <p:xfrm>
            <a:off x="924" y="1090"/>
            <a:ext cx="139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527" name="Equation" r:id="rId11" imgW="2222500" imgH="622300" progId="Equation.DSMT4">
                    <p:embed/>
                  </p:oleObj>
                </mc:Choice>
                <mc:Fallback>
                  <p:oleObj name="Equation" r:id="rId11" imgW="2222500" imgH="6223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" y="1090"/>
                          <a:ext cx="1398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8" name="Rectangle 30"/>
            <p:cNvSpPr>
              <a:spLocks noChangeArrowheads="1"/>
            </p:cNvSpPr>
            <p:nvPr/>
          </p:nvSpPr>
          <p:spPr bwMode="auto">
            <a:xfrm>
              <a:off x="2260" y="1069"/>
              <a:ext cx="3119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cs typeface="Times New Roman" panose="02020603050405020304" pitchFamily="18" charset="0"/>
                </a:rPr>
                <a:t>因此也可用比式判别法来得出</a:t>
              </a:r>
              <a:endParaRPr lang="zh-CN" altLang="en-US" sz="2800" b="0" dirty="0"/>
            </a:p>
          </p:txBody>
        </p:sp>
      </p:grpSp>
      <p:sp>
        <p:nvSpPr>
          <p:cNvPr id="78879" name="Rectangle 31"/>
          <p:cNvSpPr>
            <a:spLocks noChangeArrowheads="1"/>
          </p:cNvSpPr>
          <p:nvPr/>
        </p:nvSpPr>
        <p:spPr bwMode="auto">
          <a:xfrm>
            <a:off x="658813" y="4781550"/>
            <a:ext cx="7918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幂</a:t>
            </a:r>
            <a:r>
              <a:rPr lang="zh-CN" altLang="en-US" sz="2800" dirty="0">
                <a:latin typeface="宋体" panose="02010600030101010101" pitchFamily="2" charset="-122"/>
              </a:rPr>
              <a:t>级数</a:t>
            </a:r>
            <a:r>
              <a:rPr lang="en-US" altLang="zh-CN" sz="2800" dirty="0">
                <a:latin typeface="宋体" panose="02010600030101010101" pitchFamily="2" charset="-122"/>
              </a:rPr>
              <a:t>(2)</a:t>
            </a:r>
            <a:r>
              <a:rPr lang="zh-CN" altLang="en-US" sz="2800" dirty="0">
                <a:latin typeface="宋体" panose="02010600030101010101" pitchFamily="2" charset="-122"/>
              </a:rPr>
              <a:t>的收敛半径</a:t>
            </a:r>
            <a:r>
              <a:rPr lang="en-US" altLang="zh-CN" sz="2800" dirty="0">
                <a:latin typeface="宋体" panose="02010600030101010101" pitchFamily="2" charset="-122"/>
              </a:rPr>
              <a:t>.</a:t>
            </a:r>
            <a:r>
              <a:rPr lang="en-US" altLang="zh-CN" sz="2800" dirty="0"/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究竟用比式法还是根式法</a:t>
            </a:r>
            <a:r>
              <a:rPr lang="en-US" altLang="zh-CN" sz="2800" dirty="0">
                <a:latin typeface="宋体" panose="02010600030101010101" pitchFamily="2" charset="-122"/>
              </a:rPr>
              <a:t>,</a:t>
            </a:r>
          </a:p>
        </p:txBody>
      </p:sp>
      <p:sp>
        <p:nvSpPr>
          <p:cNvPr id="78880" name="Rectangle 32"/>
          <p:cNvSpPr>
            <a:spLocks noChangeArrowheads="1"/>
          </p:cNvSpPr>
          <p:nvPr/>
        </p:nvSpPr>
        <p:spPr bwMode="auto">
          <a:xfrm>
            <a:off x="641350" y="5402263"/>
            <a:ext cx="5162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dirty="0"/>
              <a:t>可</a:t>
            </a:r>
            <a:r>
              <a:rPr lang="zh-CN" altLang="en-US" sz="2800" dirty="0">
                <a:latin typeface="宋体" panose="02010600030101010101" pitchFamily="2" charset="-122"/>
              </a:rPr>
              <a:t>以参考第十二章的相关说明</a:t>
            </a:r>
            <a:r>
              <a:rPr lang="en-US" altLang="zh-CN" sz="2800" dirty="0">
                <a:latin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2879</TotalTime>
  <Words>1974</Words>
  <Application>Microsoft Office PowerPoint</Application>
  <PresentationFormat>全屏显示(4:3)</PresentationFormat>
  <Paragraphs>284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Math1</vt:lpstr>
      <vt:lpstr>华文新魏</vt:lpstr>
      <vt:lpstr>隶书</vt:lpstr>
      <vt:lpstr>宋体</vt:lpstr>
      <vt:lpstr>Arial</vt:lpstr>
      <vt:lpstr>Calibri</vt:lpstr>
      <vt:lpstr>Cambria Math</vt:lpstr>
      <vt:lpstr>Times New Roman</vt:lpstr>
      <vt:lpstr>框钮正底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302</cp:revision>
  <dcterms:created xsi:type="dcterms:W3CDTF">2004-12-13T07:53:32Z</dcterms:created>
  <dcterms:modified xsi:type="dcterms:W3CDTF">2023-03-09T23:38:22Z</dcterms:modified>
</cp:coreProperties>
</file>