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37"/>
  </p:notesMasterIdLst>
  <p:handoutMasterIdLst>
    <p:handoutMasterId r:id="rId38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311" r:id="rId22"/>
    <p:sldId id="296" r:id="rId23"/>
    <p:sldId id="297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FFFFCC"/>
    <a:srgbClr val="FFFF83"/>
    <a:srgbClr val="0000FF"/>
    <a:srgbClr val="EAEAEA"/>
    <a:srgbClr val="E200E2"/>
    <a:srgbClr val="007A5A"/>
    <a:srgbClr val="009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 autoAdjust="0"/>
    <p:restoredTop sz="97337" autoAdjust="0"/>
  </p:normalViewPr>
  <p:slideViewPr>
    <p:cSldViewPr>
      <p:cViewPr varScale="1">
        <p:scale>
          <a:sx n="105" d="100"/>
          <a:sy n="105" d="100"/>
        </p:scale>
        <p:origin x="69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5.wmf"/><Relationship Id="rId18" Type="http://schemas.openxmlformats.org/officeDocument/2006/relationships/image" Target="../media/image6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12" Type="http://schemas.openxmlformats.org/officeDocument/2006/relationships/image" Target="../media/image54.wmf"/><Relationship Id="rId17" Type="http://schemas.openxmlformats.org/officeDocument/2006/relationships/image" Target="../media/image59.wmf"/><Relationship Id="rId2" Type="http://schemas.openxmlformats.org/officeDocument/2006/relationships/image" Target="../media/image44.wmf"/><Relationship Id="rId16" Type="http://schemas.openxmlformats.org/officeDocument/2006/relationships/image" Target="../media/image58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5" Type="http://schemas.openxmlformats.org/officeDocument/2006/relationships/image" Target="../media/image5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Relationship Id="rId14" Type="http://schemas.openxmlformats.org/officeDocument/2006/relationships/image" Target="../media/image5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5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78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3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4" Type="http://schemas.openxmlformats.org/officeDocument/2006/relationships/image" Target="../media/image12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8.wmf"/><Relationship Id="rId4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7" Type="http://schemas.openxmlformats.org/officeDocument/2006/relationships/image" Target="../media/image177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26.wmf"/><Relationship Id="rId1" Type="http://schemas.openxmlformats.org/officeDocument/2006/relationships/image" Target="../media/image178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65.wmf"/><Relationship Id="rId1" Type="http://schemas.openxmlformats.org/officeDocument/2006/relationships/image" Target="../media/image180.wmf"/><Relationship Id="rId4" Type="http://schemas.openxmlformats.org/officeDocument/2006/relationships/image" Target="../media/image182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7" Type="http://schemas.openxmlformats.org/officeDocument/2006/relationships/image" Target="../media/image189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wmf"/><Relationship Id="rId7" Type="http://schemas.openxmlformats.org/officeDocument/2006/relationships/image" Target="../media/image196.wmf"/><Relationship Id="rId2" Type="http://schemas.openxmlformats.org/officeDocument/2006/relationships/image" Target="../media/image191.wmf"/><Relationship Id="rId1" Type="http://schemas.openxmlformats.org/officeDocument/2006/relationships/image" Target="../media/image190.wmf"/><Relationship Id="rId6" Type="http://schemas.openxmlformats.org/officeDocument/2006/relationships/image" Target="../media/image195.wmf"/><Relationship Id="rId5" Type="http://schemas.openxmlformats.org/officeDocument/2006/relationships/image" Target="../media/image194.wmf"/><Relationship Id="rId4" Type="http://schemas.openxmlformats.org/officeDocument/2006/relationships/image" Target="../media/image19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7.wmf"/><Relationship Id="rId6" Type="http://schemas.openxmlformats.org/officeDocument/2006/relationships/image" Target="../media/image3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8.wmf"/><Relationship Id="rId1" Type="http://schemas.openxmlformats.org/officeDocument/2006/relationships/image" Target="../media/image25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2708010A-CE36-47B0-8DA4-2363524C11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718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endParaRPr lang="en-US" altLang="zh-CN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419B33A5-5009-4A21-A75F-ECDF9C0CF5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9422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6A7CEA-F38C-49E3-8F65-F327AE2AAD73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9713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9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61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678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850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1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03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3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4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624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309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0.wmf"/><Relationship Id="rId26" Type="http://schemas.openxmlformats.org/officeDocument/2006/relationships/image" Target="../media/image54.wmf"/><Relationship Id="rId39" Type="http://schemas.openxmlformats.org/officeDocument/2006/relationships/image" Target="../media/image60.wmf"/><Relationship Id="rId3" Type="http://schemas.openxmlformats.org/officeDocument/2006/relationships/oleObject" Target="../embeddings/oleObject54.bin"/><Relationship Id="rId21" Type="http://schemas.openxmlformats.org/officeDocument/2006/relationships/oleObject" Target="../embeddings/oleObject63.bin"/><Relationship Id="rId34" Type="http://schemas.openxmlformats.org/officeDocument/2006/relationships/oleObject" Target="../embeddings/oleObject70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33" Type="http://schemas.openxmlformats.org/officeDocument/2006/relationships/image" Target="../media/image57.wmf"/><Relationship Id="rId38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29" Type="http://schemas.openxmlformats.org/officeDocument/2006/relationships/oleObject" Target="../embeddings/oleObject6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58.bin"/><Relationship Id="rId24" Type="http://schemas.openxmlformats.org/officeDocument/2006/relationships/image" Target="../media/image53.wmf"/><Relationship Id="rId32" Type="http://schemas.openxmlformats.org/officeDocument/2006/relationships/oleObject" Target="../embeddings/oleObject69.bin"/><Relationship Id="rId37" Type="http://schemas.openxmlformats.org/officeDocument/2006/relationships/image" Target="../media/image59.wmf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23" Type="http://schemas.openxmlformats.org/officeDocument/2006/relationships/oleObject" Target="../embeddings/oleObject64.bin"/><Relationship Id="rId28" Type="http://schemas.openxmlformats.org/officeDocument/2006/relationships/image" Target="../media/image55.wmf"/><Relationship Id="rId36" Type="http://schemas.openxmlformats.org/officeDocument/2006/relationships/oleObject" Target="../embeddings/oleObject71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62.bin"/><Relationship Id="rId31" Type="http://schemas.openxmlformats.org/officeDocument/2006/relationships/oleObject" Target="../embeddings/oleObject68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Relationship Id="rId27" Type="http://schemas.openxmlformats.org/officeDocument/2006/relationships/oleObject" Target="../embeddings/oleObject66.bin"/><Relationship Id="rId30" Type="http://schemas.openxmlformats.org/officeDocument/2006/relationships/image" Target="../media/image56.wmf"/><Relationship Id="rId35" Type="http://schemas.openxmlformats.org/officeDocument/2006/relationships/image" Target="../media/image5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78.bin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6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8.emf"/><Relationship Id="rId4" Type="http://schemas.openxmlformats.org/officeDocument/2006/relationships/image" Target="../media/image6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1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79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8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4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image" Target="../media/image80.wmf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9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89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78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2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99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01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98.wmf"/><Relationship Id="rId4" Type="http://schemas.openxmlformats.org/officeDocument/2006/relationships/image" Target="../media/image95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21.bin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2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27.bin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4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5" Type="http://schemas.openxmlformats.org/officeDocument/2006/relationships/oleObject" Target="../embeddings/oleObject128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25.bin"/><Relationship Id="rId14" Type="http://schemas.openxmlformats.org/officeDocument/2006/relationships/image" Target="../media/image11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2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2.w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24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3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40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4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4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9.wmf"/><Relationship Id="rId20" Type="http://schemas.openxmlformats.org/officeDocument/2006/relationships/image" Target="../media/image151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46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4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59.wmf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56.wmf"/><Relationship Id="rId17" Type="http://schemas.openxmlformats.org/officeDocument/2006/relationships/oleObject" Target="../embeddings/oleObject17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8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57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79.bin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61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6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8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83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13" Type="http://schemas.openxmlformats.org/officeDocument/2006/relationships/oleObject" Target="../embeddings/oleObject190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image" Target="../media/image175.w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77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oleObject" Target="../embeddings/oleObject191.bin"/><Relationship Id="rId10" Type="http://schemas.openxmlformats.org/officeDocument/2006/relationships/image" Target="../media/image174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88.bin"/><Relationship Id="rId14" Type="http://schemas.openxmlformats.org/officeDocument/2006/relationships/image" Target="../media/image17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93.bin"/><Relationship Id="rId4" Type="http://schemas.openxmlformats.org/officeDocument/2006/relationships/image" Target="../media/image17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182.wmf"/><Relationship Id="rId4" Type="http://schemas.openxmlformats.org/officeDocument/2006/relationships/image" Target="../media/image180.wmf"/><Relationship Id="rId9" Type="http://schemas.openxmlformats.org/officeDocument/2006/relationships/oleObject" Target="../embeddings/oleObject198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9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5" Type="http://schemas.openxmlformats.org/officeDocument/2006/relationships/oleObject" Target="../embeddings/oleObject205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88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wmf"/><Relationship Id="rId13" Type="http://schemas.openxmlformats.org/officeDocument/2006/relationships/oleObject" Target="../embeddings/oleObject212.bin"/><Relationship Id="rId18" Type="http://schemas.openxmlformats.org/officeDocument/2006/relationships/oleObject" Target="../embeddings/oleObject215.bin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7.bin"/><Relationship Id="rId7" Type="http://schemas.openxmlformats.org/officeDocument/2006/relationships/oleObject" Target="../embeddings/oleObject208.bin"/><Relationship Id="rId12" Type="http://schemas.openxmlformats.org/officeDocument/2006/relationships/oleObject" Target="../embeddings/oleObject211.bin"/><Relationship Id="rId17" Type="http://schemas.openxmlformats.org/officeDocument/2006/relationships/image" Target="../media/image19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14.bin"/><Relationship Id="rId20" Type="http://schemas.openxmlformats.org/officeDocument/2006/relationships/oleObject" Target="../embeddings/oleObject216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1.wmf"/><Relationship Id="rId11" Type="http://schemas.openxmlformats.org/officeDocument/2006/relationships/image" Target="../media/image193.wmf"/><Relationship Id="rId5" Type="http://schemas.openxmlformats.org/officeDocument/2006/relationships/oleObject" Target="../embeddings/oleObject207.bin"/><Relationship Id="rId15" Type="http://schemas.openxmlformats.org/officeDocument/2006/relationships/image" Target="../media/image194.wmf"/><Relationship Id="rId10" Type="http://schemas.openxmlformats.org/officeDocument/2006/relationships/oleObject" Target="../embeddings/oleObject210.bin"/><Relationship Id="rId19" Type="http://schemas.openxmlformats.org/officeDocument/2006/relationships/image" Target="../media/image196.wmf"/><Relationship Id="rId4" Type="http://schemas.openxmlformats.org/officeDocument/2006/relationships/image" Target="../media/image190.wmf"/><Relationship Id="rId9" Type="http://schemas.openxmlformats.org/officeDocument/2006/relationships/oleObject" Target="../embeddings/oleObject209.bin"/><Relationship Id="rId14" Type="http://schemas.openxmlformats.org/officeDocument/2006/relationships/oleObject" Target="../embeddings/oleObject2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8.wmf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3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27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971600" y="636657"/>
            <a:ext cx="69127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4000" b="0" dirty="0" smtClean="0">
                <a:ea typeface="华文新魏" panose="02010800040101010101" pitchFamily="2" charset="-122"/>
              </a:rPr>
              <a:t>Ch14 §</a:t>
            </a:r>
            <a:r>
              <a:rPr lang="en-US" altLang="zh-CN" sz="4000" dirty="0" smtClean="0">
                <a:ea typeface="华文新魏" panose="02010800040101010101" pitchFamily="2" charset="-122"/>
              </a:rPr>
              <a:t>2 </a:t>
            </a:r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函数的幂级数展开 </a:t>
            </a: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611188" y="1412875"/>
            <a:ext cx="795655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445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1688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81075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由泰勒公式知道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可以将满足一定条件的函数表示为一个多项式与一个余项的和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如果能将一个满足适当条件的函数在某个区间上表示成一个幂级数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就为函数的研究提供了一种新的方法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      </a:t>
            </a:r>
          </a:p>
        </p:txBody>
      </p:sp>
      <p:sp>
        <p:nvSpPr>
          <p:cNvPr id="76814" name="Rectangle 1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971600" y="4941168"/>
            <a:ext cx="62468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="0" dirty="0">
                <a:ea typeface="华文新魏" panose="02010800040101010101" pitchFamily="2" charset="-122"/>
              </a:rPr>
              <a:t>二、初等函数的幂级数展开式</a:t>
            </a:r>
          </a:p>
        </p:txBody>
      </p:sp>
      <p:sp>
        <p:nvSpPr>
          <p:cNvPr id="76815" name="Rectangle 15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043608" y="4221088"/>
            <a:ext cx="45450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="0" dirty="0">
                <a:ea typeface="华文新魏" panose="02010800040101010101" pitchFamily="2" charset="-122"/>
              </a:rPr>
              <a:t>一、泰勒级数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5733256"/>
            <a:ext cx="3672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: 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1539875" y="620713"/>
            <a:ext cx="612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ea typeface="华文新魏" panose="02010800040101010101" pitchFamily="2" charset="-122"/>
              </a:rPr>
              <a:t>二、初等函数的幂级数展开式</a:t>
            </a: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611188" y="1397000"/>
            <a:ext cx="3486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/>
              <a:t> </a:t>
            </a:r>
            <a:r>
              <a:rPr lang="zh-CN" altLang="en-US"/>
              <a:t>求</a:t>
            </a:r>
            <a:r>
              <a:rPr lang="en-US" altLang="zh-CN" i="1"/>
              <a:t>k</a:t>
            </a:r>
            <a:r>
              <a:rPr lang="zh-CN" altLang="en-US"/>
              <a:t>次多项式函数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2536825" y="1989138"/>
          <a:ext cx="4772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0" name="Equation" r:id="rId3" imgW="4775200" imgH="482600" progId="Equation.DSMT4">
                  <p:embed/>
                </p:oleObj>
              </mc:Choice>
              <mc:Fallback>
                <p:oleObj name="Equation" r:id="rId3" imgW="4775200" imgH="4826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1989138"/>
                        <a:ext cx="47720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0" name="Rectangle 6"/>
          <p:cNvSpPr>
            <a:spLocks noChangeArrowheads="1"/>
          </p:cNvSpPr>
          <p:nvPr/>
        </p:nvSpPr>
        <p:spPr bwMode="auto">
          <a:xfrm>
            <a:off x="576263" y="2625725"/>
            <a:ext cx="2773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的幂级数展开式</a:t>
            </a:r>
            <a:r>
              <a:rPr lang="en-US" altLang="zh-CN"/>
              <a:t>.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611188" y="3270250"/>
            <a:ext cx="1433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解</a:t>
            </a:r>
            <a:r>
              <a:rPr lang="zh-CN" altLang="en-US"/>
              <a:t>  由于</a:t>
            </a: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2251075" y="4005263"/>
          <a:ext cx="36925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1" name="Equation" r:id="rId5" imgW="3695700" imgH="1016000" progId="Equation.DSMT4">
                  <p:embed/>
                </p:oleObj>
              </mc:Choice>
              <mc:Fallback>
                <p:oleObj name="Equation" r:id="rId5" imgW="3695700" imgH="1016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4005263"/>
                        <a:ext cx="36925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690563" y="5326063"/>
          <a:ext cx="36925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2" name="Equation" r:id="rId7" imgW="3695700" imgH="558800" progId="Equation.DSMT4">
                  <p:embed/>
                </p:oleObj>
              </mc:Choice>
              <mc:Fallback>
                <p:oleObj name="Equation" r:id="rId7" imgW="3695700" imgH="5588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5326063"/>
                        <a:ext cx="369252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1042988" y="617538"/>
          <a:ext cx="701992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6" name="Equation" r:id="rId3" imgW="7200900" imgH="889000" progId="Equation.DSMT4">
                  <p:embed/>
                </p:oleObj>
              </mc:Choice>
              <mc:Fallback>
                <p:oleObj name="Equation" r:id="rId3" imgW="7200900" imgH="8890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617538"/>
                        <a:ext cx="701992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581025" y="2349500"/>
            <a:ext cx="6702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即多项式函数的幂级数展开式就是它本身</a:t>
            </a:r>
            <a:r>
              <a:rPr lang="en-US" altLang="zh-CN"/>
              <a:t>.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08013" y="3068638"/>
            <a:ext cx="6164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0000FF"/>
              </a:buClr>
            </a:pPr>
            <a:r>
              <a:rPr lang="zh-CN" altLang="en-US" sz="2800">
                <a:solidFill>
                  <a:srgbClr val="0000FF"/>
                </a:solidFill>
              </a:rPr>
              <a:t>例</a:t>
            </a:r>
            <a:r>
              <a:rPr lang="en-US" altLang="zh-CN" sz="2800">
                <a:solidFill>
                  <a:srgbClr val="0000FF"/>
                </a:solidFill>
              </a:rPr>
              <a:t>3</a:t>
            </a:r>
            <a:r>
              <a:rPr lang="en-US" altLang="zh-CN" sz="2800"/>
              <a:t> </a:t>
            </a:r>
            <a:r>
              <a:rPr lang="zh-CN" altLang="en-US" sz="2800"/>
              <a:t>求函数 </a:t>
            </a:r>
            <a:r>
              <a:rPr lang="en-US" altLang="zh-CN" sz="2800" i="1"/>
              <a:t>f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) </a:t>
            </a:r>
            <a:r>
              <a:rPr lang="en-US" altLang="zh-CN" sz="2800" b="0"/>
              <a:t>=</a:t>
            </a:r>
            <a:r>
              <a:rPr lang="en-US" altLang="zh-CN" sz="2800"/>
              <a:t> e</a:t>
            </a:r>
            <a:r>
              <a:rPr lang="en-US" altLang="zh-CN" sz="2800" i="1" baseline="30000"/>
              <a:t>x </a:t>
            </a:r>
            <a:r>
              <a:rPr lang="zh-CN" altLang="en-US" sz="2800"/>
              <a:t>的幂级数展开式</a:t>
            </a:r>
            <a:r>
              <a:rPr lang="en-US" altLang="zh-CN" sz="2800"/>
              <a:t>.   </a:t>
            </a:r>
          </a:p>
        </p:txBody>
      </p:sp>
      <p:grpSp>
        <p:nvGrpSpPr>
          <p:cNvPr id="66571" name="Group 11"/>
          <p:cNvGrpSpPr>
            <a:grpSpLocks/>
          </p:cNvGrpSpPr>
          <p:nvPr/>
        </p:nvGrpSpPr>
        <p:grpSpPr bwMode="auto">
          <a:xfrm>
            <a:off x="630238" y="3789363"/>
            <a:ext cx="7721600" cy="519112"/>
            <a:chOff x="567" y="2251"/>
            <a:chExt cx="4864" cy="327"/>
          </a:xfrm>
        </p:grpSpPr>
        <p:sp>
          <p:nvSpPr>
            <p:cNvPr id="66567" name="Rectangle 7"/>
            <p:cNvSpPr>
              <a:spLocks noChangeArrowheads="1"/>
            </p:cNvSpPr>
            <p:nvPr/>
          </p:nvSpPr>
          <p:spPr bwMode="auto">
            <a:xfrm>
              <a:off x="567" y="2251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66566" name="Object 6"/>
            <p:cNvGraphicFramePr>
              <a:graphicFrameLocks noChangeAspect="1"/>
            </p:cNvGraphicFramePr>
            <p:nvPr/>
          </p:nvGraphicFramePr>
          <p:xfrm>
            <a:off x="815" y="2261"/>
            <a:ext cx="461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07" name="Equation" r:id="rId5" imgW="7327900" imgH="469900" progId="Equation.DSMT4">
                    <p:embed/>
                  </p:oleObj>
                </mc:Choice>
                <mc:Fallback>
                  <p:oleObj name="Equation" r:id="rId5" imgW="7327900" imgH="4699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2261"/>
                          <a:ext cx="461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703263" y="4421188"/>
          <a:ext cx="7531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8" name="Equation" r:id="rId7" imgW="7531100" imgH="952500" progId="Equation.DSMT4">
                  <p:embed/>
                </p:oleObj>
              </mc:Choice>
              <mc:Fallback>
                <p:oleObj name="Equation" r:id="rId7" imgW="7531100" imgH="9525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4421188"/>
                        <a:ext cx="75311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593725" y="5357813"/>
            <a:ext cx="984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显见 </a:t>
            </a:r>
          </a:p>
        </p:txBody>
      </p:sp>
      <p:graphicFrame>
        <p:nvGraphicFramePr>
          <p:cNvPr id="66572" name="Object 12"/>
          <p:cNvGraphicFramePr>
            <a:graphicFrameLocks noGrp="1" noChangeAspect="1"/>
          </p:cNvGraphicFramePr>
          <p:nvPr>
            <p:ph/>
          </p:nvPr>
        </p:nvGraphicFramePr>
        <p:xfrm>
          <a:off x="1835150" y="1628775"/>
          <a:ext cx="4076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9" name="Equation" r:id="rId9" imgW="4076700" imgH="482600" progId="Equation.DSMT4">
                  <p:embed/>
                </p:oleObj>
              </mc:Choice>
              <mc:Fallback>
                <p:oleObj name="Equation" r:id="rId9" imgW="4076700" imgH="482600" progId="Equation.DSMT4">
                  <p:embed/>
                  <p:pic>
                    <p:nvPicPr>
                      <p:cNvPr id="0" name="Picture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628775"/>
                        <a:ext cx="40767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665163" y="676275"/>
          <a:ext cx="36861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3" name="Equation" r:id="rId3" imgW="3683000" imgH="952500" progId="Equation.DSMT4">
                  <p:embed/>
                </p:oleObj>
              </mc:Choice>
              <mc:Fallback>
                <p:oleObj name="Equation" r:id="rId3" imgW="3683000" imgH="95250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676275"/>
                        <a:ext cx="36861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611188" y="175736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对任何实数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zh-CN" altLang="en-US"/>
              <a:t>都有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765175" y="2332038"/>
          <a:ext cx="3108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4" name="Equation" r:id="rId5" imgW="3111500" imgH="952500" progId="Equation.DSMT4">
                  <p:embed/>
                </p:oleObj>
              </mc:Choice>
              <mc:Fallback>
                <p:oleObj name="Equation" r:id="rId5" imgW="3111500" imgH="95250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2332038"/>
                        <a:ext cx="31083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684213" y="3500438"/>
          <a:ext cx="29337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5" name="Equation" r:id="rId7" imgW="2933700" imgH="546100" progId="Equation.DSMT4">
                  <p:embed/>
                </p:oleObj>
              </mc:Choice>
              <mc:Fallback>
                <p:oleObj name="Equation" r:id="rId7" imgW="2933700" imgH="5461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29337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723900" y="4243388"/>
          <a:ext cx="2695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6" name="Equation" r:id="rId9" imgW="2692400" imgH="431800" progId="Equation.DSMT4">
                  <p:embed/>
                </p:oleObj>
              </mc:Choice>
              <mc:Fallback>
                <p:oleObj name="Equation" r:id="rId9" imgW="2692400" imgH="4318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243388"/>
                        <a:ext cx="26955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971550" y="4886325"/>
          <a:ext cx="7362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37" name="Equation" r:id="rId11" imgW="7366000" imgH="850900" progId="Equation.DSMT4">
                  <p:embed/>
                </p:oleObj>
              </mc:Choice>
              <mc:Fallback>
                <p:oleObj name="Equation" r:id="rId11" imgW="7366000" imgH="8509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886325"/>
                        <a:ext cx="73628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80" name="Group 44"/>
          <p:cNvGrpSpPr>
            <a:grpSpLocks/>
          </p:cNvGrpSpPr>
          <p:nvPr/>
        </p:nvGrpSpPr>
        <p:grpSpPr bwMode="auto">
          <a:xfrm>
            <a:off x="4262438" y="908050"/>
            <a:ext cx="4341812" cy="3425825"/>
            <a:chOff x="2685" y="572"/>
            <a:chExt cx="2735" cy="2158"/>
          </a:xfrm>
        </p:grpSpPr>
        <p:graphicFrame>
          <p:nvGraphicFramePr>
            <p:cNvPr id="65550" name="Object 14"/>
            <p:cNvGraphicFramePr>
              <a:graphicFrameLocks noChangeAspect="1"/>
            </p:cNvGraphicFramePr>
            <p:nvPr/>
          </p:nvGraphicFramePr>
          <p:xfrm>
            <a:off x="4760" y="1862"/>
            <a:ext cx="52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8" name="Equation" r:id="rId13" imgW="672808" imgH="266584" progId="Equation.DSMT4">
                    <p:embed/>
                  </p:oleObj>
                </mc:Choice>
                <mc:Fallback>
                  <p:oleObj name="Equation" r:id="rId13" imgW="672808" imgH="266584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0" y="1862"/>
                          <a:ext cx="52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1" name="Object 15"/>
            <p:cNvGraphicFramePr>
              <a:graphicFrameLocks noChangeAspect="1"/>
            </p:cNvGraphicFramePr>
            <p:nvPr/>
          </p:nvGraphicFramePr>
          <p:xfrm>
            <a:off x="2685" y="2420"/>
            <a:ext cx="51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39" name="Equation" r:id="rId15" imgW="672808" imgH="266584" progId="Equation.DSMT4">
                    <p:embed/>
                  </p:oleObj>
                </mc:Choice>
                <mc:Fallback>
                  <p:oleObj name="Equation" r:id="rId15" imgW="672808" imgH="266584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5" y="2420"/>
                          <a:ext cx="513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2" name="Object 16"/>
            <p:cNvGraphicFramePr>
              <a:graphicFrameLocks noChangeAspect="1"/>
            </p:cNvGraphicFramePr>
            <p:nvPr/>
          </p:nvGraphicFramePr>
          <p:xfrm>
            <a:off x="4740" y="1551"/>
            <a:ext cx="512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0" name="Equation" r:id="rId17" imgW="672808" imgH="266584" progId="Equation.DSMT4">
                    <p:embed/>
                  </p:oleObj>
                </mc:Choice>
                <mc:Fallback>
                  <p:oleObj name="Equation" r:id="rId17" imgW="672808" imgH="266584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551"/>
                          <a:ext cx="512" cy="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3" name="Object 17"/>
            <p:cNvGraphicFramePr>
              <a:graphicFrameLocks noChangeAspect="1"/>
            </p:cNvGraphicFramePr>
            <p:nvPr/>
          </p:nvGraphicFramePr>
          <p:xfrm>
            <a:off x="4337" y="935"/>
            <a:ext cx="539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1" name="Equation" r:id="rId19" imgW="723586" imgH="368140" progId="Equation.DSMT4">
                    <p:embed/>
                  </p:oleObj>
                </mc:Choice>
                <mc:Fallback>
                  <p:oleObj name="Equation" r:id="rId19" imgW="723586" imgH="368140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935"/>
                          <a:ext cx="539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4" name="Line 18"/>
            <p:cNvSpPr>
              <a:spLocks noChangeShapeType="1"/>
            </p:cNvSpPr>
            <p:nvPr/>
          </p:nvSpPr>
          <p:spPr bwMode="auto">
            <a:xfrm flipH="1" flipV="1">
              <a:off x="2849" y="2296"/>
              <a:ext cx="10" cy="135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6" name="Line 20"/>
            <p:cNvSpPr>
              <a:spLocks noChangeShapeType="1"/>
            </p:cNvSpPr>
            <p:nvPr/>
          </p:nvSpPr>
          <p:spPr bwMode="auto">
            <a:xfrm flipV="1">
              <a:off x="2713" y="2250"/>
              <a:ext cx="2635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21"/>
            <p:cNvSpPr>
              <a:spLocks noChangeShapeType="1"/>
            </p:cNvSpPr>
            <p:nvPr/>
          </p:nvSpPr>
          <p:spPr bwMode="auto">
            <a:xfrm flipV="1">
              <a:off x="3868" y="572"/>
              <a:ext cx="0" cy="2158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58" name="Object 22"/>
            <p:cNvGraphicFramePr>
              <a:graphicFrameLocks noChangeAspect="1"/>
            </p:cNvGraphicFramePr>
            <p:nvPr/>
          </p:nvGraphicFramePr>
          <p:xfrm>
            <a:off x="5259" y="2340"/>
            <a:ext cx="161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2" name="Equation" r:id="rId21" imgW="215713" imgH="203024" progId="Equation.DSMT4">
                    <p:embed/>
                  </p:oleObj>
                </mc:Choice>
                <mc:Fallback>
                  <p:oleObj name="Equation" r:id="rId21" imgW="215713" imgH="203024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9" y="2340"/>
                          <a:ext cx="161" cy="1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9" name="Freeform 23"/>
            <p:cNvSpPr>
              <a:spLocks/>
            </p:cNvSpPr>
            <p:nvPr/>
          </p:nvSpPr>
          <p:spPr bwMode="auto">
            <a:xfrm>
              <a:off x="2744" y="884"/>
              <a:ext cx="2290" cy="1338"/>
            </a:xfrm>
            <a:custGeom>
              <a:avLst/>
              <a:gdLst>
                <a:gd name="T0" fmla="*/ 0 w 4872"/>
                <a:gd name="T1" fmla="*/ 2759 h 2769"/>
                <a:gd name="T2" fmla="*/ 567 w 4872"/>
                <a:gd name="T3" fmla="*/ 2759 h 2769"/>
                <a:gd name="T4" fmla="*/ 1239 w 4872"/>
                <a:gd name="T5" fmla="*/ 2697 h 2769"/>
                <a:gd name="T6" fmla="*/ 2079 w 4872"/>
                <a:gd name="T7" fmla="*/ 2542 h 2769"/>
                <a:gd name="T8" fmla="*/ 2961 w 4872"/>
                <a:gd name="T9" fmla="*/ 2232 h 2769"/>
                <a:gd name="T10" fmla="*/ 3675 w 4872"/>
                <a:gd name="T11" fmla="*/ 1767 h 2769"/>
                <a:gd name="T12" fmla="*/ 4221 w 4872"/>
                <a:gd name="T13" fmla="*/ 1147 h 2769"/>
                <a:gd name="T14" fmla="*/ 4872 w 4872"/>
                <a:gd name="T15" fmla="*/ 0 h 2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2" h="2769">
                  <a:moveTo>
                    <a:pt x="0" y="2759"/>
                  </a:moveTo>
                  <a:cubicBezTo>
                    <a:pt x="180" y="2764"/>
                    <a:pt x="361" y="2769"/>
                    <a:pt x="567" y="2759"/>
                  </a:cubicBezTo>
                  <a:cubicBezTo>
                    <a:pt x="773" y="2749"/>
                    <a:pt x="987" y="2733"/>
                    <a:pt x="1239" y="2697"/>
                  </a:cubicBezTo>
                  <a:cubicBezTo>
                    <a:pt x="1491" y="2661"/>
                    <a:pt x="1792" y="2619"/>
                    <a:pt x="2079" y="2542"/>
                  </a:cubicBezTo>
                  <a:cubicBezTo>
                    <a:pt x="2366" y="2465"/>
                    <a:pt x="2695" y="2361"/>
                    <a:pt x="2961" y="2232"/>
                  </a:cubicBezTo>
                  <a:cubicBezTo>
                    <a:pt x="3227" y="2103"/>
                    <a:pt x="3465" y="1948"/>
                    <a:pt x="3675" y="1767"/>
                  </a:cubicBezTo>
                  <a:cubicBezTo>
                    <a:pt x="3885" y="1586"/>
                    <a:pt x="4021" y="1441"/>
                    <a:pt x="4221" y="1147"/>
                  </a:cubicBezTo>
                  <a:cubicBezTo>
                    <a:pt x="4421" y="853"/>
                    <a:pt x="4646" y="426"/>
                    <a:pt x="4872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Freeform 24"/>
            <p:cNvSpPr>
              <a:spLocks/>
            </p:cNvSpPr>
            <p:nvPr/>
          </p:nvSpPr>
          <p:spPr bwMode="auto">
            <a:xfrm>
              <a:off x="2744" y="1071"/>
              <a:ext cx="2290" cy="1259"/>
            </a:xfrm>
            <a:custGeom>
              <a:avLst/>
              <a:gdLst>
                <a:gd name="T0" fmla="*/ 0 w 4872"/>
                <a:gd name="T1" fmla="*/ 2604 h 2604"/>
                <a:gd name="T2" fmla="*/ 336 w 4872"/>
                <a:gd name="T3" fmla="*/ 2480 h 2604"/>
                <a:gd name="T4" fmla="*/ 1155 w 4872"/>
                <a:gd name="T5" fmla="*/ 2325 h 2604"/>
                <a:gd name="T6" fmla="*/ 1596 w 4872"/>
                <a:gd name="T7" fmla="*/ 2263 h 2604"/>
                <a:gd name="T8" fmla="*/ 2100 w 4872"/>
                <a:gd name="T9" fmla="*/ 2139 h 2604"/>
                <a:gd name="T10" fmla="*/ 2541 w 4872"/>
                <a:gd name="T11" fmla="*/ 2015 h 2604"/>
                <a:gd name="T12" fmla="*/ 3192 w 4872"/>
                <a:gd name="T13" fmla="*/ 1736 h 2604"/>
                <a:gd name="T14" fmla="*/ 3906 w 4872"/>
                <a:gd name="T15" fmla="*/ 1209 h 2604"/>
                <a:gd name="T16" fmla="*/ 4641 w 4872"/>
                <a:gd name="T17" fmla="*/ 372 h 2604"/>
                <a:gd name="T18" fmla="*/ 4872 w 4872"/>
                <a:gd name="T19" fmla="*/ 0 h 2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72" h="2604">
                  <a:moveTo>
                    <a:pt x="0" y="2604"/>
                  </a:moveTo>
                  <a:cubicBezTo>
                    <a:pt x="71" y="2565"/>
                    <a:pt x="143" y="2527"/>
                    <a:pt x="336" y="2480"/>
                  </a:cubicBezTo>
                  <a:cubicBezTo>
                    <a:pt x="529" y="2433"/>
                    <a:pt x="945" y="2361"/>
                    <a:pt x="1155" y="2325"/>
                  </a:cubicBezTo>
                  <a:cubicBezTo>
                    <a:pt x="1365" y="2289"/>
                    <a:pt x="1439" y="2294"/>
                    <a:pt x="1596" y="2263"/>
                  </a:cubicBezTo>
                  <a:cubicBezTo>
                    <a:pt x="1753" y="2232"/>
                    <a:pt x="1943" y="2180"/>
                    <a:pt x="2100" y="2139"/>
                  </a:cubicBezTo>
                  <a:cubicBezTo>
                    <a:pt x="2257" y="2098"/>
                    <a:pt x="2359" y="2082"/>
                    <a:pt x="2541" y="2015"/>
                  </a:cubicBezTo>
                  <a:cubicBezTo>
                    <a:pt x="2723" y="1948"/>
                    <a:pt x="2965" y="1870"/>
                    <a:pt x="3192" y="1736"/>
                  </a:cubicBezTo>
                  <a:cubicBezTo>
                    <a:pt x="3419" y="1602"/>
                    <a:pt x="3665" y="1436"/>
                    <a:pt x="3906" y="1209"/>
                  </a:cubicBezTo>
                  <a:cubicBezTo>
                    <a:pt x="4147" y="982"/>
                    <a:pt x="4480" y="573"/>
                    <a:pt x="4641" y="372"/>
                  </a:cubicBezTo>
                  <a:cubicBezTo>
                    <a:pt x="4802" y="171"/>
                    <a:pt x="4837" y="85"/>
                    <a:pt x="4872" y="0"/>
                  </a:cubicBezTo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Freeform 25"/>
            <p:cNvSpPr>
              <a:spLocks/>
            </p:cNvSpPr>
            <p:nvPr/>
          </p:nvSpPr>
          <p:spPr bwMode="auto">
            <a:xfrm>
              <a:off x="2744" y="1320"/>
              <a:ext cx="2280" cy="857"/>
            </a:xfrm>
            <a:custGeom>
              <a:avLst/>
              <a:gdLst>
                <a:gd name="T0" fmla="*/ 0 w 4851"/>
                <a:gd name="T1" fmla="*/ 1581 h 1772"/>
                <a:gd name="T2" fmla="*/ 357 w 4851"/>
                <a:gd name="T3" fmla="*/ 1674 h 1772"/>
                <a:gd name="T4" fmla="*/ 735 w 4851"/>
                <a:gd name="T5" fmla="*/ 1736 h 1772"/>
                <a:gd name="T6" fmla="*/ 1176 w 4851"/>
                <a:gd name="T7" fmla="*/ 1767 h 1772"/>
                <a:gd name="T8" fmla="*/ 1638 w 4851"/>
                <a:gd name="T9" fmla="*/ 1705 h 1772"/>
                <a:gd name="T10" fmla="*/ 1995 w 4851"/>
                <a:gd name="T11" fmla="*/ 1643 h 1772"/>
                <a:gd name="T12" fmla="*/ 2436 w 4851"/>
                <a:gd name="T13" fmla="*/ 1519 h 1772"/>
                <a:gd name="T14" fmla="*/ 3129 w 4851"/>
                <a:gd name="T15" fmla="*/ 1240 h 1772"/>
                <a:gd name="T16" fmla="*/ 3738 w 4851"/>
                <a:gd name="T17" fmla="*/ 899 h 1772"/>
                <a:gd name="T18" fmla="*/ 4851 w 4851"/>
                <a:gd name="T19" fmla="*/ 0 h 1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51" h="1772">
                  <a:moveTo>
                    <a:pt x="0" y="1581"/>
                  </a:moveTo>
                  <a:cubicBezTo>
                    <a:pt x="117" y="1614"/>
                    <a:pt x="235" y="1648"/>
                    <a:pt x="357" y="1674"/>
                  </a:cubicBezTo>
                  <a:cubicBezTo>
                    <a:pt x="479" y="1700"/>
                    <a:pt x="599" y="1721"/>
                    <a:pt x="735" y="1736"/>
                  </a:cubicBezTo>
                  <a:cubicBezTo>
                    <a:pt x="871" y="1751"/>
                    <a:pt x="1026" y="1772"/>
                    <a:pt x="1176" y="1767"/>
                  </a:cubicBezTo>
                  <a:cubicBezTo>
                    <a:pt x="1326" y="1762"/>
                    <a:pt x="1502" y="1726"/>
                    <a:pt x="1638" y="1705"/>
                  </a:cubicBezTo>
                  <a:cubicBezTo>
                    <a:pt x="1774" y="1684"/>
                    <a:pt x="1862" y="1674"/>
                    <a:pt x="1995" y="1643"/>
                  </a:cubicBezTo>
                  <a:cubicBezTo>
                    <a:pt x="2128" y="1612"/>
                    <a:pt x="2247" y="1586"/>
                    <a:pt x="2436" y="1519"/>
                  </a:cubicBezTo>
                  <a:cubicBezTo>
                    <a:pt x="2625" y="1452"/>
                    <a:pt x="2912" y="1343"/>
                    <a:pt x="3129" y="1240"/>
                  </a:cubicBezTo>
                  <a:cubicBezTo>
                    <a:pt x="3346" y="1137"/>
                    <a:pt x="3451" y="1106"/>
                    <a:pt x="3738" y="899"/>
                  </a:cubicBezTo>
                  <a:cubicBezTo>
                    <a:pt x="4025" y="692"/>
                    <a:pt x="4438" y="346"/>
                    <a:pt x="4851" y="0"/>
                  </a:cubicBezTo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dashDot"/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Line 26"/>
            <p:cNvSpPr>
              <a:spLocks noChangeShapeType="1"/>
            </p:cNvSpPr>
            <p:nvPr/>
          </p:nvSpPr>
          <p:spPr bwMode="auto">
            <a:xfrm>
              <a:off x="2744" y="2069"/>
              <a:ext cx="249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63" name="Object 27"/>
            <p:cNvGraphicFramePr>
              <a:graphicFrameLocks noChangeAspect="1"/>
            </p:cNvGraphicFramePr>
            <p:nvPr/>
          </p:nvGraphicFramePr>
          <p:xfrm>
            <a:off x="4371" y="2310"/>
            <a:ext cx="104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3" name="Equation" r:id="rId23" imgW="139579" imgH="215713" progId="Equation.DSMT4">
                    <p:embed/>
                  </p:oleObj>
                </mc:Choice>
                <mc:Fallback>
                  <p:oleObj name="Equation" r:id="rId23" imgW="139579" imgH="215713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1" y="2310"/>
                          <a:ext cx="104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4" name="Object 28"/>
            <p:cNvGraphicFramePr>
              <a:graphicFrameLocks noChangeAspect="1"/>
            </p:cNvGraphicFramePr>
            <p:nvPr/>
          </p:nvGraphicFramePr>
          <p:xfrm>
            <a:off x="3226" y="2325"/>
            <a:ext cx="20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4" name="Equation" r:id="rId25" imgW="279279" imgH="215806" progId="Equation.DSMT4">
                    <p:embed/>
                  </p:oleObj>
                </mc:Choice>
                <mc:Fallback>
                  <p:oleObj name="Equation" r:id="rId25" imgW="279279" imgH="215806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6" y="2325"/>
                          <a:ext cx="208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5" name="Object 29"/>
            <p:cNvGraphicFramePr>
              <a:graphicFrameLocks noChangeAspect="1"/>
            </p:cNvGraphicFramePr>
            <p:nvPr/>
          </p:nvGraphicFramePr>
          <p:xfrm>
            <a:off x="3690" y="2280"/>
            <a:ext cx="161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5" name="Equation" r:id="rId27" imgW="215806" imgH="228501" progId="Equation.DSMT4">
                    <p:embed/>
                  </p:oleObj>
                </mc:Choice>
                <mc:Fallback>
                  <p:oleObj name="Equation" r:id="rId27" imgW="215806" imgH="228501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2280"/>
                          <a:ext cx="161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6" name="Object 30"/>
            <p:cNvGraphicFramePr>
              <a:graphicFrameLocks noChangeAspect="1"/>
            </p:cNvGraphicFramePr>
            <p:nvPr/>
          </p:nvGraphicFramePr>
          <p:xfrm>
            <a:off x="3720" y="1831"/>
            <a:ext cx="113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6" name="Equation" r:id="rId29" imgW="152268" imgH="215713" progId="Equation.DSMT4">
                    <p:embed/>
                  </p:oleObj>
                </mc:Choice>
                <mc:Fallback>
                  <p:oleObj name="Equation" r:id="rId29" imgW="152268" imgH="215713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831"/>
                          <a:ext cx="113" cy="1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7" name="Object 31"/>
            <p:cNvGraphicFramePr>
              <a:graphicFrameLocks noChangeAspect="1"/>
            </p:cNvGraphicFramePr>
            <p:nvPr/>
          </p:nvGraphicFramePr>
          <p:xfrm>
            <a:off x="4973" y="2295"/>
            <a:ext cx="11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7" name="Equation" r:id="rId31" imgW="152268" imgH="215713" progId="Equation.DSMT4">
                    <p:embed/>
                  </p:oleObj>
                </mc:Choice>
                <mc:Fallback>
                  <p:oleObj name="Equation" r:id="rId31" imgW="152268" imgH="215713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3" y="2295"/>
                          <a:ext cx="113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8" name="Object 32"/>
            <p:cNvGraphicFramePr>
              <a:graphicFrameLocks noChangeAspect="1"/>
            </p:cNvGraphicFramePr>
            <p:nvPr/>
          </p:nvGraphicFramePr>
          <p:xfrm>
            <a:off x="3710" y="1456"/>
            <a:ext cx="113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8" name="Equation" r:id="rId32" imgW="152268" imgH="215713" progId="Equation.DSMT4">
                    <p:embed/>
                  </p:oleObj>
                </mc:Choice>
                <mc:Fallback>
                  <p:oleObj name="Equation" r:id="rId32" imgW="152268" imgH="215713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0" y="1456"/>
                          <a:ext cx="113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9" name="Object 33"/>
            <p:cNvGraphicFramePr>
              <a:graphicFrameLocks noChangeAspect="1"/>
            </p:cNvGraphicFramePr>
            <p:nvPr/>
          </p:nvGraphicFramePr>
          <p:xfrm>
            <a:off x="3720" y="1082"/>
            <a:ext cx="113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49" name="Equation" r:id="rId34" imgW="152334" imgH="228501" progId="Equation.DSMT4">
                    <p:embed/>
                  </p:oleObj>
                </mc:Choice>
                <mc:Fallback>
                  <p:oleObj name="Equation" r:id="rId34" imgW="152334" imgH="228501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1082"/>
                          <a:ext cx="113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0" name="Line 34"/>
            <p:cNvSpPr>
              <a:spLocks noChangeShapeType="1"/>
            </p:cNvSpPr>
            <p:nvPr/>
          </p:nvSpPr>
          <p:spPr bwMode="auto">
            <a:xfrm>
              <a:off x="3295" y="2205"/>
              <a:ext cx="0" cy="6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Line 35"/>
            <p:cNvSpPr>
              <a:spLocks noChangeShapeType="1"/>
            </p:cNvSpPr>
            <p:nvPr/>
          </p:nvSpPr>
          <p:spPr bwMode="auto">
            <a:xfrm>
              <a:off x="4401" y="2191"/>
              <a:ext cx="0" cy="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2" name="Line 36"/>
            <p:cNvSpPr>
              <a:spLocks noChangeShapeType="1"/>
            </p:cNvSpPr>
            <p:nvPr/>
          </p:nvSpPr>
          <p:spPr bwMode="auto">
            <a:xfrm>
              <a:off x="5013" y="2191"/>
              <a:ext cx="0" cy="5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3" name="Line 37"/>
            <p:cNvSpPr>
              <a:spLocks noChangeShapeType="1"/>
            </p:cNvSpPr>
            <p:nvPr/>
          </p:nvSpPr>
          <p:spPr bwMode="auto">
            <a:xfrm>
              <a:off x="3868" y="1891"/>
              <a:ext cx="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4" name="Line 38"/>
            <p:cNvSpPr>
              <a:spLocks noChangeShapeType="1"/>
            </p:cNvSpPr>
            <p:nvPr/>
          </p:nvSpPr>
          <p:spPr bwMode="auto">
            <a:xfrm>
              <a:off x="3868" y="1501"/>
              <a:ext cx="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Line 39"/>
            <p:cNvSpPr>
              <a:spLocks noChangeShapeType="1"/>
            </p:cNvSpPr>
            <p:nvPr/>
          </p:nvSpPr>
          <p:spPr bwMode="auto">
            <a:xfrm>
              <a:off x="3868" y="1126"/>
              <a:ext cx="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40"/>
            <p:cNvSpPr>
              <a:spLocks noChangeShapeType="1"/>
            </p:cNvSpPr>
            <p:nvPr/>
          </p:nvSpPr>
          <p:spPr bwMode="auto">
            <a:xfrm>
              <a:off x="3874" y="2639"/>
              <a:ext cx="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 type="none" w="sm" len="sm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5577" name="Object 41"/>
            <p:cNvGraphicFramePr>
              <a:graphicFrameLocks noChangeAspect="1"/>
            </p:cNvGraphicFramePr>
            <p:nvPr/>
          </p:nvGraphicFramePr>
          <p:xfrm>
            <a:off x="3621" y="2550"/>
            <a:ext cx="20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0" name="Equation" r:id="rId36" imgW="279279" imgH="215806" progId="Equation.DSMT4">
                    <p:embed/>
                  </p:oleObj>
                </mc:Choice>
                <mc:Fallback>
                  <p:oleObj name="Equation" r:id="rId36" imgW="279279" imgH="215806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" y="2550"/>
                          <a:ext cx="208" cy="1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8" name="Object 42"/>
            <p:cNvGraphicFramePr>
              <a:graphicFrameLocks noChangeAspect="1"/>
            </p:cNvGraphicFramePr>
            <p:nvPr/>
          </p:nvGraphicFramePr>
          <p:xfrm>
            <a:off x="3641" y="572"/>
            <a:ext cx="160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1" name="Equation" r:id="rId38" imgW="215713" imgH="253780" progId="Equation.DSMT4">
                    <p:embed/>
                  </p:oleObj>
                </mc:Choice>
                <mc:Fallback>
                  <p:oleObj name="Equation" r:id="rId38" imgW="215713" imgH="253780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1" y="572"/>
                          <a:ext cx="160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9" name="Line 43"/>
            <p:cNvSpPr>
              <a:spLocks noChangeShapeType="1"/>
            </p:cNvSpPr>
            <p:nvPr/>
          </p:nvSpPr>
          <p:spPr bwMode="auto">
            <a:xfrm flipH="1" flipV="1">
              <a:off x="4921" y="1434"/>
              <a:ext cx="46" cy="13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611188" y="549275"/>
            <a:ext cx="5429250" cy="519113"/>
            <a:chOff x="385" y="346"/>
            <a:chExt cx="3420" cy="327"/>
          </a:xfrm>
        </p:grpSpPr>
        <p:sp>
          <p:nvSpPr>
            <p:cNvPr id="64515" name="Rectangle 3"/>
            <p:cNvSpPr>
              <a:spLocks noChangeArrowheads="1"/>
            </p:cNvSpPr>
            <p:nvPr/>
          </p:nvSpPr>
          <p:spPr bwMode="auto">
            <a:xfrm>
              <a:off x="385" y="346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4</a:t>
              </a:r>
              <a:r>
                <a:rPr lang="en-US" altLang="zh-CN"/>
                <a:t> </a:t>
              </a:r>
              <a:endParaRPr lang="en-US" altLang="zh-CN" sz="2400" b="0"/>
            </a:p>
          </p:txBody>
        </p:sp>
        <p:graphicFrame>
          <p:nvGraphicFramePr>
            <p:cNvPr id="64514" name="Object 2"/>
            <p:cNvGraphicFramePr>
              <a:graphicFrameLocks noChangeAspect="1"/>
            </p:cNvGraphicFramePr>
            <p:nvPr/>
          </p:nvGraphicFramePr>
          <p:xfrm>
            <a:off x="884" y="391"/>
            <a:ext cx="292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1" name="Equation" r:id="rId3" imgW="4635500" imgH="431800" progId="Equation.DSMT4">
                    <p:embed/>
                  </p:oleObj>
                </mc:Choice>
                <mc:Fallback>
                  <p:oleObj name="Equation" r:id="rId3" imgW="4635500" imgH="4318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391"/>
                          <a:ext cx="2921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931988" y="1125538"/>
          <a:ext cx="50038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2" name="Equation" r:id="rId5" imgW="5003800" imgH="939800" progId="Equation.DSMT4">
                  <p:embed/>
                </p:oleObj>
              </mc:Choice>
              <mc:Fallback>
                <p:oleObj name="Equation" r:id="rId5" imgW="5003800" imgH="939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1988" y="1125538"/>
                        <a:ext cx="50038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683568" y="2780928"/>
          <a:ext cx="74898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3" name="Equation" r:id="rId7" imgW="7493000" imgH="1930400" progId="Equation.DSMT4">
                  <p:embed/>
                </p:oleObj>
              </mc:Choice>
              <mc:Fallback>
                <p:oleObj name="Equation" r:id="rId7" imgW="7493000" imgH="19304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780928"/>
                        <a:ext cx="7489825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611188" y="4724400"/>
            <a:ext cx="7826375" cy="533400"/>
            <a:chOff x="657" y="3067"/>
            <a:chExt cx="4930" cy="336"/>
          </a:xfrm>
        </p:grpSpPr>
        <p:graphicFrame>
          <p:nvGraphicFramePr>
            <p:cNvPr id="64522" name="Object 10"/>
            <p:cNvGraphicFramePr>
              <a:graphicFrameLocks noChangeAspect="1"/>
            </p:cNvGraphicFramePr>
            <p:nvPr/>
          </p:nvGraphicFramePr>
          <p:xfrm>
            <a:off x="1111" y="3148"/>
            <a:ext cx="12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4" name="Equation" r:id="rId9" imgW="2044700" imgH="393700" progId="Equation.DSMT4">
                    <p:embed/>
                  </p:oleObj>
                </mc:Choice>
                <mc:Fallback>
                  <p:oleObj name="Equation" r:id="rId9" imgW="2044700" imgH="3937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148"/>
                          <a:ext cx="129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1" name="Object 9"/>
            <p:cNvGraphicFramePr>
              <a:graphicFrameLocks noChangeAspect="1"/>
            </p:cNvGraphicFramePr>
            <p:nvPr/>
          </p:nvGraphicFramePr>
          <p:xfrm>
            <a:off x="2576" y="3148"/>
            <a:ext cx="98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85" name="Equation" r:id="rId11" imgW="1562100" imgH="393700" progId="Equation.DSMT4">
                    <p:embed/>
                  </p:oleObj>
                </mc:Choice>
                <mc:Fallback>
                  <p:oleObj name="Equation" r:id="rId11" imgW="1562100" imgH="3937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6" y="3148"/>
                          <a:ext cx="98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657" y="307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所以</a:t>
              </a:r>
              <a:endParaRPr lang="zh-CN" altLang="en-US" sz="2400" b="0"/>
            </a:p>
          </p:txBody>
        </p:sp>
        <p:sp>
          <p:nvSpPr>
            <p:cNvPr id="64524" name="Rectangle 12"/>
            <p:cNvSpPr>
              <a:spLocks noChangeArrowheads="1"/>
            </p:cNvSpPr>
            <p:nvPr/>
          </p:nvSpPr>
          <p:spPr bwMode="auto">
            <a:xfrm>
              <a:off x="2290" y="306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endParaRPr lang="zh-CN" altLang="en-US" sz="2400" b="0"/>
            </a:p>
          </p:txBody>
        </p:sp>
        <p:sp>
          <p:nvSpPr>
            <p:cNvPr id="64525" name="Rectangle 13"/>
            <p:cNvSpPr>
              <a:spLocks noChangeArrowheads="1"/>
            </p:cNvSpPr>
            <p:nvPr/>
          </p:nvSpPr>
          <p:spPr bwMode="auto">
            <a:xfrm>
              <a:off x="3424" y="3076"/>
              <a:ext cx="21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上可以展开为麦克劳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611188" y="5430838"/>
            <a:ext cx="2592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林级数</a:t>
            </a:r>
            <a:r>
              <a:rPr lang="en-US" altLang="zh-CN" sz="2800"/>
              <a:t>:</a:t>
            </a:r>
          </a:p>
        </p:txBody>
      </p:sp>
      <p:graphicFrame>
        <p:nvGraphicFramePr>
          <p:cNvPr id="64529" name="Object 17"/>
          <p:cNvGraphicFramePr>
            <a:graphicFrameLocks noGrp="1" noChangeAspect="1"/>
          </p:cNvGraphicFramePr>
          <p:nvPr>
            <p:ph/>
          </p:nvPr>
        </p:nvGraphicFramePr>
        <p:xfrm>
          <a:off x="684213" y="2200275"/>
          <a:ext cx="72866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6" name="Equation" r:id="rId13" imgW="8039100" imgH="457200" progId="Equation.DSMT4">
                  <p:embed/>
                </p:oleObj>
              </mc:Choice>
              <mc:Fallback>
                <p:oleObj name="Equation" r:id="rId13" imgW="8039100" imgH="457200" progId="Equation.DSMT4">
                  <p:embed/>
                  <p:pic>
                    <p:nvPicPr>
                      <p:cNvPr id="0" name="Picture 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00275"/>
                        <a:ext cx="728662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068388" y="676275"/>
          <a:ext cx="6743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name="Equation" r:id="rId3" imgW="6743700" imgH="952500" progId="Equation.DSMT4">
                  <p:embed/>
                </p:oleObj>
              </mc:Choice>
              <mc:Fallback>
                <p:oleObj name="Equation" r:id="rId3" imgW="6743700" imgH="9525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676275"/>
                        <a:ext cx="6743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5" name="Picture 7">
            <a:hlinkClick r:id="" action="ppaction://hlinkshowjump?jump=nextslide"/>
          </p:cNvPr>
          <p:cNvPicPr>
            <a:picLocks noChangeArrowheads="1"/>
          </p:cNvPicPr>
          <p:nvPr/>
        </p:nvPicPr>
        <p:blipFill>
          <a:blip r:embed="rId5" cstate="print"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0" t="26222" r="6053" b="25667"/>
          <a:stretch>
            <a:fillRect/>
          </a:stretch>
        </p:blipFill>
        <p:spPr bwMode="auto">
          <a:xfrm>
            <a:off x="979488" y="2420938"/>
            <a:ext cx="71215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82" name="Group 18"/>
          <p:cNvGrpSpPr>
            <a:grpSpLocks/>
          </p:cNvGrpSpPr>
          <p:nvPr/>
        </p:nvGrpSpPr>
        <p:grpSpPr bwMode="auto">
          <a:xfrm>
            <a:off x="573088" y="542925"/>
            <a:ext cx="6696075" cy="533400"/>
            <a:chOff x="612" y="382"/>
            <a:chExt cx="4218" cy="336"/>
          </a:xfrm>
        </p:grpSpPr>
        <p:sp>
          <p:nvSpPr>
            <p:cNvPr id="62467" name="Rectangle 3"/>
            <p:cNvSpPr>
              <a:spLocks noChangeArrowheads="1"/>
            </p:cNvSpPr>
            <p:nvPr/>
          </p:nvSpPr>
          <p:spPr bwMode="auto">
            <a:xfrm>
              <a:off x="612" y="391"/>
              <a:ext cx="28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同样可证</a:t>
              </a:r>
              <a:r>
                <a:rPr lang="en-US" altLang="zh-CN"/>
                <a:t>(</a:t>
              </a:r>
              <a:r>
                <a:rPr lang="zh-CN" altLang="en-US"/>
                <a:t>或用逐项求导</a:t>
              </a:r>
              <a:r>
                <a:rPr lang="en-US" altLang="zh-CN"/>
                <a:t>), </a:t>
              </a:r>
              <a:r>
                <a:rPr lang="zh-CN" altLang="en-US"/>
                <a:t>在</a:t>
              </a:r>
              <a:endParaRPr lang="zh-CN" altLang="en-US" sz="2400" b="0"/>
            </a:p>
          </p:txBody>
        </p:sp>
        <p:graphicFrame>
          <p:nvGraphicFramePr>
            <p:cNvPr id="62466" name="Object 2"/>
            <p:cNvGraphicFramePr>
              <a:graphicFrameLocks noChangeAspect="1"/>
            </p:cNvGraphicFramePr>
            <p:nvPr/>
          </p:nvGraphicFramePr>
          <p:xfrm>
            <a:off x="3393" y="436"/>
            <a:ext cx="98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1" name="Equation" r:id="rId3" imgW="1562100" imgH="393700" progId="Equation.DSMT4">
                    <p:embed/>
                  </p:oleObj>
                </mc:Choice>
                <mc:Fallback>
                  <p:oleObj name="Equation" r:id="rId3" imgW="1562100" imgH="3937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3" y="436"/>
                          <a:ext cx="98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4264" y="38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上有</a:t>
              </a:r>
              <a:endParaRPr lang="zh-CN" altLang="en-US" b="0"/>
            </a:p>
          </p:txBody>
        </p:sp>
      </p:grp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187450" y="1114425"/>
          <a:ext cx="6029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2" name="Equation" r:id="rId5" imgW="6032500" imgH="952500" progId="Equation.DSMT4">
                  <p:embed/>
                </p:oleObj>
              </mc:Choice>
              <mc:Fallback>
                <p:oleObj name="Equation" r:id="rId5" imgW="6032500" imgH="9525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14425"/>
                        <a:ext cx="60293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83" name="Group 19"/>
          <p:cNvGrpSpPr>
            <a:grpSpLocks/>
          </p:cNvGrpSpPr>
          <p:nvPr/>
        </p:nvGrpSpPr>
        <p:grpSpPr bwMode="auto">
          <a:xfrm>
            <a:off x="598488" y="2133600"/>
            <a:ext cx="6278562" cy="519113"/>
            <a:chOff x="612" y="1389"/>
            <a:chExt cx="3955" cy="327"/>
          </a:xfrm>
        </p:grpSpPr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612" y="1389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5 </a:t>
              </a:r>
              <a:r>
                <a:rPr lang="en-US" altLang="zh-CN"/>
                <a:t> </a:t>
              </a:r>
              <a:endParaRPr lang="en-US" altLang="zh-CN" sz="2400" b="0"/>
            </a:p>
          </p:txBody>
        </p:sp>
        <p:graphicFrame>
          <p:nvGraphicFramePr>
            <p:cNvPr id="62471" name="Object 7"/>
            <p:cNvGraphicFramePr>
              <a:graphicFrameLocks noChangeAspect="1"/>
            </p:cNvGraphicFramePr>
            <p:nvPr/>
          </p:nvGraphicFramePr>
          <p:xfrm>
            <a:off x="1201" y="1436"/>
            <a:ext cx="336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3" name="Equation" r:id="rId7" imgW="5346700" imgH="431800" progId="Equation.DSMT4">
                    <p:embed/>
                  </p:oleObj>
                </mc:Choice>
                <mc:Fallback>
                  <p:oleObj name="Equation" r:id="rId7" imgW="5346700" imgH="431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1436"/>
                          <a:ext cx="336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3" name="Object 9"/>
          <p:cNvGraphicFramePr>
            <a:graphicFrameLocks noChangeAspect="1"/>
          </p:cNvGraphicFramePr>
          <p:nvPr/>
        </p:nvGraphicFramePr>
        <p:xfrm>
          <a:off x="2484438" y="2708275"/>
          <a:ext cx="374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4" name="Equation" r:id="rId9" imgW="3746500" imgH="914400" progId="Equation.DSMT4">
                  <p:embed/>
                </p:oleObj>
              </mc:Choice>
              <mc:Fallback>
                <p:oleObj name="Equation" r:id="rId9" imgW="3746500" imgH="9144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708275"/>
                        <a:ext cx="37465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2668588" y="3716338"/>
          <a:ext cx="3578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5" name="Equation" r:id="rId11" imgW="3581400" imgH="469900" progId="Equation.DSMT4">
                  <p:embed/>
                </p:oleObj>
              </mc:Choice>
              <mc:Fallback>
                <p:oleObj name="Equation" r:id="rId11" imgW="3581400" imgH="4699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3716338"/>
                        <a:ext cx="35782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84" name="Group 20"/>
          <p:cNvGrpSpPr>
            <a:grpSpLocks/>
          </p:cNvGrpSpPr>
          <p:nvPr/>
        </p:nvGrpSpPr>
        <p:grpSpPr bwMode="auto">
          <a:xfrm>
            <a:off x="611188" y="4332288"/>
            <a:ext cx="5113337" cy="519112"/>
            <a:chOff x="612" y="2795"/>
            <a:chExt cx="3221" cy="327"/>
          </a:xfrm>
        </p:grpSpPr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612" y="279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所以</a:t>
              </a:r>
              <a:endParaRPr lang="zh-CN" altLang="en-US" sz="2400" b="0"/>
            </a:p>
          </p:txBody>
        </p:sp>
        <p:graphicFrame>
          <p:nvGraphicFramePr>
            <p:cNvPr id="62477" name="Object 13"/>
            <p:cNvGraphicFramePr>
              <a:graphicFrameLocks noChangeAspect="1"/>
            </p:cNvGraphicFramePr>
            <p:nvPr/>
          </p:nvGraphicFramePr>
          <p:xfrm>
            <a:off x="1157" y="2867"/>
            <a:ext cx="8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6" name="Equation" r:id="rId13" imgW="1384300" imgH="393700" progId="Equation.DSMT4">
                    <p:embed/>
                  </p:oleObj>
                </mc:Choice>
                <mc:Fallback>
                  <p:oleObj name="Equation" r:id="rId13" imgW="1384300" imgH="3937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2867"/>
                          <a:ext cx="8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1917" y="2795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的麦克劳林级数是</a:t>
              </a:r>
              <a:endParaRPr lang="zh-CN" altLang="en-US" b="0"/>
            </a:p>
          </p:txBody>
        </p:sp>
      </p:grpSp>
      <p:graphicFrame>
        <p:nvGraphicFramePr>
          <p:cNvPr id="62480" name="Object 16"/>
          <p:cNvGraphicFramePr>
            <a:graphicFrameLocks noChangeAspect="1"/>
          </p:cNvGraphicFramePr>
          <p:nvPr/>
        </p:nvGraphicFramePr>
        <p:xfrm>
          <a:off x="1798638" y="5013325"/>
          <a:ext cx="67341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7" name="Equation" r:id="rId15" imgW="6731000" imgH="889000" progId="Equation.DSMT4">
                  <p:embed/>
                </p:oleObj>
              </mc:Choice>
              <mc:Fallback>
                <p:oleObj name="Equation" r:id="rId15" imgW="6731000" imgH="8890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013325"/>
                        <a:ext cx="67341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3" name="Group 23"/>
          <p:cNvGrpSpPr>
            <a:grpSpLocks/>
          </p:cNvGrpSpPr>
          <p:nvPr/>
        </p:nvGrpSpPr>
        <p:grpSpPr bwMode="auto">
          <a:xfrm>
            <a:off x="587375" y="549275"/>
            <a:ext cx="8099425" cy="534988"/>
            <a:chOff x="340" y="326"/>
            <a:chExt cx="5102" cy="337"/>
          </a:xfrm>
        </p:grpSpPr>
        <p:sp>
          <p:nvSpPr>
            <p:cNvPr id="61443" name="Rectangle 3"/>
            <p:cNvSpPr>
              <a:spLocks noChangeArrowheads="1"/>
            </p:cNvSpPr>
            <p:nvPr/>
          </p:nvSpPr>
          <p:spPr bwMode="auto">
            <a:xfrm>
              <a:off x="340" y="336"/>
              <a:ext cx="4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用比式判别法容易求得级数</a:t>
              </a:r>
              <a:r>
                <a:rPr lang="en-US" altLang="zh-CN"/>
                <a:t>(5)</a:t>
              </a:r>
              <a:r>
                <a:rPr lang="zh-CN" altLang="en-US">
                  <a:cs typeface="Times New Roman" panose="02020603050405020304" pitchFamily="18" charset="0"/>
                </a:rPr>
                <a:t>的收敛半径</a:t>
              </a:r>
              <a:endParaRPr lang="zh-CN" altLang="en-US" sz="2400" b="0"/>
            </a:p>
          </p:txBody>
        </p:sp>
        <p:graphicFrame>
          <p:nvGraphicFramePr>
            <p:cNvPr id="61442" name="Object 2"/>
            <p:cNvGraphicFramePr>
              <a:graphicFrameLocks noChangeAspect="1"/>
            </p:cNvGraphicFramePr>
            <p:nvPr/>
          </p:nvGraphicFramePr>
          <p:xfrm>
            <a:off x="4513" y="381"/>
            <a:ext cx="51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3" name="Equation" r:id="rId3" imgW="812447" imgH="304668" progId="Equation.DSMT4">
                    <p:embed/>
                  </p:oleObj>
                </mc:Choice>
                <mc:Fallback>
                  <p:oleObj name="Equation" r:id="rId3" imgW="812447" imgH="304668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381"/>
                          <a:ext cx="51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4" name="Rectangle 4"/>
            <p:cNvSpPr>
              <a:spLocks noChangeArrowheads="1"/>
            </p:cNvSpPr>
            <p:nvPr/>
          </p:nvSpPr>
          <p:spPr bwMode="auto">
            <a:xfrm>
              <a:off x="4967" y="326"/>
              <a:ext cx="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且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61464" name="Group 24"/>
          <p:cNvGrpSpPr>
            <a:grpSpLocks/>
          </p:cNvGrpSpPr>
          <p:nvPr/>
        </p:nvGrpSpPr>
        <p:grpSpPr bwMode="auto">
          <a:xfrm>
            <a:off x="561975" y="1165225"/>
            <a:ext cx="8064500" cy="534988"/>
            <a:chOff x="340" y="744"/>
            <a:chExt cx="5080" cy="337"/>
          </a:xfrm>
        </p:grpSpPr>
        <p:graphicFrame>
          <p:nvGraphicFramePr>
            <p:cNvPr id="61446" name="Object 6"/>
            <p:cNvGraphicFramePr>
              <a:graphicFrameLocks noChangeAspect="1"/>
            </p:cNvGraphicFramePr>
            <p:nvPr/>
          </p:nvGraphicFramePr>
          <p:xfrm>
            <a:off x="670" y="828"/>
            <a:ext cx="48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4" name="Equation" r:id="rId5" imgW="774364" imgH="317362" progId="Equation.DSMT4">
                    <p:embed/>
                  </p:oleObj>
                </mc:Choice>
                <mc:Fallback>
                  <p:oleObj name="Equation" r:id="rId5" imgW="774364" imgH="317362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828"/>
                          <a:ext cx="48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5" name="Object 5"/>
            <p:cNvGraphicFramePr>
              <a:graphicFrameLocks noChangeAspect="1"/>
            </p:cNvGraphicFramePr>
            <p:nvPr/>
          </p:nvGraphicFramePr>
          <p:xfrm>
            <a:off x="2018" y="799"/>
            <a:ext cx="63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5" name="Equation" r:id="rId7" imgW="1002865" imgH="317362" progId="Equation.DSMT4">
                    <p:embed/>
                  </p:oleObj>
                </mc:Choice>
                <mc:Fallback>
                  <p:oleObj name="Equation" r:id="rId7" imgW="1002865" imgH="317362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799"/>
                          <a:ext cx="63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340" y="75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当</a:t>
              </a:r>
              <a:endParaRPr lang="zh-CN" altLang="en-US" sz="2400" b="0"/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1156" y="754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时收敛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sp>
          <p:nvSpPr>
            <p:cNvPr id="61449" name="Rectangle 9"/>
            <p:cNvSpPr>
              <a:spLocks noChangeArrowheads="1"/>
            </p:cNvSpPr>
            <p:nvPr/>
          </p:nvSpPr>
          <p:spPr bwMode="auto">
            <a:xfrm>
              <a:off x="2658" y="744"/>
              <a:ext cx="27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时发散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故级数</a:t>
              </a:r>
              <a:r>
                <a:rPr lang="en-US" altLang="zh-CN"/>
                <a:t>(5)</a:t>
              </a:r>
              <a:r>
                <a:rPr lang="zh-CN" altLang="en-US">
                  <a:cs typeface="Times New Roman" panose="02020603050405020304" pitchFamily="18" charset="0"/>
                </a:rPr>
                <a:t>的收敛域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61467" name="Group 27"/>
          <p:cNvGrpSpPr>
            <a:grpSpLocks/>
          </p:cNvGrpSpPr>
          <p:nvPr/>
        </p:nvGrpSpPr>
        <p:grpSpPr bwMode="auto">
          <a:xfrm>
            <a:off x="577850" y="1839913"/>
            <a:ext cx="8002588" cy="538162"/>
            <a:chOff x="334" y="1159"/>
            <a:chExt cx="5041" cy="339"/>
          </a:xfrm>
        </p:grpSpPr>
        <p:graphicFrame>
          <p:nvGraphicFramePr>
            <p:cNvPr id="61451" name="Object 11"/>
            <p:cNvGraphicFramePr>
              <a:graphicFrameLocks noChangeAspect="1"/>
            </p:cNvGraphicFramePr>
            <p:nvPr/>
          </p:nvGraphicFramePr>
          <p:xfrm>
            <a:off x="637" y="1231"/>
            <a:ext cx="5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6" name="Equation" r:id="rId9" imgW="939392" imgH="393529" progId="Equation.DSMT4">
                    <p:embed/>
                  </p:oleObj>
                </mc:Choice>
                <mc:Fallback>
                  <p:oleObj name="Equation" r:id="rId9" imgW="939392" imgH="393529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" y="1231"/>
                          <a:ext cx="5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0" name="Object 10"/>
            <p:cNvGraphicFramePr>
              <a:graphicFrameLocks noChangeAspect="1"/>
            </p:cNvGraphicFramePr>
            <p:nvPr/>
          </p:nvGraphicFramePr>
          <p:xfrm>
            <a:off x="2517" y="1217"/>
            <a:ext cx="5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7" name="Equation" r:id="rId11" imgW="939392" imgH="393529" progId="Equation.DSMT4">
                    <p:embed/>
                  </p:oleObj>
                </mc:Choice>
                <mc:Fallback>
                  <p:oleObj name="Equation" r:id="rId11" imgW="939392" imgH="393529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217"/>
                          <a:ext cx="5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334" y="1159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是 </a:t>
              </a:r>
              <a:endParaRPr lang="zh-CN" altLang="en-US" sz="2400" b="0"/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1196" y="1171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下面讨论在</a:t>
              </a:r>
              <a:endParaRPr lang="zh-CN" altLang="en-US" sz="2400" b="0"/>
            </a:p>
          </p:txBody>
        </p:sp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3089" y="1162"/>
              <a:ext cx="22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上它的余项的</a:t>
              </a:r>
              <a:r>
                <a:rPr lang="zh-CN" altLang="en-US"/>
                <a:t>极限</a:t>
              </a:r>
              <a:r>
                <a:rPr lang="en-US" altLang="zh-CN"/>
                <a:t>.</a:t>
              </a:r>
            </a:p>
          </p:txBody>
        </p:sp>
      </p:grpSp>
      <p:grpSp>
        <p:nvGrpSpPr>
          <p:cNvPr id="61468" name="Group 28"/>
          <p:cNvGrpSpPr>
            <a:grpSpLocks/>
          </p:cNvGrpSpPr>
          <p:nvPr/>
        </p:nvGrpSpPr>
        <p:grpSpPr bwMode="auto">
          <a:xfrm>
            <a:off x="569913" y="2492375"/>
            <a:ext cx="6121400" cy="528638"/>
            <a:chOff x="359" y="1570"/>
            <a:chExt cx="3856" cy="333"/>
          </a:xfrm>
        </p:grpSpPr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359" y="157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当</a:t>
              </a:r>
              <a:endParaRPr lang="zh-CN" altLang="en-US" sz="2400" b="0"/>
            </a:p>
          </p:txBody>
        </p:sp>
        <p:graphicFrame>
          <p:nvGraphicFramePr>
            <p:cNvPr id="61456" name="Object 16"/>
            <p:cNvGraphicFramePr>
              <a:graphicFrameLocks noChangeAspect="1"/>
            </p:cNvGraphicFramePr>
            <p:nvPr/>
          </p:nvGraphicFramePr>
          <p:xfrm>
            <a:off x="707" y="1660"/>
            <a:ext cx="81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8" name="Equation" r:id="rId12" imgW="1294838" imgH="317362" progId="Equation.DSMT4">
                    <p:embed/>
                  </p:oleObj>
                </mc:Choice>
                <mc:Fallback>
                  <p:oleObj name="Equation" r:id="rId12" imgW="1294838" imgH="317362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" y="1660"/>
                          <a:ext cx="81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8" name="Rectangle 18"/>
            <p:cNvSpPr>
              <a:spLocks noChangeArrowheads="1"/>
            </p:cNvSpPr>
            <p:nvPr/>
          </p:nvSpPr>
          <p:spPr bwMode="auto">
            <a:xfrm>
              <a:off x="1513" y="1576"/>
              <a:ext cx="27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时</a:t>
              </a:r>
              <a:r>
                <a:rPr lang="en-US" altLang="zh-CN" sz="2800"/>
                <a:t>, </a:t>
              </a:r>
              <a:r>
                <a:rPr lang="zh-CN" altLang="en-US" sz="2800"/>
                <a:t>对拉格朗日型余项</a:t>
              </a:r>
              <a:r>
                <a:rPr lang="en-US" altLang="zh-CN" sz="2800"/>
                <a:t>, </a:t>
              </a:r>
              <a:r>
                <a:rPr lang="zh-CN" altLang="en-US" sz="2800"/>
                <a:t>有  </a:t>
              </a:r>
              <a:endParaRPr lang="zh-CN" altLang="en-US" b="0"/>
            </a:p>
          </p:txBody>
        </p:sp>
      </p:grpSp>
      <p:graphicFrame>
        <p:nvGraphicFramePr>
          <p:cNvPr id="61459" name="Object 19"/>
          <p:cNvGraphicFramePr>
            <a:graphicFrameLocks noChangeAspect="1"/>
          </p:cNvGraphicFramePr>
          <p:nvPr/>
        </p:nvGraphicFramePr>
        <p:xfrm>
          <a:off x="1111250" y="3213100"/>
          <a:ext cx="54768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9" name="Equation" r:id="rId14" imgW="5473700" imgH="1016000" progId="Equation.DSMT4">
                  <p:embed/>
                </p:oleObj>
              </mc:Choice>
              <mc:Fallback>
                <p:oleObj name="Equation" r:id="rId14" imgW="5473700" imgH="10160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213100"/>
                        <a:ext cx="547687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2225675" y="4437063"/>
          <a:ext cx="61626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0" name="Equation" r:id="rId16" imgW="6159500" imgH="1193800" progId="Equation.DSMT4">
                  <p:embed/>
                </p:oleObj>
              </mc:Choice>
              <mc:Fallback>
                <p:oleObj name="Equation" r:id="rId16" imgW="6159500" imgH="1193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4437063"/>
                        <a:ext cx="61626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29" name="Group 13"/>
          <p:cNvGrpSpPr>
            <a:grpSpLocks/>
          </p:cNvGrpSpPr>
          <p:nvPr/>
        </p:nvGrpSpPr>
        <p:grpSpPr bwMode="auto">
          <a:xfrm>
            <a:off x="584200" y="549275"/>
            <a:ext cx="7913688" cy="533400"/>
            <a:chOff x="385" y="382"/>
            <a:chExt cx="4985" cy="336"/>
          </a:xfrm>
        </p:grpSpPr>
        <p:sp>
          <p:nvSpPr>
            <p:cNvPr id="60419" name="Rectangle 3"/>
            <p:cNvSpPr>
              <a:spLocks noChangeArrowheads="1"/>
            </p:cNvSpPr>
            <p:nvPr/>
          </p:nvSpPr>
          <p:spPr bwMode="auto">
            <a:xfrm>
              <a:off x="385" y="38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当</a:t>
              </a:r>
              <a:endParaRPr lang="zh-CN" altLang="en-US" sz="2400" b="0"/>
            </a:p>
          </p:txBody>
        </p:sp>
        <p:graphicFrame>
          <p:nvGraphicFramePr>
            <p:cNvPr id="60418" name="Object 2"/>
            <p:cNvGraphicFramePr>
              <a:graphicFrameLocks noChangeAspect="1"/>
            </p:cNvGraphicFramePr>
            <p:nvPr/>
          </p:nvGraphicFramePr>
          <p:xfrm>
            <a:off x="703" y="465"/>
            <a:ext cx="97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73" name="Equation" r:id="rId3" imgW="1536033" imgH="317362" progId="Equation.DSMT4">
                    <p:embed/>
                  </p:oleObj>
                </mc:Choice>
                <mc:Fallback>
                  <p:oleObj name="Equation" r:id="rId3" imgW="1536033" imgH="317362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465"/>
                          <a:ext cx="97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1655" y="391"/>
              <a:ext cx="37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/>
                <a:t>, </a:t>
              </a:r>
              <a:r>
                <a:rPr lang="zh-CN" altLang="en-US"/>
                <a:t>因</a:t>
              </a:r>
              <a:r>
                <a:rPr lang="zh-CN" altLang="en-US">
                  <a:cs typeface="Times New Roman" panose="02020603050405020304" pitchFamily="18" charset="0"/>
                </a:rPr>
                <a:t>拉格朗日型余项不易估计</a:t>
              </a:r>
              <a:r>
                <a:rPr lang="en-US" altLang="zh-CN"/>
                <a:t>, </a:t>
              </a:r>
              <a:r>
                <a:rPr lang="zh-CN" altLang="en-US"/>
                <a:t>故</a:t>
              </a:r>
              <a:r>
                <a:rPr lang="zh-CN" altLang="en-US">
                  <a:cs typeface="Times New Roman" panose="02020603050405020304" pitchFamily="18" charset="0"/>
                </a:rPr>
                <a:t>改</a:t>
              </a:r>
              <a:endParaRPr lang="zh-CN" altLang="en-US" sz="2400" b="0"/>
            </a:p>
          </p:txBody>
        </p:sp>
      </p:grp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598488" y="1181100"/>
            <a:ext cx="3932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用柯西型余项</a:t>
            </a:r>
            <a:r>
              <a:rPr lang="en-US" altLang="zh-CN" sz="2800"/>
              <a:t>.  </a:t>
            </a:r>
            <a:r>
              <a:rPr lang="zh-CN" altLang="en-US" sz="2800"/>
              <a:t>此时有   </a:t>
            </a: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303338" y="1844675"/>
          <a:ext cx="60483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4" name="Equation" r:id="rId5" imgW="6045200" imgH="1016000" progId="Equation.DSMT4">
                  <p:embed/>
                </p:oleObj>
              </mc:Choice>
              <mc:Fallback>
                <p:oleObj name="Equation" r:id="rId5" imgW="6045200" imgH="10160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1844675"/>
                        <a:ext cx="604837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2401888" y="2986088"/>
          <a:ext cx="52673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5" name="Equation" r:id="rId7" imgW="5270500" imgH="1016000" progId="Equation.DSMT4">
                  <p:embed/>
                </p:oleObj>
              </mc:Choice>
              <mc:Fallback>
                <p:oleObj name="Equation" r:id="rId7" imgW="5270500" imgH="1016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2986088"/>
                        <a:ext cx="52673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688975" y="4076700"/>
          <a:ext cx="73945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6" name="Equation" r:id="rId9" imgW="7391400" imgH="850900" progId="Equation.DSMT4">
                  <p:embed/>
                </p:oleObj>
              </mc:Choice>
              <mc:Fallback>
                <p:oleObj name="Equation" r:id="rId9" imgW="7391400" imgH="8509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4076700"/>
                        <a:ext cx="73945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Grp="1" noChangeAspect="1"/>
          </p:cNvGraphicFramePr>
          <p:nvPr>
            <p:ph/>
          </p:nvPr>
        </p:nvGraphicFramePr>
        <p:xfrm>
          <a:off x="750888" y="5087938"/>
          <a:ext cx="56769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77" name="Equation" r:id="rId11" imgW="5715000" imgH="952500" progId="Equation.DSMT4">
                  <p:embed/>
                </p:oleObj>
              </mc:Choice>
              <mc:Fallback>
                <p:oleObj name="Equation" r:id="rId11" imgW="5715000" imgH="952500" progId="Equation.DSMT4">
                  <p:embed/>
                  <p:pic>
                    <p:nvPicPr>
                      <p:cNvPr id="0" name="Picture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5087938"/>
                        <a:ext cx="5676900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21" name="Group 29"/>
          <p:cNvGrpSpPr>
            <a:grpSpLocks/>
          </p:cNvGrpSpPr>
          <p:nvPr/>
        </p:nvGrpSpPr>
        <p:grpSpPr bwMode="auto">
          <a:xfrm>
            <a:off x="598488" y="549275"/>
            <a:ext cx="8115300" cy="576263"/>
            <a:chOff x="385" y="845"/>
            <a:chExt cx="5112" cy="363"/>
          </a:xfrm>
        </p:grpSpPr>
        <p:graphicFrame>
          <p:nvGraphicFramePr>
            <p:cNvPr id="59397" name="Object 5"/>
            <p:cNvGraphicFramePr>
              <a:graphicFrameLocks noChangeAspect="1"/>
            </p:cNvGraphicFramePr>
            <p:nvPr/>
          </p:nvGraphicFramePr>
          <p:xfrm>
            <a:off x="1609" y="917"/>
            <a:ext cx="5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4" name="Equation" r:id="rId3" imgW="939392" imgH="393529" progId="Equation.DSMT4">
                    <p:embed/>
                  </p:oleObj>
                </mc:Choice>
                <mc:Fallback>
                  <p:oleObj name="Equation" r:id="rId3" imgW="939392" imgH="393529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917"/>
                          <a:ext cx="5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6" name="Object 4"/>
            <p:cNvGraphicFramePr>
              <a:graphicFrameLocks noChangeAspect="1"/>
            </p:cNvGraphicFramePr>
            <p:nvPr/>
          </p:nvGraphicFramePr>
          <p:xfrm>
            <a:off x="2471" y="917"/>
            <a:ext cx="8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5" name="Equation" r:id="rId5" imgW="1282700" imgH="393700" progId="Equation.DSMT4">
                    <p:embed/>
                  </p:oleObj>
                </mc:Choice>
                <mc:Fallback>
                  <p:oleObj name="Equation" r:id="rId5" imgW="1282700" imgH="3937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1" y="917"/>
                          <a:ext cx="8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385" y="845"/>
              <a:ext cx="12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这就证得在</a:t>
              </a:r>
              <a:endParaRPr lang="zh-CN" altLang="en-US" sz="2400" b="0"/>
            </a:p>
          </p:txBody>
        </p:sp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2154" y="84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上</a:t>
              </a:r>
              <a:endParaRPr lang="zh-CN" altLang="en-US" sz="2400" b="0"/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3197" y="881"/>
              <a:ext cx="23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 </a:t>
              </a:r>
              <a:r>
                <a:rPr lang="zh-CN" altLang="en-US" sz="2800"/>
                <a:t>的幂级数展开式就是  </a:t>
              </a:r>
              <a:endParaRPr lang="zh-CN" altLang="en-US" b="0"/>
            </a:p>
          </p:txBody>
        </p:sp>
      </p:grpSp>
      <p:grpSp>
        <p:nvGrpSpPr>
          <p:cNvPr id="59429" name="Group 37"/>
          <p:cNvGrpSpPr>
            <a:grpSpLocks/>
          </p:cNvGrpSpPr>
          <p:nvPr/>
        </p:nvGrpSpPr>
        <p:grpSpPr bwMode="auto">
          <a:xfrm>
            <a:off x="611188" y="1196975"/>
            <a:ext cx="7762875" cy="519113"/>
            <a:chOff x="385" y="754"/>
            <a:chExt cx="4890" cy="327"/>
          </a:xfrm>
        </p:grpSpPr>
        <p:graphicFrame>
          <p:nvGraphicFramePr>
            <p:cNvPr id="59402" name="Object 10"/>
            <p:cNvGraphicFramePr>
              <a:graphicFrameLocks noChangeAspect="1"/>
            </p:cNvGraphicFramePr>
            <p:nvPr/>
          </p:nvGraphicFramePr>
          <p:xfrm>
            <a:off x="2472" y="822"/>
            <a:ext cx="46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6" name="Equation" r:id="rId7" imgW="736280" imgH="317362" progId="Equation.DSMT4">
                    <p:embed/>
                  </p:oleObj>
                </mc:Choice>
                <mc:Fallback>
                  <p:oleObj name="Equation" r:id="rId7" imgW="736280" imgH="317362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822"/>
                          <a:ext cx="46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1" name="Object 9"/>
            <p:cNvGraphicFramePr>
              <a:graphicFrameLocks noChangeAspect="1"/>
            </p:cNvGraphicFramePr>
            <p:nvPr/>
          </p:nvGraphicFramePr>
          <p:xfrm>
            <a:off x="4195" y="819"/>
            <a:ext cx="108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7" name="Equation" r:id="rId9" imgW="1714500" imgH="393700" progId="Equation.DSMT4">
                    <p:embed/>
                  </p:oleObj>
                </mc:Choice>
                <mc:Fallback>
                  <p:oleObj name="Equation" r:id="rId9" imgW="1714500" imgH="3937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819"/>
                          <a:ext cx="108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3" name="Rectangle 11"/>
            <p:cNvSpPr>
              <a:spLocks noChangeArrowheads="1"/>
            </p:cNvSpPr>
            <p:nvPr/>
          </p:nvSpPr>
          <p:spPr bwMode="auto">
            <a:xfrm>
              <a:off x="385" y="754"/>
              <a:ext cx="21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(5). </a:t>
              </a:r>
              <a:r>
                <a:rPr lang="zh-CN" altLang="en-US">
                  <a:cs typeface="Times New Roman" panose="02020603050405020304" pitchFamily="18" charset="0"/>
                </a:rPr>
                <a:t>将</a:t>
              </a:r>
              <a:r>
                <a:rPr lang="en-US" altLang="zh-CN"/>
                <a:t>(5)</a:t>
              </a:r>
              <a:r>
                <a:rPr lang="zh-CN" altLang="en-US">
                  <a:cs typeface="Times New Roman" panose="02020603050405020304" pitchFamily="18" charset="0"/>
                </a:rPr>
                <a:t>式中 </a:t>
              </a:r>
              <a:r>
                <a:rPr lang="en-US" altLang="zh-CN" i="1"/>
                <a:t>x </a:t>
              </a:r>
              <a:r>
                <a:rPr lang="zh-CN" altLang="en-US">
                  <a:cs typeface="Times New Roman" panose="02020603050405020304" pitchFamily="18" charset="0"/>
                </a:rPr>
                <a:t>换成 </a:t>
              </a:r>
              <a:endParaRPr lang="zh-CN" altLang="en-US" sz="2400" b="0"/>
            </a:p>
          </p:txBody>
        </p:sp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2886" y="754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就得到函数 </a:t>
              </a:r>
              <a:endParaRPr lang="zh-CN" altLang="en-US" sz="2400" b="0"/>
            </a:p>
          </p:txBody>
        </p:sp>
      </p:grpSp>
      <p:grpSp>
        <p:nvGrpSpPr>
          <p:cNvPr id="59430" name="Group 38"/>
          <p:cNvGrpSpPr>
            <a:grpSpLocks/>
          </p:cNvGrpSpPr>
          <p:nvPr/>
        </p:nvGrpSpPr>
        <p:grpSpPr bwMode="auto">
          <a:xfrm>
            <a:off x="717550" y="1844675"/>
            <a:ext cx="3983038" cy="519113"/>
            <a:chOff x="452" y="1162"/>
            <a:chExt cx="2509" cy="327"/>
          </a:xfrm>
        </p:grpSpPr>
        <p:graphicFrame>
          <p:nvGraphicFramePr>
            <p:cNvPr id="59406" name="Object 14"/>
            <p:cNvGraphicFramePr>
              <a:graphicFrameLocks noChangeAspect="1"/>
            </p:cNvGraphicFramePr>
            <p:nvPr/>
          </p:nvGraphicFramePr>
          <p:xfrm>
            <a:off x="452" y="1211"/>
            <a:ext cx="749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8" name="Equation" r:id="rId11" imgW="1193800" imgH="431800" progId="Equation.DSMT4">
                    <p:embed/>
                  </p:oleObj>
                </mc:Choice>
                <mc:Fallback>
                  <p:oleObj name="Equation" r:id="rId11" imgW="1193800" imgH="4318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1211"/>
                          <a:ext cx="749" cy="2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8" name="Rectangle 16"/>
            <p:cNvSpPr>
              <a:spLocks noChangeArrowheads="1"/>
            </p:cNvSpPr>
            <p:nvPr/>
          </p:nvSpPr>
          <p:spPr bwMode="auto">
            <a:xfrm>
              <a:off x="1202" y="1162"/>
              <a:ext cx="1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处的泰勒展开式</a:t>
              </a:r>
              <a:r>
                <a:rPr lang="en-US" altLang="zh-CN" sz="2800"/>
                <a:t>:</a:t>
              </a:r>
              <a:endParaRPr lang="en-US" altLang="zh-CN" b="0"/>
            </a:p>
          </p:txBody>
        </p:sp>
      </p:grpSp>
      <p:graphicFrame>
        <p:nvGraphicFramePr>
          <p:cNvPr id="59409" name="Object 17"/>
          <p:cNvGraphicFramePr>
            <a:graphicFrameLocks noChangeAspect="1"/>
          </p:cNvGraphicFramePr>
          <p:nvPr/>
        </p:nvGraphicFramePr>
        <p:xfrm>
          <a:off x="1116013" y="2471738"/>
          <a:ext cx="71755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09" name="Equation" r:id="rId13" imgW="7175500" imgH="889000" progId="Equation.DSMT4">
                  <p:embed/>
                </p:oleObj>
              </mc:Choice>
              <mc:Fallback>
                <p:oleObj name="Equation" r:id="rId13" imgW="7175500" imgH="8890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71738"/>
                        <a:ext cx="71755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31" name="Group 39"/>
          <p:cNvGrpSpPr>
            <a:grpSpLocks/>
          </p:cNvGrpSpPr>
          <p:nvPr/>
        </p:nvGrpSpPr>
        <p:grpSpPr bwMode="auto">
          <a:xfrm>
            <a:off x="622300" y="3429000"/>
            <a:ext cx="2806700" cy="519113"/>
            <a:chOff x="404" y="2160"/>
            <a:chExt cx="1768" cy="327"/>
          </a:xfrm>
        </p:grpSpPr>
        <p:sp>
          <p:nvSpPr>
            <p:cNvPr id="59412" name="Rectangle 20"/>
            <p:cNvSpPr>
              <a:spLocks noChangeArrowheads="1"/>
            </p:cNvSpPr>
            <p:nvPr/>
          </p:nvSpPr>
          <p:spPr bwMode="auto">
            <a:xfrm>
              <a:off x="404" y="2160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其收敛域为 </a:t>
              </a:r>
              <a:endParaRPr lang="zh-CN" altLang="en-US" sz="2400" b="0"/>
            </a:p>
          </p:txBody>
        </p:sp>
        <p:graphicFrame>
          <p:nvGraphicFramePr>
            <p:cNvPr id="59411" name="Object 19"/>
            <p:cNvGraphicFramePr>
              <a:graphicFrameLocks noChangeAspect="1"/>
            </p:cNvGraphicFramePr>
            <p:nvPr/>
          </p:nvGraphicFramePr>
          <p:xfrm>
            <a:off x="1615" y="2232"/>
            <a:ext cx="55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0" name="Equation" r:id="rId15" imgW="875920" imgH="393529" progId="Equation.DSMT4">
                    <p:embed/>
                  </p:oleObj>
                </mc:Choice>
                <mc:Fallback>
                  <p:oleObj name="Equation" r:id="rId15" imgW="875920" imgH="393529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2232"/>
                          <a:ext cx="557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425" name="Group 33"/>
          <p:cNvGrpSpPr>
            <a:grpSpLocks/>
          </p:cNvGrpSpPr>
          <p:nvPr/>
        </p:nvGrpSpPr>
        <p:grpSpPr bwMode="auto">
          <a:xfrm>
            <a:off x="611188" y="4149725"/>
            <a:ext cx="7185025" cy="519113"/>
            <a:chOff x="402" y="2976"/>
            <a:chExt cx="4526" cy="327"/>
          </a:xfrm>
        </p:grpSpPr>
        <p:sp>
          <p:nvSpPr>
            <p:cNvPr id="59415" name="Rectangle 23"/>
            <p:cNvSpPr>
              <a:spLocks noChangeArrowheads="1"/>
            </p:cNvSpPr>
            <p:nvPr/>
          </p:nvSpPr>
          <p:spPr bwMode="auto">
            <a:xfrm>
              <a:off x="402" y="2976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6</a:t>
              </a:r>
              <a:r>
                <a:rPr lang="zh-CN" altLang="en-US"/>
                <a:t>讨论二项式函数</a:t>
              </a:r>
              <a:endParaRPr lang="zh-CN" altLang="en-US" sz="2400" b="0"/>
            </a:p>
          </p:txBody>
        </p:sp>
        <p:graphicFrame>
          <p:nvGraphicFramePr>
            <p:cNvPr id="59414" name="Object 22"/>
            <p:cNvGraphicFramePr>
              <a:graphicFrameLocks noChangeAspect="1"/>
            </p:cNvGraphicFramePr>
            <p:nvPr/>
          </p:nvGraphicFramePr>
          <p:xfrm>
            <a:off x="2398" y="2976"/>
            <a:ext cx="142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1" name="Equation" r:id="rId17" imgW="2260600" imgH="469900" progId="Equation.DSMT4">
                    <p:embed/>
                  </p:oleObj>
                </mc:Choice>
                <mc:Fallback>
                  <p:oleObj name="Equation" r:id="rId17" imgW="2260600" imgH="469900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8" y="2976"/>
                          <a:ext cx="142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6" name="Rectangle 24"/>
            <p:cNvSpPr>
              <a:spLocks noChangeArrowheads="1"/>
            </p:cNvSpPr>
            <p:nvPr/>
          </p:nvSpPr>
          <p:spPr bwMode="auto">
            <a:xfrm>
              <a:off x="3804" y="2976"/>
              <a:ext cx="1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的展开式</a:t>
              </a:r>
              <a:r>
                <a:rPr lang="en-US" altLang="zh-CN" sz="2800"/>
                <a:t>. </a:t>
              </a:r>
              <a:endParaRPr lang="en-US" altLang="zh-CN" b="0"/>
            </a:p>
          </p:txBody>
        </p:sp>
      </p:grpSp>
      <p:grpSp>
        <p:nvGrpSpPr>
          <p:cNvPr id="59420" name="Group 28"/>
          <p:cNvGrpSpPr>
            <a:grpSpLocks/>
          </p:cNvGrpSpPr>
          <p:nvPr/>
        </p:nvGrpSpPr>
        <p:grpSpPr bwMode="auto">
          <a:xfrm>
            <a:off x="611188" y="4797425"/>
            <a:ext cx="8008937" cy="519113"/>
            <a:chOff x="431" y="3385"/>
            <a:chExt cx="5045" cy="327"/>
          </a:xfrm>
        </p:grpSpPr>
        <p:sp>
          <p:nvSpPr>
            <p:cNvPr id="59418" name="Rectangle 26"/>
            <p:cNvSpPr>
              <a:spLocks noChangeArrowheads="1"/>
            </p:cNvSpPr>
            <p:nvPr/>
          </p:nvSpPr>
          <p:spPr bwMode="auto">
            <a:xfrm>
              <a:off x="431" y="3385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解</a:t>
              </a:r>
              <a:r>
                <a:rPr lang="zh-CN" altLang="en-US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当</a:t>
              </a:r>
              <a:endParaRPr lang="zh-CN" altLang="en-US" sz="2400" b="0"/>
            </a:p>
          </p:txBody>
        </p:sp>
        <p:graphicFrame>
          <p:nvGraphicFramePr>
            <p:cNvPr id="59417" name="Object 25"/>
            <p:cNvGraphicFramePr>
              <a:graphicFrameLocks noChangeAspect="1"/>
            </p:cNvGraphicFramePr>
            <p:nvPr/>
          </p:nvGraphicFramePr>
          <p:xfrm>
            <a:off x="1029" y="3476"/>
            <a:ext cx="1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2" name="Equation" r:id="rId19" imgW="279279" imgH="241195" progId="Equation.DSMT4">
                    <p:embed/>
                  </p:oleObj>
                </mc:Choice>
                <mc:Fallback>
                  <p:oleObj name="Equation" r:id="rId19" imgW="279279" imgH="241195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3476"/>
                          <a:ext cx="1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9" name="Rectangle 27"/>
            <p:cNvSpPr>
              <a:spLocks noChangeArrowheads="1"/>
            </p:cNvSpPr>
            <p:nvPr/>
          </p:nvSpPr>
          <p:spPr bwMode="auto">
            <a:xfrm>
              <a:off x="1143" y="3385"/>
              <a:ext cx="4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为正整数时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由二项式定理直接展开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就得 </a:t>
              </a:r>
              <a:endParaRPr lang="zh-CN" altLang="en-US" sz="2400" b="0"/>
            </a:p>
          </p:txBody>
        </p:sp>
      </p:grpSp>
      <p:sp>
        <p:nvSpPr>
          <p:cNvPr id="59428" name="Rectangle 36"/>
          <p:cNvSpPr>
            <a:spLocks noChangeArrowheads="1"/>
          </p:cNvSpPr>
          <p:nvPr/>
        </p:nvSpPr>
        <p:spPr bwMode="auto">
          <a:xfrm>
            <a:off x="593725" y="5430838"/>
            <a:ext cx="6437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到 </a:t>
            </a:r>
            <a:r>
              <a:rPr lang="en-US" altLang="zh-CN" sz="2800" i="1"/>
              <a:t>f  </a:t>
            </a:r>
            <a:r>
              <a:rPr lang="zh-CN" altLang="en-US" sz="2800"/>
              <a:t>的展开式</a:t>
            </a:r>
            <a:r>
              <a:rPr lang="en-US" altLang="zh-CN" sz="2800"/>
              <a:t>,  </a:t>
            </a:r>
            <a:r>
              <a:rPr lang="zh-CN" altLang="en-US" sz="2800"/>
              <a:t>这已在前面例</a:t>
            </a:r>
            <a:r>
              <a:rPr lang="en-US" altLang="zh-CN" sz="2800"/>
              <a:t>2</a:t>
            </a:r>
            <a:r>
              <a:rPr lang="zh-CN" altLang="en-US" sz="2800"/>
              <a:t>中讨论过</a:t>
            </a:r>
            <a:r>
              <a:rPr lang="en-US" altLang="zh-CN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92" name="Group 24"/>
          <p:cNvGrpSpPr>
            <a:grpSpLocks/>
          </p:cNvGrpSpPr>
          <p:nvPr/>
        </p:nvGrpSpPr>
        <p:grpSpPr bwMode="auto">
          <a:xfrm>
            <a:off x="585788" y="549275"/>
            <a:ext cx="6518275" cy="546100"/>
            <a:chOff x="369" y="754"/>
            <a:chExt cx="4106" cy="344"/>
          </a:xfrm>
        </p:grpSpPr>
        <p:sp>
          <p:nvSpPr>
            <p:cNvPr id="58372" name="Rectangle 4"/>
            <p:cNvSpPr>
              <a:spLocks noChangeArrowheads="1"/>
            </p:cNvSpPr>
            <p:nvPr/>
          </p:nvSpPr>
          <p:spPr bwMode="auto">
            <a:xfrm>
              <a:off x="369" y="75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下面讨论</a:t>
              </a:r>
              <a:endParaRPr lang="zh-CN" altLang="en-US" sz="2400" b="0"/>
            </a:p>
          </p:txBody>
        </p:sp>
        <p:graphicFrame>
          <p:nvGraphicFramePr>
            <p:cNvPr id="58371" name="Object 3"/>
            <p:cNvGraphicFramePr>
              <a:graphicFrameLocks noChangeAspect="1"/>
            </p:cNvGraphicFramePr>
            <p:nvPr/>
          </p:nvGraphicFramePr>
          <p:xfrm>
            <a:off x="1375" y="885"/>
            <a:ext cx="1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1" name="Equation" r:id="rId3" imgW="279279" imgH="241195" progId="Equation.DSMT4">
                    <p:embed/>
                  </p:oleObj>
                </mc:Choice>
                <mc:Fallback>
                  <p:oleObj name="Equation" r:id="rId3" imgW="279279" imgH="241195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5" y="885"/>
                          <a:ext cx="1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1503" y="771"/>
              <a:ext cx="2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不等于正整数时的情形</a:t>
              </a:r>
              <a:r>
                <a:rPr lang="en-US" altLang="zh-CN" sz="2800"/>
                <a:t>,  </a:t>
              </a:r>
              <a:r>
                <a:rPr lang="zh-CN" altLang="en-US" sz="2800"/>
                <a:t>这时</a:t>
              </a:r>
              <a:endParaRPr lang="zh-CN" altLang="en-US" b="0"/>
            </a:p>
          </p:txBody>
        </p:sp>
      </p:grp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782638" y="1196975"/>
          <a:ext cx="75342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2" name="Equation" r:id="rId5" imgW="7531100" imgH="469900" progId="Equation.DSMT4">
                  <p:embed/>
                </p:oleObj>
              </mc:Choice>
              <mc:Fallback>
                <p:oleObj name="Equation" r:id="rId5" imgW="7531100" imgH="4699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1196975"/>
                        <a:ext cx="75342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771525" y="1844675"/>
          <a:ext cx="6105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3" name="Equation" r:id="rId7" imgW="6108700" imgH="469900" progId="Equation.DSMT4">
                  <p:embed/>
                </p:oleObj>
              </mc:Choice>
              <mc:Fallback>
                <p:oleObj name="Equation" r:id="rId7" imgW="6108700" imgH="4699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844675"/>
                        <a:ext cx="61055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89" name="Group 21"/>
          <p:cNvGrpSpPr>
            <a:grpSpLocks/>
          </p:cNvGrpSpPr>
          <p:nvPr/>
        </p:nvGrpSpPr>
        <p:grpSpPr bwMode="auto">
          <a:xfrm>
            <a:off x="590550" y="2455863"/>
            <a:ext cx="4557713" cy="519112"/>
            <a:chOff x="521" y="1979"/>
            <a:chExt cx="2871" cy="327"/>
          </a:xfrm>
        </p:grpSpPr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521" y="1979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于是</a:t>
              </a:r>
              <a:endParaRPr lang="zh-CN" altLang="en-US" sz="2400" b="0"/>
            </a:p>
          </p:txBody>
        </p:sp>
        <p:graphicFrame>
          <p:nvGraphicFramePr>
            <p:cNvPr id="58378" name="Object 10"/>
            <p:cNvGraphicFramePr>
              <a:graphicFrameLocks noChangeAspect="1"/>
            </p:cNvGraphicFramePr>
            <p:nvPr/>
          </p:nvGraphicFramePr>
          <p:xfrm>
            <a:off x="1065" y="2024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4" name="Equation" r:id="rId9" imgW="774364" imgH="393529" progId="Equation.DSMT4">
                    <p:embed/>
                  </p:oleObj>
                </mc:Choice>
                <mc:Fallback>
                  <p:oleObj name="Equation" r:id="rId9" imgW="774364" imgH="393529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2024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1428" y="1979"/>
              <a:ext cx="19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的麦克劳林级数是</a:t>
              </a:r>
              <a:endParaRPr lang="zh-CN" altLang="en-US" sz="2400" b="0"/>
            </a:p>
          </p:txBody>
        </p:sp>
      </p:grpSp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1179513" y="3021013"/>
          <a:ext cx="3608387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5" name="Equation" r:id="rId11" imgW="3606800" imgH="838200" progId="Equation.DSMT4">
                  <p:embed/>
                </p:oleObj>
              </mc:Choice>
              <mc:Fallback>
                <p:oleObj name="Equation" r:id="rId11" imgW="3606800" imgH="8382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3021013"/>
                        <a:ext cx="3608387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93" name="Group 25"/>
          <p:cNvGrpSpPr>
            <a:grpSpLocks/>
          </p:cNvGrpSpPr>
          <p:nvPr/>
        </p:nvGrpSpPr>
        <p:grpSpPr bwMode="auto">
          <a:xfrm>
            <a:off x="611188" y="4764088"/>
            <a:ext cx="8039100" cy="568325"/>
            <a:chOff x="385" y="3409"/>
            <a:chExt cx="5064" cy="358"/>
          </a:xfrm>
        </p:grpSpPr>
        <p:graphicFrame>
          <p:nvGraphicFramePr>
            <p:cNvPr id="58384" name="Object 16"/>
            <p:cNvGraphicFramePr>
              <a:graphicFrameLocks noChangeAspect="1"/>
            </p:cNvGraphicFramePr>
            <p:nvPr/>
          </p:nvGraphicFramePr>
          <p:xfrm>
            <a:off x="3595" y="3520"/>
            <a:ext cx="51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6" name="Equation" r:id="rId13" imgW="812447" imgH="304668" progId="Equation.DSMT4">
                    <p:embed/>
                  </p:oleObj>
                </mc:Choice>
                <mc:Fallback>
                  <p:oleObj name="Equation" r:id="rId13" imgW="812447" imgH="304668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5" y="3520"/>
                          <a:ext cx="51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3" name="Object 15"/>
            <p:cNvGraphicFramePr>
              <a:graphicFrameLocks noChangeAspect="1"/>
            </p:cNvGraphicFramePr>
            <p:nvPr/>
          </p:nvGraphicFramePr>
          <p:xfrm>
            <a:off x="4536" y="3485"/>
            <a:ext cx="61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67" name="Equation" r:id="rId15" imgW="965200" imgH="393700" progId="Equation.DSMT4">
                    <p:embed/>
                  </p:oleObj>
                </mc:Choice>
                <mc:Fallback>
                  <p:oleObj name="Equation" r:id="rId15" imgW="965200" imgH="3937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3485"/>
                          <a:ext cx="61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5" name="Rectangle 17"/>
            <p:cNvSpPr>
              <a:spLocks noChangeArrowheads="1"/>
            </p:cNvSpPr>
            <p:nvPr/>
          </p:nvSpPr>
          <p:spPr bwMode="auto">
            <a:xfrm>
              <a:off x="385" y="3440"/>
              <a:ext cx="32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运用比式法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可得</a:t>
              </a:r>
              <a:r>
                <a:rPr lang="en-US" altLang="zh-CN"/>
                <a:t>(6)</a:t>
              </a:r>
              <a:r>
                <a:rPr lang="zh-CN" altLang="en-US">
                  <a:cs typeface="Times New Roman" panose="02020603050405020304" pitchFamily="18" charset="0"/>
                </a:rPr>
                <a:t>的收敛半径</a:t>
              </a:r>
              <a:endParaRPr lang="zh-CN" altLang="en-US" sz="2400" b="0"/>
            </a:p>
          </p:txBody>
        </p:sp>
        <p:sp>
          <p:nvSpPr>
            <p:cNvPr id="58386" name="Rectangle 18"/>
            <p:cNvSpPr>
              <a:spLocks noChangeArrowheads="1"/>
            </p:cNvSpPr>
            <p:nvPr/>
          </p:nvSpPr>
          <p:spPr bwMode="auto">
            <a:xfrm>
              <a:off x="4060" y="3440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  </a:t>
              </a:r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endParaRPr lang="zh-CN" altLang="en-US" sz="2400" b="0"/>
            </a:p>
          </p:txBody>
        </p:sp>
        <p:sp>
          <p:nvSpPr>
            <p:cNvPr id="58387" name="Rectangle 19"/>
            <p:cNvSpPr>
              <a:spLocks noChangeArrowheads="1"/>
            </p:cNvSpPr>
            <p:nvPr/>
          </p:nvSpPr>
          <p:spPr bwMode="auto">
            <a:xfrm>
              <a:off x="5086" y="340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内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aphicFrame>
        <p:nvGraphicFramePr>
          <p:cNvPr id="58394" name="Object 26"/>
          <p:cNvGraphicFramePr>
            <a:graphicFrameLocks noGrp="1" noChangeAspect="1"/>
          </p:cNvGraphicFramePr>
          <p:nvPr>
            <p:ph/>
          </p:nvPr>
        </p:nvGraphicFramePr>
        <p:xfrm>
          <a:off x="2005013" y="3933825"/>
          <a:ext cx="652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8" name="Equation" r:id="rId17" imgW="6527800" imgH="838200" progId="Equation.DSMT4">
                  <p:embed/>
                </p:oleObj>
              </mc:Choice>
              <mc:Fallback>
                <p:oleObj name="Equation" r:id="rId17" imgW="6527800" imgH="838200" progId="Equation.DSMT4">
                  <p:embed/>
                  <p:pic>
                    <p:nvPicPr>
                      <p:cNvPr id="0" name="Picture 6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933825"/>
                        <a:ext cx="6527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96" name="Rectangle 28"/>
          <p:cNvSpPr>
            <a:spLocks noChangeArrowheads="1"/>
          </p:cNvSpPr>
          <p:nvPr/>
        </p:nvSpPr>
        <p:spPr bwMode="auto">
          <a:xfrm>
            <a:off x="593725" y="5430838"/>
            <a:ext cx="365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考察它的柯西型余项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ChangeArrowheads="1"/>
          </p:cNvSpPr>
          <p:nvPr/>
        </p:nvSpPr>
        <p:spPr bwMode="auto">
          <a:xfrm>
            <a:off x="2992438" y="620713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一、泰勒级数</a:t>
            </a: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590550" y="1397000"/>
            <a:ext cx="792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在第六章</a:t>
            </a:r>
            <a:r>
              <a:rPr lang="en-US" altLang="zh-CN">
                <a:latin typeface="宋体" panose="02010600030101010101" pitchFamily="2" charset="-122"/>
              </a:rPr>
              <a:t>§</a:t>
            </a:r>
            <a:r>
              <a:rPr lang="en-US" altLang="zh-CN"/>
              <a:t>3</a:t>
            </a:r>
            <a:r>
              <a:rPr lang="zh-CN" altLang="en-US">
                <a:latin typeface="宋体" panose="02010600030101010101" pitchFamily="2" charset="-122"/>
              </a:rPr>
              <a:t>的泰勒定理中曾指出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en-US" altLang="zh-CN"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若函数</a:t>
            </a:r>
            <a:r>
              <a:rPr lang="en-US" altLang="zh-CN" i="1"/>
              <a:t>f</a:t>
            </a:r>
            <a:r>
              <a:rPr lang="zh-CN" altLang="en-US"/>
              <a:t>在点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565150" y="1989138"/>
            <a:ext cx="7200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的某邻域内存在直至</a:t>
            </a:r>
            <a:r>
              <a:rPr lang="en-US" altLang="zh-CN" i="1"/>
              <a:t>n</a:t>
            </a:r>
            <a:r>
              <a:rPr lang="en-US" altLang="zh-CN"/>
              <a:t>+1</a:t>
            </a:r>
            <a:r>
              <a:rPr lang="zh-CN" altLang="en-US"/>
              <a:t>阶的连续导数</a:t>
            </a:r>
            <a:r>
              <a:rPr lang="en-US" altLang="zh-CN"/>
              <a:t>,  </a:t>
            </a:r>
            <a:r>
              <a:rPr lang="zh-CN" altLang="en-US"/>
              <a:t>则</a:t>
            </a: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839788" y="2565400"/>
          <a:ext cx="754538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3" name="Equation" r:id="rId3" imgW="7747000" imgH="850900" progId="Equation.DSMT4">
                  <p:embed/>
                </p:oleObj>
              </mc:Choice>
              <mc:Fallback>
                <p:oleObj name="Equation" r:id="rId3" imgW="7747000" imgH="8509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565400"/>
                        <a:ext cx="7545387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8" name="Group 12"/>
          <p:cNvGrpSpPr>
            <a:grpSpLocks/>
          </p:cNvGrpSpPr>
          <p:nvPr/>
        </p:nvGrpSpPr>
        <p:grpSpPr bwMode="auto">
          <a:xfrm>
            <a:off x="595313" y="4437063"/>
            <a:ext cx="4629150" cy="519112"/>
            <a:chOff x="372" y="2795"/>
            <a:chExt cx="2916" cy="327"/>
          </a:xfrm>
        </p:grpSpPr>
        <p:sp>
          <p:nvSpPr>
            <p:cNvPr id="75784" name="Rectangle 8"/>
            <p:cNvSpPr>
              <a:spLocks noChangeArrowheads="1"/>
            </p:cNvSpPr>
            <p:nvPr/>
          </p:nvSpPr>
          <p:spPr bwMode="auto">
            <a:xfrm>
              <a:off x="372" y="2795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这里为</a:t>
              </a:r>
              <a:endParaRPr lang="zh-CN" altLang="en-US" sz="2400" b="0"/>
            </a:p>
          </p:txBody>
        </p:sp>
        <p:graphicFrame>
          <p:nvGraphicFramePr>
            <p:cNvPr id="75783" name="Object 7"/>
            <p:cNvGraphicFramePr>
              <a:graphicFrameLocks noChangeAspect="1"/>
            </p:cNvGraphicFramePr>
            <p:nvPr/>
          </p:nvGraphicFramePr>
          <p:xfrm>
            <a:off x="1098" y="2841"/>
            <a:ext cx="5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824" name="Equation" r:id="rId5" imgW="901309" imgH="431613" progId="Equation.DSMT4">
                    <p:embed/>
                  </p:oleObj>
                </mc:Choice>
                <mc:Fallback>
                  <p:oleObj name="Equation" r:id="rId5" imgW="901309" imgH="431613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841"/>
                          <a:ext cx="5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5" name="Rectangle 9"/>
            <p:cNvSpPr>
              <a:spLocks noChangeArrowheads="1"/>
            </p:cNvSpPr>
            <p:nvPr/>
          </p:nvSpPr>
          <p:spPr bwMode="auto">
            <a:xfrm>
              <a:off x="1597" y="2795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拉格朗日型余项</a:t>
              </a:r>
              <a:endParaRPr lang="zh-CN" altLang="en-US" sz="2400" b="0"/>
            </a:p>
          </p:txBody>
        </p:sp>
      </p:grpSp>
      <p:graphicFrame>
        <p:nvGraphicFramePr>
          <p:cNvPr id="75786" name="Object 10"/>
          <p:cNvGraphicFramePr>
            <a:graphicFrameLocks noChangeAspect="1"/>
          </p:cNvGraphicFramePr>
          <p:nvPr/>
        </p:nvGraphicFramePr>
        <p:xfrm>
          <a:off x="2484438" y="5068888"/>
          <a:ext cx="60483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5" name="Equation" r:id="rId7" imgW="6045200" imgH="952500" progId="Equation.DSMT4">
                  <p:embed/>
                </p:oleObj>
              </mc:Choice>
              <mc:Fallback>
                <p:oleObj name="Equation" r:id="rId7" imgW="6045200" imgH="9525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068888"/>
                        <a:ext cx="60483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Grp="1" noChangeAspect="1"/>
          </p:cNvGraphicFramePr>
          <p:nvPr>
            <p:ph/>
          </p:nvPr>
        </p:nvGraphicFramePr>
        <p:xfrm>
          <a:off x="1662113" y="3403600"/>
          <a:ext cx="6870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26" name="Equation" r:id="rId9" imgW="6870700" imgH="889000" progId="Equation.DSMT4">
                  <p:embed/>
                </p:oleObj>
              </mc:Choice>
              <mc:Fallback>
                <p:oleObj name="Equation" r:id="rId9" imgW="6870700" imgH="889000" progId="Equation.DSMT4">
                  <p:embed/>
                  <p:pic>
                    <p:nvPicPr>
                      <p:cNvPr id="0" name="Picture 3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3403600"/>
                        <a:ext cx="6870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7" name="Object 3"/>
          <p:cNvGraphicFramePr>
            <a:graphicFrameLocks noChangeAspect="1"/>
          </p:cNvGraphicFramePr>
          <p:nvPr/>
        </p:nvGraphicFramePr>
        <p:xfrm>
          <a:off x="1116013" y="549275"/>
          <a:ext cx="73152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8" name="Equation" r:id="rId3" imgW="7645400" imgH="1016000" progId="Equation.DSMT4">
                  <p:embed/>
                </p:oleObj>
              </mc:Choice>
              <mc:Fallback>
                <p:oleObj name="Equation" r:id="rId3" imgW="7645400" imgH="1016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49275"/>
                        <a:ext cx="73152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4067175" y="1746250"/>
          <a:ext cx="13430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9" name="Equation" r:id="rId5" imgW="1345616" imgH="317362" progId="Equation.DSMT4">
                  <p:embed/>
                </p:oleObj>
              </mc:Choice>
              <mc:Fallback>
                <p:oleObj name="Equation" r:id="rId5" imgW="1345616" imgH="317362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746250"/>
                        <a:ext cx="134302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54038" y="2189163"/>
            <a:ext cx="2495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由比式判别法</a:t>
            </a:r>
            <a:r>
              <a:rPr lang="en-US" altLang="zh-CN" sz="2800"/>
              <a:t>, 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682625" y="2936875"/>
          <a:ext cx="78962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0" name="Equation" r:id="rId7" imgW="7899400" imgH="927100" progId="Equation.DSMT4">
                  <p:embed/>
                </p:oleObj>
              </mc:Choice>
              <mc:Fallback>
                <p:oleObj name="Equation" r:id="rId7" imgW="7899400" imgH="9271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2936875"/>
                        <a:ext cx="78962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10"/>
          <p:cNvGraphicFramePr>
            <a:graphicFrameLocks noChangeAspect="1"/>
          </p:cNvGraphicFramePr>
          <p:nvPr/>
        </p:nvGraphicFramePr>
        <p:xfrm>
          <a:off x="2124075" y="4094163"/>
          <a:ext cx="44291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1" name="Equation" r:id="rId9" imgW="4432300" imgH="850900" progId="Equation.DSMT4">
                  <p:embed/>
                </p:oleObj>
              </mc:Choice>
              <mc:Fallback>
                <p:oleObj name="Equation" r:id="rId9" imgW="4432300" imgH="8509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094163"/>
                        <a:ext cx="44291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6" name="Object 12"/>
          <p:cNvGraphicFramePr>
            <a:graphicFrameLocks noChangeAspect="1"/>
          </p:cNvGraphicFramePr>
          <p:nvPr/>
        </p:nvGraphicFramePr>
        <p:xfrm>
          <a:off x="639763" y="5029200"/>
          <a:ext cx="78771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02" name="Equation" r:id="rId11" imgW="7874000" imgH="850900" progId="Equation.DSMT4">
                  <p:embed/>
                </p:oleObj>
              </mc:Choice>
              <mc:Fallback>
                <p:oleObj name="Equation" r:id="rId11" imgW="7874000" imgH="8509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5029200"/>
                        <a:ext cx="78771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3441700" y="642938"/>
          <a:ext cx="20669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2" name="Equation" r:id="rId3" imgW="2070100" imgH="1016000" progId="Equation.DSMT4">
                  <p:embed/>
                </p:oleObj>
              </mc:Choice>
              <mc:Fallback>
                <p:oleObj name="Equation" r:id="rId3" imgW="2070100" imgH="10160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700" y="642938"/>
                        <a:ext cx="206692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58" name="Group 22"/>
          <p:cNvGrpSpPr>
            <a:grpSpLocks/>
          </p:cNvGrpSpPr>
          <p:nvPr/>
        </p:nvGrpSpPr>
        <p:grpSpPr bwMode="auto">
          <a:xfrm>
            <a:off x="682625" y="1773238"/>
            <a:ext cx="7993063" cy="538162"/>
            <a:chOff x="385" y="1017"/>
            <a:chExt cx="5035" cy="339"/>
          </a:xfrm>
        </p:grpSpPr>
        <p:graphicFrame>
          <p:nvGraphicFramePr>
            <p:cNvPr id="91140" name="Object 4"/>
            <p:cNvGraphicFramePr>
              <a:graphicFrameLocks noChangeAspect="1"/>
            </p:cNvGraphicFramePr>
            <p:nvPr/>
          </p:nvGraphicFramePr>
          <p:xfrm>
            <a:off x="385" y="1026"/>
            <a:ext cx="472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23" name="Equation" r:id="rId5" imgW="7505700" imgH="520700" progId="Equation.DSMT4">
                    <p:embed/>
                  </p:oleObj>
                </mc:Choice>
                <mc:Fallback>
                  <p:oleObj name="Equation" r:id="rId5" imgW="7505700" imgH="5207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026"/>
                          <a:ext cx="4728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5057" y="101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于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91155" name="Group 19"/>
          <p:cNvGrpSpPr>
            <a:grpSpLocks/>
          </p:cNvGrpSpPr>
          <p:nvPr/>
        </p:nvGrpSpPr>
        <p:grpSpPr bwMode="auto">
          <a:xfrm>
            <a:off x="671513" y="2565400"/>
            <a:ext cx="7821612" cy="466725"/>
            <a:chOff x="402" y="1458"/>
            <a:chExt cx="4927" cy="294"/>
          </a:xfrm>
        </p:grpSpPr>
        <p:graphicFrame>
          <p:nvGraphicFramePr>
            <p:cNvPr id="91144" name="Object 8"/>
            <p:cNvGraphicFramePr>
              <a:graphicFrameLocks noChangeAspect="1"/>
            </p:cNvGraphicFramePr>
            <p:nvPr/>
          </p:nvGraphicFramePr>
          <p:xfrm>
            <a:off x="402" y="1458"/>
            <a:ext cx="433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24" name="Equation" r:id="rId7" imgW="6883400" imgH="469900" progId="Equation.DSMT4">
                    <p:embed/>
                  </p:oleObj>
                </mc:Choice>
                <mc:Fallback>
                  <p:oleObj name="Equation" r:id="rId7" imgW="6883400" imgH="4699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" y="1458"/>
                          <a:ext cx="433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43" name="Object 7"/>
            <p:cNvGraphicFramePr>
              <a:graphicFrameLocks noChangeAspect="1"/>
            </p:cNvGraphicFramePr>
            <p:nvPr/>
          </p:nvGraphicFramePr>
          <p:xfrm>
            <a:off x="4735" y="1482"/>
            <a:ext cx="5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25" name="Equation" r:id="rId9" imgW="939392" imgH="431613" progId="Equation.DSMT4">
                    <p:embed/>
                  </p:oleObj>
                </mc:Choice>
                <mc:Fallback>
                  <p:oleObj name="Equation" r:id="rId9" imgW="939392" imgH="431613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" y="1482"/>
                          <a:ext cx="5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56" name="Group 20"/>
          <p:cNvGrpSpPr>
            <a:grpSpLocks/>
          </p:cNvGrpSpPr>
          <p:nvPr/>
        </p:nvGrpSpPr>
        <p:grpSpPr bwMode="auto">
          <a:xfrm>
            <a:off x="611188" y="3286125"/>
            <a:ext cx="6553200" cy="519113"/>
            <a:chOff x="385" y="1842"/>
            <a:chExt cx="4128" cy="327"/>
          </a:xfrm>
        </p:grpSpPr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385" y="18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1</a:t>
              </a:r>
              <a:endParaRPr lang="en-US" altLang="zh-CN" sz="2400" b="0"/>
            </a:p>
          </p:txBody>
        </p:sp>
        <p:graphicFrame>
          <p:nvGraphicFramePr>
            <p:cNvPr id="91147" name="Object 11"/>
            <p:cNvGraphicFramePr>
              <a:graphicFrameLocks noChangeAspect="1"/>
            </p:cNvGraphicFramePr>
            <p:nvPr/>
          </p:nvGraphicFramePr>
          <p:xfrm>
            <a:off x="601" y="1890"/>
            <a:ext cx="39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26" name="Equation" r:id="rId11" imgW="6210300" imgH="431800" progId="Equation.DSMT4">
                    <p:embed/>
                  </p:oleObj>
                </mc:Choice>
                <mc:Fallback>
                  <p:oleObj name="Equation" r:id="rId11" imgW="6210300" imgH="4318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1890"/>
                          <a:ext cx="391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50" name="Object 14"/>
          <p:cNvGraphicFramePr>
            <a:graphicFrameLocks noChangeAspect="1"/>
          </p:cNvGraphicFramePr>
          <p:nvPr/>
        </p:nvGraphicFramePr>
        <p:xfrm>
          <a:off x="3460750" y="4149725"/>
          <a:ext cx="20478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7" name="Equation" r:id="rId13" imgW="2043813" imgH="545863" progId="Equation.DSMT4">
                  <p:embed/>
                </p:oleObj>
              </mc:Choice>
              <mc:Fallback>
                <p:oleObj name="Equation" r:id="rId13" imgW="2043813" imgH="545863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0" y="4149725"/>
                        <a:ext cx="20478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65" name="Group 29"/>
          <p:cNvGrpSpPr>
            <a:grpSpLocks/>
          </p:cNvGrpSpPr>
          <p:nvPr/>
        </p:nvGrpSpPr>
        <p:grpSpPr bwMode="auto">
          <a:xfrm>
            <a:off x="611188" y="4926013"/>
            <a:ext cx="6811962" cy="519112"/>
            <a:chOff x="385" y="2976"/>
            <a:chExt cx="4291" cy="327"/>
          </a:xfrm>
        </p:grpSpPr>
        <p:sp>
          <p:nvSpPr>
            <p:cNvPr id="91153" name="Rectangle 17"/>
            <p:cNvSpPr>
              <a:spLocks noChangeArrowheads="1"/>
            </p:cNvSpPr>
            <p:nvPr/>
          </p:nvSpPr>
          <p:spPr bwMode="auto">
            <a:xfrm>
              <a:off x="385" y="2976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所以在 </a:t>
              </a:r>
              <a:endParaRPr lang="zh-CN" altLang="en-US" sz="2400" b="0"/>
            </a:p>
          </p:txBody>
        </p:sp>
        <p:graphicFrame>
          <p:nvGraphicFramePr>
            <p:cNvPr id="91152" name="Object 16"/>
            <p:cNvGraphicFramePr>
              <a:graphicFrameLocks noChangeAspect="1"/>
            </p:cNvGraphicFramePr>
            <p:nvPr/>
          </p:nvGraphicFramePr>
          <p:xfrm>
            <a:off x="1173" y="2988"/>
            <a:ext cx="350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28" name="Equation" r:id="rId15" imgW="5524500" imgH="469900" progId="Equation.DSMT4">
                    <p:embed/>
                  </p:oleObj>
                </mc:Choice>
                <mc:Fallback>
                  <p:oleObj name="Equation" r:id="rId15" imgW="5524500" imgH="4699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3" y="2988"/>
                          <a:ext cx="3503" cy="2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971550" y="692150"/>
          <a:ext cx="50276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7" name="Equation" r:id="rId3" imgW="5029200" imgH="850900" progId="Equation.DSMT4">
                  <p:embed/>
                </p:oleObj>
              </mc:Choice>
              <mc:Fallback>
                <p:oleObj name="Equation" r:id="rId3" imgW="5029200" imgH="8509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92150"/>
                        <a:ext cx="50276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573088" y="3270250"/>
            <a:ext cx="163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ym typeface="Math1" pitchFamily="2" charset="2"/>
              </a:rPr>
              <a:t>论</a:t>
            </a:r>
            <a:r>
              <a:rPr lang="zh-CN" altLang="en-US"/>
              <a:t>如下</a:t>
            </a:r>
            <a:r>
              <a:rPr lang="en-US" altLang="zh-CN"/>
              <a:t>:   </a:t>
            </a:r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1362075" y="4005263"/>
          <a:ext cx="44862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8" name="Equation" r:id="rId5" imgW="4483100" imgH="444500" progId="Equation.DSMT4">
                  <p:embed/>
                </p:oleObj>
              </mc:Choice>
              <mc:Fallback>
                <p:oleObj name="Equation" r:id="rId5" imgW="4483100" imgH="4445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4005263"/>
                        <a:ext cx="44862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1371600" y="4681538"/>
          <a:ext cx="5000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9" name="Equation" r:id="rId7" imgW="5003800" imgH="444500" progId="Equation.DSMT4">
                  <p:embed/>
                </p:oleObj>
              </mc:Choice>
              <mc:Fallback>
                <p:oleObj name="Equation" r:id="rId7" imgW="5003800" imgH="4445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81538"/>
                        <a:ext cx="50006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3" name="Object 13"/>
          <p:cNvGraphicFramePr>
            <a:graphicFrameLocks noChangeAspect="1"/>
          </p:cNvGraphicFramePr>
          <p:nvPr/>
        </p:nvGraphicFramePr>
        <p:xfrm>
          <a:off x="1360488" y="5373688"/>
          <a:ext cx="4219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0" name="Equation" r:id="rId9" imgW="4216400" imgH="444500" progId="Equation.DSMT4">
                  <p:embed/>
                </p:oleObj>
              </mc:Choice>
              <mc:Fallback>
                <p:oleObj name="Equation" r:id="rId9" imgW="4216400" imgH="4445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5373688"/>
                        <a:ext cx="42195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62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92500" y="1700213"/>
          <a:ext cx="50276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1" name="Equation" r:id="rId11" imgW="5549900" imgH="850900" progId="Equation.DSMT4">
                  <p:embed/>
                </p:oleObj>
              </mc:Choice>
              <mc:Fallback>
                <p:oleObj name="Equation" r:id="rId11" imgW="5549900" imgH="850900" progId="Equation.DSMT4">
                  <p:embed/>
                  <p:pic>
                    <p:nvPicPr>
                      <p:cNvPr id="0" name="Picture 7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700213"/>
                        <a:ext cx="50276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68" name="Group 48"/>
          <p:cNvGrpSpPr>
            <a:grpSpLocks/>
          </p:cNvGrpSpPr>
          <p:nvPr/>
        </p:nvGrpSpPr>
        <p:grpSpPr bwMode="auto">
          <a:xfrm>
            <a:off x="581025" y="2622550"/>
            <a:ext cx="7829550" cy="519113"/>
            <a:chOff x="366" y="1652"/>
            <a:chExt cx="4932" cy="327"/>
          </a:xfrm>
        </p:grpSpPr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366" y="1652"/>
              <a:ext cx="4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对于收敛区间端点的情形</a:t>
              </a:r>
              <a:r>
                <a:rPr lang="en-US" altLang="zh-CN"/>
                <a:t>,  </a:t>
              </a:r>
              <a:r>
                <a:rPr lang="zh-CN" altLang="en-US"/>
                <a:t>与    的取值有关</a:t>
              </a:r>
              <a:r>
                <a:rPr lang="en-US" altLang="zh-CN">
                  <a:sym typeface="Math1" pitchFamily="2" charset="2"/>
                </a:rPr>
                <a:t>,  </a:t>
              </a:r>
              <a:r>
                <a:rPr lang="zh-CN" altLang="en-US">
                  <a:sym typeface="Math1" pitchFamily="2" charset="2"/>
                </a:rPr>
                <a:t>其结</a:t>
              </a:r>
            </a:p>
          </p:txBody>
        </p:sp>
        <p:graphicFrame>
          <p:nvGraphicFramePr>
            <p:cNvPr id="56366" name="Object 46"/>
            <p:cNvGraphicFramePr>
              <a:graphicFrameLocks noChangeAspect="1"/>
            </p:cNvGraphicFramePr>
            <p:nvPr/>
          </p:nvGraphicFramePr>
          <p:xfrm>
            <a:off x="3254" y="1754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22" name="Equation" r:id="rId13" imgW="368140" imgH="317362" progId="Equation.DSMT4">
                    <p:embed/>
                  </p:oleObj>
                </mc:Choice>
                <mc:Fallback>
                  <p:oleObj name="Equation" r:id="rId13" imgW="368140" imgH="317362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4" y="1754"/>
                          <a:ext cx="23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684213" y="620713"/>
          <a:ext cx="4029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1" name="Equation" r:id="rId3" imgW="4025900" imgH="431800" progId="Equation.DSMT4">
                  <p:embed/>
                </p:oleObj>
              </mc:Choice>
              <mc:Fallback>
                <p:oleObj name="Equation" r:id="rId3" imgW="4025900" imgH="431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620713"/>
                        <a:ext cx="40290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852488" y="1141413"/>
          <a:ext cx="7683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2" name="Equation" r:id="rId5" imgW="7683500" imgH="850900" progId="Equation.DSMT4">
                  <p:embed/>
                </p:oleObj>
              </mc:Choice>
              <mc:Fallback>
                <p:oleObj name="Equation" r:id="rId5" imgW="7683500" imgH="8509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141413"/>
                        <a:ext cx="76835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684213" y="2060575"/>
          <a:ext cx="26003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3" name="Equation" r:id="rId7" imgW="2603500" imgH="838200" progId="Equation.DSMT4">
                  <p:embed/>
                </p:oleObj>
              </mc:Choice>
              <mc:Fallback>
                <p:oleObj name="Equation" r:id="rId7" imgW="2603500" imgH="838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60575"/>
                        <a:ext cx="26003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769938" y="3048000"/>
          <a:ext cx="7762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44" name="Equation" r:id="rId9" imgW="8001000" imgH="914400" progId="Equation.DSMT4">
                  <p:embed/>
                </p:oleObj>
              </mc:Choice>
              <mc:Fallback>
                <p:oleObj name="Equation" r:id="rId9" imgW="8001000" imgH="914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3048000"/>
                        <a:ext cx="7762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598488" y="4133850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一般来说</a:t>
            </a:r>
            <a:r>
              <a:rPr lang="en-US" altLang="zh-CN" dirty="0"/>
              <a:t>, </a:t>
            </a:r>
            <a:r>
              <a:rPr lang="zh-CN" altLang="en-US" dirty="0"/>
              <a:t>只有比较简单的函数</a:t>
            </a:r>
            <a:r>
              <a:rPr lang="en-US" altLang="zh-CN" dirty="0"/>
              <a:t>, </a:t>
            </a:r>
            <a:r>
              <a:rPr lang="zh-CN" altLang="en-US" dirty="0"/>
              <a:t>其幂级数展开式能</a:t>
            </a:r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06425" y="4732338"/>
            <a:ext cx="794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直接从定义出发</a:t>
            </a:r>
            <a:r>
              <a:rPr lang="en-US" altLang="zh-CN" dirty="0"/>
              <a:t>,  </a:t>
            </a:r>
            <a:r>
              <a:rPr lang="zh-CN" altLang="en-US" dirty="0"/>
              <a:t>并根据定理</a:t>
            </a:r>
            <a:r>
              <a:rPr lang="en-US" altLang="zh-CN" dirty="0"/>
              <a:t>14.11</a:t>
            </a:r>
            <a:r>
              <a:rPr lang="zh-CN" altLang="en-US" dirty="0"/>
              <a:t>求得</a:t>
            </a:r>
            <a:r>
              <a:rPr lang="en-US" altLang="zh-CN" dirty="0"/>
              <a:t>.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dirty="0"/>
              <a:t>更多的情</a:t>
            </a: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595313" y="5357813"/>
            <a:ext cx="7951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况是从已知的展开式出发</a:t>
            </a:r>
            <a:r>
              <a:rPr lang="en-US" altLang="zh-CN"/>
              <a:t>,  </a:t>
            </a:r>
            <a:r>
              <a:rPr lang="zh-CN" altLang="en-US"/>
              <a:t>通过变量代换、四则运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00075" y="608013"/>
            <a:ext cx="7951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算或逐项求导、逐项求积等方法</a:t>
            </a:r>
            <a:r>
              <a:rPr lang="en-US" altLang="zh-CN"/>
              <a:t>,  </a:t>
            </a:r>
            <a:r>
              <a:rPr lang="zh-CN" altLang="en-US"/>
              <a:t>间接地求得函数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585788" y="116840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的幂级数展开式</a:t>
            </a:r>
            <a:r>
              <a:rPr lang="en-US" altLang="zh-CN"/>
              <a:t>. 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611188" y="1730375"/>
            <a:ext cx="791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zh-CN" altLang="en-US"/>
              <a:t>  求一个函数的幂级数展开式就是确定该幂级数 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604838" y="234950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各项的系数</a:t>
            </a:r>
            <a:r>
              <a:rPr lang="en-US" altLang="zh-CN"/>
              <a:t>,   </a:t>
            </a:r>
            <a:r>
              <a:rPr lang="zh-CN" altLang="en-US"/>
              <a:t>根据展开式的惟一性</a:t>
            </a:r>
            <a:r>
              <a:rPr lang="en-US" altLang="zh-CN"/>
              <a:t>,  </a:t>
            </a:r>
            <a:r>
              <a:rPr lang="zh-CN" altLang="en-US"/>
              <a:t>不管用什么方 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606425" y="2940050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法得到的系数都是一样的</a:t>
            </a:r>
            <a:r>
              <a:rPr lang="en-US" altLang="zh-CN"/>
              <a:t>. </a:t>
            </a:r>
            <a:r>
              <a:rPr lang="zh-CN" altLang="en-US"/>
              <a:t>这就是间接展开的根据</a:t>
            </a:r>
            <a:r>
              <a:rPr lang="en-US" altLang="zh-CN"/>
              <a:t>. </a:t>
            </a:r>
          </a:p>
        </p:txBody>
      </p:sp>
      <p:grpSp>
        <p:nvGrpSpPr>
          <p:cNvPr id="53263" name="Group 15"/>
          <p:cNvGrpSpPr>
            <a:grpSpLocks/>
          </p:cNvGrpSpPr>
          <p:nvPr/>
        </p:nvGrpSpPr>
        <p:grpSpPr bwMode="auto">
          <a:xfrm>
            <a:off x="593725" y="3551238"/>
            <a:ext cx="6638925" cy="527050"/>
            <a:chOff x="374" y="2553"/>
            <a:chExt cx="4182" cy="332"/>
          </a:xfrm>
        </p:grpSpPr>
        <p:graphicFrame>
          <p:nvGraphicFramePr>
            <p:cNvPr id="53256" name="Object 8"/>
            <p:cNvGraphicFramePr>
              <a:graphicFrameLocks noChangeAspect="1"/>
            </p:cNvGraphicFramePr>
            <p:nvPr/>
          </p:nvGraphicFramePr>
          <p:xfrm>
            <a:off x="1143" y="2558"/>
            <a:ext cx="2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8" name="Equation" r:id="rId3" imgW="380835" imgH="393529" progId="Equation.DSMT4">
                    <p:embed/>
                  </p:oleObj>
                </mc:Choice>
                <mc:Fallback>
                  <p:oleObj name="Equation" r:id="rId3" imgW="380835" imgH="393529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" y="2558"/>
                          <a:ext cx="24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5" name="Object 7"/>
            <p:cNvGraphicFramePr>
              <a:graphicFrameLocks noChangeAspect="1"/>
            </p:cNvGraphicFramePr>
            <p:nvPr/>
          </p:nvGraphicFramePr>
          <p:xfrm>
            <a:off x="1619" y="2558"/>
            <a:ext cx="3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99" name="Equation" r:id="rId5" imgW="596641" imgH="393529" progId="Equation.DSMT4">
                    <p:embed/>
                  </p:oleObj>
                </mc:Choice>
                <mc:Fallback>
                  <p:oleObj name="Equation" r:id="rId5" imgW="596641" imgH="393529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2558"/>
                          <a:ext cx="3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374" y="2558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7</a:t>
              </a:r>
              <a:r>
                <a:rPr lang="en-US" altLang="zh-CN"/>
                <a:t>  </a:t>
              </a:r>
              <a:r>
                <a:rPr lang="zh-CN" altLang="en-US"/>
                <a:t>以</a:t>
              </a:r>
              <a:endParaRPr lang="zh-CN" altLang="en-US" sz="2400" b="0"/>
            </a:p>
          </p:txBody>
        </p:sp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1325" y="255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与</a:t>
              </a:r>
              <a:endParaRPr lang="zh-CN" altLang="en-US" sz="2400" b="0"/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1956" y="2556"/>
              <a:ext cx="2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分别代入</a:t>
              </a:r>
              <a:r>
                <a:rPr lang="en-US" altLang="zh-CN" sz="2800"/>
                <a:t>(8)</a:t>
              </a:r>
              <a:r>
                <a:rPr lang="zh-CN" altLang="en-US" sz="2800"/>
                <a:t>与</a:t>
              </a:r>
              <a:r>
                <a:rPr lang="en-US" altLang="zh-CN" sz="2800"/>
                <a:t>(9)</a:t>
              </a:r>
              <a:r>
                <a:rPr lang="zh-CN" altLang="en-US" sz="2800"/>
                <a:t>式</a:t>
              </a:r>
              <a:r>
                <a:rPr lang="en-US" altLang="zh-CN" sz="2800"/>
                <a:t>,  </a:t>
              </a:r>
              <a:r>
                <a:rPr lang="zh-CN" altLang="en-US" sz="2800"/>
                <a:t>可得</a:t>
              </a:r>
              <a:endParaRPr lang="zh-CN" altLang="en-US" b="0"/>
            </a:p>
          </p:txBody>
        </p:sp>
      </p:grpSp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1036638" y="4076700"/>
          <a:ext cx="74533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name="Equation" r:id="rId7" imgW="7454900" imgH="850900" progId="Equation.DSMT4">
                  <p:embed/>
                </p:oleObj>
              </mc:Choice>
              <mc:Fallback>
                <p:oleObj name="Equation" r:id="rId7" imgW="7454900" imgH="8509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076700"/>
                        <a:ext cx="74533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4" name="Object 16"/>
          <p:cNvGraphicFramePr>
            <a:graphicFrameLocks noGrp="1" noChangeAspect="1"/>
          </p:cNvGraphicFramePr>
          <p:nvPr>
            <p:ph/>
          </p:nvPr>
        </p:nvGraphicFramePr>
        <p:xfrm>
          <a:off x="950913" y="4997450"/>
          <a:ext cx="7581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Equation" r:id="rId9" imgW="7581900" imgH="952500" progId="Equation.DSMT4">
                  <p:embed/>
                </p:oleObj>
              </mc:Choice>
              <mc:Fallback>
                <p:oleObj name="Equation" r:id="rId9" imgW="7581900" imgH="952500" progId="Equation.DSMT4">
                  <p:embed/>
                  <p:pic>
                    <p:nvPicPr>
                      <p:cNvPr id="0" name="Picture 3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4997450"/>
                        <a:ext cx="7581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84" name="Group 60"/>
          <p:cNvGrpSpPr>
            <a:grpSpLocks/>
          </p:cNvGrpSpPr>
          <p:nvPr/>
        </p:nvGrpSpPr>
        <p:grpSpPr bwMode="auto">
          <a:xfrm>
            <a:off x="611188" y="620713"/>
            <a:ext cx="7705725" cy="519112"/>
            <a:chOff x="521" y="1017"/>
            <a:chExt cx="4854" cy="327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521" y="1017"/>
              <a:ext cx="3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对于</a:t>
              </a:r>
              <a:r>
                <a:rPr lang="en-US" altLang="zh-CN"/>
                <a:t>(10)</a:t>
              </a:r>
              <a:r>
                <a:rPr lang="zh-CN" altLang="en-US">
                  <a:cs typeface="Times New Roman" panose="02020603050405020304" pitchFamily="18" charset="0"/>
                </a:rPr>
                <a:t>、</a:t>
              </a:r>
              <a:r>
                <a:rPr lang="en-US" altLang="zh-CN"/>
                <a:t>(11)</a:t>
              </a:r>
              <a:r>
                <a:rPr lang="zh-CN" altLang="en-US">
                  <a:cs typeface="Times New Roman" panose="02020603050405020304" pitchFamily="18" charset="0"/>
                </a:rPr>
                <a:t>分别逐项求积可得函数</a:t>
              </a:r>
              <a:endParaRPr lang="zh-CN" altLang="en-US" sz="2400" b="0"/>
            </a:p>
          </p:txBody>
        </p:sp>
        <p:graphicFrame>
          <p:nvGraphicFramePr>
            <p:cNvPr id="52228" name="Object 4"/>
            <p:cNvGraphicFramePr>
              <a:graphicFrameLocks noChangeAspect="1"/>
            </p:cNvGraphicFramePr>
            <p:nvPr/>
          </p:nvGraphicFramePr>
          <p:xfrm>
            <a:off x="4286" y="1103"/>
            <a:ext cx="798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0" name="Equation" r:id="rId3" imgW="1269449" imgH="291973" progId="Equation.DSMT4">
                    <p:embed/>
                  </p:oleObj>
                </mc:Choice>
                <mc:Fallback>
                  <p:oleObj name="Equation" r:id="rId3" imgW="1269449" imgH="291973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103"/>
                          <a:ext cx="798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5012" y="1017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与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52285" name="Group 61"/>
          <p:cNvGrpSpPr>
            <a:grpSpLocks/>
          </p:cNvGrpSpPr>
          <p:nvPr/>
        </p:nvGrpSpPr>
        <p:grpSpPr bwMode="auto">
          <a:xfrm>
            <a:off x="679450" y="1397000"/>
            <a:ext cx="2878138" cy="519113"/>
            <a:chOff x="564" y="1470"/>
            <a:chExt cx="1813" cy="327"/>
          </a:xfrm>
        </p:grpSpPr>
        <p:graphicFrame>
          <p:nvGraphicFramePr>
            <p:cNvPr id="52231" name="Object 7"/>
            <p:cNvGraphicFramePr>
              <a:graphicFrameLocks noChangeAspect="1"/>
            </p:cNvGraphicFramePr>
            <p:nvPr/>
          </p:nvGraphicFramePr>
          <p:xfrm>
            <a:off x="564" y="1525"/>
            <a:ext cx="76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1" name="Equation" r:id="rId5" imgW="1218671" imgH="317362" progId="Equation.DSMT4">
                    <p:embed/>
                  </p:oleObj>
                </mc:Choice>
                <mc:Fallback>
                  <p:oleObj name="Equation" r:id="rId5" imgW="1218671" imgH="317362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" y="1525"/>
                          <a:ext cx="76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1290" y="1470"/>
              <a:ext cx="10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的展开式</a:t>
              </a:r>
              <a:r>
                <a:rPr lang="en-US" altLang="zh-CN" sz="2800"/>
                <a:t>:</a:t>
              </a:r>
              <a:endParaRPr lang="en-US" altLang="zh-CN" b="0"/>
            </a:p>
          </p:txBody>
        </p:sp>
      </p:grp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688975" y="2133600"/>
          <a:ext cx="3162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2" name="Equation" r:id="rId7" imgW="3162300" imgH="850900" progId="Equation.DSMT4">
                  <p:embed/>
                </p:oleObj>
              </mc:Choice>
              <mc:Fallback>
                <p:oleObj name="Equation" r:id="rId7" imgW="3162300" imgH="850900" progId="Equation.DSMT4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2133600"/>
                        <a:ext cx="31623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684213" y="3284538"/>
          <a:ext cx="26765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3" name="Equation" r:id="rId9" imgW="2679700" imgH="889000" progId="Equation.DSMT4">
                  <p:embed/>
                </p:oleObj>
              </mc:Choice>
              <mc:Fallback>
                <p:oleObj name="Equation" r:id="rId9" imgW="2679700" imgH="889000" progId="Equation.DSMT4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284538"/>
                        <a:ext cx="26765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4"/>
          <p:cNvGraphicFramePr>
            <a:graphicFrameLocks noChangeAspect="1"/>
          </p:cNvGraphicFramePr>
          <p:nvPr/>
        </p:nvGraphicFramePr>
        <p:xfrm>
          <a:off x="693738" y="4508500"/>
          <a:ext cx="3733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4" name="Equation" r:id="rId11" imgW="3733800" imgH="889000" progId="Equation.DSMT4">
                  <p:embed/>
                </p:oleObj>
              </mc:Choice>
              <mc:Fallback>
                <p:oleObj name="Equation" r:id="rId11" imgW="3733800" imgH="889000" progId="Equation.DSMT4">
                  <p:embed/>
                  <p:pic>
                    <p:nvPicPr>
                      <p:cNvPr id="0" name="Picture 1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4508500"/>
                        <a:ext cx="37338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333" name="Group 109"/>
          <p:cNvGrpSpPr>
            <a:grpSpLocks/>
          </p:cNvGrpSpPr>
          <p:nvPr/>
        </p:nvGrpSpPr>
        <p:grpSpPr bwMode="auto">
          <a:xfrm>
            <a:off x="4076700" y="1538288"/>
            <a:ext cx="4383088" cy="3313112"/>
            <a:chOff x="2568" y="969"/>
            <a:chExt cx="2761" cy="2087"/>
          </a:xfrm>
        </p:grpSpPr>
        <p:sp>
          <p:nvSpPr>
            <p:cNvPr id="52320" name="Freeform 96"/>
            <p:cNvSpPr>
              <a:spLocks/>
            </p:cNvSpPr>
            <p:nvPr/>
          </p:nvSpPr>
          <p:spPr bwMode="auto">
            <a:xfrm>
              <a:off x="3049" y="1212"/>
              <a:ext cx="1524" cy="1708"/>
            </a:xfrm>
            <a:custGeom>
              <a:avLst/>
              <a:gdLst>
                <a:gd name="T0" fmla="*/ 15 w 4497"/>
                <a:gd name="T1" fmla="*/ 4120 h 4135"/>
                <a:gd name="T2" fmla="*/ 105 w 4497"/>
                <a:gd name="T3" fmla="*/ 4045 h 4135"/>
                <a:gd name="T4" fmla="*/ 195 w 4497"/>
                <a:gd name="T5" fmla="*/ 3955 h 4135"/>
                <a:gd name="T6" fmla="*/ 285 w 4497"/>
                <a:gd name="T7" fmla="*/ 3881 h 4135"/>
                <a:gd name="T8" fmla="*/ 374 w 4497"/>
                <a:gd name="T9" fmla="*/ 3791 h 4135"/>
                <a:gd name="T10" fmla="*/ 464 w 4497"/>
                <a:gd name="T11" fmla="*/ 3716 h 4135"/>
                <a:gd name="T12" fmla="*/ 554 w 4497"/>
                <a:gd name="T13" fmla="*/ 3626 h 4135"/>
                <a:gd name="T14" fmla="*/ 644 w 4497"/>
                <a:gd name="T15" fmla="*/ 3551 h 4135"/>
                <a:gd name="T16" fmla="*/ 734 w 4497"/>
                <a:gd name="T17" fmla="*/ 3461 h 4135"/>
                <a:gd name="T18" fmla="*/ 824 w 4497"/>
                <a:gd name="T19" fmla="*/ 3386 h 4135"/>
                <a:gd name="T20" fmla="*/ 914 w 4497"/>
                <a:gd name="T21" fmla="*/ 3296 h 4135"/>
                <a:gd name="T22" fmla="*/ 1004 w 4497"/>
                <a:gd name="T23" fmla="*/ 3206 h 4135"/>
                <a:gd name="T24" fmla="*/ 1094 w 4497"/>
                <a:gd name="T25" fmla="*/ 3131 h 4135"/>
                <a:gd name="T26" fmla="*/ 1184 w 4497"/>
                <a:gd name="T27" fmla="*/ 3041 h 4135"/>
                <a:gd name="T28" fmla="*/ 1274 w 4497"/>
                <a:gd name="T29" fmla="*/ 2966 h 4135"/>
                <a:gd name="T30" fmla="*/ 1364 w 4497"/>
                <a:gd name="T31" fmla="*/ 2877 h 4135"/>
                <a:gd name="T32" fmla="*/ 1454 w 4497"/>
                <a:gd name="T33" fmla="*/ 2802 h 4135"/>
                <a:gd name="T34" fmla="*/ 1544 w 4497"/>
                <a:gd name="T35" fmla="*/ 2712 h 4135"/>
                <a:gd name="T36" fmla="*/ 1634 w 4497"/>
                <a:gd name="T37" fmla="*/ 2637 h 4135"/>
                <a:gd name="T38" fmla="*/ 1724 w 4497"/>
                <a:gd name="T39" fmla="*/ 2547 h 4135"/>
                <a:gd name="T40" fmla="*/ 1814 w 4497"/>
                <a:gd name="T41" fmla="*/ 2472 h 4135"/>
                <a:gd name="T42" fmla="*/ 1904 w 4497"/>
                <a:gd name="T43" fmla="*/ 2382 h 4135"/>
                <a:gd name="T44" fmla="*/ 1993 w 4497"/>
                <a:gd name="T45" fmla="*/ 2307 h 4135"/>
                <a:gd name="T46" fmla="*/ 2083 w 4497"/>
                <a:gd name="T47" fmla="*/ 2217 h 4135"/>
                <a:gd name="T48" fmla="*/ 2173 w 4497"/>
                <a:gd name="T49" fmla="*/ 2142 h 4135"/>
                <a:gd name="T50" fmla="*/ 2263 w 4497"/>
                <a:gd name="T51" fmla="*/ 2052 h 4135"/>
                <a:gd name="T52" fmla="*/ 2353 w 4497"/>
                <a:gd name="T53" fmla="*/ 1977 h 4135"/>
                <a:gd name="T54" fmla="*/ 2443 w 4497"/>
                <a:gd name="T55" fmla="*/ 1888 h 4135"/>
                <a:gd name="T56" fmla="*/ 2533 w 4497"/>
                <a:gd name="T57" fmla="*/ 1798 h 4135"/>
                <a:gd name="T58" fmla="*/ 2623 w 4497"/>
                <a:gd name="T59" fmla="*/ 1723 h 4135"/>
                <a:gd name="T60" fmla="*/ 2713 w 4497"/>
                <a:gd name="T61" fmla="*/ 1633 h 4135"/>
                <a:gd name="T62" fmla="*/ 2803 w 4497"/>
                <a:gd name="T63" fmla="*/ 1558 h 4135"/>
                <a:gd name="T64" fmla="*/ 2893 w 4497"/>
                <a:gd name="T65" fmla="*/ 1468 h 4135"/>
                <a:gd name="T66" fmla="*/ 2983 w 4497"/>
                <a:gd name="T67" fmla="*/ 1393 h 4135"/>
                <a:gd name="T68" fmla="*/ 3073 w 4497"/>
                <a:gd name="T69" fmla="*/ 1303 h 4135"/>
                <a:gd name="T70" fmla="*/ 3163 w 4497"/>
                <a:gd name="T71" fmla="*/ 1228 h 4135"/>
                <a:gd name="T72" fmla="*/ 3253 w 4497"/>
                <a:gd name="T73" fmla="*/ 1138 h 4135"/>
                <a:gd name="T74" fmla="*/ 3343 w 4497"/>
                <a:gd name="T75" fmla="*/ 1063 h 4135"/>
                <a:gd name="T76" fmla="*/ 3433 w 4497"/>
                <a:gd name="T77" fmla="*/ 974 h 4135"/>
                <a:gd name="T78" fmla="*/ 3523 w 4497"/>
                <a:gd name="T79" fmla="*/ 899 h 4135"/>
                <a:gd name="T80" fmla="*/ 3612 w 4497"/>
                <a:gd name="T81" fmla="*/ 809 h 4135"/>
                <a:gd name="T82" fmla="*/ 3702 w 4497"/>
                <a:gd name="T83" fmla="*/ 734 h 4135"/>
                <a:gd name="T84" fmla="*/ 3792 w 4497"/>
                <a:gd name="T85" fmla="*/ 644 h 4135"/>
                <a:gd name="T86" fmla="*/ 3882 w 4497"/>
                <a:gd name="T87" fmla="*/ 554 h 4135"/>
                <a:gd name="T88" fmla="*/ 3972 w 4497"/>
                <a:gd name="T89" fmla="*/ 479 h 4135"/>
                <a:gd name="T90" fmla="*/ 4062 w 4497"/>
                <a:gd name="T91" fmla="*/ 389 h 4135"/>
                <a:gd name="T92" fmla="*/ 4152 w 4497"/>
                <a:gd name="T93" fmla="*/ 314 h 4135"/>
                <a:gd name="T94" fmla="*/ 4242 w 4497"/>
                <a:gd name="T95" fmla="*/ 224 h 4135"/>
                <a:gd name="T96" fmla="*/ 4332 w 4497"/>
                <a:gd name="T97" fmla="*/ 149 h 4135"/>
                <a:gd name="T98" fmla="*/ 4422 w 4497"/>
                <a:gd name="T99" fmla="*/ 59 h 4135"/>
                <a:gd name="T100" fmla="*/ 4497 w 4497"/>
                <a:gd name="T101" fmla="*/ 0 h 4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497" h="4135">
                  <a:moveTo>
                    <a:pt x="0" y="4135"/>
                  </a:moveTo>
                  <a:lnTo>
                    <a:pt x="15" y="4120"/>
                  </a:lnTo>
                  <a:lnTo>
                    <a:pt x="60" y="4090"/>
                  </a:lnTo>
                  <a:lnTo>
                    <a:pt x="105" y="4045"/>
                  </a:lnTo>
                  <a:lnTo>
                    <a:pt x="150" y="4000"/>
                  </a:lnTo>
                  <a:lnTo>
                    <a:pt x="195" y="3955"/>
                  </a:lnTo>
                  <a:lnTo>
                    <a:pt x="240" y="3925"/>
                  </a:lnTo>
                  <a:lnTo>
                    <a:pt x="285" y="3881"/>
                  </a:lnTo>
                  <a:lnTo>
                    <a:pt x="330" y="3836"/>
                  </a:lnTo>
                  <a:lnTo>
                    <a:pt x="374" y="3791"/>
                  </a:lnTo>
                  <a:lnTo>
                    <a:pt x="419" y="3746"/>
                  </a:lnTo>
                  <a:lnTo>
                    <a:pt x="464" y="3716"/>
                  </a:lnTo>
                  <a:lnTo>
                    <a:pt x="509" y="3671"/>
                  </a:lnTo>
                  <a:lnTo>
                    <a:pt x="554" y="3626"/>
                  </a:lnTo>
                  <a:lnTo>
                    <a:pt x="599" y="3581"/>
                  </a:lnTo>
                  <a:lnTo>
                    <a:pt x="644" y="3551"/>
                  </a:lnTo>
                  <a:lnTo>
                    <a:pt x="689" y="3506"/>
                  </a:lnTo>
                  <a:lnTo>
                    <a:pt x="734" y="3461"/>
                  </a:lnTo>
                  <a:lnTo>
                    <a:pt x="779" y="3416"/>
                  </a:lnTo>
                  <a:lnTo>
                    <a:pt x="824" y="3386"/>
                  </a:lnTo>
                  <a:lnTo>
                    <a:pt x="869" y="3341"/>
                  </a:lnTo>
                  <a:lnTo>
                    <a:pt x="914" y="3296"/>
                  </a:lnTo>
                  <a:lnTo>
                    <a:pt x="959" y="3251"/>
                  </a:lnTo>
                  <a:lnTo>
                    <a:pt x="1004" y="3206"/>
                  </a:lnTo>
                  <a:lnTo>
                    <a:pt x="1049" y="3176"/>
                  </a:lnTo>
                  <a:lnTo>
                    <a:pt x="1094" y="3131"/>
                  </a:lnTo>
                  <a:lnTo>
                    <a:pt x="1139" y="3086"/>
                  </a:lnTo>
                  <a:lnTo>
                    <a:pt x="1184" y="3041"/>
                  </a:lnTo>
                  <a:lnTo>
                    <a:pt x="1229" y="3011"/>
                  </a:lnTo>
                  <a:lnTo>
                    <a:pt x="1274" y="2966"/>
                  </a:lnTo>
                  <a:lnTo>
                    <a:pt x="1319" y="2922"/>
                  </a:lnTo>
                  <a:lnTo>
                    <a:pt x="1364" y="2877"/>
                  </a:lnTo>
                  <a:lnTo>
                    <a:pt x="1409" y="2847"/>
                  </a:lnTo>
                  <a:lnTo>
                    <a:pt x="1454" y="2802"/>
                  </a:lnTo>
                  <a:lnTo>
                    <a:pt x="1499" y="2757"/>
                  </a:lnTo>
                  <a:lnTo>
                    <a:pt x="1544" y="2712"/>
                  </a:lnTo>
                  <a:lnTo>
                    <a:pt x="1589" y="2682"/>
                  </a:lnTo>
                  <a:lnTo>
                    <a:pt x="1634" y="2637"/>
                  </a:lnTo>
                  <a:lnTo>
                    <a:pt x="1679" y="2592"/>
                  </a:lnTo>
                  <a:lnTo>
                    <a:pt x="1724" y="2547"/>
                  </a:lnTo>
                  <a:lnTo>
                    <a:pt x="1769" y="2502"/>
                  </a:lnTo>
                  <a:lnTo>
                    <a:pt x="1814" y="2472"/>
                  </a:lnTo>
                  <a:lnTo>
                    <a:pt x="1859" y="2427"/>
                  </a:lnTo>
                  <a:lnTo>
                    <a:pt x="1904" y="2382"/>
                  </a:lnTo>
                  <a:lnTo>
                    <a:pt x="1949" y="2337"/>
                  </a:lnTo>
                  <a:lnTo>
                    <a:pt x="1993" y="2307"/>
                  </a:lnTo>
                  <a:lnTo>
                    <a:pt x="2038" y="2262"/>
                  </a:lnTo>
                  <a:lnTo>
                    <a:pt x="2083" y="2217"/>
                  </a:lnTo>
                  <a:lnTo>
                    <a:pt x="2128" y="2172"/>
                  </a:lnTo>
                  <a:lnTo>
                    <a:pt x="2173" y="2142"/>
                  </a:lnTo>
                  <a:lnTo>
                    <a:pt x="2218" y="2097"/>
                  </a:lnTo>
                  <a:lnTo>
                    <a:pt x="2263" y="2052"/>
                  </a:lnTo>
                  <a:lnTo>
                    <a:pt x="2308" y="2007"/>
                  </a:lnTo>
                  <a:lnTo>
                    <a:pt x="2353" y="1977"/>
                  </a:lnTo>
                  <a:lnTo>
                    <a:pt x="2398" y="1933"/>
                  </a:lnTo>
                  <a:lnTo>
                    <a:pt x="2443" y="1888"/>
                  </a:lnTo>
                  <a:lnTo>
                    <a:pt x="2488" y="1843"/>
                  </a:lnTo>
                  <a:lnTo>
                    <a:pt x="2533" y="1798"/>
                  </a:lnTo>
                  <a:lnTo>
                    <a:pt x="2578" y="1768"/>
                  </a:lnTo>
                  <a:lnTo>
                    <a:pt x="2623" y="1723"/>
                  </a:lnTo>
                  <a:lnTo>
                    <a:pt x="2668" y="1678"/>
                  </a:lnTo>
                  <a:lnTo>
                    <a:pt x="2713" y="1633"/>
                  </a:lnTo>
                  <a:lnTo>
                    <a:pt x="2758" y="1603"/>
                  </a:lnTo>
                  <a:lnTo>
                    <a:pt x="2803" y="1558"/>
                  </a:lnTo>
                  <a:lnTo>
                    <a:pt x="2848" y="1513"/>
                  </a:lnTo>
                  <a:lnTo>
                    <a:pt x="2893" y="1468"/>
                  </a:lnTo>
                  <a:lnTo>
                    <a:pt x="2938" y="1438"/>
                  </a:lnTo>
                  <a:lnTo>
                    <a:pt x="2983" y="1393"/>
                  </a:lnTo>
                  <a:lnTo>
                    <a:pt x="3028" y="1348"/>
                  </a:lnTo>
                  <a:lnTo>
                    <a:pt x="3073" y="1303"/>
                  </a:lnTo>
                  <a:lnTo>
                    <a:pt x="3118" y="1258"/>
                  </a:lnTo>
                  <a:lnTo>
                    <a:pt x="3163" y="1228"/>
                  </a:lnTo>
                  <a:lnTo>
                    <a:pt x="3208" y="1183"/>
                  </a:lnTo>
                  <a:lnTo>
                    <a:pt x="3253" y="1138"/>
                  </a:lnTo>
                  <a:lnTo>
                    <a:pt x="3298" y="1093"/>
                  </a:lnTo>
                  <a:lnTo>
                    <a:pt x="3343" y="1063"/>
                  </a:lnTo>
                  <a:lnTo>
                    <a:pt x="3388" y="1018"/>
                  </a:lnTo>
                  <a:lnTo>
                    <a:pt x="3433" y="974"/>
                  </a:lnTo>
                  <a:lnTo>
                    <a:pt x="3478" y="929"/>
                  </a:lnTo>
                  <a:lnTo>
                    <a:pt x="3523" y="899"/>
                  </a:lnTo>
                  <a:lnTo>
                    <a:pt x="3567" y="854"/>
                  </a:lnTo>
                  <a:lnTo>
                    <a:pt x="3612" y="809"/>
                  </a:lnTo>
                  <a:lnTo>
                    <a:pt x="3657" y="764"/>
                  </a:lnTo>
                  <a:lnTo>
                    <a:pt x="3702" y="734"/>
                  </a:lnTo>
                  <a:lnTo>
                    <a:pt x="3747" y="689"/>
                  </a:lnTo>
                  <a:lnTo>
                    <a:pt x="3792" y="644"/>
                  </a:lnTo>
                  <a:lnTo>
                    <a:pt x="3837" y="599"/>
                  </a:lnTo>
                  <a:lnTo>
                    <a:pt x="3882" y="554"/>
                  </a:lnTo>
                  <a:lnTo>
                    <a:pt x="3927" y="524"/>
                  </a:lnTo>
                  <a:lnTo>
                    <a:pt x="3972" y="479"/>
                  </a:lnTo>
                  <a:lnTo>
                    <a:pt x="4017" y="434"/>
                  </a:lnTo>
                  <a:lnTo>
                    <a:pt x="4062" y="389"/>
                  </a:lnTo>
                  <a:lnTo>
                    <a:pt x="4107" y="359"/>
                  </a:lnTo>
                  <a:lnTo>
                    <a:pt x="4152" y="314"/>
                  </a:lnTo>
                  <a:lnTo>
                    <a:pt x="4197" y="269"/>
                  </a:lnTo>
                  <a:lnTo>
                    <a:pt x="4242" y="224"/>
                  </a:lnTo>
                  <a:lnTo>
                    <a:pt x="4287" y="194"/>
                  </a:lnTo>
                  <a:lnTo>
                    <a:pt x="4332" y="149"/>
                  </a:lnTo>
                  <a:lnTo>
                    <a:pt x="4377" y="104"/>
                  </a:lnTo>
                  <a:lnTo>
                    <a:pt x="4422" y="59"/>
                  </a:lnTo>
                  <a:lnTo>
                    <a:pt x="4467" y="15"/>
                  </a:lnTo>
                  <a:lnTo>
                    <a:pt x="4497" y="0"/>
                  </a:lnTo>
                </a:path>
              </a:pathLst>
            </a:custGeom>
            <a:noFill/>
            <a:ln w="19050" cmpd="sng">
              <a:solidFill>
                <a:srgbClr val="009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1" name="Freeform 97"/>
            <p:cNvSpPr>
              <a:spLocks/>
            </p:cNvSpPr>
            <p:nvPr/>
          </p:nvSpPr>
          <p:spPr bwMode="auto">
            <a:xfrm>
              <a:off x="2728" y="1657"/>
              <a:ext cx="1935" cy="805"/>
            </a:xfrm>
            <a:custGeom>
              <a:avLst/>
              <a:gdLst>
                <a:gd name="T0" fmla="*/ 75 w 5712"/>
                <a:gd name="T1" fmla="*/ 225 h 1948"/>
                <a:gd name="T2" fmla="*/ 225 w 5712"/>
                <a:gd name="T3" fmla="*/ 555 h 1948"/>
                <a:gd name="T4" fmla="*/ 360 w 5712"/>
                <a:gd name="T5" fmla="*/ 840 h 1948"/>
                <a:gd name="T6" fmla="*/ 495 w 5712"/>
                <a:gd name="T7" fmla="*/ 1094 h 1948"/>
                <a:gd name="T8" fmla="*/ 630 w 5712"/>
                <a:gd name="T9" fmla="*/ 1304 h 1948"/>
                <a:gd name="T10" fmla="*/ 765 w 5712"/>
                <a:gd name="T11" fmla="*/ 1484 h 1948"/>
                <a:gd name="T12" fmla="*/ 900 w 5712"/>
                <a:gd name="T13" fmla="*/ 1634 h 1948"/>
                <a:gd name="T14" fmla="*/ 1035 w 5712"/>
                <a:gd name="T15" fmla="*/ 1754 h 1948"/>
                <a:gd name="T16" fmla="*/ 1170 w 5712"/>
                <a:gd name="T17" fmla="*/ 1844 h 1948"/>
                <a:gd name="T18" fmla="*/ 1304 w 5712"/>
                <a:gd name="T19" fmla="*/ 1903 h 1948"/>
                <a:gd name="T20" fmla="*/ 1439 w 5712"/>
                <a:gd name="T21" fmla="*/ 1933 h 1948"/>
                <a:gd name="T22" fmla="*/ 1574 w 5712"/>
                <a:gd name="T23" fmla="*/ 1948 h 1948"/>
                <a:gd name="T24" fmla="*/ 1709 w 5712"/>
                <a:gd name="T25" fmla="*/ 1948 h 1948"/>
                <a:gd name="T26" fmla="*/ 1844 w 5712"/>
                <a:gd name="T27" fmla="*/ 1918 h 1948"/>
                <a:gd name="T28" fmla="*/ 1979 w 5712"/>
                <a:gd name="T29" fmla="*/ 1873 h 1948"/>
                <a:gd name="T30" fmla="*/ 2114 w 5712"/>
                <a:gd name="T31" fmla="*/ 1814 h 1948"/>
                <a:gd name="T32" fmla="*/ 2249 w 5712"/>
                <a:gd name="T33" fmla="*/ 1739 h 1948"/>
                <a:gd name="T34" fmla="*/ 2384 w 5712"/>
                <a:gd name="T35" fmla="*/ 1664 h 1948"/>
                <a:gd name="T36" fmla="*/ 2519 w 5712"/>
                <a:gd name="T37" fmla="*/ 1559 h 1948"/>
                <a:gd name="T38" fmla="*/ 2654 w 5712"/>
                <a:gd name="T39" fmla="*/ 1454 h 1948"/>
                <a:gd name="T40" fmla="*/ 2789 w 5712"/>
                <a:gd name="T41" fmla="*/ 1334 h 1948"/>
                <a:gd name="T42" fmla="*/ 2923 w 5712"/>
                <a:gd name="T43" fmla="*/ 1214 h 1948"/>
                <a:gd name="T44" fmla="*/ 3058 w 5712"/>
                <a:gd name="T45" fmla="*/ 1094 h 1948"/>
                <a:gd name="T46" fmla="*/ 3193 w 5712"/>
                <a:gd name="T47" fmla="*/ 974 h 1948"/>
                <a:gd name="T48" fmla="*/ 3328 w 5712"/>
                <a:gd name="T49" fmla="*/ 855 h 1948"/>
                <a:gd name="T50" fmla="*/ 3463 w 5712"/>
                <a:gd name="T51" fmla="*/ 735 h 1948"/>
                <a:gd name="T52" fmla="*/ 3598 w 5712"/>
                <a:gd name="T53" fmla="*/ 615 h 1948"/>
                <a:gd name="T54" fmla="*/ 3733 w 5712"/>
                <a:gd name="T55" fmla="*/ 495 h 1948"/>
                <a:gd name="T56" fmla="*/ 3868 w 5712"/>
                <a:gd name="T57" fmla="*/ 390 h 1948"/>
                <a:gd name="T58" fmla="*/ 4003 w 5712"/>
                <a:gd name="T59" fmla="*/ 285 h 1948"/>
                <a:gd name="T60" fmla="*/ 4138 w 5712"/>
                <a:gd name="T61" fmla="*/ 210 h 1948"/>
                <a:gd name="T62" fmla="*/ 4273 w 5712"/>
                <a:gd name="T63" fmla="*/ 135 h 1948"/>
                <a:gd name="T64" fmla="*/ 4408 w 5712"/>
                <a:gd name="T65" fmla="*/ 75 h 1948"/>
                <a:gd name="T66" fmla="*/ 4542 w 5712"/>
                <a:gd name="T67" fmla="*/ 30 h 1948"/>
                <a:gd name="T68" fmla="*/ 4677 w 5712"/>
                <a:gd name="T69" fmla="*/ 0 h 1948"/>
                <a:gd name="T70" fmla="*/ 4812 w 5712"/>
                <a:gd name="T71" fmla="*/ 0 h 1948"/>
                <a:gd name="T72" fmla="*/ 4947 w 5712"/>
                <a:gd name="T73" fmla="*/ 15 h 1948"/>
                <a:gd name="T74" fmla="*/ 5082 w 5712"/>
                <a:gd name="T75" fmla="*/ 45 h 1948"/>
                <a:gd name="T76" fmla="*/ 5217 w 5712"/>
                <a:gd name="T77" fmla="*/ 105 h 1948"/>
                <a:gd name="T78" fmla="*/ 5352 w 5712"/>
                <a:gd name="T79" fmla="*/ 195 h 1948"/>
                <a:gd name="T80" fmla="*/ 5487 w 5712"/>
                <a:gd name="T81" fmla="*/ 315 h 1948"/>
                <a:gd name="T82" fmla="*/ 5622 w 5712"/>
                <a:gd name="T83" fmla="*/ 465 h 1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2" h="1948">
                  <a:moveTo>
                    <a:pt x="0" y="0"/>
                  </a:moveTo>
                  <a:lnTo>
                    <a:pt x="30" y="120"/>
                  </a:lnTo>
                  <a:lnTo>
                    <a:pt x="75" y="225"/>
                  </a:lnTo>
                  <a:lnTo>
                    <a:pt x="120" y="345"/>
                  </a:lnTo>
                  <a:lnTo>
                    <a:pt x="180" y="450"/>
                  </a:lnTo>
                  <a:lnTo>
                    <a:pt x="225" y="555"/>
                  </a:lnTo>
                  <a:lnTo>
                    <a:pt x="270" y="660"/>
                  </a:lnTo>
                  <a:lnTo>
                    <a:pt x="315" y="750"/>
                  </a:lnTo>
                  <a:lnTo>
                    <a:pt x="360" y="840"/>
                  </a:lnTo>
                  <a:lnTo>
                    <a:pt x="405" y="929"/>
                  </a:lnTo>
                  <a:lnTo>
                    <a:pt x="450" y="1019"/>
                  </a:lnTo>
                  <a:lnTo>
                    <a:pt x="495" y="1094"/>
                  </a:lnTo>
                  <a:lnTo>
                    <a:pt x="540" y="1169"/>
                  </a:lnTo>
                  <a:lnTo>
                    <a:pt x="585" y="1244"/>
                  </a:lnTo>
                  <a:lnTo>
                    <a:pt x="630" y="1304"/>
                  </a:lnTo>
                  <a:lnTo>
                    <a:pt x="675" y="1364"/>
                  </a:lnTo>
                  <a:lnTo>
                    <a:pt x="720" y="1424"/>
                  </a:lnTo>
                  <a:lnTo>
                    <a:pt x="765" y="1484"/>
                  </a:lnTo>
                  <a:lnTo>
                    <a:pt x="810" y="1544"/>
                  </a:lnTo>
                  <a:lnTo>
                    <a:pt x="855" y="1589"/>
                  </a:lnTo>
                  <a:lnTo>
                    <a:pt x="900" y="1634"/>
                  </a:lnTo>
                  <a:lnTo>
                    <a:pt x="945" y="1679"/>
                  </a:lnTo>
                  <a:lnTo>
                    <a:pt x="990" y="1709"/>
                  </a:lnTo>
                  <a:lnTo>
                    <a:pt x="1035" y="1754"/>
                  </a:lnTo>
                  <a:lnTo>
                    <a:pt x="1080" y="1784"/>
                  </a:lnTo>
                  <a:lnTo>
                    <a:pt x="1125" y="1814"/>
                  </a:lnTo>
                  <a:lnTo>
                    <a:pt x="1170" y="1844"/>
                  </a:lnTo>
                  <a:lnTo>
                    <a:pt x="1215" y="1859"/>
                  </a:lnTo>
                  <a:lnTo>
                    <a:pt x="1260" y="1888"/>
                  </a:lnTo>
                  <a:lnTo>
                    <a:pt x="1304" y="1903"/>
                  </a:lnTo>
                  <a:lnTo>
                    <a:pt x="1349" y="1918"/>
                  </a:lnTo>
                  <a:lnTo>
                    <a:pt x="1394" y="1933"/>
                  </a:lnTo>
                  <a:lnTo>
                    <a:pt x="1439" y="1933"/>
                  </a:lnTo>
                  <a:lnTo>
                    <a:pt x="1484" y="1948"/>
                  </a:lnTo>
                  <a:lnTo>
                    <a:pt x="1529" y="1948"/>
                  </a:lnTo>
                  <a:lnTo>
                    <a:pt x="1574" y="1948"/>
                  </a:lnTo>
                  <a:lnTo>
                    <a:pt x="1619" y="1948"/>
                  </a:lnTo>
                  <a:lnTo>
                    <a:pt x="1664" y="1948"/>
                  </a:lnTo>
                  <a:lnTo>
                    <a:pt x="1709" y="1948"/>
                  </a:lnTo>
                  <a:lnTo>
                    <a:pt x="1754" y="1948"/>
                  </a:lnTo>
                  <a:lnTo>
                    <a:pt x="1799" y="1933"/>
                  </a:lnTo>
                  <a:lnTo>
                    <a:pt x="1844" y="1918"/>
                  </a:lnTo>
                  <a:lnTo>
                    <a:pt x="1889" y="1903"/>
                  </a:lnTo>
                  <a:lnTo>
                    <a:pt x="1934" y="1888"/>
                  </a:lnTo>
                  <a:lnTo>
                    <a:pt x="1979" y="1873"/>
                  </a:lnTo>
                  <a:lnTo>
                    <a:pt x="2024" y="1859"/>
                  </a:lnTo>
                  <a:lnTo>
                    <a:pt x="2069" y="1844"/>
                  </a:lnTo>
                  <a:lnTo>
                    <a:pt x="2114" y="1814"/>
                  </a:lnTo>
                  <a:lnTo>
                    <a:pt x="2159" y="1799"/>
                  </a:lnTo>
                  <a:lnTo>
                    <a:pt x="2204" y="1769"/>
                  </a:lnTo>
                  <a:lnTo>
                    <a:pt x="2249" y="1739"/>
                  </a:lnTo>
                  <a:lnTo>
                    <a:pt x="2294" y="1709"/>
                  </a:lnTo>
                  <a:lnTo>
                    <a:pt x="2339" y="1694"/>
                  </a:lnTo>
                  <a:lnTo>
                    <a:pt x="2384" y="1664"/>
                  </a:lnTo>
                  <a:lnTo>
                    <a:pt x="2429" y="1619"/>
                  </a:lnTo>
                  <a:lnTo>
                    <a:pt x="2474" y="1589"/>
                  </a:lnTo>
                  <a:lnTo>
                    <a:pt x="2519" y="1559"/>
                  </a:lnTo>
                  <a:lnTo>
                    <a:pt x="2564" y="1529"/>
                  </a:lnTo>
                  <a:lnTo>
                    <a:pt x="2609" y="1484"/>
                  </a:lnTo>
                  <a:lnTo>
                    <a:pt x="2654" y="1454"/>
                  </a:lnTo>
                  <a:lnTo>
                    <a:pt x="2699" y="1409"/>
                  </a:lnTo>
                  <a:lnTo>
                    <a:pt x="2744" y="1379"/>
                  </a:lnTo>
                  <a:lnTo>
                    <a:pt x="2789" y="1334"/>
                  </a:lnTo>
                  <a:lnTo>
                    <a:pt x="2834" y="1304"/>
                  </a:lnTo>
                  <a:lnTo>
                    <a:pt x="2879" y="1259"/>
                  </a:lnTo>
                  <a:lnTo>
                    <a:pt x="2923" y="1214"/>
                  </a:lnTo>
                  <a:lnTo>
                    <a:pt x="2968" y="1184"/>
                  </a:lnTo>
                  <a:lnTo>
                    <a:pt x="3013" y="1139"/>
                  </a:lnTo>
                  <a:lnTo>
                    <a:pt x="3058" y="1094"/>
                  </a:lnTo>
                  <a:lnTo>
                    <a:pt x="3103" y="1064"/>
                  </a:lnTo>
                  <a:lnTo>
                    <a:pt x="3148" y="1019"/>
                  </a:lnTo>
                  <a:lnTo>
                    <a:pt x="3193" y="974"/>
                  </a:lnTo>
                  <a:lnTo>
                    <a:pt x="3238" y="929"/>
                  </a:lnTo>
                  <a:lnTo>
                    <a:pt x="3283" y="899"/>
                  </a:lnTo>
                  <a:lnTo>
                    <a:pt x="3328" y="855"/>
                  </a:lnTo>
                  <a:lnTo>
                    <a:pt x="3373" y="810"/>
                  </a:lnTo>
                  <a:lnTo>
                    <a:pt x="3418" y="765"/>
                  </a:lnTo>
                  <a:lnTo>
                    <a:pt x="3463" y="735"/>
                  </a:lnTo>
                  <a:lnTo>
                    <a:pt x="3508" y="690"/>
                  </a:lnTo>
                  <a:lnTo>
                    <a:pt x="3553" y="645"/>
                  </a:lnTo>
                  <a:lnTo>
                    <a:pt x="3598" y="615"/>
                  </a:lnTo>
                  <a:lnTo>
                    <a:pt x="3643" y="570"/>
                  </a:lnTo>
                  <a:lnTo>
                    <a:pt x="3688" y="540"/>
                  </a:lnTo>
                  <a:lnTo>
                    <a:pt x="3733" y="495"/>
                  </a:lnTo>
                  <a:lnTo>
                    <a:pt x="3778" y="465"/>
                  </a:lnTo>
                  <a:lnTo>
                    <a:pt x="3823" y="420"/>
                  </a:lnTo>
                  <a:lnTo>
                    <a:pt x="3868" y="390"/>
                  </a:lnTo>
                  <a:lnTo>
                    <a:pt x="3913" y="360"/>
                  </a:lnTo>
                  <a:lnTo>
                    <a:pt x="3958" y="330"/>
                  </a:lnTo>
                  <a:lnTo>
                    <a:pt x="4003" y="285"/>
                  </a:lnTo>
                  <a:lnTo>
                    <a:pt x="4048" y="255"/>
                  </a:lnTo>
                  <a:lnTo>
                    <a:pt x="4093" y="240"/>
                  </a:lnTo>
                  <a:lnTo>
                    <a:pt x="4138" y="210"/>
                  </a:lnTo>
                  <a:lnTo>
                    <a:pt x="4183" y="180"/>
                  </a:lnTo>
                  <a:lnTo>
                    <a:pt x="4228" y="150"/>
                  </a:lnTo>
                  <a:lnTo>
                    <a:pt x="4273" y="135"/>
                  </a:lnTo>
                  <a:lnTo>
                    <a:pt x="4318" y="105"/>
                  </a:lnTo>
                  <a:lnTo>
                    <a:pt x="4363" y="90"/>
                  </a:lnTo>
                  <a:lnTo>
                    <a:pt x="4408" y="75"/>
                  </a:lnTo>
                  <a:lnTo>
                    <a:pt x="4453" y="60"/>
                  </a:lnTo>
                  <a:lnTo>
                    <a:pt x="4497" y="45"/>
                  </a:lnTo>
                  <a:lnTo>
                    <a:pt x="4542" y="30"/>
                  </a:lnTo>
                  <a:lnTo>
                    <a:pt x="4587" y="15"/>
                  </a:lnTo>
                  <a:lnTo>
                    <a:pt x="4632" y="0"/>
                  </a:lnTo>
                  <a:lnTo>
                    <a:pt x="4677" y="0"/>
                  </a:lnTo>
                  <a:lnTo>
                    <a:pt x="4722" y="0"/>
                  </a:lnTo>
                  <a:lnTo>
                    <a:pt x="4767" y="0"/>
                  </a:lnTo>
                  <a:lnTo>
                    <a:pt x="4812" y="0"/>
                  </a:lnTo>
                  <a:lnTo>
                    <a:pt x="4857" y="0"/>
                  </a:lnTo>
                  <a:lnTo>
                    <a:pt x="4902" y="0"/>
                  </a:lnTo>
                  <a:lnTo>
                    <a:pt x="4947" y="15"/>
                  </a:lnTo>
                  <a:lnTo>
                    <a:pt x="4992" y="15"/>
                  </a:lnTo>
                  <a:lnTo>
                    <a:pt x="5037" y="30"/>
                  </a:lnTo>
                  <a:lnTo>
                    <a:pt x="5082" y="45"/>
                  </a:lnTo>
                  <a:lnTo>
                    <a:pt x="5127" y="60"/>
                  </a:lnTo>
                  <a:lnTo>
                    <a:pt x="5172" y="90"/>
                  </a:lnTo>
                  <a:lnTo>
                    <a:pt x="5217" y="105"/>
                  </a:lnTo>
                  <a:lnTo>
                    <a:pt x="5262" y="135"/>
                  </a:lnTo>
                  <a:lnTo>
                    <a:pt x="5307" y="165"/>
                  </a:lnTo>
                  <a:lnTo>
                    <a:pt x="5352" y="195"/>
                  </a:lnTo>
                  <a:lnTo>
                    <a:pt x="5397" y="225"/>
                  </a:lnTo>
                  <a:lnTo>
                    <a:pt x="5442" y="270"/>
                  </a:lnTo>
                  <a:lnTo>
                    <a:pt x="5487" y="315"/>
                  </a:lnTo>
                  <a:lnTo>
                    <a:pt x="5532" y="360"/>
                  </a:lnTo>
                  <a:lnTo>
                    <a:pt x="5577" y="405"/>
                  </a:lnTo>
                  <a:lnTo>
                    <a:pt x="5622" y="465"/>
                  </a:lnTo>
                  <a:lnTo>
                    <a:pt x="5667" y="525"/>
                  </a:lnTo>
                  <a:lnTo>
                    <a:pt x="5712" y="585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2" name="Freeform 98"/>
            <p:cNvSpPr>
              <a:spLocks/>
            </p:cNvSpPr>
            <p:nvPr/>
          </p:nvSpPr>
          <p:spPr bwMode="auto">
            <a:xfrm>
              <a:off x="4663" y="1899"/>
              <a:ext cx="239" cy="581"/>
            </a:xfrm>
            <a:custGeom>
              <a:avLst/>
              <a:gdLst>
                <a:gd name="T0" fmla="*/ 0 w 704"/>
                <a:gd name="T1" fmla="*/ 0 h 1408"/>
                <a:gd name="T2" fmla="*/ 45 w 704"/>
                <a:gd name="T3" fmla="*/ 60 h 1408"/>
                <a:gd name="T4" fmla="*/ 90 w 704"/>
                <a:gd name="T5" fmla="*/ 120 h 1408"/>
                <a:gd name="T6" fmla="*/ 135 w 704"/>
                <a:gd name="T7" fmla="*/ 195 h 1408"/>
                <a:gd name="T8" fmla="*/ 180 w 704"/>
                <a:gd name="T9" fmla="*/ 270 h 1408"/>
                <a:gd name="T10" fmla="*/ 225 w 704"/>
                <a:gd name="T11" fmla="*/ 344 h 1408"/>
                <a:gd name="T12" fmla="*/ 270 w 704"/>
                <a:gd name="T13" fmla="*/ 434 h 1408"/>
                <a:gd name="T14" fmla="*/ 315 w 704"/>
                <a:gd name="T15" fmla="*/ 524 h 1408"/>
                <a:gd name="T16" fmla="*/ 359 w 704"/>
                <a:gd name="T17" fmla="*/ 614 h 1408"/>
                <a:gd name="T18" fmla="*/ 404 w 704"/>
                <a:gd name="T19" fmla="*/ 704 h 1408"/>
                <a:gd name="T20" fmla="*/ 449 w 704"/>
                <a:gd name="T21" fmla="*/ 809 h 1408"/>
                <a:gd name="T22" fmla="*/ 494 w 704"/>
                <a:gd name="T23" fmla="*/ 914 h 1408"/>
                <a:gd name="T24" fmla="*/ 539 w 704"/>
                <a:gd name="T25" fmla="*/ 1019 h 1408"/>
                <a:gd name="T26" fmla="*/ 584 w 704"/>
                <a:gd name="T27" fmla="*/ 1124 h 1408"/>
                <a:gd name="T28" fmla="*/ 629 w 704"/>
                <a:gd name="T29" fmla="*/ 1244 h 1408"/>
                <a:gd name="T30" fmla="*/ 674 w 704"/>
                <a:gd name="T31" fmla="*/ 1363 h 1408"/>
                <a:gd name="T32" fmla="*/ 704 w 704"/>
                <a:gd name="T33" fmla="*/ 1408 h 1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1408">
                  <a:moveTo>
                    <a:pt x="0" y="0"/>
                  </a:moveTo>
                  <a:lnTo>
                    <a:pt x="45" y="60"/>
                  </a:lnTo>
                  <a:lnTo>
                    <a:pt x="90" y="120"/>
                  </a:lnTo>
                  <a:lnTo>
                    <a:pt x="135" y="195"/>
                  </a:lnTo>
                  <a:lnTo>
                    <a:pt x="180" y="270"/>
                  </a:lnTo>
                  <a:lnTo>
                    <a:pt x="225" y="344"/>
                  </a:lnTo>
                  <a:lnTo>
                    <a:pt x="270" y="434"/>
                  </a:lnTo>
                  <a:lnTo>
                    <a:pt x="315" y="524"/>
                  </a:lnTo>
                  <a:lnTo>
                    <a:pt x="359" y="614"/>
                  </a:lnTo>
                  <a:lnTo>
                    <a:pt x="404" y="704"/>
                  </a:lnTo>
                  <a:lnTo>
                    <a:pt x="449" y="809"/>
                  </a:lnTo>
                  <a:lnTo>
                    <a:pt x="494" y="914"/>
                  </a:lnTo>
                  <a:lnTo>
                    <a:pt x="539" y="1019"/>
                  </a:lnTo>
                  <a:lnTo>
                    <a:pt x="584" y="1124"/>
                  </a:lnTo>
                  <a:lnTo>
                    <a:pt x="629" y="1244"/>
                  </a:lnTo>
                  <a:lnTo>
                    <a:pt x="674" y="1363"/>
                  </a:lnTo>
                  <a:lnTo>
                    <a:pt x="704" y="1408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3" name="Freeform 99"/>
            <p:cNvSpPr>
              <a:spLocks/>
            </p:cNvSpPr>
            <p:nvPr/>
          </p:nvSpPr>
          <p:spPr bwMode="auto">
            <a:xfrm>
              <a:off x="2744" y="1434"/>
              <a:ext cx="1935" cy="1287"/>
            </a:xfrm>
            <a:custGeom>
              <a:avLst/>
              <a:gdLst>
                <a:gd name="T0" fmla="*/ 75 w 5712"/>
                <a:gd name="T1" fmla="*/ 3102 h 3117"/>
                <a:gd name="T2" fmla="*/ 225 w 5712"/>
                <a:gd name="T3" fmla="*/ 3072 h 3117"/>
                <a:gd name="T4" fmla="*/ 360 w 5712"/>
                <a:gd name="T5" fmla="*/ 3042 h 3117"/>
                <a:gd name="T6" fmla="*/ 495 w 5712"/>
                <a:gd name="T7" fmla="*/ 3012 h 3117"/>
                <a:gd name="T8" fmla="*/ 630 w 5712"/>
                <a:gd name="T9" fmla="*/ 2982 h 3117"/>
                <a:gd name="T10" fmla="*/ 765 w 5712"/>
                <a:gd name="T11" fmla="*/ 2937 h 3117"/>
                <a:gd name="T12" fmla="*/ 900 w 5712"/>
                <a:gd name="T13" fmla="*/ 2907 h 3117"/>
                <a:gd name="T14" fmla="*/ 1035 w 5712"/>
                <a:gd name="T15" fmla="*/ 2862 h 3117"/>
                <a:gd name="T16" fmla="*/ 1170 w 5712"/>
                <a:gd name="T17" fmla="*/ 2817 h 3117"/>
                <a:gd name="T18" fmla="*/ 1304 w 5712"/>
                <a:gd name="T19" fmla="*/ 2757 h 3117"/>
                <a:gd name="T20" fmla="*/ 1439 w 5712"/>
                <a:gd name="T21" fmla="*/ 2712 h 3117"/>
                <a:gd name="T22" fmla="*/ 1574 w 5712"/>
                <a:gd name="T23" fmla="*/ 2652 h 3117"/>
                <a:gd name="T24" fmla="*/ 1709 w 5712"/>
                <a:gd name="T25" fmla="*/ 2592 h 3117"/>
                <a:gd name="T26" fmla="*/ 1844 w 5712"/>
                <a:gd name="T27" fmla="*/ 2517 h 3117"/>
                <a:gd name="T28" fmla="*/ 1979 w 5712"/>
                <a:gd name="T29" fmla="*/ 2442 h 3117"/>
                <a:gd name="T30" fmla="*/ 2114 w 5712"/>
                <a:gd name="T31" fmla="*/ 2353 h 3117"/>
                <a:gd name="T32" fmla="*/ 2249 w 5712"/>
                <a:gd name="T33" fmla="*/ 2263 h 3117"/>
                <a:gd name="T34" fmla="*/ 2384 w 5712"/>
                <a:gd name="T35" fmla="*/ 2173 h 3117"/>
                <a:gd name="T36" fmla="*/ 2519 w 5712"/>
                <a:gd name="T37" fmla="*/ 2068 h 3117"/>
                <a:gd name="T38" fmla="*/ 2654 w 5712"/>
                <a:gd name="T39" fmla="*/ 1963 h 3117"/>
                <a:gd name="T40" fmla="*/ 2789 w 5712"/>
                <a:gd name="T41" fmla="*/ 1843 h 3117"/>
                <a:gd name="T42" fmla="*/ 2923 w 5712"/>
                <a:gd name="T43" fmla="*/ 1723 h 3117"/>
                <a:gd name="T44" fmla="*/ 3058 w 5712"/>
                <a:gd name="T45" fmla="*/ 1603 h 3117"/>
                <a:gd name="T46" fmla="*/ 3193 w 5712"/>
                <a:gd name="T47" fmla="*/ 1483 h 3117"/>
                <a:gd name="T48" fmla="*/ 3328 w 5712"/>
                <a:gd name="T49" fmla="*/ 1364 h 3117"/>
                <a:gd name="T50" fmla="*/ 3463 w 5712"/>
                <a:gd name="T51" fmla="*/ 1244 h 3117"/>
                <a:gd name="T52" fmla="*/ 3598 w 5712"/>
                <a:gd name="T53" fmla="*/ 1124 h 3117"/>
                <a:gd name="T54" fmla="*/ 3733 w 5712"/>
                <a:gd name="T55" fmla="*/ 1004 h 3117"/>
                <a:gd name="T56" fmla="*/ 3868 w 5712"/>
                <a:gd name="T57" fmla="*/ 899 h 3117"/>
                <a:gd name="T58" fmla="*/ 4003 w 5712"/>
                <a:gd name="T59" fmla="*/ 794 h 3117"/>
                <a:gd name="T60" fmla="*/ 4138 w 5712"/>
                <a:gd name="T61" fmla="*/ 704 h 3117"/>
                <a:gd name="T62" fmla="*/ 4273 w 5712"/>
                <a:gd name="T63" fmla="*/ 614 h 3117"/>
                <a:gd name="T64" fmla="*/ 4408 w 5712"/>
                <a:gd name="T65" fmla="*/ 524 h 3117"/>
                <a:gd name="T66" fmla="*/ 4542 w 5712"/>
                <a:gd name="T67" fmla="*/ 449 h 3117"/>
                <a:gd name="T68" fmla="*/ 4677 w 5712"/>
                <a:gd name="T69" fmla="*/ 375 h 3117"/>
                <a:gd name="T70" fmla="*/ 4812 w 5712"/>
                <a:gd name="T71" fmla="*/ 315 h 3117"/>
                <a:gd name="T72" fmla="*/ 4947 w 5712"/>
                <a:gd name="T73" fmla="*/ 255 h 3117"/>
                <a:gd name="T74" fmla="*/ 5082 w 5712"/>
                <a:gd name="T75" fmla="*/ 210 h 3117"/>
                <a:gd name="T76" fmla="*/ 5217 w 5712"/>
                <a:gd name="T77" fmla="*/ 150 h 3117"/>
                <a:gd name="T78" fmla="*/ 5352 w 5712"/>
                <a:gd name="T79" fmla="*/ 105 h 3117"/>
                <a:gd name="T80" fmla="*/ 5487 w 5712"/>
                <a:gd name="T81" fmla="*/ 60 h 3117"/>
                <a:gd name="T82" fmla="*/ 5622 w 5712"/>
                <a:gd name="T83" fmla="*/ 30 h 3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712" h="3117">
                  <a:moveTo>
                    <a:pt x="0" y="3117"/>
                  </a:moveTo>
                  <a:lnTo>
                    <a:pt x="30" y="3102"/>
                  </a:lnTo>
                  <a:lnTo>
                    <a:pt x="75" y="3102"/>
                  </a:lnTo>
                  <a:lnTo>
                    <a:pt x="120" y="3087"/>
                  </a:lnTo>
                  <a:lnTo>
                    <a:pt x="180" y="3072"/>
                  </a:lnTo>
                  <a:lnTo>
                    <a:pt x="225" y="3072"/>
                  </a:lnTo>
                  <a:lnTo>
                    <a:pt x="270" y="3057"/>
                  </a:lnTo>
                  <a:lnTo>
                    <a:pt x="315" y="3057"/>
                  </a:lnTo>
                  <a:lnTo>
                    <a:pt x="360" y="3042"/>
                  </a:lnTo>
                  <a:lnTo>
                    <a:pt x="405" y="3027"/>
                  </a:lnTo>
                  <a:lnTo>
                    <a:pt x="450" y="3027"/>
                  </a:lnTo>
                  <a:lnTo>
                    <a:pt x="495" y="3012"/>
                  </a:lnTo>
                  <a:lnTo>
                    <a:pt x="540" y="2997"/>
                  </a:lnTo>
                  <a:lnTo>
                    <a:pt x="585" y="2982"/>
                  </a:lnTo>
                  <a:lnTo>
                    <a:pt x="630" y="2982"/>
                  </a:lnTo>
                  <a:lnTo>
                    <a:pt x="675" y="2967"/>
                  </a:lnTo>
                  <a:lnTo>
                    <a:pt x="720" y="2952"/>
                  </a:lnTo>
                  <a:lnTo>
                    <a:pt x="765" y="2937"/>
                  </a:lnTo>
                  <a:lnTo>
                    <a:pt x="810" y="2922"/>
                  </a:lnTo>
                  <a:lnTo>
                    <a:pt x="855" y="2907"/>
                  </a:lnTo>
                  <a:lnTo>
                    <a:pt x="900" y="2907"/>
                  </a:lnTo>
                  <a:lnTo>
                    <a:pt x="945" y="2892"/>
                  </a:lnTo>
                  <a:lnTo>
                    <a:pt x="990" y="2877"/>
                  </a:lnTo>
                  <a:lnTo>
                    <a:pt x="1035" y="2862"/>
                  </a:lnTo>
                  <a:lnTo>
                    <a:pt x="1080" y="2847"/>
                  </a:lnTo>
                  <a:lnTo>
                    <a:pt x="1125" y="2832"/>
                  </a:lnTo>
                  <a:lnTo>
                    <a:pt x="1170" y="2817"/>
                  </a:lnTo>
                  <a:lnTo>
                    <a:pt x="1215" y="2802"/>
                  </a:lnTo>
                  <a:lnTo>
                    <a:pt x="1260" y="2787"/>
                  </a:lnTo>
                  <a:lnTo>
                    <a:pt x="1304" y="2757"/>
                  </a:lnTo>
                  <a:lnTo>
                    <a:pt x="1349" y="2742"/>
                  </a:lnTo>
                  <a:lnTo>
                    <a:pt x="1394" y="2727"/>
                  </a:lnTo>
                  <a:lnTo>
                    <a:pt x="1439" y="2712"/>
                  </a:lnTo>
                  <a:lnTo>
                    <a:pt x="1484" y="2682"/>
                  </a:lnTo>
                  <a:lnTo>
                    <a:pt x="1529" y="2667"/>
                  </a:lnTo>
                  <a:lnTo>
                    <a:pt x="1574" y="2652"/>
                  </a:lnTo>
                  <a:lnTo>
                    <a:pt x="1619" y="2622"/>
                  </a:lnTo>
                  <a:lnTo>
                    <a:pt x="1664" y="2607"/>
                  </a:lnTo>
                  <a:lnTo>
                    <a:pt x="1709" y="2592"/>
                  </a:lnTo>
                  <a:lnTo>
                    <a:pt x="1754" y="2562"/>
                  </a:lnTo>
                  <a:lnTo>
                    <a:pt x="1799" y="2547"/>
                  </a:lnTo>
                  <a:lnTo>
                    <a:pt x="1844" y="2517"/>
                  </a:lnTo>
                  <a:lnTo>
                    <a:pt x="1889" y="2487"/>
                  </a:lnTo>
                  <a:lnTo>
                    <a:pt x="1934" y="2472"/>
                  </a:lnTo>
                  <a:lnTo>
                    <a:pt x="1979" y="2442"/>
                  </a:lnTo>
                  <a:lnTo>
                    <a:pt x="2024" y="2412"/>
                  </a:lnTo>
                  <a:lnTo>
                    <a:pt x="2069" y="2382"/>
                  </a:lnTo>
                  <a:lnTo>
                    <a:pt x="2114" y="2353"/>
                  </a:lnTo>
                  <a:lnTo>
                    <a:pt x="2159" y="2323"/>
                  </a:lnTo>
                  <a:lnTo>
                    <a:pt x="2204" y="2308"/>
                  </a:lnTo>
                  <a:lnTo>
                    <a:pt x="2249" y="2263"/>
                  </a:lnTo>
                  <a:lnTo>
                    <a:pt x="2294" y="2233"/>
                  </a:lnTo>
                  <a:lnTo>
                    <a:pt x="2339" y="2203"/>
                  </a:lnTo>
                  <a:lnTo>
                    <a:pt x="2384" y="2173"/>
                  </a:lnTo>
                  <a:lnTo>
                    <a:pt x="2429" y="2143"/>
                  </a:lnTo>
                  <a:lnTo>
                    <a:pt x="2474" y="2113"/>
                  </a:lnTo>
                  <a:lnTo>
                    <a:pt x="2519" y="2068"/>
                  </a:lnTo>
                  <a:lnTo>
                    <a:pt x="2564" y="2038"/>
                  </a:lnTo>
                  <a:lnTo>
                    <a:pt x="2609" y="2008"/>
                  </a:lnTo>
                  <a:lnTo>
                    <a:pt x="2654" y="1963"/>
                  </a:lnTo>
                  <a:lnTo>
                    <a:pt x="2699" y="1933"/>
                  </a:lnTo>
                  <a:lnTo>
                    <a:pt x="2744" y="1888"/>
                  </a:lnTo>
                  <a:lnTo>
                    <a:pt x="2789" y="1843"/>
                  </a:lnTo>
                  <a:lnTo>
                    <a:pt x="2834" y="1813"/>
                  </a:lnTo>
                  <a:lnTo>
                    <a:pt x="2879" y="1768"/>
                  </a:lnTo>
                  <a:lnTo>
                    <a:pt x="2923" y="1723"/>
                  </a:lnTo>
                  <a:lnTo>
                    <a:pt x="2968" y="1693"/>
                  </a:lnTo>
                  <a:lnTo>
                    <a:pt x="3013" y="1648"/>
                  </a:lnTo>
                  <a:lnTo>
                    <a:pt x="3058" y="1603"/>
                  </a:lnTo>
                  <a:lnTo>
                    <a:pt x="3103" y="1573"/>
                  </a:lnTo>
                  <a:lnTo>
                    <a:pt x="3148" y="1528"/>
                  </a:lnTo>
                  <a:lnTo>
                    <a:pt x="3193" y="1483"/>
                  </a:lnTo>
                  <a:lnTo>
                    <a:pt x="3238" y="1438"/>
                  </a:lnTo>
                  <a:lnTo>
                    <a:pt x="3283" y="1408"/>
                  </a:lnTo>
                  <a:lnTo>
                    <a:pt x="3328" y="1364"/>
                  </a:lnTo>
                  <a:lnTo>
                    <a:pt x="3373" y="1319"/>
                  </a:lnTo>
                  <a:lnTo>
                    <a:pt x="3418" y="1274"/>
                  </a:lnTo>
                  <a:lnTo>
                    <a:pt x="3463" y="1244"/>
                  </a:lnTo>
                  <a:lnTo>
                    <a:pt x="3508" y="1199"/>
                  </a:lnTo>
                  <a:lnTo>
                    <a:pt x="3553" y="1154"/>
                  </a:lnTo>
                  <a:lnTo>
                    <a:pt x="3598" y="1124"/>
                  </a:lnTo>
                  <a:lnTo>
                    <a:pt x="3643" y="1079"/>
                  </a:lnTo>
                  <a:lnTo>
                    <a:pt x="3688" y="1049"/>
                  </a:lnTo>
                  <a:lnTo>
                    <a:pt x="3733" y="1004"/>
                  </a:lnTo>
                  <a:lnTo>
                    <a:pt x="3778" y="974"/>
                  </a:lnTo>
                  <a:lnTo>
                    <a:pt x="3823" y="929"/>
                  </a:lnTo>
                  <a:lnTo>
                    <a:pt x="3868" y="899"/>
                  </a:lnTo>
                  <a:lnTo>
                    <a:pt x="3913" y="854"/>
                  </a:lnTo>
                  <a:lnTo>
                    <a:pt x="3958" y="824"/>
                  </a:lnTo>
                  <a:lnTo>
                    <a:pt x="4003" y="794"/>
                  </a:lnTo>
                  <a:lnTo>
                    <a:pt x="4048" y="764"/>
                  </a:lnTo>
                  <a:lnTo>
                    <a:pt x="4093" y="734"/>
                  </a:lnTo>
                  <a:lnTo>
                    <a:pt x="4138" y="704"/>
                  </a:lnTo>
                  <a:lnTo>
                    <a:pt x="4183" y="674"/>
                  </a:lnTo>
                  <a:lnTo>
                    <a:pt x="4228" y="644"/>
                  </a:lnTo>
                  <a:lnTo>
                    <a:pt x="4273" y="614"/>
                  </a:lnTo>
                  <a:lnTo>
                    <a:pt x="4318" y="584"/>
                  </a:lnTo>
                  <a:lnTo>
                    <a:pt x="4363" y="554"/>
                  </a:lnTo>
                  <a:lnTo>
                    <a:pt x="4408" y="524"/>
                  </a:lnTo>
                  <a:lnTo>
                    <a:pt x="4453" y="494"/>
                  </a:lnTo>
                  <a:lnTo>
                    <a:pt x="4497" y="479"/>
                  </a:lnTo>
                  <a:lnTo>
                    <a:pt x="4542" y="449"/>
                  </a:lnTo>
                  <a:lnTo>
                    <a:pt x="4587" y="434"/>
                  </a:lnTo>
                  <a:lnTo>
                    <a:pt x="4632" y="405"/>
                  </a:lnTo>
                  <a:lnTo>
                    <a:pt x="4677" y="375"/>
                  </a:lnTo>
                  <a:lnTo>
                    <a:pt x="4722" y="360"/>
                  </a:lnTo>
                  <a:lnTo>
                    <a:pt x="4767" y="345"/>
                  </a:lnTo>
                  <a:lnTo>
                    <a:pt x="4812" y="315"/>
                  </a:lnTo>
                  <a:lnTo>
                    <a:pt x="4857" y="300"/>
                  </a:lnTo>
                  <a:lnTo>
                    <a:pt x="4902" y="285"/>
                  </a:lnTo>
                  <a:lnTo>
                    <a:pt x="4947" y="255"/>
                  </a:lnTo>
                  <a:lnTo>
                    <a:pt x="4992" y="240"/>
                  </a:lnTo>
                  <a:lnTo>
                    <a:pt x="5037" y="225"/>
                  </a:lnTo>
                  <a:lnTo>
                    <a:pt x="5082" y="210"/>
                  </a:lnTo>
                  <a:lnTo>
                    <a:pt x="5127" y="195"/>
                  </a:lnTo>
                  <a:lnTo>
                    <a:pt x="5172" y="165"/>
                  </a:lnTo>
                  <a:lnTo>
                    <a:pt x="5217" y="150"/>
                  </a:lnTo>
                  <a:lnTo>
                    <a:pt x="5262" y="135"/>
                  </a:lnTo>
                  <a:lnTo>
                    <a:pt x="5307" y="120"/>
                  </a:lnTo>
                  <a:lnTo>
                    <a:pt x="5352" y="105"/>
                  </a:lnTo>
                  <a:lnTo>
                    <a:pt x="5397" y="90"/>
                  </a:lnTo>
                  <a:lnTo>
                    <a:pt x="5442" y="75"/>
                  </a:lnTo>
                  <a:lnTo>
                    <a:pt x="5487" y="60"/>
                  </a:lnTo>
                  <a:lnTo>
                    <a:pt x="5532" y="60"/>
                  </a:lnTo>
                  <a:lnTo>
                    <a:pt x="5577" y="45"/>
                  </a:lnTo>
                  <a:lnTo>
                    <a:pt x="5622" y="30"/>
                  </a:lnTo>
                  <a:lnTo>
                    <a:pt x="5667" y="15"/>
                  </a:lnTo>
                  <a:lnTo>
                    <a:pt x="571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4" name="Freeform 100"/>
            <p:cNvSpPr>
              <a:spLocks/>
            </p:cNvSpPr>
            <p:nvPr/>
          </p:nvSpPr>
          <p:spPr bwMode="auto">
            <a:xfrm>
              <a:off x="4679" y="1377"/>
              <a:ext cx="239" cy="62"/>
            </a:xfrm>
            <a:custGeom>
              <a:avLst/>
              <a:gdLst>
                <a:gd name="T0" fmla="*/ 0 w 704"/>
                <a:gd name="T1" fmla="*/ 150 h 150"/>
                <a:gd name="T2" fmla="*/ 45 w 704"/>
                <a:gd name="T3" fmla="*/ 135 h 150"/>
                <a:gd name="T4" fmla="*/ 90 w 704"/>
                <a:gd name="T5" fmla="*/ 135 h 150"/>
                <a:gd name="T6" fmla="*/ 135 w 704"/>
                <a:gd name="T7" fmla="*/ 120 h 150"/>
                <a:gd name="T8" fmla="*/ 180 w 704"/>
                <a:gd name="T9" fmla="*/ 105 h 150"/>
                <a:gd name="T10" fmla="*/ 225 w 704"/>
                <a:gd name="T11" fmla="*/ 105 h 150"/>
                <a:gd name="T12" fmla="*/ 270 w 704"/>
                <a:gd name="T13" fmla="*/ 90 h 150"/>
                <a:gd name="T14" fmla="*/ 315 w 704"/>
                <a:gd name="T15" fmla="*/ 75 h 150"/>
                <a:gd name="T16" fmla="*/ 359 w 704"/>
                <a:gd name="T17" fmla="*/ 60 h 150"/>
                <a:gd name="T18" fmla="*/ 404 w 704"/>
                <a:gd name="T19" fmla="*/ 60 h 150"/>
                <a:gd name="T20" fmla="*/ 449 w 704"/>
                <a:gd name="T21" fmla="*/ 45 h 150"/>
                <a:gd name="T22" fmla="*/ 494 w 704"/>
                <a:gd name="T23" fmla="*/ 45 h 150"/>
                <a:gd name="T24" fmla="*/ 539 w 704"/>
                <a:gd name="T25" fmla="*/ 30 h 150"/>
                <a:gd name="T26" fmla="*/ 584 w 704"/>
                <a:gd name="T27" fmla="*/ 15 h 150"/>
                <a:gd name="T28" fmla="*/ 629 w 704"/>
                <a:gd name="T29" fmla="*/ 15 h 150"/>
                <a:gd name="T30" fmla="*/ 674 w 704"/>
                <a:gd name="T31" fmla="*/ 0 h 150"/>
                <a:gd name="T32" fmla="*/ 704 w 704"/>
                <a:gd name="T3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4" h="150">
                  <a:moveTo>
                    <a:pt x="0" y="150"/>
                  </a:moveTo>
                  <a:lnTo>
                    <a:pt x="45" y="135"/>
                  </a:lnTo>
                  <a:lnTo>
                    <a:pt x="90" y="135"/>
                  </a:lnTo>
                  <a:lnTo>
                    <a:pt x="135" y="120"/>
                  </a:lnTo>
                  <a:lnTo>
                    <a:pt x="180" y="105"/>
                  </a:lnTo>
                  <a:lnTo>
                    <a:pt x="225" y="105"/>
                  </a:lnTo>
                  <a:lnTo>
                    <a:pt x="270" y="90"/>
                  </a:lnTo>
                  <a:lnTo>
                    <a:pt x="315" y="75"/>
                  </a:lnTo>
                  <a:lnTo>
                    <a:pt x="359" y="60"/>
                  </a:lnTo>
                  <a:lnTo>
                    <a:pt x="404" y="60"/>
                  </a:lnTo>
                  <a:lnTo>
                    <a:pt x="449" y="45"/>
                  </a:lnTo>
                  <a:lnTo>
                    <a:pt x="494" y="45"/>
                  </a:lnTo>
                  <a:lnTo>
                    <a:pt x="539" y="30"/>
                  </a:lnTo>
                  <a:lnTo>
                    <a:pt x="584" y="15"/>
                  </a:lnTo>
                  <a:lnTo>
                    <a:pt x="629" y="15"/>
                  </a:lnTo>
                  <a:lnTo>
                    <a:pt x="674" y="0"/>
                  </a:lnTo>
                  <a:lnTo>
                    <a:pt x="704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25" name="Freeform 101"/>
            <p:cNvSpPr>
              <a:spLocks/>
            </p:cNvSpPr>
            <p:nvPr/>
          </p:nvSpPr>
          <p:spPr bwMode="auto">
            <a:xfrm>
              <a:off x="3125" y="1212"/>
              <a:ext cx="1371" cy="1708"/>
            </a:xfrm>
            <a:custGeom>
              <a:avLst/>
              <a:gdLst>
                <a:gd name="T0" fmla="*/ 45 w 4047"/>
                <a:gd name="T1" fmla="*/ 3985 h 4135"/>
                <a:gd name="T2" fmla="*/ 134 w 4047"/>
                <a:gd name="T3" fmla="*/ 3731 h 4135"/>
                <a:gd name="T4" fmla="*/ 224 w 4047"/>
                <a:gd name="T5" fmla="*/ 3536 h 4135"/>
                <a:gd name="T6" fmla="*/ 314 w 4047"/>
                <a:gd name="T7" fmla="*/ 3401 h 4135"/>
                <a:gd name="T8" fmla="*/ 404 w 4047"/>
                <a:gd name="T9" fmla="*/ 3296 h 4135"/>
                <a:gd name="T10" fmla="*/ 494 w 4047"/>
                <a:gd name="T11" fmla="*/ 3221 h 4135"/>
                <a:gd name="T12" fmla="*/ 584 w 4047"/>
                <a:gd name="T13" fmla="*/ 3161 h 4135"/>
                <a:gd name="T14" fmla="*/ 674 w 4047"/>
                <a:gd name="T15" fmla="*/ 3101 h 4135"/>
                <a:gd name="T16" fmla="*/ 764 w 4047"/>
                <a:gd name="T17" fmla="*/ 3041 h 4135"/>
                <a:gd name="T18" fmla="*/ 854 w 4047"/>
                <a:gd name="T19" fmla="*/ 2981 h 4135"/>
                <a:gd name="T20" fmla="*/ 944 w 4047"/>
                <a:gd name="T21" fmla="*/ 2922 h 4135"/>
                <a:gd name="T22" fmla="*/ 1034 w 4047"/>
                <a:gd name="T23" fmla="*/ 2877 h 4135"/>
                <a:gd name="T24" fmla="*/ 1124 w 4047"/>
                <a:gd name="T25" fmla="*/ 2802 h 4135"/>
                <a:gd name="T26" fmla="*/ 1214 w 4047"/>
                <a:gd name="T27" fmla="*/ 2742 h 4135"/>
                <a:gd name="T28" fmla="*/ 1304 w 4047"/>
                <a:gd name="T29" fmla="*/ 2682 h 4135"/>
                <a:gd name="T30" fmla="*/ 1394 w 4047"/>
                <a:gd name="T31" fmla="*/ 2607 h 4135"/>
                <a:gd name="T32" fmla="*/ 1484 w 4047"/>
                <a:gd name="T33" fmla="*/ 2532 h 4135"/>
                <a:gd name="T34" fmla="*/ 1574 w 4047"/>
                <a:gd name="T35" fmla="*/ 2457 h 4135"/>
                <a:gd name="T36" fmla="*/ 1664 w 4047"/>
                <a:gd name="T37" fmla="*/ 2382 h 4135"/>
                <a:gd name="T38" fmla="*/ 1753 w 4047"/>
                <a:gd name="T39" fmla="*/ 2292 h 4135"/>
                <a:gd name="T40" fmla="*/ 1843 w 4047"/>
                <a:gd name="T41" fmla="*/ 2217 h 4135"/>
                <a:gd name="T42" fmla="*/ 1933 w 4047"/>
                <a:gd name="T43" fmla="*/ 2142 h 4135"/>
                <a:gd name="T44" fmla="*/ 2023 w 4047"/>
                <a:gd name="T45" fmla="*/ 2052 h 4135"/>
                <a:gd name="T46" fmla="*/ 2113 w 4047"/>
                <a:gd name="T47" fmla="*/ 1977 h 4135"/>
                <a:gd name="T48" fmla="*/ 2203 w 4047"/>
                <a:gd name="T49" fmla="*/ 1888 h 4135"/>
                <a:gd name="T50" fmla="*/ 2293 w 4047"/>
                <a:gd name="T51" fmla="*/ 1813 h 4135"/>
                <a:gd name="T52" fmla="*/ 2383 w 4047"/>
                <a:gd name="T53" fmla="*/ 1723 h 4135"/>
                <a:gd name="T54" fmla="*/ 2473 w 4047"/>
                <a:gd name="T55" fmla="*/ 1648 h 4135"/>
                <a:gd name="T56" fmla="*/ 2563 w 4047"/>
                <a:gd name="T57" fmla="*/ 1573 h 4135"/>
                <a:gd name="T58" fmla="*/ 2653 w 4047"/>
                <a:gd name="T59" fmla="*/ 1498 h 4135"/>
                <a:gd name="T60" fmla="*/ 2743 w 4047"/>
                <a:gd name="T61" fmla="*/ 1423 h 4135"/>
                <a:gd name="T62" fmla="*/ 2833 w 4047"/>
                <a:gd name="T63" fmla="*/ 1363 h 4135"/>
                <a:gd name="T64" fmla="*/ 2923 w 4047"/>
                <a:gd name="T65" fmla="*/ 1303 h 4135"/>
                <a:gd name="T66" fmla="*/ 3013 w 4047"/>
                <a:gd name="T67" fmla="*/ 1243 h 4135"/>
                <a:gd name="T68" fmla="*/ 3103 w 4047"/>
                <a:gd name="T69" fmla="*/ 1183 h 4135"/>
                <a:gd name="T70" fmla="*/ 3193 w 4047"/>
                <a:gd name="T71" fmla="*/ 1123 h 4135"/>
                <a:gd name="T72" fmla="*/ 3283 w 4047"/>
                <a:gd name="T73" fmla="*/ 1063 h 4135"/>
                <a:gd name="T74" fmla="*/ 3372 w 4047"/>
                <a:gd name="T75" fmla="*/ 1003 h 4135"/>
                <a:gd name="T76" fmla="*/ 3462 w 4047"/>
                <a:gd name="T77" fmla="*/ 944 h 4135"/>
                <a:gd name="T78" fmla="*/ 3552 w 4047"/>
                <a:gd name="T79" fmla="*/ 884 h 4135"/>
                <a:gd name="T80" fmla="*/ 3642 w 4047"/>
                <a:gd name="T81" fmla="*/ 809 h 4135"/>
                <a:gd name="T82" fmla="*/ 3732 w 4047"/>
                <a:gd name="T83" fmla="*/ 704 h 4135"/>
                <a:gd name="T84" fmla="*/ 3822 w 4047"/>
                <a:gd name="T85" fmla="*/ 569 h 4135"/>
                <a:gd name="T86" fmla="*/ 3912 w 4047"/>
                <a:gd name="T87" fmla="*/ 389 h 4135"/>
                <a:gd name="T88" fmla="*/ 4002 w 4047"/>
                <a:gd name="T89" fmla="*/ 119 h 4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047" h="4135">
                  <a:moveTo>
                    <a:pt x="0" y="4135"/>
                  </a:moveTo>
                  <a:lnTo>
                    <a:pt x="45" y="3985"/>
                  </a:lnTo>
                  <a:lnTo>
                    <a:pt x="90" y="3851"/>
                  </a:lnTo>
                  <a:lnTo>
                    <a:pt x="134" y="3731"/>
                  </a:lnTo>
                  <a:lnTo>
                    <a:pt x="179" y="3626"/>
                  </a:lnTo>
                  <a:lnTo>
                    <a:pt x="224" y="3536"/>
                  </a:lnTo>
                  <a:lnTo>
                    <a:pt x="269" y="3461"/>
                  </a:lnTo>
                  <a:lnTo>
                    <a:pt x="314" y="3401"/>
                  </a:lnTo>
                  <a:lnTo>
                    <a:pt x="359" y="3356"/>
                  </a:lnTo>
                  <a:lnTo>
                    <a:pt x="404" y="3296"/>
                  </a:lnTo>
                  <a:lnTo>
                    <a:pt x="449" y="3266"/>
                  </a:lnTo>
                  <a:lnTo>
                    <a:pt x="494" y="3221"/>
                  </a:lnTo>
                  <a:lnTo>
                    <a:pt x="539" y="3191"/>
                  </a:lnTo>
                  <a:lnTo>
                    <a:pt x="584" y="3161"/>
                  </a:lnTo>
                  <a:lnTo>
                    <a:pt x="629" y="3131"/>
                  </a:lnTo>
                  <a:lnTo>
                    <a:pt x="674" y="3101"/>
                  </a:lnTo>
                  <a:lnTo>
                    <a:pt x="719" y="3071"/>
                  </a:lnTo>
                  <a:lnTo>
                    <a:pt x="764" y="3041"/>
                  </a:lnTo>
                  <a:lnTo>
                    <a:pt x="809" y="3011"/>
                  </a:lnTo>
                  <a:lnTo>
                    <a:pt x="854" y="2981"/>
                  </a:lnTo>
                  <a:lnTo>
                    <a:pt x="899" y="2951"/>
                  </a:lnTo>
                  <a:lnTo>
                    <a:pt x="944" y="2922"/>
                  </a:lnTo>
                  <a:lnTo>
                    <a:pt x="989" y="2907"/>
                  </a:lnTo>
                  <a:lnTo>
                    <a:pt x="1034" y="2877"/>
                  </a:lnTo>
                  <a:lnTo>
                    <a:pt x="1079" y="2847"/>
                  </a:lnTo>
                  <a:lnTo>
                    <a:pt x="1124" y="2802"/>
                  </a:lnTo>
                  <a:lnTo>
                    <a:pt x="1169" y="2772"/>
                  </a:lnTo>
                  <a:lnTo>
                    <a:pt x="1214" y="2742"/>
                  </a:lnTo>
                  <a:lnTo>
                    <a:pt x="1259" y="2712"/>
                  </a:lnTo>
                  <a:lnTo>
                    <a:pt x="1304" y="2682"/>
                  </a:lnTo>
                  <a:lnTo>
                    <a:pt x="1349" y="2637"/>
                  </a:lnTo>
                  <a:lnTo>
                    <a:pt x="1394" y="2607"/>
                  </a:lnTo>
                  <a:lnTo>
                    <a:pt x="1439" y="2577"/>
                  </a:lnTo>
                  <a:lnTo>
                    <a:pt x="1484" y="2532"/>
                  </a:lnTo>
                  <a:lnTo>
                    <a:pt x="1529" y="2502"/>
                  </a:lnTo>
                  <a:lnTo>
                    <a:pt x="1574" y="2457"/>
                  </a:lnTo>
                  <a:lnTo>
                    <a:pt x="1619" y="2412"/>
                  </a:lnTo>
                  <a:lnTo>
                    <a:pt x="1664" y="2382"/>
                  </a:lnTo>
                  <a:lnTo>
                    <a:pt x="1709" y="2337"/>
                  </a:lnTo>
                  <a:lnTo>
                    <a:pt x="1753" y="2292"/>
                  </a:lnTo>
                  <a:lnTo>
                    <a:pt x="1798" y="2262"/>
                  </a:lnTo>
                  <a:lnTo>
                    <a:pt x="1843" y="2217"/>
                  </a:lnTo>
                  <a:lnTo>
                    <a:pt x="1888" y="2172"/>
                  </a:lnTo>
                  <a:lnTo>
                    <a:pt x="1933" y="2142"/>
                  </a:lnTo>
                  <a:lnTo>
                    <a:pt x="1978" y="2097"/>
                  </a:lnTo>
                  <a:lnTo>
                    <a:pt x="2023" y="2052"/>
                  </a:lnTo>
                  <a:lnTo>
                    <a:pt x="2068" y="2007"/>
                  </a:lnTo>
                  <a:lnTo>
                    <a:pt x="2113" y="1977"/>
                  </a:lnTo>
                  <a:lnTo>
                    <a:pt x="2158" y="1933"/>
                  </a:lnTo>
                  <a:lnTo>
                    <a:pt x="2203" y="1888"/>
                  </a:lnTo>
                  <a:lnTo>
                    <a:pt x="2248" y="1843"/>
                  </a:lnTo>
                  <a:lnTo>
                    <a:pt x="2293" y="1813"/>
                  </a:lnTo>
                  <a:lnTo>
                    <a:pt x="2338" y="1768"/>
                  </a:lnTo>
                  <a:lnTo>
                    <a:pt x="2383" y="1723"/>
                  </a:lnTo>
                  <a:lnTo>
                    <a:pt x="2428" y="1693"/>
                  </a:lnTo>
                  <a:lnTo>
                    <a:pt x="2473" y="1648"/>
                  </a:lnTo>
                  <a:lnTo>
                    <a:pt x="2518" y="1618"/>
                  </a:lnTo>
                  <a:lnTo>
                    <a:pt x="2563" y="1573"/>
                  </a:lnTo>
                  <a:lnTo>
                    <a:pt x="2608" y="1543"/>
                  </a:lnTo>
                  <a:lnTo>
                    <a:pt x="2653" y="1498"/>
                  </a:lnTo>
                  <a:lnTo>
                    <a:pt x="2698" y="1468"/>
                  </a:lnTo>
                  <a:lnTo>
                    <a:pt x="2743" y="1423"/>
                  </a:lnTo>
                  <a:lnTo>
                    <a:pt x="2788" y="1393"/>
                  </a:lnTo>
                  <a:lnTo>
                    <a:pt x="2833" y="1363"/>
                  </a:lnTo>
                  <a:lnTo>
                    <a:pt x="2878" y="1333"/>
                  </a:lnTo>
                  <a:lnTo>
                    <a:pt x="2923" y="1303"/>
                  </a:lnTo>
                  <a:lnTo>
                    <a:pt x="2968" y="1273"/>
                  </a:lnTo>
                  <a:lnTo>
                    <a:pt x="3013" y="1243"/>
                  </a:lnTo>
                  <a:lnTo>
                    <a:pt x="3058" y="1213"/>
                  </a:lnTo>
                  <a:lnTo>
                    <a:pt x="3103" y="1183"/>
                  </a:lnTo>
                  <a:lnTo>
                    <a:pt x="3148" y="1153"/>
                  </a:lnTo>
                  <a:lnTo>
                    <a:pt x="3193" y="1123"/>
                  </a:lnTo>
                  <a:lnTo>
                    <a:pt x="3238" y="1093"/>
                  </a:lnTo>
                  <a:lnTo>
                    <a:pt x="3283" y="1063"/>
                  </a:lnTo>
                  <a:lnTo>
                    <a:pt x="3327" y="1033"/>
                  </a:lnTo>
                  <a:lnTo>
                    <a:pt x="3372" y="1003"/>
                  </a:lnTo>
                  <a:lnTo>
                    <a:pt x="3417" y="974"/>
                  </a:lnTo>
                  <a:lnTo>
                    <a:pt x="3462" y="944"/>
                  </a:lnTo>
                  <a:lnTo>
                    <a:pt x="3507" y="914"/>
                  </a:lnTo>
                  <a:lnTo>
                    <a:pt x="3552" y="884"/>
                  </a:lnTo>
                  <a:lnTo>
                    <a:pt x="3597" y="839"/>
                  </a:lnTo>
                  <a:lnTo>
                    <a:pt x="3642" y="809"/>
                  </a:lnTo>
                  <a:lnTo>
                    <a:pt x="3687" y="749"/>
                  </a:lnTo>
                  <a:lnTo>
                    <a:pt x="3732" y="704"/>
                  </a:lnTo>
                  <a:lnTo>
                    <a:pt x="3777" y="644"/>
                  </a:lnTo>
                  <a:lnTo>
                    <a:pt x="3822" y="569"/>
                  </a:lnTo>
                  <a:lnTo>
                    <a:pt x="3867" y="479"/>
                  </a:lnTo>
                  <a:lnTo>
                    <a:pt x="3912" y="389"/>
                  </a:lnTo>
                  <a:lnTo>
                    <a:pt x="3957" y="269"/>
                  </a:lnTo>
                  <a:lnTo>
                    <a:pt x="4002" y="119"/>
                  </a:lnTo>
                  <a:lnTo>
                    <a:pt x="4047" y="0"/>
                  </a:lnTo>
                </a:path>
              </a:pathLst>
            </a:custGeom>
            <a:noFill/>
            <a:ln w="19050" cmpd="sng">
              <a:solidFill>
                <a:srgbClr val="FF66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326" name="Object 102"/>
            <p:cNvGraphicFramePr>
              <a:graphicFrameLocks noChangeAspect="1"/>
            </p:cNvGraphicFramePr>
            <p:nvPr/>
          </p:nvGraphicFramePr>
          <p:xfrm>
            <a:off x="3644" y="973"/>
            <a:ext cx="115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5" name="Equation" r:id="rId13" imgW="215713" imgH="253780" progId="Equation.DSMT4">
                    <p:embed/>
                  </p:oleObj>
                </mc:Choice>
                <mc:Fallback>
                  <p:oleObj name="Equation" r:id="rId13" imgW="215713" imgH="253780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4" y="973"/>
                          <a:ext cx="115" cy="1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27" name="Object 103"/>
            <p:cNvGraphicFramePr>
              <a:graphicFrameLocks noChangeAspect="1"/>
            </p:cNvGraphicFramePr>
            <p:nvPr/>
          </p:nvGraphicFramePr>
          <p:xfrm>
            <a:off x="3854" y="2077"/>
            <a:ext cx="12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6" name="Equation" r:id="rId15" imgW="241091" imgH="266469" progId="Equation.DSMT4">
                    <p:embed/>
                  </p:oleObj>
                </mc:Choice>
                <mc:Fallback>
                  <p:oleObj name="Equation" r:id="rId15" imgW="241091" imgH="266469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4" y="2077"/>
                          <a:ext cx="129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28" name="Object 104"/>
            <p:cNvGraphicFramePr>
              <a:graphicFrameLocks noChangeAspect="1"/>
            </p:cNvGraphicFramePr>
            <p:nvPr/>
          </p:nvGraphicFramePr>
          <p:xfrm>
            <a:off x="4609" y="1093"/>
            <a:ext cx="31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7" name="Equation" r:id="rId17" imgW="609336" imgH="266584" progId="Equation.DSMT4">
                    <p:embed/>
                  </p:oleObj>
                </mc:Choice>
                <mc:Fallback>
                  <p:oleObj name="Equation" r:id="rId17" imgW="609336" imgH="266584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" y="1093"/>
                          <a:ext cx="318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29" name="Object 105"/>
            <p:cNvGraphicFramePr>
              <a:graphicFrameLocks noChangeAspect="1"/>
            </p:cNvGraphicFramePr>
            <p:nvPr/>
          </p:nvGraphicFramePr>
          <p:xfrm>
            <a:off x="4828" y="2507"/>
            <a:ext cx="31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8" name="Equation" r:id="rId19" imgW="609336" imgH="266584" progId="Equation.DSMT4">
                    <p:embed/>
                  </p:oleObj>
                </mc:Choice>
                <mc:Fallback>
                  <p:oleObj name="Equation" r:id="rId19" imgW="609336" imgH="266584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8" y="2507"/>
                          <a:ext cx="312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30" name="Object 106"/>
            <p:cNvGraphicFramePr>
              <a:graphicFrameLocks noChangeAspect="1"/>
            </p:cNvGraphicFramePr>
            <p:nvPr/>
          </p:nvGraphicFramePr>
          <p:xfrm>
            <a:off x="4123" y="1106"/>
            <a:ext cx="318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39" name="Equation" r:id="rId21" imgW="609336" imgH="266584" progId="Equation.DSMT4">
                    <p:embed/>
                  </p:oleObj>
                </mc:Choice>
                <mc:Fallback>
                  <p:oleObj name="Equation" r:id="rId21" imgW="609336" imgH="266584" progId="Equation.DSMT4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3" y="1106"/>
                          <a:ext cx="318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31" name="Object 107"/>
            <p:cNvGraphicFramePr>
              <a:graphicFrameLocks noChangeAspect="1"/>
            </p:cNvGraphicFramePr>
            <p:nvPr/>
          </p:nvGraphicFramePr>
          <p:xfrm>
            <a:off x="4462" y="1470"/>
            <a:ext cx="867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0" name="Equation" r:id="rId23" imgW="1624895" imgH="317362" progId="Equation.DSMT4">
                    <p:embed/>
                  </p:oleObj>
                </mc:Choice>
                <mc:Fallback>
                  <p:oleObj name="Equation" r:id="rId23" imgW="1624895" imgH="317362" progId="Equation.DSMT4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2" y="1470"/>
                          <a:ext cx="867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332" name="Object 108"/>
            <p:cNvGraphicFramePr>
              <a:graphicFrameLocks noChangeAspect="1"/>
            </p:cNvGraphicFramePr>
            <p:nvPr/>
          </p:nvGraphicFramePr>
          <p:xfrm>
            <a:off x="5113" y="2110"/>
            <a:ext cx="115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1" name="Equation" r:id="rId25" imgW="215713" imgH="203024" progId="Equation.DSMT4">
                    <p:embed/>
                  </p:oleObj>
                </mc:Choice>
                <mc:Fallback>
                  <p:oleObj name="Equation" r:id="rId25" imgW="215713" imgH="203024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3" y="2110"/>
                          <a:ext cx="115" cy="1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310" name="Line 86"/>
            <p:cNvSpPr>
              <a:spLocks noChangeShapeType="1"/>
            </p:cNvSpPr>
            <p:nvPr/>
          </p:nvSpPr>
          <p:spPr bwMode="auto">
            <a:xfrm flipH="1" flipV="1">
              <a:off x="3819" y="969"/>
              <a:ext cx="7" cy="20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1" name="Line 87"/>
            <p:cNvSpPr>
              <a:spLocks noChangeShapeType="1"/>
            </p:cNvSpPr>
            <p:nvPr/>
          </p:nvSpPr>
          <p:spPr bwMode="auto">
            <a:xfrm>
              <a:off x="3822" y="2668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2" name="Rectangle 88"/>
            <p:cNvSpPr>
              <a:spLocks noChangeArrowheads="1"/>
            </p:cNvSpPr>
            <p:nvPr/>
          </p:nvSpPr>
          <p:spPr bwMode="auto">
            <a:xfrm>
              <a:off x="3673" y="2569"/>
              <a:ext cx="11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sz="1700">
                  <a:solidFill>
                    <a:srgbClr val="000000"/>
                  </a:solidFill>
                </a:rPr>
                <a:t>-1</a:t>
              </a:r>
              <a:endParaRPr lang="en-US" altLang="zh-CN"/>
            </a:p>
          </p:txBody>
        </p:sp>
        <p:sp>
          <p:nvSpPr>
            <p:cNvPr id="52313" name="Line 89"/>
            <p:cNvSpPr>
              <a:spLocks noChangeShapeType="1"/>
            </p:cNvSpPr>
            <p:nvPr/>
          </p:nvSpPr>
          <p:spPr bwMode="auto">
            <a:xfrm>
              <a:off x="3822" y="2365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5" name="Line 91"/>
            <p:cNvSpPr>
              <a:spLocks noChangeShapeType="1"/>
            </p:cNvSpPr>
            <p:nvPr/>
          </p:nvSpPr>
          <p:spPr bwMode="auto">
            <a:xfrm>
              <a:off x="3822" y="2061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6" name="Line 92"/>
            <p:cNvSpPr>
              <a:spLocks noChangeShapeType="1"/>
            </p:cNvSpPr>
            <p:nvPr/>
          </p:nvSpPr>
          <p:spPr bwMode="auto">
            <a:xfrm>
              <a:off x="3822" y="1758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8" name="Line 94"/>
            <p:cNvSpPr>
              <a:spLocks noChangeShapeType="1"/>
            </p:cNvSpPr>
            <p:nvPr/>
          </p:nvSpPr>
          <p:spPr bwMode="auto">
            <a:xfrm>
              <a:off x="3822" y="1455"/>
              <a:ext cx="2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19" name="Rectangle 95"/>
            <p:cNvSpPr>
              <a:spLocks noChangeArrowheads="1"/>
            </p:cNvSpPr>
            <p:nvPr/>
          </p:nvSpPr>
          <p:spPr bwMode="auto">
            <a:xfrm>
              <a:off x="3692" y="1380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sz="17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2299" name="Line 75"/>
            <p:cNvSpPr>
              <a:spLocks noChangeShapeType="1"/>
            </p:cNvSpPr>
            <p:nvPr/>
          </p:nvSpPr>
          <p:spPr bwMode="auto">
            <a:xfrm>
              <a:off x="2568" y="2056"/>
              <a:ext cx="267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0" name="Line 76"/>
            <p:cNvSpPr>
              <a:spLocks noChangeShapeType="1"/>
            </p:cNvSpPr>
            <p:nvPr/>
          </p:nvSpPr>
          <p:spPr bwMode="auto">
            <a:xfrm flipV="1">
              <a:off x="2734" y="202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1" name="Rectangle 77"/>
            <p:cNvSpPr>
              <a:spLocks noChangeArrowheads="1"/>
            </p:cNvSpPr>
            <p:nvPr/>
          </p:nvSpPr>
          <p:spPr bwMode="auto">
            <a:xfrm>
              <a:off x="2673" y="2073"/>
              <a:ext cx="16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sz="1700">
                  <a:solidFill>
                    <a:srgbClr val="000000"/>
                  </a:solidFill>
                </a:rPr>
                <a:t>-2</a:t>
              </a:r>
              <a:endParaRPr lang="en-US" altLang="zh-CN"/>
            </a:p>
          </p:txBody>
        </p:sp>
        <p:sp>
          <p:nvSpPr>
            <p:cNvPr id="52302" name="Line 78"/>
            <p:cNvSpPr>
              <a:spLocks noChangeShapeType="1"/>
            </p:cNvSpPr>
            <p:nvPr/>
          </p:nvSpPr>
          <p:spPr bwMode="auto">
            <a:xfrm flipV="1">
              <a:off x="3273" y="2024"/>
              <a:ext cx="0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3" name="Rectangle 79"/>
            <p:cNvSpPr>
              <a:spLocks noChangeArrowheads="1"/>
            </p:cNvSpPr>
            <p:nvPr/>
          </p:nvSpPr>
          <p:spPr bwMode="auto">
            <a:xfrm>
              <a:off x="3212" y="2073"/>
              <a:ext cx="1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sz="1700">
                  <a:solidFill>
                    <a:srgbClr val="000000"/>
                  </a:solidFill>
                </a:rPr>
                <a:t>-1</a:t>
              </a:r>
              <a:endParaRPr lang="en-US" altLang="zh-CN"/>
            </a:p>
          </p:txBody>
        </p:sp>
        <p:sp>
          <p:nvSpPr>
            <p:cNvPr id="52304" name="Line 80"/>
            <p:cNvSpPr>
              <a:spLocks noChangeShapeType="1"/>
            </p:cNvSpPr>
            <p:nvPr/>
          </p:nvSpPr>
          <p:spPr bwMode="auto">
            <a:xfrm flipV="1">
              <a:off x="3816" y="2024"/>
              <a:ext cx="0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5" name="Line 81"/>
            <p:cNvSpPr>
              <a:spLocks noChangeShapeType="1"/>
            </p:cNvSpPr>
            <p:nvPr/>
          </p:nvSpPr>
          <p:spPr bwMode="auto">
            <a:xfrm flipV="1">
              <a:off x="4359" y="2024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6" name="Rectangle 82"/>
            <p:cNvSpPr>
              <a:spLocks noChangeArrowheads="1"/>
            </p:cNvSpPr>
            <p:nvPr/>
          </p:nvSpPr>
          <p:spPr bwMode="auto">
            <a:xfrm>
              <a:off x="4334" y="207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sz="17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  <p:sp>
          <p:nvSpPr>
            <p:cNvPr id="52307" name="Line 83"/>
            <p:cNvSpPr>
              <a:spLocks noChangeShapeType="1"/>
            </p:cNvSpPr>
            <p:nvPr/>
          </p:nvSpPr>
          <p:spPr bwMode="auto">
            <a:xfrm flipV="1">
              <a:off x="4903" y="2024"/>
              <a:ext cx="0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08" name="Rectangle 84"/>
            <p:cNvSpPr>
              <a:spLocks noChangeArrowheads="1"/>
            </p:cNvSpPr>
            <p:nvPr/>
          </p:nvSpPr>
          <p:spPr bwMode="auto">
            <a:xfrm>
              <a:off x="4877" y="207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sz="1700">
                  <a:solidFill>
                    <a:srgbClr val="000000"/>
                  </a:solidFill>
                </a:rPr>
                <a:t>2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922338" y="531813"/>
          <a:ext cx="33623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4" name="Equation" r:id="rId3" imgW="3365500" imgH="952500" progId="Equation.DSMT4">
                  <p:embed/>
                </p:oleObj>
              </mc:Choice>
              <mc:Fallback>
                <p:oleObj name="Equation" r:id="rId3" imgW="3365500" imgH="9525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531813"/>
                        <a:ext cx="33623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230313" y="1660525"/>
          <a:ext cx="72294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5" name="Equation" r:id="rId5" imgW="7226300" imgH="901700" progId="Equation.DSMT4">
                  <p:embed/>
                </p:oleObj>
              </mc:Choice>
              <mc:Fallback>
                <p:oleObj name="Equation" r:id="rId5" imgW="7226300" imgH="9017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1660525"/>
                        <a:ext cx="72294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539750" y="2765425"/>
            <a:ext cx="800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由此可见</a:t>
            </a:r>
            <a:r>
              <a:rPr lang="en-US" altLang="zh-CN"/>
              <a:t>,   </a:t>
            </a:r>
            <a:r>
              <a:rPr lang="zh-CN" altLang="en-US"/>
              <a:t>熟练掌握某些初等函数的展开式</a:t>
            </a:r>
            <a:r>
              <a:rPr lang="en-US" altLang="zh-CN"/>
              <a:t>,  </a:t>
            </a:r>
            <a:r>
              <a:rPr lang="zh-CN" altLang="en-US"/>
              <a:t>对求 </a:t>
            </a:r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581025" y="3419475"/>
            <a:ext cx="822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其他一些函数的幂级数展开式是非常方便和有用的</a:t>
            </a:r>
            <a:r>
              <a:rPr lang="en-US" altLang="zh-CN"/>
              <a:t>, </a:t>
            </a:r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611188" y="4076700"/>
            <a:ext cx="821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特别是例</a:t>
            </a:r>
            <a:r>
              <a:rPr lang="en-US" altLang="zh-CN"/>
              <a:t>3 </a:t>
            </a:r>
            <a:r>
              <a:rPr lang="zh-CN" altLang="en-US"/>
              <a:t>～例</a:t>
            </a:r>
            <a:r>
              <a:rPr lang="en-US" altLang="zh-CN"/>
              <a:t>7 </a:t>
            </a:r>
            <a:r>
              <a:rPr lang="zh-CN" altLang="en-US"/>
              <a:t>的结果</a:t>
            </a:r>
            <a:r>
              <a:rPr lang="en-US" altLang="zh-CN"/>
              <a:t>,  </a:t>
            </a:r>
            <a:r>
              <a:rPr lang="zh-CN" altLang="en-US"/>
              <a:t>对于今后用间接方法求幂 </a:t>
            </a:r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611188" y="4781550"/>
            <a:ext cx="320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级数展开十分方便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97" name="Group 21"/>
          <p:cNvGrpSpPr>
            <a:grpSpLocks/>
          </p:cNvGrpSpPr>
          <p:nvPr/>
        </p:nvGrpSpPr>
        <p:grpSpPr bwMode="auto">
          <a:xfrm>
            <a:off x="587375" y="1416050"/>
            <a:ext cx="5545138" cy="914400"/>
            <a:chOff x="567" y="347"/>
            <a:chExt cx="3493" cy="576"/>
          </a:xfrm>
        </p:grpSpPr>
        <p:sp>
          <p:nvSpPr>
            <p:cNvPr id="50179" name="Rectangle 3"/>
            <p:cNvSpPr>
              <a:spLocks noChangeArrowheads="1"/>
            </p:cNvSpPr>
            <p:nvPr/>
          </p:nvSpPr>
          <p:spPr bwMode="auto">
            <a:xfrm>
              <a:off x="567" y="471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r>
                <a:rPr lang="zh-CN" altLang="en-US"/>
                <a:t> 利用 </a:t>
              </a:r>
              <a:endParaRPr lang="zh-CN" altLang="en-US" sz="2400" b="0"/>
            </a:p>
          </p:txBody>
        </p:sp>
        <p:graphicFrame>
          <p:nvGraphicFramePr>
            <p:cNvPr id="50178" name="Object 2"/>
            <p:cNvGraphicFramePr>
              <a:graphicFrameLocks noChangeAspect="1"/>
            </p:cNvGraphicFramePr>
            <p:nvPr/>
          </p:nvGraphicFramePr>
          <p:xfrm>
            <a:off x="1440" y="347"/>
            <a:ext cx="212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1" name="Equation" r:id="rId3" imgW="3378200" imgH="914400" progId="Equation.DSMT4">
                    <p:embed/>
                  </p:oleObj>
                </mc:Choice>
                <mc:Fallback>
                  <p:oleObj name="Equation" r:id="rId3" imgW="3378200" imgH="9144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47"/>
                          <a:ext cx="212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3607" y="471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, </a:t>
              </a:r>
              <a:r>
                <a:rPr lang="zh-CN" altLang="en-US" sz="2800"/>
                <a:t>得</a:t>
              </a:r>
              <a:endParaRPr lang="zh-CN" altLang="en-US" b="0"/>
            </a:p>
          </p:txBody>
        </p:sp>
      </p:grp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317625" y="2419350"/>
          <a:ext cx="47863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2" name="Equation" r:id="rId5" imgW="4787900" imgH="990600" progId="Equation.DSMT4">
                  <p:embed/>
                </p:oleObj>
              </mc:Choice>
              <mc:Fallback>
                <p:oleObj name="Equation" r:id="rId5" imgW="4787900" imgH="9906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419350"/>
                        <a:ext cx="47863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9" name="Group 23"/>
          <p:cNvGrpSpPr>
            <a:grpSpLocks/>
          </p:cNvGrpSpPr>
          <p:nvPr/>
        </p:nvGrpSpPr>
        <p:grpSpPr bwMode="auto">
          <a:xfrm>
            <a:off x="1898650" y="3575050"/>
            <a:ext cx="6210300" cy="914400"/>
            <a:chOff x="695" y="1718"/>
            <a:chExt cx="3972" cy="576"/>
          </a:xfrm>
        </p:grpSpPr>
        <p:graphicFrame>
          <p:nvGraphicFramePr>
            <p:cNvPr id="50185" name="Object 9"/>
            <p:cNvGraphicFramePr>
              <a:graphicFrameLocks noChangeAspect="1"/>
            </p:cNvGraphicFramePr>
            <p:nvPr/>
          </p:nvGraphicFramePr>
          <p:xfrm>
            <a:off x="695" y="1718"/>
            <a:ext cx="1705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3" name="Equation" r:id="rId7" imgW="2667000" imgH="914400" progId="Equation.DSMT4">
                    <p:embed/>
                  </p:oleObj>
                </mc:Choice>
                <mc:Fallback>
                  <p:oleObj name="Equation" r:id="rId7" imgW="2667000" imgH="9144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1718"/>
                          <a:ext cx="1705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4" name="Object 8"/>
            <p:cNvGraphicFramePr>
              <a:graphicFrameLocks noChangeAspect="1"/>
            </p:cNvGraphicFramePr>
            <p:nvPr/>
          </p:nvGraphicFramePr>
          <p:xfrm>
            <a:off x="2589" y="1718"/>
            <a:ext cx="207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4" name="Equation" r:id="rId9" imgW="3251200" imgH="914400" progId="Equation.DSMT4">
                    <p:embed/>
                  </p:oleObj>
                </mc:Choice>
                <mc:Fallback>
                  <p:oleObj name="Equation" r:id="rId9" imgW="3251200" imgH="9144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9" y="1718"/>
                          <a:ext cx="2078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1905000" y="4581525"/>
          <a:ext cx="434181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85" name="Equation" r:id="rId11" imgW="4343400" imgH="927100" progId="Equation.DSMT4">
                  <p:embed/>
                </p:oleObj>
              </mc:Choice>
              <mc:Fallback>
                <p:oleObj name="Equation" r:id="rId11" imgW="4343400" imgH="9271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581525"/>
                        <a:ext cx="4341813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08" name="Group 32"/>
          <p:cNvGrpSpPr>
            <a:grpSpLocks/>
          </p:cNvGrpSpPr>
          <p:nvPr/>
        </p:nvGrpSpPr>
        <p:grpSpPr bwMode="auto">
          <a:xfrm>
            <a:off x="684213" y="5589588"/>
            <a:ext cx="7975600" cy="576262"/>
            <a:chOff x="577" y="3483"/>
            <a:chExt cx="5024" cy="363"/>
          </a:xfrm>
        </p:grpSpPr>
        <p:graphicFrame>
          <p:nvGraphicFramePr>
            <p:cNvPr id="50192" name="Object 16"/>
            <p:cNvGraphicFramePr>
              <a:graphicFrameLocks noChangeAspect="1"/>
            </p:cNvGraphicFramePr>
            <p:nvPr/>
          </p:nvGraphicFramePr>
          <p:xfrm>
            <a:off x="577" y="3560"/>
            <a:ext cx="23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6" name="Equation" r:id="rId13" imgW="3708400" imgH="431800" progId="Equation.DSMT4">
                    <p:embed/>
                  </p:oleObj>
                </mc:Choice>
                <mc:Fallback>
                  <p:oleObj name="Equation" r:id="rId13" imgW="3708400" imgH="4318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" y="3560"/>
                          <a:ext cx="233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0" name="Object 14"/>
            <p:cNvGraphicFramePr>
              <a:graphicFrameLocks noChangeAspect="1"/>
            </p:cNvGraphicFramePr>
            <p:nvPr/>
          </p:nvGraphicFramePr>
          <p:xfrm>
            <a:off x="4014" y="3566"/>
            <a:ext cx="4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7" name="Equation" r:id="rId15" imgW="774364" imgH="317362" progId="Equation.DSMT4">
                    <p:embed/>
                  </p:oleObj>
                </mc:Choice>
                <mc:Fallback>
                  <p:oleObj name="Equation" r:id="rId15" imgW="774364" imgH="317362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566"/>
                          <a:ext cx="48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2886" y="3519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处连续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endParaRPr lang="zh-CN" altLang="en-US" sz="2400" b="0"/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4507" y="3483"/>
              <a:ext cx="10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处无定义</a:t>
              </a:r>
              <a:r>
                <a:rPr lang="en-US" altLang="zh-CN">
                  <a:cs typeface="Times New Roman" panose="02020603050405020304" pitchFamily="18" charset="0"/>
                </a:rPr>
                <a:t>,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grpSp>
        <p:nvGrpSpPr>
          <p:cNvPr id="50201" name="Group 25"/>
          <p:cNvGrpSpPr>
            <a:grpSpLocks/>
          </p:cNvGrpSpPr>
          <p:nvPr/>
        </p:nvGrpSpPr>
        <p:grpSpPr bwMode="auto">
          <a:xfrm>
            <a:off x="584200" y="476250"/>
            <a:ext cx="8124825" cy="534988"/>
            <a:chOff x="385" y="3048"/>
            <a:chExt cx="5118" cy="337"/>
          </a:xfrm>
        </p:grpSpPr>
        <p:graphicFrame>
          <p:nvGraphicFramePr>
            <p:cNvPr id="50202" name="Object 26"/>
            <p:cNvGraphicFramePr>
              <a:graphicFrameLocks noChangeAspect="1"/>
            </p:cNvGraphicFramePr>
            <p:nvPr/>
          </p:nvGraphicFramePr>
          <p:xfrm>
            <a:off x="1519" y="3103"/>
            <a:ext cx="15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8" name="Equation" r:id="rId17" imgW="2387600" imgH="393700" progId="Equation.DSMT4">
                    <p:embed/>
                  </p:oleObj>
                </mc:Choice>
                <mc:Fallback>
                  <p:oleObj name="Equation" r:id="rId17" imgW="2387600" imgH="3937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103"/>
                          <a:ext cx="15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3" name="Object 27"/>
            <p:cNvGraphicFramePr>
              <a:graphicFrameLocks noChangeAspect="1"/>
            </p:cNvGraphicFramePr>
            <p:nvPr/>
          </p:nvGraphicFramePr>
          <p:xfrm>
            <a:off x="3197" y="3129"/>
            <a:ext cx="5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89" name="Equation" r:id="rId19" imgW="914400" imgH="393700" progId="Equation.DSMT4">
                    <p:embed/>
                  </p:oleObj>
                </mc:Choice>
                <mc:Fallback>
                  <p:oleObj name="Equation" r:id="rId19" imgW="914400" imgH="3937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7" y="3129"/>
                          <a:ext cx="57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385" y="3058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8</a:t>
              </a:r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求函数 </a:t>
              </a:r>
              <a:endParaRPr lang="zh-CN" altLang="en-US" sz="2400" b="0"/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2947" y="304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endParaRPr lang="zh-CN" altLang="en-US" sz="2400" b="0"/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3734" y="3056"/>
              <a:ext cx="17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处的幂级数展开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50207" name="Rectangle 31"/>
          <p:cNvSpPr>
            <a:spLocks noChangeArrowheads="1"/>
          </p:cNvSpPr>
          <p:nvPr/>
        </p:nvSpPr>
        <p:spPr bwMode="auto">
          <a:xfrm>
            <a:off x="554038" y="1054100"/>
            <a:ext cx="719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式</a:t>
            </a:r>
            <a:r>
              <a:rPr lang="en-US" altLang="zh-CN" sz="280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84" name="Group 32"/>
          <p:cNvGrpSpPr>
            <a:grpSpLocks/>
          </p:cNvGrpSpPr>
          <p:nvPr/>
        </p:nvGrpSpPr>
        <p:grpSpPr bwMode="auto">
          <a:xfrm>
            <a:off x="611188" y="522288"/>
            <a:ext cx="6840537" cy="962025"/>
            <a:chOff x="385" y="329"/>
            <a:chExt cx="4309" cy="606"/>
          </a:xfrm>
        </p:grpSpPr>
        <p:graphicFrame>
          <p:nvGraphicFramePr>
            <p:cNvPr id="49155" name="Object 3"/>
            <p:cNvGraphicFramePr>
              <a:graphicFrameLocks noChangeAspect="1"/>
            </p:cNvGraphicFramePr>
            <p:nvPr/>
          </p:nvGraphicFramePr>
          <p:xfrm>
            <a:off x="1202" y="329"/>
            <a:ext cx="1056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2" name="Equation" r:id="rId3" imgW="1676400" imgH="965200" progId="Equation.DSMT4">
                    <p:embed/>
                  </p:oleObj>
                </mc:Choice>
                <mc:Fallback>
                  <p:oleObj name="Equation" r:id="rId3" imgW="1676400" imgH="9652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29"/>
                          <a:ext cx="1056" cy="6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4" name="Object 2"/>
            <p:cNvGraphicFramePr>
              <a:graphicFrameLocks noChangeAspect="1"/>
            </p:cNvGraphicFramePr>
            <p:nvPr/>
          </p:nvGraphicFramePr>
          <p:xfrm>
            <a:off x="3447" y="522"/>
            <a:ext cx="5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3" name="Equation" r:id="rId5" imgW="914400" imgH="393700" progId="Equation.DSMT4">
                    <p:embed/>
                  </p:oleObj>
                </mc:Choice>
                <mc:Fallback>
                  <p:oleObj name="Equation" r:id="rId5" imgW="914400" imgH="3937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522"/>
                          <a:ext cx="57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6" name="Rectangle 4"/>
            <p:cNvSpPr>
              <a:spLocks noChangeArrowheads="1"/>
            </p:cNvSpPr>
            <p:nvPr/>
          </p:nvSpPr>
          <p:spPr bwMode="auto">
            <a:xfrm>
              <a:off x="385" y="481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而级数   </a:t>
              </a:r>
              <a:endParaRPr lang="zh-CN" altLang="en-US" sz="2400" b="0"/>
            </a:p>
          </p:txBody>
        </p:sp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2242" y="468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的收敛域为 </a:t>
              </a:r>
              <a:endParaRPr lang="zh-CN" altLang="en-US" sz="2400" b="0"/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3960" y="480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,  </a:t>
              </a:r>
              <a:r>
                <a:rPr lang="zh-CN" altLang="en-US" sz="2800"/>
                <a:t>所以</a:t>
              </a:r>
              <a:endParaRPr lang="zh-CN" altLang="en-US" b="0"/>
            </a:p>
          </p:txBody>
        </p:sp>
      </p:grp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246188" y="1458913"/>
          <a:ext cx="68548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4" name="Equation" r:id="rId7" imgW="6845300" imgH="965200" progId="Equation.DSMT4">
                  <p:embed/>
                </p:oleObj>
              </mc:Choice>
              <mc:Fallback>
                <p:oleObj name="Equation" r:id="rId7" imgW="6845300" imgH="9652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1458913"/>
                        <a:ext cx="68548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85" name="Group 33"/>
          <p:cNvGrpSpPr>
            <a:grpSpLocks/>
          </p:cNvGrpSpPr>
          <p:nvPr/>
        </p:nvGrpSpPr>
        <p:grpSpPr bwMode="auto">
          <a:xfrm>
            <a:off x="600075" y="2616200"/>
            <a:ext cx="8245475" cy="554038"/>
            <a:chOff x="378" y="1648"/>
            <a:chExt cx="5194" cy="349"/>
          </a:xfrm>
        </p:grpSpPr>
        <p:graphicFrame>
          <p:nvGraphicFramePr>
            <p:cNvPr id="49161" name="Object 9"/>
            <p:cNvGraphicFramePr>
              <a:graphicFrameLocks noChangeAspect="1"/>
            </p:cNvGraphicFramePr>
            <p:nvPr/>
          </p:nvGraphicFramePr>
          <p:xfrm>
            <a:off x="3606" y="1720"/>
            <a:ext cx="6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5" name="Equation" r:id="rId9" imgW="977476" imgH="393529" progId="Equation.DSMT4">
                    <p:embed/>
                  </p:oleObj>
                </mc:Choice>
                <mc:Fallback>
                  <p:oleObj name="Equation" r:id="rId9" imgW="977476" imgH="393529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720"/>
                          <a:ext cx="6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378" y="1670"/>
              <a:ext cx="33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注</a:t>
              </a:r>
              <a:r>
                <a:rPr lang="zh-CN" altLang="en-US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严格地说</a:t>
              </a:r>
              <a:r>
                <a:rPr lang="en-US" altLang="zh-CN"/>
                <a:t>,  </a:t>
              </a:r>
              <a:r>
                <a:rPr lang="zh-CN" altLang="en-US"/>
                <a:t>上式中的</a:t>
              </a:r>
              <a:r>
                <a:rPr lang="zh-CN" altLang="en-US">
                  <a:cs typeface="Times New Roman" panose="02020603050405020304" pitchFamily="18" charset="0"/>
                </a:rPr>
                <a:t>幂级数在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sp>
          <p:nvSpPr>
            <p:cNvPr id="49165" name="Rectangle 13"/>
            <p:cNvSpPr>
              <a:spLocks noChangeArrowheads="1"/>
            </p:cNvSpPr>
            <p:nvPr/>
          </p:nvSpPr>
          <p:spPr bwMode="auto">
            <a:xfrm>
              <a:off x="4197" y="1648"/>
              <a:ext cx="1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上有和函数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grpSp>
        <p:nvGrpSpPr>
          <p:cNvPr id="49186" name="Group 34"/>
          <p:cNvGrpSpPr>
            <a:grpSpLocks/>
          </p:cNvGrpSpPr>
          <p:nvPr/>
        </p:nvGrpSpPr>
        <p:grpSpPr bwMode="auto">
          <a:xfrm>
            <a:off x="595313" y="3357563"/>
            <a:ext cx="7699375" cy="530225"/>
            <a:chOff x="375" y="2234"/>
            <a:chExt cx="4850" cy="334"/>
          </a:xfrm>
        </p:grpSpPr>
        <p:graphicFrame>
          <p:nvGraphicFramePr>
            <p:cNvPr id="49167" name="Object 15"/>
            <p:cNvGraphicFramePr>
              <a:graphicFrameLocks noChangeAspect="1"/>
            </p:cNvGraphicFramePr>
            <p:nvPr/>
          </p:nvGraphicFramePr>
          <p:xfrm>
            <a:off x="703" y="2307"/>
            <a:ext cx="14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6" name="Equation" r:id="rId11" imgW="2273300" imgH="393700" progId="Equation.DSMT4">
                    <p:embed/>
                  </p:oleObj>
                </mc:Choice>
                <mc:Fallback>
                  <p:oleObj name="Equation" r:id="rId11" imgW="2273300" imgH="3937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307"/>
                          <a:ext cx="14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6" name="Object 14"/>
            <p:cNvGraphicFramePr>
              <a:graphicFrameLocks noChangeAspect="1"/>
            </p:cNvGraphicFramePr>
            <p:nvPr/>
          </p:nvGraphicFramePr>
          <p:xfrm>
            <a:off x="3069" y="2312"/>
            <a:ext cx="6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7" name="Equation" r:id="rId13" imgW="1002865" imgH="393529" progId="Equation.DSMT4">
                    <p:embed/>
                  </p:oleObj>
                </mc:Choice>
                <mc:Fallback>
                  <p:oleObj name="Equation" r:id="rId13" imgW="1002865" imgH="393529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9" y="2312"/>
                          <a:ext cx="63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8" name="Rectangle 16"/>
            <p:cNvSpPr>
              <a:spLocks noChangeArrowheads="1"/>
            </p:cNvSpPr>
            <p:nvPr/>
          </p:nvSpPr>
          <p:spPr bwMode="auto">
            <a:xfrm>
              <a:off x="375" y="2241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而 </a:t>
              </a:r>
              <a:endParaRPr lang="zh-CN" altLang="en-US" sz="2400" b="0"/>
            </a:p>
          </p:txBody>
        </p:sp>
        <p:sp>
          <p:nvSpPr>
            <p:cNvPr id="49169" name="Rectangle 17"/>
            <p:cNvSpPr>
              <a:spLocks noChangeArrowheads="1"/>
            </p:cNvSpPr>
            <p:nvPr/>
          </p:nvSpPr>
          <p:spPr bwMode="auto">
            <a:xfrm>
              <a:off x="2116" y="2241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只是它在</a:t>
              </a:r>
              <a:endParaRPr lang="zh-CN" altLang="en-US" sz="2400" b="0"/>
            </a:p>
          </p:txBody>
        </p:sp>
        <p:sp>
          <p:nvSpPr>
            <p:cNvPr id="49170" name="Rectangle 18"/>
            <p:cNvSpPr>
              <a:spLocks noChangeArrowheads="1"/>
            </p:cNvSpPr>
            <p:nvPr/>
          </p:nvSpPr>
          <p:spPr bwMode="auto">
            <a:xfrm>
              <a:off x="3682" y="2234"/>
              <a:ext cx="15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上的和函数</a:t>
              </a:r>
              <a:r>
                <a:rPr lang="en-US" altLang="zh-CN">
                  <a:cs typeface="Times New Roman" panose="02020603050405020304" pitchFamily="18" charset="0"/>
                </a:rPr>
                <a:t>.    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grpSp>
        <p:nvGrpSpPr>
          <p:cNvPr id="49187" name="Group 35"/>
          <p:cNvGrpSpPr>
            <a:grpSpLocks/>
          </p:cNvGrpSpPr>
          <p:nvPr/>
        </p:nvGrpSpPr>
        <p:grpSpPr bwMode="auto">
          <a:xfrm>
            <a:off x="603250" y="4149725"/>
            <a:ext cx="5718175" cy="633413"/>
            <a:chOff x="380" y="2658"/>
            <a:chExt cx="3602" cy="399"/>
          </a:xfrm>
        </p:grpSpPr>
        <p:sp>
          <p:nvSpPr>
            <p:cNvPr id="49172" name="Rectangle 20"/>
            <p:cNvSpPr>
              <a:spLocks noChangeArrowheads="1"/>
            </p:cNvSpPr>
            <p:nvPr/>
          </p:nvSpPr>
          <p:spPr bwMode="auto">
            <a:xfrm>
              <a:off x="380" y="2658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又因为 </a:t>
              </a:r>
              <a:endParaRPr lang="zh-CN" altLang="en-US" sz="2400" b="0"/>
            </a:p>
          </p:txBody>
        </p:sp>
        <p:graphicFrame>
          <p:nvGraphicFramePr>
            <p:cNvPr id="49171" name="Object 19"/>
            <p:cNvGraphicFramePr>
              <a:graphicFrameLocks noChangeAspect="1"/>
            </p:cNvGraphicFramePr>
            <p:nvPr/>
          </p:nvGraphicFramePr>
          <p:xfrm>
            <a:off x="1156" y="2697"/>
            <a:ext cx="213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8" name="Equation" r:id="rId15" imgW="3378200" imgH="571500" progId="Equation.DSMT4">
                    <p:embed/>
                  </p:oleObj>
                </mc:Choice>
                <mc:Fallback>
                  <p:oleObj name="Equation" r:id="rId15" imgW="3378200" imgH="5715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697"/>
                          <a:ext cx="213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3" name="Rectangle 21"/>
            <p:cNvSpPr>
              <a:spLocks noChangeArrowheads="1"/>
            </p:cNvSpPr>
            <p:nvPr/>
          </p:nvSpPr>
          <p:spPr bwMode="auto">
            <a:xfrm>
              <a:off x="3248" y="2658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,  </a:t>
              </a:r>
              <a:r>
                <a:rPr lang="zh-CN" altLang="en-US" sz="2800"/>
                <a:t>所以</a:t>
              </a:r>
              <a:endParaRPr lang="zh-CN" altLang="en-US" b="0"/>
            </a:p>
          </p:txBody>
        </p:sp>
      </p:grpSp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1101725" y="4959350"/>
          <a:ext cx="7070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59" name="Equation" r:id="rId17" imgW="7061200" imgH="1003300" progId="Equation.DSMT4">
                  <p:embed/>
                </p:oleObj>
              </mc:Choice>
              <mc:Fallback>
                <p:oleObj name="Equation" r:id="rId17" imgW="7061200" imgH="1003300" progId="Equation.DSMT4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4959350"/>
                        <a:ext cx="70707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11188" y="5334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用类似方法可得</a:t>
            </a:r>
          </a:p>
        </p:txBody>
      </p:sp>
      <p:grpSp>
        <p:nvGrpSpPr>
          <p:cNvPr id="48149" name="Group 21"/>
          <p:cNvGrpSpPr>
            <a:grpSpLocks/>
          </p:cNvGrpSpPr>
          <p:nvPr/>
        </p:nvGrpSpPr>
        <p:grpSpPr bwMode="auto">
          <a:xfrm>
            <a:off x="1763638" y="908472"/>
            <a:ext cx="6049963" cy="952500"/>
            <a:chOff x="1156" y="497"/>
            <a:chExt cx="3811" cy="600"/>
          </a:xfrm>
        </p:grpSpPr>
        <p:graphicFrame>
          <p:nvGraphicFramePr>
            <p:cNvPr id="48131" name="Object 3"/>
            <p:cNvGraphicFramePr>
              <a:graphicFrameLocks noChangeAspect="1"/>
            </p:cNvGraphicFramePr>
            <p:nvPr/>
          </p:nvGraphicFramePr>
          <p:xfrm>
            <a:off x="1156" y="497"/>
            <a:ext cx="314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3" name="Equation" r:id="rId3" imgW="4991100" imgH="952500" progId="Equation.DSMT4">
                    <p:embed/>
                  </p:oleObj>
                </mc:Choice>
                <mc:Fallback>
                  <p:oleObj name="Equation" r:id="rId3" imgW="4991100" imgH="9525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497"/>
                          <a:ext cx="3144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3" name="Rectangle 5"/>
            <p:cNvSpPr>
              <a:spLocks noChangeArrowheads="1"/>
            </p:cNvSpPr>
            <p:nvPr/>
          </p:nvSpPr>
          <p:spPr bwMode="auto">
            <a:xfrm>
              <a:off x="3832" y="633"/>
              <a:ext cx="113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 sz="2800" dirty="0" smtClean="0"/>
                <a:t>(</a:t>
              </a:r>
              <a:r>
                <a:rPr lang="en-US" altLang="zh-CN" sz="2800" dirty="0"/>
                <a:t>13)</a:t>
              </a:r>
              <a:endParaRPr lang="en-US" altLang="zh-CN" b="0" dirty="0"/>
            </a:p>
          </p:txBody>
        </p:sp>
      </p:grp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581025" y="2117725"/>
            <a:ext cx="804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大家一定非常熟悉三角函数表和对数表</a:t>
            </a:r>
            <a:r>
              <a:rPr lang="en-US" altLang="zh-CN" dirty="0"/>
              <a:t>,  </a:t>
            </a:r>
            <a:r>
              <a:rPr lang="zh-CN" altLang="en-US" dirty="0"/>
              <a:t>但这些表 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611188" y="2765425"/>
            <a:ext cx="3665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是怎样制作出来的呢</a:t>
            </a:r>
            <a:r>
              <a:rPr lang="en-US" altLang="zh-CN"/>
              <a:t>? </a:t>
            </a:r>
          </a:p>
        </p:txBody>
      </p:sp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600075" y="3486150"/>
            <a:ext cx="5916613" cy="519113"/>
            <a:chOff x="378" y="2196"/>
            <a:chExt cx="3727" cy="327"/>
          </a:xfrm>
        </p:grpSpPr>
        <p:graphicFrame>
          <p:nvGraphicFramePr>
            <p:cNvPr id="48137" name="Object 9"/>
            <p:cNvGraphicFramePr>
              <a:graphicFrameLocks noChangeAspect="1"/>
            </p:cNvGraphicFramePr>
            <p:nvPr/>
          </p:nvGraphicFramePr>
          <p:xfrm>
            <a:off x="1286" y="2276"/>
            <a:ext cx="34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4" name="Equation" r:id="rId5" imgW="545626" imgH="304536" progId="Equation.DSMT4">
                    <p:embed/>
                  </p:oleObj>
                </mc:Choice>
                <mc:Fallback>
                  <p:oleObj name="Equation" r:id="rId5" imgW="545626" imgH="304536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6" y="2276"/>
                          <a:ext cx="34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6" name="Object 8"/>
            <p:cNvGraphicFramePr>
              <a:graphicFrameLocks noChangeAspect="1"/>
            </p:cNvGraphicFramePr>
            <p:nvPr/>
          </p:nvGraphicFramePr>
          <p:xfrm>
            <a:off x="3417" y="2270"/>
            <a:ext cx="68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5" name="Equation" r:id="rId7" imgW="1091726" imgH="317362" progId="Equation.DSMT4">
                    <p:embed/>
                  </p:oleObj>
                </mc:Choice>
                <mc:Fallback>
                  <p:oleObj name="Equation" r:id="rId7" imgW="1091726" imgH="317362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" y="2270"/>
                          <a:ext cx="68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8" name="Rectangle 10"/>
            <p:cNvSpPr>
              <a:spLocks noChangeArrowheads="1"/>
            </p:cNvSpPr>
            <p:nvPr/>
          </p:nvSpPr>
          <p:spPr bwMode="auto">
            <a:xfrm>
              <a:off x="378" y="2196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9</a:t>
              </a:r>
              <a:r>
                <a:rPr lang="en-US" altLang="zh-CN"/>
                <a:t> </a:t>
              </a:r>
              <a:r>
                <a:rPr lang="zh-CN" altLang="en-US"/>
                <a:t>计算 </a:t>
              </a:r>
              <a:endParaRPr lang="zh-CN" altLang="en-US" sz="2400" b="0"/>
            </a:p>
          </p:txBody>
        </p:sp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1603" y="2196"/>
              <a:ext cx="19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的近似值</a:t>
              </a:r>
              <a:r>
                <a:rPr lang="en-US" altLang="zh-CN"/>
                <a:t>,  </a:t>
              </a:r>
              <a:r>
                <a:rPr lang="zh-CN" altLang="en-US"/>
                <a:t>精确到  </a:t>
              </a:r>
              <a:endParaRPr lang="zh-CN" altLang="en-US" sz="2400" b="0"/>
            </a:p>
          </p:txBody>
        </p:sp>
      </p:grpSp>
      <p:grpSp>
        <p:nvGrpSpPr>
          <p:cNvPr id="48153" name="Group 25"/>
          <p:cNvGrpSpPr>
            <a:grpSpLocks/>
          </p:cNvGrpSpPr>
          <p:nvPr/>
        </p:nvGrpSpPr>
        <p:grpSpPr bwMode="auto">
          <a:xfrm>
            <a:off x="611188" y="4060825"/>
            <a:ext cx="8137525" cy="952500"/>
            <a:chOff x="431" y="2478"/>
            <a:chExt cx="5126" cy="600"/>
          </a:xfrm>
        </p:grpSpPr>
        <p:grpSp>
          <p:nvGrpSpPr>
            <p:cNvPr id="48151" name="Group 23"/>
            <p:cNvGrpSpPr>
              <a:grpSpLocks/>
            </p:cNvGrpSpPr>
            <p:nvPr/>
          </p:nvGrpSpPr>
          <p:grpSpPr bwMode="auto">
            <a:xfrm>
              <a:off x="431" y="2478"/>
              <a:ext cx="4944" cy="600"/>
              <a:chOff x="431" y="2478"/>
              <a:chExt cx="4944" cy="600"/>
            </a:xfrm>
          </p:grpSpPr>
          <p:graphicFrame>
            <p:nvGraphicFramePr>
              <p:cNvPr id="48142" name="Object 14"/>
              <p:cNvGraphicFramePr>
                <a:graphicFrameLocks noChangeAspect="1"/>
              </p:cNvGraphicFramePr>
              <p:nvPr/>
            </p:nvGraphicFramePr>
            <p:xfrm>
              <a:off x="2155" y="2478"/>
              <a:ext cx="2238" cy="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06" name="Equation" r:id="rId9" imgW="3556000" imgH="952500" progId="Equation.DSMT4">
                      <p:embed/>
                    </p:oleObj>
                  </mc:Choice>
                  <mc:Fallback>
                    <p:oleObj name="Equation" r:id="rId9" imgW="3556000" imgH="952500" progId="Equation.DSMT4">
                      <p:embed/>
                      <p:pic>
                        <p:nvPicPr>
                          <p:cNvPr id="0" name="Picture 4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5" y="2478"/>
                            <a:ext cx="2238" cy="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41" name="Object 13"/>
              <p:cNvGraphicFramePr>
                <a:graphicFrameLocks noChangeAspect="1"/>
              </p:cNvGraphicFramePr>
              <p:nvPr/>
            </p:nvGraphicFramePr>
            <p:xfrm>
              <a:off x="4889" y="2688"/>
              <a:ext cx="486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207" name="Equation" r:id="rId11" imgW="774364" imgH="317362" progId="Equation.DSMT4">
                      <p:embed/>
                    </p:oleObj>
                  </mc:Choice>
                  <mc:Fallback>
                    <p:oleObj name="Equation" r:id="rId11" imgW="774364" imgH="317362" progId="Equation.DSMT4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89" y="2688"/>
                            <a:ext cx="486" cy="1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3" name="Rectangle 15"/>
              <p:cNvSpPr>
                <a:spLocks noChangeArrowheads="1"/>
              </p:cNvSpPr>
              <p:nvPr/>
            </p:nvSpPr>
            <p:spPr bwMode="auto">
              <a:xfrm>
                <a:off x="431" y="2614"/>
                <a:ext cx="185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解</a:t>
                </a:r>
                <a:r>
                  <a:rPr lang="zh-CN" altLang="en-US">
                    <a:solidFill>
                      <a:srgbClr val="0000FF"/>
                    </a:solidFill>
                  </a:rPr>
                  <a:t> </a:t>
                </a:r>
                <a:r>
                  <a:rPr lang="zh-CN" altLang="en-US">
                    <a:cs typeface="Times New Roman" panose="02020603050405020304" pitchFamily="18" charset="0"/>
                  </a:rPr>
                  <a:t>可以在展开式  </a:t>
                </a:r>
                <a:endParaRPr lang="zh-CN" altLang="en-US" sz="2400" b="0"/>
              </a:p>
            </p:txBody>
          </p:sp>
          <p:sp>
            <p:nvSpPr>
              <p:cNvPr id="48144" name="Rectangle 16"/>
              <p:cNvSpPr>
                <a:spLocks noChangeArrowheads="1"/>
              </p:cNvSpPr>
              <p:nvPr/>
            </p:nvSpPr>
            <p:spPr bwMode="auto">
              <a:xfrm>
                <a:off x="4378" y="2604"/>
                <a:ext cx="62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cs typeface="Times New Roman" panose="02020603050405020304" pitchFamily="18" charset="0"/>
                  </a:rPr>
                  <a:t>中令 </a:t>
                </a:r>
                <a:endParaRPr lang="zh-CN" altLang="en-US" sz="2400" b="0"/>
              </a:p>
            </p:txBody>
          </p:sp>
        </p:grpSp>
        <p:sp>
          <p:nvSpPr>
            <p:cNvPr id="48145" name="Rectangle 17"/>
            <p:cNvSpPr>
              <a:spLocks noChangeArrowheads="1"/>
            </p:cNvSpPr>
            <p:nvPr/>
          </p:nvSpPr>
          <p:spPr bwMode="auto">
            <a:xfrm>
              <a:off x="5329" y="2614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endParaRPr lang="en-US" altLang="zh-CN" sz="2400" b="0"/>
            </a:p>
          </p:txBody>
        </p:sp>
      </p:grpSp>
      <p:grpSp>
        <p:nvGrpSpPr>
          <p:cNvPr id="48152" name="Group 24"/>
          <p:cNvGrpSpPr>
            <a:grpSpLocks/>
          </p:cNvGrpSpPr>
          <p:nvPr/>
        </p:nvGrpSpPr>
        <p:grpSpPr bwMode="auto">
          <a:xfrm>
            <a:off x="600075" y="5068888"/>
            <a:ext cx="7326313" cy="952500"/>
            <a:chOff x="394" y="3012"/>
            <a:chExt cx="4615" cy="600"/>
          </a:xfrm>
        </p:grpSpPr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394" y="3149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得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48146" name="Object 18"/>
            <p:cNvGraphicFramePr>
              <a:graphicFrameLocks noChangeAspect="1"/>
            </p:cNvGraphicFramePr>
            <p:nvPr/>
          </p:nvGraphicFramePr>
          <p:xfrm>
            <a:off x="711" y="3012"/>
            <a:ext cx="1506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8" name="Equation" r:id="rId13" imgW="2387600" imgH="952500" progId="Equation.DSMT4">
                    <p:embed/>
                  </p:oleObj>
                </mc:Choice>
                <mc:Fallback>
                  <p:oleObj name="Equation" r:id="rId13" imgW="2387600" imgH="9525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" y="3012"/>
                          <a:ext cx="1506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2117" y="3149"/>
              <a:ext cx="28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.  </a:t>
              </a:r>
              <a:r>
                <a:rPr lang="zh-CN" altLang="en-US">
                  <a:cs typeface="Times New Roman" panose="02020603050405020304" pitchFamily="18" charset="0"/>
                </a:rPr>
                <a:t>这是一个交错级数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故有  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86" name="Group 34"/>
          <p:cNvGrpSpPr>
            <a:grpSpLocks/>
          </p:cNvGrpSpPr>
          <p:nvPr/>
        </p:nvGrpSpPr>
        <p:grpSpPr bwMode="auto">
          <a:xfrm>
            <a:off x="539750" y="1254125"/>
            <a:ext cx="8137525" cy="561975"/>
            <a:chOff x="340" y="790"/>
            <a:chExt cx="5126" cy="354"/>
          </a:xfrm>
        </p:grpSpPr>
        <p:graphicFrame>
          <p:nvGraphicFramePr>
            <p:cNvPr id="74758" name="Object 6"/>
            <p:cNvGraphicFramePr>
              <a:graphicFrameLocks noChangeAspect="1"/>
            </p:cNvGraphicFramePr>
            <p:nvPr/>
          </p:nvGraphicFramePr>
          <p:xfrm>
            <a:off x="1338" y="847"/>
            <a:ext cx="5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2" name="Equation" r:id="rId3" imgW="901309" imgH="431613" progId="Equation.DSMT4">
                    <p:embed/>
                  </p:oleObj>
                </mc:Choice>
                <mc:Fallback>
                  <p:oleObj name="Equation" r:id="rId3" imgW="901309" imgH="431613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847"/>
                          <a:ext cx="5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7" name="Object 5"/>
            <p:cNvGraphicFramePr>
              <a:graphicFrameLocks noChangeAspect="1"/>
            </p:cNvGraphicFramePr>
            <p:nvPr/>
          </p:nvGraphicFramePr>
          <p:xfrm>
            <a:off x="2654" y="811"/>
            <a:ext cx="82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3" name="Equation" r:id="rId5" imgW="1307532" imgH="482391" progId="Equation.DSMT4">
                    <p:embed/>
                  </p:oleObj>
                </mc:Choice>
                <mc:Fallback>
                  <p:oleObj name="Equation" r:id="rId5" imgW="1307532" imgH="482391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4" y="811"/>
                          <a:ext cx="82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9" name="Rectangle 7"/>
            <p:cNvSpPr>
              <a:spLocks noChangeArrowheads="1"/>
            </p:cNvSpPr>
            <p:nvPr/>
          </p:nvSpPr>
          <p:spPr bwMode="auto">
            <a:xfrm>
              <a:off x="340" y="79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由于余项</a:t>
              </a:r>
              <a:endParaRPr lang="zh-CN" altLang="en-US" sz="2400" b="0"/>
            </a:p>
          </p:txBody>
        </p:sp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1883" y="799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是关于 </a:t>
              </a:r>
              <a:endParaRPr lang="zh-CN" altLang="en-US" sz="2400" b="0"/>
            </a:p>
          </p:txBody>
        </p:sp>
        <p:sp>
          <p:nvSpPr>
            <p:cNvPr id="74761" name="Rectangle 9"/>
            <p:cNvSpPr>
              <a:spLocks noChangeArrowheads="1"/>
            </p:cNvSpPr>
            <p:nvPr/>
          </p:nvSpPr>
          <p:spPr bwMode="auto">
            <a:xfrm>
              <a:off x="3416" y="817"/>
              <a:ext cx="20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的高阶无穷小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因此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4778" name="Group 26"/>
          <p:cNvGrpSpPr>
            <a:grpSpLocks/>
          </p:cNvGrpSpPr>
          <p:nvPr/>
        </p:nvGrpSpPr>
        <p:grpSpPr bwMode="auto">
          <a:xfrm>
            <a:off x="579438" y="1916113"/>
            <a:ext cx="8031162" cy="576262"/>
            <a:chOff x="431" y="1117"/>
            <a:chExt cx="5059" cy="363"/>
          </a:xfrm>
        </p:grpSpPr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431" y="1117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在点 </a:t>
              </a:r>
              <a:endParaRPr lang="zh-CN" altLang="en-US" sz="2400" b="0"/>
            </a:p>
          </p:txBody>
        </p:sp>
        <p:graphicFrame>
          <p:nvGraphicFramePr>
            <p:cNvPr id="74762" name="Object 10"/>
            <p:cNvGraphicFramePr>
              <a:graphicFrameLocks noChangeAspect="1"/>
            </p:cNvGraphicFramePr>
            <p:nvPr/>
          </p:nvGraphicFramePr>
          <p:xfrm>
            <a:off x="980" y="1162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4" name="Equation" r:id="rId7" imgW="355446" imgH="431613" progId="Equation.DSMT4">
                    <p:embed/>
                  </p:oleObj>
                </mc:Choice>
                <mc:Fallback>
                  <p:oleObj name="Equation" r:id="rId7" imgW="355446" imgH="431613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1162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1157" y="1153"/>
              <a:ext cx="4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附近 </a:t>
              </a:r>
              <a:r>
                <a:rPr lang="en-US" altLang="zh-CN" i="1"/>
                <a:t>f  </a:t>
              </a:r>
              <a:r>
                <a:rPr lang="zh-CN" altLang="en-US">
                  <a:cs typeface="Times New Roman" panose="02020603050405020304" pitchFamily="18" charset="0"/>
                </a:rPr>
                <a:t>可用</a:t>
              </a:r>
              <a:r>
                <a:rPr lang="en-US" altLang="zh-CN"/>
                <a:t>(1)</a:t>
              </a:r>
              <a:r>
                <a:rPr lang="zh-CN" altLang="en-US">
                  <a:cs typeface="Times New Roman" panose="02020603050405020304" pitchFamily="18" charset="0"/>
                </a:rPr>
                <a:t>式右边的多项式来近似代替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</p:grp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592138" y="2635250"/>
            <a:ext cx="5005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这是泰勒公式带来的重要结论</a:t>
            </a:r>
            <a:r>
              <a:rPr lang="en-US" altLang="zh-CN"/>
              <a:t>. </a:t>
            </a:r>
          </a:p>
        </p:txBody>
      </p:sp>
      <p:grpSp>
        <p:nvGrpSpPr>
          <p:cNvPr id="74780" name="Group 28"/>
          <p:cNvGrpSpPr>
            <a:grpSpLocks/>
          </p:cNvGrpSpPr>
          <p:nvPr/>
        </p:nvGrpSpPr>
        <p:grpSpPr bwMode="auto">
          <a:xfrm>
            <a:off x="611188" y="3284538"/>
            <a:ext cx="7937500" cy="519112"/>
            <a:chOff x="431" y="1979"/>
            <a:chExt cx="5000" cy="327"/>
          </a:xfrm>
        </p:grpSpPr>
        <p:sp>
          <p:nvSpPr>
            <p:cNvPr id="74767" name="Rectangle 15"/>
            <p:cNvSpPr>
              <a:spLocks noChangeArrowheads="1"/>
            </p:cNvSpPr>
            <p:nvPr/>
          </p:nvSpPr>
          <p:spPr bwMode="auto">
            <a:xfrm>
              <a:off x="431" y="1979"/>
              <a:ext cx="2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再进一步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设函数 </a:t>
              </a:r>
              <a:r>
                <a:rPr lang="en-US" altLang="zh-CN" i="1"/>
                <a:t>f </a:t>
              </a:r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endParaRPr lang="zh-CN" altLang="en-US" sz="2400" b="0"/>
            </a:p>
          </p:txBody>
        </p:sp>
        <p:graphicFrame>
          <p:nvGraphicFramePr>
            <p:cNvPr id="74766" name="Object 14"/>
            <p:cNvGraphicFramePr>
              <a:graphicFrameLocks noChangeAspect="1"/>
            </p:cNvGraphicFramePr>
            <p:nvPr/>
          </p:nvGraphicFramePr>
          <p:xfrm>
            <a:off x="2558" y="2027"/>
            <a:ext cx="5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5" name="Equation" r:id="rId9" imgW="939392" imgH="431613" progId="Equation.DSMT4">
                    <p:embed/>
                  </p:oleObj>
                </mc:Choice>
                <mc:Fallback>
                  <p:oleObj name="Equation" r:id="rId9" imgW="939392" imgH="431613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8" y="2027"/>
                          <a:ext cx="5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8" name="Rectangle 16"/>
            <p:cNvSpPr>
              <a:spLocks noChangeArrowheads="1"/>
            </p:cNvSpPr>
            <p:nvPr/>
          </p:nvSpPr>
          <p:spPr bwMode="auto">
            <a:xfrm>
              <a:off x="3100" y="1979"/>
              <a:ext cx="2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处存在任意阶导数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就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74769" name="Rectangle 17"/>
          <p:cNvSpPr>
            <a:spLocks noChangeArrowheads="1"/>
          </p:cNvSpPr>
          <p:nvPr/>
        </p:nvSpPr>
        <p:spPr bwMode="auto">
          <a:xfrm>
            <a:off x="582613" y="3932238"/>
            <a:ext cx="5033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可以由函数 </a:t>
            </a:r>
            <a:r>
              <a:rPr lang="en-US" altLang="zh-CN" i="1"/>
              <a:t>f  </a:t>
            </a:r>
            <a:r>
              <a:rPr lang="zh-CN" altLang="en-US"/>
              <a:t>得到一个幂级数  </a:t>
            </a:r>
          </a:p>
        </p:txBody>
      </p:sp>
      <p:graphicFrame>
        <p:nvGraphicFramePr>
          <p:cNvPr id="74770" name="Object 18"/>
          <p:cNvGraphicFramePr>
            <a:graphicFrameLocks noChangeAspect="1"/>
          </p:cNvGraphicFramePr>
          <p:nvPr/>
        </p:nvGraphicFramePr>
        <p:xfrm>
          <a:off x="1044575" y="4579938"/>
          <a:ext cx="66960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6" name="Equation" r:id="rId11" imgW="6692900" imgH="850900" progId="Equation.DSMT4">
                  <p:embed/>
                </p:oleObj>
              </mc:Choice>
              <mc:Fallback>
                <p:oleObj name="Equation" r:id="rId11" imgW="6692900" imgH="85090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579938"/>
                        <a:ext cx="66960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20"/>
          <p:cNvGraphicFramePr>
            <a:graphicFrameLocks noChangeAspect="1"/>
          </p:cNvGraphicFramePr>
          <p:nvPr/>
        </p:nvGraphicFramePr>
        <p:xfrm>
          <a:off x="1314450" y="5370513"/>
          <a:ext cx="714533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7" name="Equation" r:id="rId13" imgW="7327900" imgH="889000" progId="Equation.DSMT4">
                  <p:embed/>
                </p:oleObj>
              </mc:Choice>
              <mc:Fallback>
                <p:oleObj name="Equation" r:id="rId13" imgW="7327900" imgH="8890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5370513"/>
                        <a:ext cx="7145338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97" name="Group 45"/>
          <p:cNvGrpSpPr>
            <a:grpSpLocks/>
          </p:cNvGrpSpPr>
          <p:nvPr/>
        </p:nvGrpSpPr>
        <p:grpSpPr bwMode="auto">
          <a:xfrm>
            <a:off x="588963" y="587375"/>
            <a:ext cx="8007350" cy="538163"/>
            <a:chOff x="371" y="370"/>
            <a:chExt cx="5044" cy="339"/>
          </a:xfrm>
        </p:grpSpPr>
        <p:sp>
          <p:nvSpPr>
            <p:cNvPr id="74755" name="Rectangle 3"/>
            <p:cNvSpPr>
              <a:spLocks noChangeArrowheads="1"/>
            </p:cNvSpPr>
            <p:nvPr/>
          </p:nvSpPr>
          <p:spPr bwMode="auto">
            <a:xfrm>
              <a:off x="371" y="382"/>
              <a:ext cx="36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其中   在</a:t>
              </a:r>
              <a:r>
                <a:rPr lang="en-US" altLang="zh-CN" i="1">
                  <a:sym typeface="Math1" pitchFamily="2" charset="2"/>
                </a:rPr>
                <a:t>x</a:t>
              </a:r>
              <a:r>
                <a:rPr lang="zh-CN" altLang="en-US">
                  <a:sym typeface="Math1" pitchFamily="2" charset="2"/>
                </a:rPr>
                <a:t>与</a:t>
              </a:r>
              <a:r>
                <a:rPr lang="en-US" altLang="zh-CN" i="1">
                  <a:sym typeface="Math1" pitchFamily="2" charset="2"/>
                </a:rPr>
                <a:t>x</a:t>
              </a:r>
              <a:r>
                <a:rPr lang="en-US" altLang="zh-CN" baseline="-30000">
                  <a:sym typeface="Math1" pitchFamily="2" charset="2"/>
                </a:rPr>
                <a:t>0</a:t>
              </a:r>
              <a:r>
                <a:rPr lang="zh-CN" altLang="en-US">
                  <a:sym typeface="Math1" pitchFamily="2" charset="2"/>
                </a:rPr>
                <a:t>之间</a:t>
              </a:r>
              <a:r>
                <a:rPr lang="en-US" altLang="zh-CN">
                  <a:sym typeface="Math1" pitchFamily="2" charset="2"/>
                </a:rPr>
                <a:t>, </a:t>
              </a:r>
              <a:r>
                <a:rPr lang="zh-CN" altLang="en-US">
                  <a:sym typeface="Math1" pitchFamily="2" charset="2"/>
                </a:rPr>
                <a:t>称</a:t>
              </a:r>
              <a:r>
                <a:rPr lang="en-US" altLang="zh-CN">
                  <a:sym typeface="Math1" pitchFamily="2" charset="2"/>
                </a:rPr>
                <a:t>(1)</a:t>
              </a:r>
              <a:r>
                <a:rPr lang="zh-CN" altLang="en-US">
                  <a:sym typeface="Math1" pitchFamily="2" charset="2"/>
                </a:rPr>
                <a:t>式为 </a:t>
              </a:r>
              <a:r>
                <a:rPr lang="en-US" altLang="zh-CN" i="1">
                  <a:sym typeface="Math1" pitchFamily="2" charset="2"/>
                </a:rPr>
                <a:t>f </a:t>
              </a:r>
              <a:r>
                <a:rPr lang="zh-CN" altLang="en-US">
                  <a:sym typeface="Math1" pitchFamily="2" charset="2"/>
                </a:rPr>
                <a:t>在点</a:t>
              </a:r>
            </a:p>
          </p:txBody>
        </p:sp>
        <p:graphicFrame>
          <p:nvGraphicFramePr>
            <p:cNvPr id="74754" name="Object 2"/>
            <p:cNvGraphicFramePr>
              <a:graphicFrameLocks noChangeAspect="1"/>
            </p:cNvGraphicFramePr>
            <p:nvPr/>
          </p:nvGraphicFramePr>
          <p:xfrm>
            <a:off x="3973" y="428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8" name="Equation" r:id="rId15" imgW="355446" imgH="431613" progId="Equation.DSMT4">
                    <p:embed/>
                  </p:oleObj>
                </mc:Choice>
                <mc:Fallback>
                  <p:oleObj name="Equation" r:id="rId15" imgW="355446" imgH="431613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428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56" name="Rectangle 4"/>
            <p:cNvSpPr>
              <a:spLocks noChangeArrowheads="1"/>
            </p:cNvSpPr>
            <p:nvPr/>
          </p:nvSpPr>
          <p:spPr bwMode="auto">
            <a:xfrm>
              <a:off x="4123" y="382"/>
              <a:ext cx="1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的泰勒公式</a:t>
              </a:r>
              <a:r>
                <a:rPr lang="en-US" altLang="zh-CN"/>
                <a:t>.</a:t>
              </a:r>
              <a:endParaRPr lang="en-US" altLang="zh-CN" sz="2400" b="0"/>
            </a:p>
          </p:txBody>
        </p:sp>
        <p:sp>
          <p:nvSpPr>
            <p:cNvPr id="74787" name="Rectangle 35"/>
            <p:cNvSpPr>
              <a:spLocks noChangeArrowheads="1"/>
            </p:cNvSpPr>
            <p:nvPr/>
          </p:nvSpPr>
          <p:spPr bwMode="auto">
            <a:xfrm>
              <a:off x="596" y="370"/>
              <a:ext cx="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zh-CN"/>
            </a:p>
          </p:txBody>
        </p:sp>
        <p:graphicFrame>
          <p:nvGraphicFramePr>
            <p:cNvPr id="74796" name="Object 44"/>
            <p:cNvGraphicFramePr>
              <a:graphicFrameLocks noChangeAspect="1"/>
            </p:cNvGraphicFramePr>
            <p:nvPr/>
          </p:nvGraphicFramePr>
          <p:xfrm>
            <a:off x="884" y="423"/>
            <a:ext cx="15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69" name="Equation" r:id="rId16" imgW="241195" imgH="380835" progId="Equation.DSMT4">
                    <p:embed/>
                  </p:oleObj>
                </mc:Choice>
                <mc:Fallback>
                  <p:oleObj name="Equation" r:id="rId16" imgW="241195" imgH="380835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423"/>
                          <a:ext cx="15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21" name="Group 17"/>
          <p:cNvGrpSpPr>
            <a:grpSpLocks/>
          </p:cNvGrpSpPr>
          <p:nvPr/>
        </p:nvGrpSpPr>
        <p:grpSpPr bwMode="auto">
          <a:xfrm>
            <a:off x="747713" y="549275"/>
            <a:ext cx="7818437" cy="838200"/>
            <a:chOff x="516" y="362"/>
            <a:chExt cx="4925" cy="528"/>
          </a:xfrm>
        </p:grpSpPr>
        <p:graphicFrame>
          <p:nvGraphicFramePr>
            <p:cNvPr id="47106" name="Object 2"/>
            <p:cNvGraphicFramePr>
              <a:graphicFrameLocks noChangeAspect="1"/>
            </p:cNvGraphicFramePr>
            <p:nvPr/>
          </p:nvGraphicFramePr>
          <p:xfrm>
            <a:off x="516" y="362"/>
            <a:ext cx="138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3" name="Equation" r:id="rId3" imgW="2197100" imgH="838200" progId="Equation.DSMT4">
                    <p:embed/>
                  </p:oleObj>
                </mc:Choice>
                <mc:Fallback>
                  <p:oleObj name="Equation" r:id="rId3" imgW="2197100" imgH="8382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" y="362"/>
                          <a:ext cx="1386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1876" y="498"/>
              <a:ext cx="3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  </a:t>
              </a:r>
              <a:r>
                <a:rPr lang="zh-CN" altLang="en-US">
                  <a:cs typeface="Times New Roman" panose="02020603050405020304" pitchFamily="18" charset="0"/>
                </a:rPr>
                <a:t>为了误差小于</a:t>
              </a:r>
              <a:r>
                <a:rPr lang="en-US" altLang="zh-CN"/>
                <a:t>0.0001,  </a:t>
              </a:r>
              <a:r>
                <a:rPr lang="zh-CN" altLang="en-US">
                  <a:cs typeface="Times New Roman" panose="02020603050405020304" pitchFamily="18" charset="0"/>
                </a:rPr>
                <a:t>就必须计算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595313" y="1497013"/>
            <a:ext cx="815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级数前</a:t>
            </a:r>
            <a:r>
              <a:rPr lang="en-US" altLang="zh-CN"/>
              <a:t>10000 </a:t>
            </a:r>
            <a:r>
              <a:rPr lang="zh-CN" altLang="en-US"/>
              <a:t>项的和</a:t>
            </a:r>
            <a:r>
              <a:rPr lang="en-US" altLang="zh-CN"/>
              <a:t>,  </a:t>
            </a:r>
            <a:r>
              <a:rPr lang="zh-CN" altLang="en-US"/>
              <a:t>收敛得太慢</a:t>
            </a:r>
            <a:r>
              <a:rPr lang="en-US" altLang="zh-CN"/>
              <a:t>.  </a:t>
            </a:r>
            <a:r>
              <a:rPr lang="zh-CN" altLang="en-US"/>
              <a:t>为此在</a:t>
            </a:r>
            <a:r>
              <a:rPr lang="en-US" altLang="zh-CN"/>
              <a:t>(13)</a:t>
            </a:r>
            <a:r>
              <a:rPr lang="zh-CN" altLang="en-US"/>
              <a:t>式中 </a:t>
            </a:r>
          </a:p>
        </p:txBody>
      </p:sp>
      <p:grpSp>
        <p:nvGrpSpPr>
          <p:cNvPr id="47122" name="Group 18"/>
          <p:cNvGrpSpPr>
            <a:grpSpLocks/>
          </p:cNvGrpSpPr>
          <p:nvPr/>
        </p:nvGrpSpPr>
        <p:grpSpPr bwMode="auto">
          <a:xfrm>
            <a:off x="563563" y="2143125"/>
            <a:ext cx="6016625" cy="838200"/>
            <a:chOff x="371" y="1350"/>
            <a:chExt cx="3790" cy="528"/>
          </a:xfrm>
        </p:grpSpPr>
        <p:graphicFrame>
          <p:nvGraphicFramePr>
            <p:cNvPr id="47111" name="Object 7"/>
            <p:cNvGraphicFramePr>
              <a:graphicFrameLocks noChangeAspect="1"/>
            </p:cNvGraphicFramePr>
            <p:nvPr/>
          </p:nvGraphicFramePr>
          <p:xfrm>
            <a:off x="888" y="1350"/>
            <a:ext cx="85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4" name="Equation" r:id="rId5" imgW="1358900" imgH="838200" progId="Equation.DSMT4">
                    <p:embed/>
                  </p:oleObj>
                </mc:Choice>
                <mc:Fallback>
                  <p:oleObj name="Equation" r:id="rId5" imgW="1358900" imgH="8382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350"/>
                          <a:ext cx="858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0" name="Object 6"/>
            <p:cNvGraphicFramePr>
              <a:graphicFrameLocks noChangeAspect="1"/>
            </p:cNvGraphicFramePr>
            <p:nvPr/>
          </p:nvGraphicFramePr>
          <p:xfrm>
            <a:off x="1926" y="1350"/>
            <a:ext cx="54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5" name="Equation" r:id="rId7" imgW="863225" imgH="837836" progId="Equation.DSMT4">
                    <p:embed/>
                  </p:oleObj>
                </mc:Choice>
                <mc:Fallback>
                  <p:oleObj name="Equation" r:id="rId7" imgW="863225" imgH="837836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6" y="1350"/>
                          <a:ext cx="546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71" y="147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令</a:t>
              </a:r>
              <a:endParaRPr lang="zh-CN" altLang="en-US" sz="2400" b="0"/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1699" y="14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endParaRPr lang="en-US" altLang="zh-CN" sz="2400" b="0"/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2491" y="1477"/>
              <a:ext cx="16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, </a:t>
              </a:r>
              <a:r>
                <a:rPr lang="zh-CN" altLang="en-US" sz="2800"/>
                <a:t>代入</a:t>
              </a:r>
              <a:r>
                <a:rPr lang="en-US" altLang="zh-CN" sz="2800"/>
                <a:t>(13)</a:t>
              </a:r>
              <a:r>
                <a:rPr lang="zh-CN" altLang="en-US" sz="2800"/>
                <a:t>式</a:t>
              </a:r>
              <a:r>
                <a:rPr lang="en-US" altLang="zh-CN" sz="2800"/>
                <a:t>,  </a:t>
              </a:r>
              <a:r>
                <a:rPr lang="zh-CN" altLang="en-US" sz="2800"/>
                <a:t>有</a:t>
              </a:r>
              <a:endParaRPr lang="zh-CN" altLang="en-US" b="0"/>
            </a:p>
          </p:txBody>
        </p:sp>
      </p:grpSp>
      <p:graphicFrame>
        <p:nvGraphicFramePr>
          <p:cNvPr id="47115" name="Object 11"/>
          <p:cNvGraphicFramePr>
            <a:graphicFrameLocks noChangeAspect="1"/>
          </p:cNvGraphicFramePr>
          <p:nvPr/>
        </p:nvGraphicFramePr>
        <p:xfrm>
          <a:off x="1354138" y="3197225"/>
          <a:ext cx="6515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6" name="Equation" r:id="rId9" imgW="6515100" imgH="952500" progId="Equation.DSMT4">
                  <p:embed/>
                </p:oleObj>
              </mc:Choice>
              <mc:Fallback>
                <p:oleObj name="Equation" r:id="rId9" imgW="6515100" imgH="9525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138" y="3197225"/>
                        <a:ext cx="65151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7" name="Rectangle 13"/>
          <p:cNvSpPr>
            <a:spLocks noChangeArrowheads="1"/>
          </p:cNvSpPr>
          <p:nvPr/>
        </p:nvSpPr>
        <p:spPr bwMode="auto">
          <a:xfrm>
            <a:off x="588963" y="4292600"/>
            <a:ext cx="261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估计余项</a:t>
            </a:r>
            <a:r>
              <a:rPr lang="en-US" altLang="zh-CN" sz="2800"/>
              <a:t>:</a:t>
            </a:r>
          </a:p>
        </p:txBody>
      </p:sp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1258888" y="4924425"/>
          <a:ext cx="6616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7" name="Equation" r:id="rId11" imgW="6616700" imgH="952500" progId="Equation.DSMT4">
                  <p:embed/>
                </p:oleObj>
              </mc:Choice>
              <mc:Fallback>
                <p:oleObj name="Equation" r:id="rId11" imgW="6616700" imgH="9525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24425"/>
                        <a:ext cx="6616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1739900" y="568325"/>
          <a:ext cx="4778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4" name="Equation" r:id="rId3" imgW="4775200" imgH="914400" progId="Equation.DSMT4">
                  <p:embed/>
                </p:oleObj>
              </mc:Choice>
              <mc:Fallback>
                <p:oleObj name="Equation" r:id="rId3" imgW="4775200" imgH="9144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568325"/>
                        <a:ext cx="47783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1720850" y="1604963"/>
          <a:ext cx="58166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5" name="Equation" r:id="rId5" imgW="5816600" imgH="1244600" progId="Equation.DSMT4">
                  <p:embed/>
                </p:oleObj>
              </mc:Choice>
              <mc:Fallback>
                <p:oleObj name="Equation" r:id="rId5" imgW="5816600" imgH="12446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604963"/>
                        <a:ext cx="5816600" cy="1247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36" name="Group 24"/>
          <p:cNvGrpSpPr>
            <a:grpSpLocks/>
          </p:cNvGrpSpPr>
          <p:nvPr/>
        </p:nvGrpSpPr>
        <p:grpSpPr bwMode="auto">
          <a:xfrm>
            <a:off x="598488" y="2959100"/>
            <a:ext cx="7351712" cy="825500"/>
            <a:chOff x="377" y="1864"/>
            <a:chExt cx="4631" cy="520"/>
          </a:xfrm>
        </p:grpSpPr>
        <p:graphicFrame>
          <p:nvGraphicFramePr>
            <p:cNvPr id="90119" name="Object 7"/>
            <p:cNvGraphicFramePr>
              <a:graphicFrameLocks noChangeAspect="1"/>
            </p:cNvGraphicFramePr>
            <p:nvPr/>
          </p:nvGraphicFramePr>
          <p:xfrm>
            <a:off x="695" y="2041"/>
            <a:ext cx="49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96" name="Equation" r:id="rId7" imgW="787058" imgH="317362" progId="Equation.DSMT4">
                    <p:embed/>
                  </p:oleObj>
                </mc:Choice>
                <mc:Fallback>
                  <p:oleObj name="Equation" r:id="rId7" imgW="787058" imgH="317362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2041"/>
                          <a:ext cx="49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18" name="Object 6"/>
            <p:cNvGraphicFramePr>
              <a:graphicFrameLocks noChangeAspect="1"/>
            </p:cNvGraphicFramePr>
            <p:nvPr/>
          </p:nvGraphicFramePr>
          <p:xfrm>
            <a:off x="1918" y="1864"/>
            <a:ext cx="309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97" name="Equation" r:id="rId9" imgW="4902200" imgH="825500" progId="Equation.DSMT4">
                    <p:embed/>
                  </p:oleObj>
                </mc:Choice>
                <mc:Fallback>
                  <p:oleObj name="Equation" r:id="rId9" imgW="4902200" imgH="8255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1864"/>
                          <a:ext cx="3090" cy="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0" name="Rectangle 8"/>
            <p:cNvSpPr>
              <a:spLocks noChangeArrowheads="1"/>
            </p:cNvSpPr>
            <p:nvPr/>
          </p:nvSpPr>
          <p:spPr bwMode="auto">
            <a:xfrm>
              <a:off x="377" y="195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取</a:t>
              </a:r>
              <a:endParaRPr lang="zh-CN" altLang="en-US" sz="2400" b="0"/>
            </a:p>
          </p:txBody>
        </p:sp>
        <p:sp>
          <p:nvSpPr>
            <p:cNvPr id="90121" name="Rectangle 9"/>
            <p:cNvSpPr>
              <a:spLocks noChangeArrowheads="1"/>
            </p:cNvSpPr>
            <p:nvPr/>
          </p:nvSpPr>
          <p:spPr bwMode="auto">
            <a:xfrm>
              <a:off x="1148" y="1951"/>
              <a:ext cx="7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 </a:t>
              </a:r>
              <a:r>
                <a:rPr lang="zh-CN" altLang="en-US"/>
                <a:t>就有 </a:t>
              </a:r>
              <a:endParaRPr lang="zh-CN" altLang="en-US" sz="2400" b="0"/>
            </a:p>
          </p:txBody>
        </p:sp>
      </p:grpSp>
      <p:grpSp>
        <p:nvGrpSpPr>
          <p:cNvPr id="90137" name="Group 25"/>
          <p:cNvGrpSpPr>
            <a:grpSpLocks/>
          </p:cNvGrpSpPr>
          <p:nvPr/>
        </p:nvGrpSpPr>
        <p:grpSpPr bwMode="auto">
          <a:xfrm>
            <a:off x="574675" y="4024313"/>
            <a:ext cx="6010275" cy="914400"/>
            <a:chOff x="356" y="2535"/>
            <a:chExt cx="3786" cy="576"/>
          </a:xfrm>
        </p:grpSpPr>
        <p:sp>
          <p:nvSpPr>
            <p:cNvPr id="90123" name="Rectangle 11"/>
            <p:cNvSpPr>
              <a:spLocks noChangeArrowheads="1"/>
            </p:cNvSpPr>
            <p:nvPr/>
          </p:nvSpPr>
          <p:spPr bwMode="auto">
            <a:xfrm>
              <a:off x="356" y="2614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因此 </a:t>
              </a:r>
            </a:p>
          </p:txBody>
        </p:sp>
        <p:graphicFrame>
          <p:nvGraphicFramePr>
            <p:cNvPr id="90124" name="Object 12"/>
            <p:cNvGraphicFramePr>
              <a:graphicFrameLocks noChangeAspect="1"/>
            </p:cNvGraphicFramePr>
            <p:nvPr/>
          </p:nvGraphicFramePr>
          <p:xfrm>
            <a:off x="1087" y="2535"/>
            <a:ext cx="3055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98" name="Equation" r:id="rId11" imgW="4851400" imgH="914400" progId="Equation.DSMT4">
                    <p:embed/>
                  </p:oleObj>
                </mc:Choice>
                <mc:Fallback>
                  <p:oleObj name="Equation" r:id="rId11" imgW="4851400" imgH="9144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7" y="2535"/>
                          <a:ext cx="3055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0128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1824038" y="5200650"/>
          <a:ext cx="63484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9" name="Equation" r:id="rId13" imgW="6083300" imgH="368300" progId="Equation.DSMT4">
                  <p:embed/>
                </p:oleObj>
              </mc:Choice>
              <mc:Fallback>
                <p:oleObj name="Equation" r:id="rId13" imgW="6083300" imgH="368300" progId="Equation.DSMT4">
                  <p:embed/>
                  <p:pic>
                    <p:nvPicPr>
                      <p:cNvPr id="0" name="Picture 5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5200650"/>
                        <a:ext cx="63484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Grp="1" noChangeAspect="1"/>
          </p:cNvGraphicFramePr>
          <p:nvPr>
            <p:ph sz="half" idx="2"/>
          </p:nvPr>
        </p:nvGraphicFramePr>
        <p:xfrm>
          <a:off x="1879600" y="5849938"/>
          <a:ext cx="13970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0" name="Equation" r:id="rId15" imgW="1422400" imgH="393700" progId="Equation.DSMT4">
                  <p:embed/>
                </p:oleObj>
              </mc:Choice>
              <mc:Fallback>
                <p:oleObj name="Equation" r:id="rId15" imgW="1422400" imgH="393700" progId="Equation.DSMT4">
                  <p:embed/>
                  <p:pic>
                    <p:nvPicPr>
                      <p:cNvPr id="0" name="Picture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5849938"/>
                        <a:ext cx="139700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592138" y="620713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最后举例说明怎样用幂级数形式表示某些非初等函 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611188" y="1268413"/>
            <a:ext cx="445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数</a:t>
            </a:r>
            <a:r>
              <a:rPr lang="en-US" altLang="zh-CN" sz="2800"/>
              <a:t>,  </a:t>
            </a:r>
            <a:r>
              <a:rPr lang="zh-CN" altLang="en-US" sz="2800"/>
              <a:t>这是幂级数特有的功能</a:t>
            </a:r>
            <a:r>
              <a:rPr lang="en-US" altLang="zh-CN" sz="2800"/>
              <a:t>.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611188" y="2005013"/>
            <a:ext cx="6265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</a:rPr>
              <a:t>例</a:t>
            </a:r>
            <a:r>
              <a:rPr lang="en-US" altLang="zh-CN" sz="2800">
                <a:solidFill>
                  <a:srgbClr val="0000FF"/>
                </a:solidFill>
              </a:rPr>
              <a:t>10</a:t>
            </a:r>
            <a:r>
              <a:rPr lang="en-US" altLang="zh-CN" sz="2800"/>
              <a:t> </a:t>
            </a:r>
            <a:r>
              <a:rPr lang="zh-CN" altLang="en-US" sz="2800"/>
              <a:t>用间接方法求非初等函数</a:t>
            </a:r>
          </a:p>
        </p:txBody>
      </p:sp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3181350" y="2682875"/>
          <a:ext cx="23018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name="Equation" r:id="rId3" imgW="2298700" imgH="685800" progId="Equation.DSMT4">
                  <p:embed/>
                </p:oleObj>
              </mc:Choice>
              <mc:Fallback>
                <p:oleObj name="Equation" r:id="rId3" imgW="2298700" imgH="6858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2682875"/>
                        <a:ext cx="2301875" cy="682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585788" y="3500438"/>
            <a:ext cx="2862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的幂级数展开式</a:t>
            </a:r>
            <a:r>
              <a:rPr lang="en-US" altLang="zh-CN" sz="2800"/>
              <a:t>. </a:t>
            </a:r>
          </a:p>
        </p:txBody>
      </p:sp>
      <p:grpSp>
        <p:nvGrpSpPr>
          <p:cNvPr id="89101" name="Group 13"/>
          <p:cNvGrpSpPr>
            <a:grpSpLocks/>
          </p:cNvGrpSpPr>
          <p:nvPr/>
        </p:nvGrpSpPr>
        <p:grpSpPr bwMode="auto">
          <a:xfrm>
            <a:off x="611188" y="4235450"/>
            <a:ext cx="6138862" cy="519113"/>
            <a:chOff x="385" y="3339"/>
            <a:chExt cx="3867" cy="327"/>
          </a:xfrm>
        </p:grpSpPr>
        <p:sp>
          <p:nvSpPr>
            <p:cNvPr id="89099" name="Rectangle 11"/>
            <p:cNvSpPr>
              <a:spLocks noChangeArrowheads="1"/>
            </p:cNvSpPr>
            <p:nvPr/>
          </p:nvSpPr>
          <p:spPr bwMode="auto">
            <a:xfrm>
              <a:off x="385" y="3339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解</a:t>
              </a:r>
              <a:r>
                <a:rPr lang="zh-CN" altLang="en-US"/>
                <a:t>  以 </a:t>
              </a:r>
              <a:endParaRPr lang="zh-CN" altLang="en-US" sz="2400" b="0"/>
            </a:p>
          </p:txBody>
        </p:sp>
        <p:graphicFrame>
          <p:nvGraphicFramePr>
            <p:cNvPr id="89098" name="Object 10"/>
            <p:cNvGraphicFramePr>
              <a:graphicFrameLocks noChangeAspect="1"/>
            </p:cNvGraphicFramePr>
            <p:nvPr/>
          </p:nvGraphicFramePr>
          <p:xfrm>
            <a:off x="1020" y="3339"/>
            <a:ext cx="3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129" name="Equation" r:id="rId5" imgW="596641" imgH="393529" progId="Equation.DSMT4">
                    <p:embed/>
                  </p:oleObj>
                </mc:Choice>
                <mc:Fallback>
                  <p:oleObj name="Equation" r:id="rId5" imgW="596641" imgH="393529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339"/>
                          <a:ext cx="3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0" name="Rectangle 12"/>
            <p:cNvSpPr>
              <a:spLocks noChangeArrowheads="1"/>
            </p:cNvSpPr>
            <p:nvPr/>
          </p:nvSpPr>
          <p:spPr bwMode="auto">
            <a:xfrm>
              <a:off x="1338" y="3339"/>
              <a:ext cx="29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代替 </a:t>
              </a:r>
              <a:r>
                <a:rPr lang="en-US" altLang="zh-CN" sz="2800"/>
                <a:t>e</a:t>
              </a:r>
              <a:r>
                <a:rPr lang="en-US" altLang="zh-CN" sz="2800" i="1" baseline="30000"/>
                <a:t>x </a:t>
              </a:r>
              <a:r>
                <a:rPr lang="zh-CN" altLang="en-US" sz="2800"/>
                <a:t>的展开式中的 </a:t>
              </a:r>
              <a:r>
                <a:rPr lang="en-US" altLang="zh-CN" sz="2800" i="1"/>
                <a:t>x</a:t>
              </a:r>
              <a:r>
                <a:rPr lang="en-US" altLang="zh-CN" sz="2800"/>
                <a:t>,  </a:t>
              </a:r>
              <a:r>
                <a:rPr lang="zh-CN" altLang="en-US" sz="2800"/>
                <a:t>得   </a:t>
              </a:r>
              <a:endParaRPr lang="zh-CN" altLang="en-US" b="0"/>
            </a:p>
          </p:txBody>
        </p:sp>
      </p:grpSp>
      <p:graphicFrame>
        <p:nvGraphicFramePr>
          <p:cNvPr id="89102" name="Object 14"/>
          <p:cNvGraphicFramePr>
            <a:graphicFrameLocks noGrp="1" noChangeAspect="1"/>
          </p:cNvGraphicFramePr>
          <p:nvPr>
            <p:ph/>
          </p:nvPr>
        </p:nvGraphicFramePr>
        <p:xfrm>
          <a:off x="822325" y="4987925"/>
          <a:ext cx="7670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Equation" r:id="rId7" imgW="7670800" imgH="889000" progId="Equation.DSMT4">
                  <p:embed/>
                </p:oleObj>
              </mc:Choice>
              <mc:Fallback>
                <p:oleObj name="Equation" r:id="rId7" imgW="7670800" imgH="889000" progId="Equation.DSMT4">
                  <p:embed/>
                  <p:pic>
                    <p:nvPicPr>
                      <p:cNvPr id="0" name="Picture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4987925"/>
                        <a:ext cx="7670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78" name="Group 14"/>
          <p:cNvGrpSpPr>
            <a:grpSpLocks/>
          </p:cNvGrpSpPr>
          <p:nvPr/>
        </p:nvGrpSpPr>
        <p:grpSpPr bwMode="auto">
          <a:xfrm>
            <a:off x="581025" y="842963"/>
            <a:ext cx="8094663" cy="547687"/>
            <a:chOff x="366" y="346"/>
            <a:chExt cx="5099" cy="345"/>
          </a:xfrm>
        </p:grpSpPr>
        <p:graphicFrame>
          <p:nvGraphicFramePr>
            <p:cNvPr id="88069" name="Object 5"/>
            <p:cNvGraphicFramePr>
              <a:graphicFrameLocks noChangeAspect="1"/>
            </p:cNvGraphicFramePr>
            <p:nvPr/>
          </p:nvGraphicFramePr>
          <p:xfrm>
            <a:off x="2369" y="418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13" name="Equation" r:id="rId3" imgW="799753" imgH="393529" progId="Equation.DSMT4">
                    <p:embed/>
                  </p:oleObj>
                </mc:Choice>
                <mc:Fallback>
                  <p:oleObj name="Equation" r:id="rId3" imgW="799753" imgH="393529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9" y="418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68" name="Object 4"/>
            <p:cNvGraphicFramePr>
              <a:graphicFrameLocks noChangeAspect="1"/>
            </p:cNvGraphicFramePr>
            <p:nvPr/>
          </p:nvGraphicFramePr>
          <p:xfrm>
            <a:off x="3185" y="418"/>
            <a:ext cx="98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114" name="Equation" r:id="rId5" imgW="1562100" imgH="393700" progId="Equation.DSMT4">
                    <p:embed/>
                  </p:oleObj>
                </mc:Choice>
                <mc:Fallback>
                  <p:oleObj name="Equation" r:id="rId5" imgW="1562100" imgH="3937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5" y="418"/>
                          <a:ext cx="98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366" y="352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再逐项求积</a:t>
              </a:r>
              <a:r>
                <a:rPr lang="en-US" altLang="zh-CN"/>
                <a:t>, </a:t>
              </a:r>
              <a:r>
                <a:rPr lang="zh-CN" altLang="en-US"/>
                <a:t>就得到 </a:t>
              </a:r>
              <a:endParaRPr lang="zh-CN" altLang="en-US" sz="2400" b="0"/>
            </a:p>
          </p:txBody>
        </p:sp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2868" y="34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在</a:t>
              </a:r>
              <a:endParaRPr lang="zh-CN" altLang="en-US" sz="2400" b="0"/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4093" y="364"/>
              <a:ext cx="13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上的展开式</a:t>
              </a:r>
              <a:r>
                <a:rPr lang="en-US" altLang="zh-CN" sz="2800"/>
                <a:t>: </a:t>
              </a:r>
              <a:endParaRPr lang="en-US" altLang="zh-CN" b="0"/>
            </a:p>
          </p:txBody>
        </p:sp>
      </p:grpSp>
      <p:graphicFrame>
        <p:nvGraphicFramePr>
          <p:cNvPr id="88073" name="Object 9"/>
          <p:cNvGraphicFramePr>
            <a:graphicFrameLocks noChangeAspect="1"/>
          </p:cNvGraphicFramePr>
          <p:nvPr/>
        </p:nvGraphicFramePr>
        <p:xfrm>
          <a:off x="1035050" y="1606550"/>
          <a:ext cx="57308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5" name="Equation" r:id="rId7" imgW="5727700" imgH="889000" progId="Equation.DSMT4">
                  <p:embed/>
                </p:oleObj>
              </mc:Choice>
              <mc:Fallback>
                <p:oleObj name="Equation" r:id="rId7" imgW="5727700" imgH="889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606550"/>
                        <a:ext cx="5730875" cy="892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4013200" y="2830513"/>
          <a:ext cx="27908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6" name="Equation" r:id="rId9" imgW="2794000" imgH="889000" progId="Equation.DSMT4">
                  <p:embed/>
                </p:oleObj>
              </mc:Choice>
              <mc:Fallback>
                <p:oleObj name="Equation" r:id="rId9" imgW="2794000" imgH="889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200" y="2830513"/>
                        <a:ext cx="27908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900113" y="4005263"/>
            <a:ext cx="7775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 </a:t>
            </a:r>
            <a:r>
              <a:rPr lang="zh-CN" altLang="en-US"/>
              <a:t>用上述级数的部分和逐项逼近的过程</a:t>
            </a:r>
            <a:r>
              <a:rPr lang="en-US" altLang="zh-CN"/>
              <a:t>,  </a:t>
            </a:r>
            <a:r>
              <a:rPr lang="zh-CN" altLang="en-US"/>
              <a:t>示于 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900113" y="4797425"/>
            <a:ext cx="12239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下图</a:t>
            </a:r>
            <a:r>
              <a:rPr lang="en-US" altLang="zh-CN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34" name="Group 94"/>
          <p:cNvGrpSpPr>
            <a:grpSpLocks/>
          </p:cNvGrpSpPr>
          <p:nvPr/>
        </p:nvGrpSpPr>
        <p:grpSpPr bwMode="auto">
          <a:xfrm>
            <a:off x="1187450" y="995363"/>
            <a:ext cx="6365875" cy="4711700"/>
            <a:chOff x="748" y="627"/>
            <a:chExt cx="4010" cy="2968"/>
          </a:xfrm>
        </p:grpSpPr>
        <p:grpSp>
          <p:nvGrpSpPr>
            <p:cNvPr id="87087" name="Group 47"/>
            <p:cNvGrpSpPr>
              <a:grpSpLocks/>
            </p:cNvGrpSpPr>
            <p:nvPr/>
          </p:nvGrpSpPr>
          <p:grpSpPr bwMode="auto">
            <a:xfrm>
              <a:off x="748" y="2165"/>
              <a:ext cx="4010" cy="469"/>
              <a:chOff x="1235" y="5576"/>
              <a:chExt cx="7854" cy="822"/>
            </a:xfrm>
          </p:grpSpPr>
          <p:sp>
            <p:nvSpPr>
              <p:cNvPr id="87088" name="Line 48"/>
              <p:cNvSpPr>
                <a:spLocks noChangeShapeType="1"/>
              </p:cNvSpPr>
              <p:nvPr/>
            </p:nvSpPr>
            <p:spPr bwMode="auto">
              <a:xfrm flipV="1">
                <a:off x="1235" y="5646"/>
                <a:ext cx="7854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89" name="Line 49"/>
              <p:cNvSpPr>
                <a:spLocks noChangeShapeType="1"/>
              </p:cNvSpPr>
              <p:nvPr/>
            </p:nvSpPr>
            <p:spPr bwMode="auto">
              <a:xfrm flipV="1">
                <a:off x="1887" y="5576"/>
                <a:ext cx="1" cy="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90" name="Rectangle 50"/>
              <p:cNvSpPr>
                <a:spLocks noChangeArrowheads="1"/>
              </p:cNvSpPr>
              <p:nvPr/>
            </p:nvSpPr>
            <p:spPr bwMode="auto">
              <a:xfrm>
                <a:off x="1711" y="5696"/>
                <a:ext cx="294" cy="7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en-US" altLang="zh-CN" sz="1700">
                    <a:solidFill>
                      <a:srgbClr val="000000"/>
                    </a:solidFill>
                  </a:rPr>
                  <a:t>-2</a:t>
                </a:r>
                <a:endParaRPr lang="en-US" altLang="zh-CN"/>
              </a:p>
            </p:txBody>
          </p:sp>
          <p:sp>
            <p:nvSpPr>
              <p:cNvPr id="87091" name="Line 51"/>
              <p:cNvSpPr>
                <a:spLocks noChangeShapeType="1"/>
              </p:cNvSpPr>
              <p:nvPr/>
            </p:nvSpPr>
            <p:spPr bwMode="auto">
              <a:xfrm flipV="1">
                <a:off x="3476" y="5576"/>
                <a:ext cx="1" cy="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92" name="Rectangle 52"/>
              <p:cNvSpPr>
                <a:spLocks noChangeArrowheads="1"/>
              </p:cNvSpPr>
              <p:nvPr/>
            </p:nvSpPr>
            <p:spPr bwMode="auto">
              <a:xfrm>
                <a:off x="3244" y="5696"/>
                <a:ext cx="483" cy="5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/>
              <a:p>
                <a:pPr algn="just"/>
                <a:r>
                  <a:rPr lang="en-US" altLang="zh-CN" sz="1700">
                    <a:solidFill>
                      <a:srgbClr val="000000"/>
                    </a:solidFill>
                  </a:rPr>
                  <a:t>-1</a:t>
                </a:r>
                <a:endParaRPr lang="en-US" altLang="zh-CN"/>
              </a:p>
            </p:txBody>
          </p:sp>
          <p:sp>
            <p:nvSpPr>
              <p:cNvPr id="87093" name="Line 53"/>
              <p:cNvSpPr>
                <a:spLocks noChangeShapeType="1"/>
              </p:cNvSpPr>
              <p:nvPr/>
            </p:nvSpPr>
            <p:spPr bwMode="auto">
              <a:xfrm flipV="1">
                <a:off x="5080" y="5576"/>
                <a:ext cx="1" cy="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94" name="Rectangle 54"/>
              <p:cNvSpPr>
                <a:spLocks noChangeArrowheads="1"/>
              </p:cNvSpPr>
              <p:nvPr/>
            </p:nvSpPr>
            <p:spPr bwMode="auto">
              <a:xfrm>
                <a:off x="5005" y="5695"/>
                <a:ext cx="1" cy="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/>
                <a:endParaRPr lang="zh-CN" altLang="zh-CN"/>
              </a:p>
            </p:txBody>
          </p:sp>
          <p:sp>
            <p:nvSpPr>
              <p:cNvPr id="87095" name="Line 55"/>
              <p:cNvSpPr>
                <a:spLocks noChangeShapeType="1"/>
              </p:cNvSpPr>
              <p:nvPr/>
            </p:nvSpPr>
            <p:spPr bwMode="auto">
              <a:xfrm flipV="1">
                <a:off x="6684" y="5576"/>
                <a:ext cx="1" cy="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96" name="Rectangle 56"/>
              <p:cNvSpPr>
                <a:spLocks noChangeArrowheads="1"/>
              </p:cNvSpPr>
              <p:nvPr/>
            </p:nvSpPr>
            <p:spPr bwMode="auto">
              <a:xfrm>
                <a:off x="6609" y="5695"/>
                <a:ext cx="134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/>
                <a:r>
                  <a:rPr lang="en-US" altLang="zh-CN" sz="1700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87097" name="Line 57"/>
              <p:cNvSpPr>
                <a:spLocks noChangeShapeType="1"/>
              </p:cNvSpPr>
              <p:nvPr/>
            </p:nvSpPr>
            <p:spPr bwMode="auto">
              <a:xfrm flipV="1">
                <a:off x="8288" y="5576"/>
                <a:ext cx="1" cy="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098" name="Rectangle 58"/>
              <p:cNvSpPr>
                <a:spLocks noChangeArrowheads="1"/>
              </p:cNvSpPr>
              <p:nvPr/>
            </p:nvSpPr>
            <p:spPr bwMode="auto">
              <a:xfrm>
                <a:off x="8214" y="5695"/>
                <a:ext cx="13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/>
                <a:r>
                  <a:rPr lang="en-US" altLang="zh-CN" sz="1700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87099" name="Line 59"/>
              <p:cNvSpPr>
                <a:spLocks noChangeShapeType="1"/>
              </p:cNvSpPr>
              <p:nvPr/>
            </p:nvSpPr>
            <p:spPr bwMode="auto">
              <a:xfrm>
                <a:off x="1887" y="5651"/>
                <a:ext cx="60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110" name="Freeform 70"/>
            <p:cNvSpPr>
              <a:spLocks/>
            </p:cNvSpPr>
            <p:nvPr/>
          </p:nvSpPr>
          <p:spPr bwMode="auto">
            <a:xfrm>
              <a:off x="1885" y="1892"/>
              <a:ext cx="1041" cy="1496"/>
            </a:xfrm>
            <a:custGeom>
              <a:avLst/>
              <a:gdLst>
                <a:gd name="T0" fmla="*/ 30 w 2039"/>
                <a:gd name="T1" fmla="*/ 2577 h 2622"/>
                <a:gd name="T2" fmla="*/ 90 w 2039"/>
                <a:gd name="T3" fmla="*/ 2517 h 2622"/>
                <a:gd name="T4" fmla="*/ 135 w 2039"/>
                <a:gd name="T5" fmla="*/ 2457 h 2622"/>
                <a:gd name="T6" fmla="*/ 180 w 2039"/>
                <a:gd name="T7" fmla="*/ 2398 h 2622"/>
                <a:gd name="T8" fmla="*/ 225 w 2039"/>
                <a:gd name="T9" fmla="*/ 2338 h 2622"/>
                <a:gd name="T10" fmla="*/ 270 w 2039"/>
                <a:gd name="T11" fmla="*/ 2278 h 2622"/>
                <a:gd name="T12" fmla="*/ 330 w 2039"/>
                <a:gd name="T13" fmla="*/ 2203 h 2622"/>
                <a:gd name="T14" fmla="*/ 375 w 2039"/>
                <a:gd name="T15" fmla="*/ 2143 h 2622"/>
                <a:gd name="T16" fmla="*/ 420 w 2039"/>
                <a:gd name="T17" fmla="*/ 2083 h 2622"/>
                <a:gd name="T18" fmla="*/ 465 w 2039"/>
                <a:gd name="T19" fmla="*/ 2023 h 2622"/>
                <a:gd name="T20" fmla="*/ 510 w 2039"/>
                <a:gd name="T21" fmla="*/ 1963 h 2622"/>
                <a:gd name="T22" fmla="*/ 570 w 2039"/>
                <a:gd name="T23" fmla="*/ 1903 h 2622"/>
                <a:gd name="T24" fmla="*/ 615 w 2039"/>
                <a:gd name="T25" fmla="*/ 1843 h 2622"/>
                <a:gd name="T26" fmla="*/ 660 w 2039"/>
                <a:gd name="T27" fmla="*/ 1768 h 2622"/>
                <a:gd name="T28" fmla="*/ 705 w 2039"/>
                <a:gd name="T29" fmla="*/ 1708 h 2622"/>
                <a:gd name="T30" fmla="*/ 750 w 2039"/>
                <a:gd name="T31" fmla="*/ 1648 h 2622"/>
                <a:gd name="T32" fmla="*/ 810 w 2039"/>
                <a:gd name="T33" fmla="*/ 1588 h 2622"/>
                <a:gd name="T34" fmla="*/ 855 w 2039"/>
                <a:gd name="T35" fmla="*/ 1528 h 2622"/>
                <a:gd name="T36" fmla="*/ 900 w 2039"/>
                <a:gd name="T37" fmla="*/ 1468 h 2622"/>
                <a:gd name="T38" fmla="*/ 945 w 2039"/>
                <a:gd name="T39" fmla="*/ 1409 h 2622"/>
                <a:gd name="T40" fmla="*/ 990 w 2039"/>
                <a:gd name="T41" fmla="*/ 1349 h 2622"/>
                <a:gd name="T42" fmla="*/ 1050 w 2039"/>
                <a:gd name="T43" fmla="*/ 1289 h 2622"/>
                <a:gd name="T44" fmla="*/ 1095 w 2039"/>
                <a:gd name="T45" fmla="*/ 1214 h 2622"/>
                <a:gd name="T46" fmla="*/ 1140 w 2039"/>
                <a:gd name="T47" fmla="*/ 1154 h 2622"/>
                <a:gd name="T48" fmla="*/ 1185 w 2039"/>
                <a:gd name="T49" fmla="*/ 1094 h 2622"/>
                <a:gd name="T50" fmla="*/ 1230 w 2039"/>
                <a:gd name="T51" fmla="*/ 1034 h 2622"/>
                <a:gd name="T52" fmla="*/ 1290 w 2039"/>
                <a:gd name="T53" fmla="*/ 974 h 2622"/>
                <a:gd name="T54" fmla="*/ 1334 w 2039"/>
                <a:gd name="T55" fmla="*/ 914 h 2622"/>
                <a:gd name="T56" fmla="*/ 1379 w 2039"/>
                <a:gd name="T57" fmla="*/ 854 h 2622"/>
                <a:gd name="T58" fmla="*/ 1424 w 2039"/>
                <a:gd name="T59" fmla="*/ 794 h 2622"/>
                <a:gd name="T60" fmla="*/ 1469 w 2039"/>
                <a:gd name="T61" fmla="*/ 719 h 2622"/>
                <a:gd name="T62" fmla="*/ 1529 w 2039"/>
                <a:gd name="T63" fmla="*/ 659 h 2622"/>
                <a:gd name="T64" fmla="*/ 1574 w 2039"/>
                <a:gd name="T65" fmla="*/ 599 h 2622"/>
                <a:gd name="T66" fmla="*/ 1619 w 2039"/>
                <a:gd name="T67" fmla="*/ 539 h 2622"/>
                <a:gd name="T68" fmla="*/ 1664 w 2039"/>
                <a:gd name="T69" fmla="*/ 479 h 2622"/>
                <a:gd name="T70" fmla="*/ 1709 w 2039"/>
                <a:gd name="T71" fmla="*/ 420 h 2622"/>
                <a:gd name="T72" fmla="*/ 1769 w 2039"/>
                <a:gd name="T73" fmla="*/ 360 h 2622"/>
                <a:gd name="T74" fmla="*/ 1814 w 2039"/>
                <a:gd name="T75" fmla="*/ 300 h 2622"/>
                <a:gd name="T76" fmla="*/ 1859 w 2039"/>
                <a:gd name="T77" fmla="*/ 225 h 2622"/>
                <a:gd name="T78" fmla="*/ 1904 w 2039"/>
                <a:gd name="T79" fmla="*/ 165 h 2622"/>
                <a:gd name="T80" fmla="*/ 1949 w 2039"/>
                <a:gd name="T81" fmla="*/ 105 h 2622"/>
                <a:gd name="T82" fmla="*/ 2009 w 2039"/>
                <a:gd name="T83" fmla="*/ 45 h 2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9" h="2622">
                  <a:moveTo>
                    <a:pt x="0" y="2622"/>
                  </a:moveTo>
                  <a:lnTo>
                    <a:pt x="15" y="2607"/>
                  </a:lnTo>
                  <a:lnTo>
                    <a:pt x="30" y="2577"/>
                  </a:lnTo>
                  <a:lnTo>
                    <a:pt x="45" y="2562"/>
                  </a:lnTo>
                  <a:lnTo>
                    <a:pt x="60" y="2532"/>
                  </a:lnTo>
                  <a:lnTo>
                    <a:pt x="90" y="2517"/>
                  </a:lnTo>
                  <a:lnTo>
                    <a:pt x="105" y="2502"/>
                  </a:lnTo>
                  <a:lnTo>
                    <a:pt x="120" y="2472"/>
                  </a:lnTo>
                  <a:lnTo>
                    <a:pt x="135" y="2457"/>
                  </a:lnTo>
                  <a:lnTo>
                    <a:pt x="150" y="2442"/>
                  </a:lnTo>
                  <a:lnTo>
                    <a:pt x="165" y="2412"/>
                  </a:lnTo>
                  <a:lnTo>
                    <a:pt x="180" y="2398"/>
                  </a:lnTo>
                  <a:lnTo>
                    <a:pt x="195" y="2368"/>
                  </a:lnTo>
                  <a:lnTo>
                    <a:pt x="210" y="2353"/>
                  </a:lnTo>
                  <a:lnTo>
                    <a:pt x="225" y="2338"/>
                  </a:lnTo>
                  <a:lnTo>
                    <a:pt x="240" y="2308"/>
                  </a:lnTo>
                  <a:lnTo>
                    <a:pt x="255" y="2293"/>
                  </a:lnTo>
                  <a:lnTo>
                    <a:pt x="270" y="2278"/>
                  </a:lnTo>
                  <a:lnTo>
                    <a:pt x="285" y="2248"/>
                  </a:lnTo>
                  <a:lnTo>
                    <a:pt x="300" y="2233"/>
                  </a:lnTo>
                  <a:lnTo>
                    <a:pt x="330" y="2203"/>
                  </a:lnTo>
                  <a:lnTo>
                    <a:pt x="345" y="2188"/>
                  </a:lnTo>
                  <a:lnTo>
                    <a:pt x="360" y="2173"/>
                  </a:lnTo>
                  <a:lnTo>
                    <a:pt x="375" y="2143"/>
                  </a:lnTo>
                  <a:lnTo>
                    <a:pt x="390" y="2128"/>
                  </a:lnTo>
                  <a:lnTo>
                    <a:pt x="405" y="2113"/>
                  </a:lnTo>
                  <a:lnTo>
                    <a:pt x="420" y="2083"/>
                  </a:lnTo>
                  <a:lnTo>
                    <a:pt x="435" y="2068"/>
                  </a:lnTo>
                  <a:lnTo>
                    <a:pt x="450" y="2038"/>
                  </a:lnTo>
                  <a:lnTo>
                    <a:pt x="465" y="2023"/>
                  </a:lnTo>
                  <a:lnTo>
                    <a:pt x="480" y="2008"/>
                  </a:lnTo>
                  <a:lnTo>
                    <a:pt x="495" y="1978"/>
                  </a:lnTo>
                  <a:lnTo>
                    <a:pt x="510" y="1963"/>
                  </a:lnTo>
                  <a:lnTo>
                    <a:pt x="525" y="1948"/>
                  </a:lnTo>
                  <a:lnTo>
                    <a:pt x="540" y="1918"/>
                  </a:lnTo>
                  <a:lnTo>
                    <a:pt x="570" y="1903"/>
                  </a:lnTo>
                  <a:lnTo>
                    <a:pt x="585" y="1873"/>
                  </a:lnTo>
                  <a:lnTo>
                    <a:pt x="600" y="1858"/>
                  </a:lnTo>
                  <a:lnTo>
                    <a:pt x="615" y="1843"/>
                  </a:lnTo>
                  <a:lnTo>
                    <a:pt x="630" y="1813"/>
                  </a:lnTo>
                  <a:lnTo>
                    <a:pt x="645" y="1798"/>
                  </a:lnTo>
                  <a:lnTo>
                    <a:pt x="660" y="1768"/>
                  </a:lnTo>
                  <a:lnTo>
                    <a:pt x="675" y="1753"/>
                  </a:lnTo>
                  <a:lnTo>
                    <a:pt x="690" y="1738"/>
                  </a:lnTo>
                  <a:lnTo>
                    <a:pt x="705" y="1708"/>
                  </a:lnTo>
                  <a:lnTo>
                    <a:pt x="720" y="1693"/>
                  </a:lnTo>
                  <a:lnTo>
                    <a:pt x="735" y="1678"/>
                  </a:lnTo>
                  <a:lnTo>
                    <a:pt x="750" y="1648"/>
                  </a:lnTo>
                  <a:lnTo>
                    <a:pt x="765" y="1633"/>
                  </a:lnTo>
                  <a:lnTo>
                    <a:pt x="780" y="1618"/>
                  </a:lnTo>
                  <a:lnTo>
                    <a:pt x="810" y="1588"/>
                  </a:lnTo>
                  <a:lnTo>
                    <a:pt x="825" y="1573"/>
                  </a:lnTo>
                  <a:lnTo>
                    <a:pt x="840" y="1543"/>
                  </a:lnTo>
                  <a:lnTo>
                    <a:pt x="855" y="1528"/>
                  </a:lnTo>
                  <a:lnTo>
                    <a:pt x="870" y="1513"/>
                  </a:lnTo>
                  <a:lnTo>
                    <a:pt x="885" y="1483"/>
                  </a:lnTo>
                  <a:lnTo>
                    <a:pt x="900" y="1468"/>
                  </a:lnTo>
                  <a:lnTo>
                    <a:pt x="915" y="1453"/>
                  </a:lnTo>
                  <a:lnTo>
                    <a:pt x="930" y="1424"/>
                  </a:lnTo>
                  <a:lnTo>
                    <a:pt x="945" y="1409"/>
                  </a:lnTo>
                  <a:lnTo>
                    <a:pt x="960" y="1379"/>
                  </a:lnTo>
                  <a:lnTo>
                    <a:pt x="975" y="1364"/>
                  </a:lnTo>
                  <a:lnTo>
                    <a:pt x="990" y="1349"/>
                  </a:lnTo>
                  <a:lnTo>
                    <a:pt x="1005" y="1319"/>
                  </a:lnTo>
                  <a:lnTo>
                    <a:pt x="1035" y="1304"/>
                  </a:lnTo>
                  <a:lnTo>
                    <a:pt x="1050" y="1289"/>
                  </a:lnTo>
                  <a:lnTo>
                    <a:pt x="1065" y="1259"/>
                  </a:lnTo>
                  <a:lnTo>
                    <a:pt x="1080" y="1244"/>
                  </a:lnTo>
                  <a:lnTo>
                    <a:pt x="1095" y="1214"/>
                  </a:lnTo>
                  <a:lnTo>
                    <a:pt x="1110" y="1199"/>
                  </a:lnTo>
                  <a:lnTo>
                    <a:pt x="1125" y="1184"/>
                  </a:lnTo>
                  <a:lnTo>
                    <a:pt x="1140" y="1154"/>
                  </a:lnTo>
                  <a:lnTo>
                    <a:pt x="1155" y="1139"/>
                  </a:lnTo>
                  <a:lnTo>
                    <a:pt x="1170" y="1124"/>
                  </a:lnTo>
                  <a:lnTo>
                    <a:pt x="1185" y="1094"/>
                  </a:lnTo>
                  <a:lnTo>
                    <a:pt x="1200" y="1079"/>
                  </a:lnTo>
                  <a:lnTo>
                    <a:pt x="1215" y="1049"/>
                  </a:lnTo>
                  <a:lnTo>
                    <a:pt x="1230" y="1034"/>
                  </a:lnTo>
                  <a:lnTo>
                    <a:pt x="1245" y="1019"/>
                  </a:lnTo>
                  <a:lnTo>
                    <a:pt x="1275" y="989"/>
                  </a:lnTo>
                  <a:lnTo>
                    <a:pt x="1290" y="974"/>
                  </a:lnTo>
                  <a:lnTo>
                    <a:pt x="1305" y="959"/>
                  </a:lnTo>
                  <a:lnTo>
                    <a:pt x="1319" y="929"/>
                  </a:lnTo>
                  <a:lnTo>
                    <a:pt x="1334" y="914"/>
                  </a:lnTo>
                  <a:lnTo>
                    <a:pt x="1349" y="884"/>
                  </a:lnTo>
                  <a:lnTo>
                    <a:pt x="1364" y="869"/>
                  </a:lnTo>
                  <a:lnTo>
                    <a:pt x="1379" y="854"/>
                  </a:lnTo>
                  <a:lnTo>
                    <a:pt x="1394" y="824"/>
                  </a:lnTo>
                  <a:lnTo>
                    <a:pt x="1409" y="809"/>
                  </a:lnTo>
                  <a:lnTo>
                    <a:pt x="1424" y="794"/>
                  </a:lnTo>
                  <a:lnTo>
                    <a:pt x="1439" y="764"/>
                  </a:lnTo>
                  <a:lnTo>
                    <a:pt x="1454" y="749"/>
                  </a:lnTo>
                  <a:lnTo>
                    <a:pt x="1469" y="719"/>
                  </a:lnTo>
                  <a:lnTo>
                    <a:pt x="1484" y="704"/>
                  </a:lnTo>
                  <a:lnTo>
                    <a:pt x="1514" y="689"/>
                  </a:lnTo>
                  <a:lnTo>
                    <a:pt x="1529" y="659"/>
                  </a:lnTo>
                  <a:lnTo>
                    <a:pt x="1544" y="644"/>
                  </a:lnTo>
                  <a:lnTo>
                    <a:pt x="1559" y="629"/>
                  </a:lnTo>
                  <a:lnTo>
                    <a:pt x="1574" y="599"/>
                  </a:lnTo>
                  <a:lnTo>
                    <a:pt x="1589" y="584"/>
                  </a:lnTo>
                  <a:lnTo>
                    <a:pt x="1604" y="554"/>
                  </a:lnTo>
                  <a:lnTo>
                    <a:pt x="1619" y="539"/>
                  </a:lnTo>
                  <a:lnTo>
                    <a:pt x="1634" y="524"/>
                  </a:lnTo>
                  <a:lnTo>
                    <a:pt x="1649" y="494"/>
                  </a:lnTo>
                  <a:lnTo>
                    <a:pt x="1664" y="479"/>
                  </a:lnTo>
                  <a:lnTo>
                    <a:pt x="1679" y="464"/>
                  </a:lnTo>
                  <a:lnTo>
                    <a:pt x="1694" y="435"/>
                  </a:lnTo>
                  <a:lnTo>
                    <a:pt x="1709" y="420"/>
                  </a:lnTo>
                  <a:lnTo>
                    <a:pt x="1724" y="390"/>
                  </a:lnTo>
                  <a:lnTo>
                    <a:pt x="1754" y="375"/>
                  </a:lnTo>
                  <a:lnTo>
                    <a:pt x="1769" y="360"/>
                  </a:lnTo>
                  <a:lnTo>
                    <a:pt x="1784" y="330"/>
                  </a:lnTo>
                  <a:lnTo>
                    <a:pt x="1799" y="315"/>
                  </a:lnTo>
                  <a:lnTo>
                    <a:pt x="1814" y="300"/>
                  </a:lnTo>
                  <a:lnTo>
                    <a:pt x="1829" y="270"/>
                  </a:lnTo>
                  <a:lnTo>
                    <a:pt x="1844" y="255"/>
                  </a:lnTo>
                  <a:lnTo>
                    <a:pt x="1859" y="225"/>
                  </a:lnTo>
                  <a:lnTo>
                    <a:pt x="1874" y="210"/>
                  </a:lnTo>
                  <a:lnTo>
                    <a:pt x="1889" y="195"/>
                  </a:lnTo>
                  <a:lnTo>
                    <a:pt x="1904" y="165"/>
                  </a:lnTo>
                  <a:lnTo>
                    <a:pt x="1919" y="150"/>
                  </a:lnTo>
                  <a:lnTo>
                    <a:pt x="1934" y="135"/>
                  </a:lnTo>
                  <a:lnTo>
                    <a:pt x="1949" y="105"/>
                  </a:lnTo>
                  <a:lnTo>
                    <a:pt x="1964" y="90"/>
                  </a:lnTo>
                  <a:lnTo>
                    <a:pt x="1994" y="60"/>
                  </a:lnTo>
                  <a:lnTo>
                    <a:pt x="2009" y="45"/>
                  </a:lnTo>
                  <a:lnTo>
                    <a:pt x="2024" y="30"/>
                  </a:lnTo>
                  <a:lnTo>
                    <a:pt x="203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1" name="Freeform 71"/>
            <p:cNvSpPr>
              <a:spLocks/>
            </p:cNvSpPr>
            <p:nvPr/>
          </p:nvSpPr>
          <p:spPr bwMode="auto">
            <a:xfrm>
              <a:off x="2926" y="1029"/>
              <a:ext cx="604" cy="863"/>
            </a:xfrm>
            <a:custGeom>
              <a:avLst/>
              <a:gdLst>
                <a:gd name="T0" fmla="*/ 15 w 1184"/>
                <a:gd name="T1" fmla="*/ 1498 h 1513"/>
                <a:gd name="T2" fmla="*/ 45 w 1184"/>
                <a:gd name="T3" fmla="*/ 1453 h 1513"/>
                <a:gd name="T4" fmla="*/ 75 w 1184"/>
                <a:gd name="T5" fmla="*/ 1408 h 1513"/>
                <a:gd name="T6" fmla="*/ 105 w 1184"/>
                <a:gd name="T7" fmla="*/ 1378 h 1513"/>
                <a:gd name="T8" fmla="*/ 135 w 1184"/>
                <a:gd name="T9" fmla="*/ 1333 h 1513"/>
                <a:gd name="T10" fmla="*/ 165 w 1184"/>
                <a:gd name="T11" fmla="*/ 1288 h 1513"/>
                <a:gd name="T12" fmla="*/ 210 w 1184"/>
                <a:gd name="T13" fmla="*/ 1243 h 1513"/>
                <a:gd name="T14" fmla="*/ 240 w 1184"/>
                <a:gd name="T15" fmla="*/ 1213 h 1513"/>
                <a:gd name="T16" fmla="*/ 270 w 1184"/>
                <a:gd name="T17" fmla="*/ 1168 h 1513"/>
                <a:gd name="T18" fmla="*/ 300 w 1184"/>
                <a:gd name="T19" fmla="*/ 1123 h 1513"/>
                <a:gd name="T20" fmla="*/ 330 w 1184"/>
                <a:gd name="T21" fmla="*/ 1078 h 1513"/>
                <a:gd name="T22" fmla="*/ 360 w 1184"/>
                <a:gd name="T23" fmla="*/ 1048 h 1513"/>
                <a:gd name="T24" fmla="*/ 390 w 1184"/>
                <a:gd name="T25" fmla="*/ 1003 h 1513"/>
                <a:gd name="T26" fmla="*/ 435 w 1184"/>
                <a:gd name="T27" fmla="*/ 959 h 1513"/>
                <a:gd name="T28" fmla="*/ 465 w 1184"/>
                <a:gd name="T29" fmla="*/ 914 h 1513"/>
                <a:gd name="T30" fmla="*/ 495 w 1184"/>
                <a:gd name="T31" fmla="*/ 884 h 1513"/>
                <a:gd name="T32" fmla="*/ 525 w 1184"/>
                <a:gd name="T33" fmla="*/ 839 h 1513"/>
                <a:gd name="T34" fmla="*/ 555 w 1184"/>
                <a:gd name="T35" fmla="*/ 794 h 1513"/>
                <a:gd name="T36" fmla="*/ 585 w 1184"/>
                <a:gd name="T37" fmla="*/ 749 h 1513"/>
                <a:gd name="T38" fmla="*/ 615 w 1184"/>
                <a:gd name="T39" fmla="*/ 719 h 1513"/>
                <a:gd name="T40" fmla="*/ 660 w 1184"/>
                <a:gd name="T41" fmla="*/ 674 h 1513"/>
                <a:gd name="T42" fmla="*/ 690 w 1184"/>
                <a:gd name="T43" fmla="*/ 629 h 1513"/>
                <a:gd name="T44" fmla="*/ 720 w 1184"/>
                <a:gd name="T45" fmla="*/ 584 h 1513"/>
                <a:gd name="T46" fmla="*/ 750 w 1184"/>
                <a:gd name="T47" fmla="*/ 554 h 1513"/>
                <a:gd name="T48" fmla="*/ 780 w 1184"/>
                <a:gd name="T49" fmla="*/ 509 h 1513"/>
                <a:gd name="T50" fmla="*/ 810 w 1184"/>
                <a:gd name="T51" fmla="*/ 464 h 1513"/>
                <a:gd name="T52" fmla="*/ 840 w 1184"/>
                <a:gd name="T53" fmla="*/ 419 h 1513"/>
                <a:gd name="T54" fmla="*/ 869 w 1184"/>
                <a:gd name="T55" fmla="*/ 389 h 1513"/>
                <a:gd name="T56" fmla="*/ 914 w 1184"/>
                <a:gd name="T57" fmla="*/ 344 h 1513"/>
                <a:gd name="T58" fmla="*/ 944 w 1184"/>
                <a:gd name="T59" fmla="*/ 299 h 1513"/>
                <a:gd name="T60" fmla="*/ 974 w 1184"/>
                <a:gd name="T61" fmla="*/ 254 h 1513"/>
                <a:gd name="T62" fmla="*/ 1004 w 1184"/>
                <a:gd name="T63" fmla="*/ 224 h 1513"/>
                <a:gd name="T64" fmla="*/ 1034 w 1184"/>
                <a:gd name="T65" fmla="*/ 179 h 1513"/>
                <a:gd name="T66" fmla="*/ 1064 w 1184"/>
                <a:gd name="T67" fmla="*/ 134 h 1513"/>
                <a:gd name="T68" fmla="*/ 1094 w 1184"/>
                <a:gd name="T69" fmla="*/ 89 h 1513"/>
                <a:gd name="T70" fmla="*/ 1139 w 1184"/>
                <a:gd name="T71" fmla="*/ 59 h 1513"/>
                <a:gd name="T72" fmla="*/ 1169 w 1184"/>
                <a:gd name="T73" fmla="*/ 15 h 1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84" h="1513">
                  <a:moveTo>
                    <a:pt x="0" y="1513"/>
                  </a:moveTo>
                  <a:lnTo>
                    <a:pt x="15" y="1498"/>
                  </a:lnTo>
                  <a:lnTo>
                    <a:pt x="30" y="1483"/>
                  </a:lnTo>
                  <a:lnTo>
                    <a:pt x="45" y="1453"/>
                  </a:lnTo>
                  <a:lnTo>
                    <a:pt x="60" y="1438"/>
                  </a:lnTo>
                  <a:lnTo>
                    <a:pt x="75" y="1408"/>
                  </a:lnTo>
                  <a:lnTo>
                    <a:pt x="90" y="1393"/>
                  </a:lnTo>
                  <a:lnTo>
                    <a:pt x="105" y="1378"/>
                  </a:lnTo>
                  <a:lnTo>
                    <a:pt x="120" y="1348"/>
                  </a:lnTo>
                  <a:lnTo>
                    <a:pt x="135" y="1333"/>
                  </a:lnTo>
                  <a:lnTo>
                    <a:pt x="150" y="1318"/>
                  </a:lnTo>
                  <a:lnTo>
                    <a:pt x="165" y="1288"/>
                  </a:lnTo>
                  <a:lnTo>
                    <a:pt x="195" y="1273"/>
                  </a:lnTo>
                  <a:lnTo>
                    <a:pt x="210" y="1243"/>
                  </a:lnTo>
                  <a:lnTo>
                    <a:pt x="225" y="1228"/>
                  </a:lnTo>
                  <a:lnTo>
                    <a:pt x="240" y="1213"/>
                  </a:lnTo>
                  <a:lnTo>
                    <a:pt x="255" y="1183"/>
                  </a:lnTo>
                  <a:lnTo>
                    <a:pt x="270" y="1168"/>
                  </a:lnTo>
                  <a:lnTo>
                    <a:pt x="285" y="1153"/>
                  </a:lnTo>
                  <a:lnTo>
                    <a:pt x="300" y="1123"/>
                  </a:lnTo>
                  <a:lnTo>
                    <a:pt x="315" y="1108"/>
                  </a:lnTo>
                  <a:lnTo>
                    <a:pt x="330" y="1078"/>
                  </a:lnTo>
                  <a:lnTo>
                    <a:pt x="345" y="1063"/>
                  </a:lnTo>
                  <a:lnTo>
                    <a:pt x="360" y="1048"/>
                  </a:lnTo>
                  <a:lnTo>
                    <a:pt x="375" y="1018"/>
                  </a:lnTo>
                  <a:lnTo>
                    <a:pt x="390" y="1003"/>
                  </a:lnTo>
                  <a:lnTo>
                    <a:pt x="420" y="989"/>
                  </a:lnTo>
                  <a:lnTo>
                    <a:pt x="435" y="959"/>
                  </a:lnTo>
                  <a:lnTo>
                    <a:pt x="450" y="944"/>
                  </a:lnTo>
                  <a:lnTo>
                    <a:pt x="465" y="914"/>
                  </a:lnTo>
                  <a:lnTo>
                    <a:pt x="480" y="899"/>
                  </a:lnTo>
                  <a:lnTo>
                    <a:pt x="495" y="884"/>
                  </a:lnTo>
                  <a:lnTo>
                    <a:pt x="510" y="854"/>
                  </a:lnTo>
                  <a:lnTo>
                    <a:pt x="525" y="839"/>
                  </a:lnTo>
                  <a:lnTo>
                    <a:pt x="540" y="824"/>
                  </a:lnTo>
                  <a:lnTo>
                    <a:pt x="555" y="794"/>
                  </a:lnTo>
                  <a:lnTo>
                    <a:pt x="570" y="779"/>
                  </a:lnTo>
                  <a:lnTo>
                    <a:pt x="585" y="749"/>
                  </a:lnTo>
                  <a:lnTo>
                    <a:pt x="600" y="734"/>
                  </a:lnTo>
                  <a:lnTo>
                    <a:pt x="615" y="719"/>
                  </a:lnTo>
                  <a:lnTo>
                    <a:pt x="630" y="689"/>
                  </a:lnTo>
                  <a:lnTo>
                    <a:pt x="660" y="674"/>
                  </a:lnTo>
                  <a:lnTo>
                    <a:pt x="675" y="659"/>
                  </a:lnTo>
                  <a:lnTo>
                    <a:pt x="690" y="629"/>
                  </a:lnTo>
                  <a:lnTo>
                    <a:pt x="705" y="614"/>
                  </a:lnTo>
                  <a:lnTo>
                    <a:pt x="720" y="584"/>
                  </a:lnTo>
                  <a:lnTo>
                    <a:pt x="735" y="569"/>
                  </a:lnTo>
                  <a:lnTo>
                    <a:pt x="750" y="554"/>
                  </a:lnTo>
                  <a:lnTo>
                    <a:pt x="765" y="524"/>
                  </a:lnTo>
                  <a:lnTo>
                    <a:pt x="780" y="509"/>
                  </a:lnTo>
                  <a:lnTo>
                    <a:pt x="795" y="494"/>
                  </a:lnTo>
                  <a:lnTo>
                    <a:pt x="810" y="464"/>
                  </a:lnTo>
                  <a:lnTo>
                    <a:pt x="825" y="449"/>
                  </a:lnTo>
                  <a:lnTo>
                    <a:pt x="840" y="419"/>
                  </a:lnTo>
                  <a:lnTo>
                    <a:pt x="854" y="404"/>
                  </a:lnTo>
                  <a:lnTo>
                    <a:pt x="869" y="389"/>
                  </a:lnTo>
                  <a:lnTo>
                    <a:pt x="899" y="359"/>
                  </a:lnTo>
                  <a:lnTo>
                    <a:pt x="914" y="344"/>
                  </a:lnTo>
                  <a:lnTo>
                    <a:pt x="929" y="329"/>
                  </a:lnTo>
                  <a:lnTo>
                    <a:pt x="944" y="299"/>
                  </a:lnTo>
                  <a:lnTo>
                    <a:pt x="959" y="284"/>
                  </a:lnTo>
                  <a:lnTo>
                    <a:pt x="974" y="254"/>
                  </a:lnTo>
                  <a:lnTo>
                    <a:pt x="989" y="239"/>
                  </a:lnTo>
                  <a:lnTo>
                    <a:pt x="1004" y="224"/>
                  </a:lnTo>
                  <a:lnTo>
                    <a:pt x="1019" y="194"/>
                  </a:lnTo>
                  <a:lnTo>
                    <a:pt x="1034" y="179"/>
                  </a:lnTo>
                  <a:lnTo>
                    <a:pt x="1049" y="164"/>
                  </a:lnTo>
                  <a:lnTo>
                    <a:pt x="1064" y="134"/>
                  </a:lnTo>
                  <a:lnTo>
                    <a:pt x="1079" y="119"/>
                  </a:lnTo>
                  <a:lnTo>
                    <a:pt x="1094" y="89"/>
                  </a:lnTo>
                  <a:lnTo>
                    <a:pt x="1109" y="74"/>
                  </a:lnTo>
                  <a:lnTo>
                    <a:pt x="1139" y="59"/>
                  </a:lnTo>
                  <a:lnTo>
                    <a:pt x="1154" y="29"/>
                  </a:lnTo>
                  <a:lnTo>
                    <a:pt x="1169" y="15"/>
                  </a:lnTo>
                  <a:lnTo>
                    <a:pt x="1184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2" name="Freeform 72"/>
            <p:cNvSpPr>
              <a:spLocks/>
            </p:cNvSpPr>
            <p:nvPr/>
          </p:nvSpPr>
          <p:spPr bwMode="auto">
            <a:xfrm>
              <a:off x="1081" y="1414"/>
              <a:ext cx="1033" cy="1572"/>
            </a:xfrm>
            <a:custGeom>
              <a:avLst/>
              <a:gdLst>
                <a:gd name="T0" fmla="*/ 30 w 2024"/>
                <a:gd name="T1" fmla="*/ 120 h 2757"/>
                <a:gd name="T2" fmla="*/ 75 w 2024"/>
                <a:gd name="T3" fmla="*/ 300 h 2757"/>
                <a:gd name="T4" fmla="*/ 120 w 2024"/>
                <a:gd name="T5" fmla="*/ 479 h 2757"/>
                <a:gd name="T6" fmla="*/ 165 w 2024"/>
                <a:gd name="T7" fmla="*/ 629 h 2757"/>
                <a:gd name="T8" fmla="*/ 210 w 2024"/>
                <a:gd name="T9" fmla="*/ 794 h 2757"/>
                <a:gd name="T10" fmla="*/ 270 w 2024"/>
                <a:gd name="T11" fmla="*/ 944 h 2757"/>
                <a:gd name="T12" fmla="*/ 315 w 2024"/>
                <a:gd name="T13" fmla="*/ 1079 h 2757"/>
                <a:gd name="T14" fmla="*/ 360 w 2024"/>
                <a:gd name="T15" fmla="*/ 1214 h 2757"/>
                <a:gd name="T16" fmla="*/ 405 w 2024"/>
                <a:gd name="T17" fmla="*/ 1348 h 2757"/>
                <a:gd name="T18" fmla="*/ 450 w 2024"/>
                <a:gd name="T19" fmla="*/ 1468 h 2757"/>
                <a:gd name="T20" fmla="*/ 510 w 2024"/>
                <a:gd name="T21" fmla="*/ 1588 h 2757"/>
                <a:gd name="T22" fmla="*/ 555 w 2024"/>
                <a:gd name="T23" fmla="*/ 1693 h 2757"/>
                <a:gd name="T24" fmla="*/ 600 w 2024"/>
                <a:gd name="T25" fmla="*/ 1798 h 2757"/>
                <a:gd name="T26" fmla="*/ 645 w 2024"/>
                <a:gd name="T27" fmla="*/ 1888 h 2757"/>
                <a:gd name="T28" fmla="*/ 690 w 2024"/>
                <a:gd name="T29" fmla="*/ 1978 h 2757"/>
                <a:gd name="T30" fmla="*/ 750 w 2024"/>
                <a:gd name="T31" fmla="*/ 2068 h 2757"/>
                <a:gd name="T32" fmla="*/ 795 w 2024"/>
                <a:gd name="T33" fmla="*/ 2158 h 2757"/>
                <a:gd name="T34" fmla="*/ 840 w 2024"/>
                <a:gd name="T35" fmla="*/ 2233 h 2757"/>
                <a:gd name="T36" fmla="*/ 885 w 2024"/>
                <a:gd name="T37" fmla="*/ 2292 h 2757"/>
                <a:gd name="T38" fmla="*/ 930 w 2024"/>
                <a:gd name="T39" fmla="*/ 2352 h 2757"/>
                <a:gd name="T40" fmla="*/ 990 w 2024"/>
                <a:gd name="T41" fmla="*/ 2412 h 2757"/>
                <a:gd name="T42" fmla="*/ 1035 w 2024"/>
                <a:gd name="T43" fmla="*/ 2472 h 2757"/>
                <a:gd name="T44" fmla="*/ 1080 w 2024"/>
                <a:gd name="T45" fmla="*/ 2517 h 2757"/>
                <a:gd name="T46" fmla="*/ 1125 w 2024"/>
                <a:gd name="T47" fmla="*/ 2562 h 2757"/>
                <a:gd name="T48" fmla="*/ 1170 w 2024"/>
                <a:gd name="T49" fmla="*/ 2607 h 2757"/>
                <a:gd name="T50" fmla="*/ 1230 w 2024"/>
                <a:gd name="T51" fmla="*/ 2637 h 2757"/>
                <a:gd name="T52" fmla="*/ 1275 w 2024"/>
                <a:gd name="T53" fmla="*/ 2667 h 2757"/>
                <a:gd name="T54" fmla="*/ 1319 w 2024"/>
                <a:gd name="T55" fmla="*/ 2682 h 2757"/>
                <a:gd name="T56" fmla="*/ 1364 w 2024"/>
                <a:gd name="T57" fmla="*/ 2712 h 2757"/>
                <a:gd name="T58" fmla="*/ 1424 w 2024"/>
                <a:gd name="T59" fmla="*/ 2727 h 2757"/>
                <a:gd name="T60" fmla="*/ 1469 w 2024"/>
                <a:gd name="T61" fmla="*/ 2742 h 2757"/>
                <a:gd name="T62" fmla="*/ 1514 w 2024"/>
                <a:gd name="T63" fmla="*/ 2742 h 2757"/>
                <a:gd name="T64" fmla="*/ 1559 w 2024"/>
                <a:gd name="T65" fmla="*/ 2757 h 2757"/>
                <a:gd name="T66" fmla="*/ 1604 w 2024"/>
                <a:gd name="T67" fmla="*/ 2757 h 2757"/>
                <a:gd name="T68" fmla="*/ 1664 w 2024"/>
                <a:gd name="T69" fmla="*/ 2742 h 2757"/>
                <a:gd name="T70" fmla="*/ 1709 w 2024"/>
                <a:gd name="T71" fmla="*/ 2742 h 2757"/>
                <a:gd name="T72" fmla="*/ 1754 w 2024"/>
                <a:gd name="T73" fmla="*/ 2727 h 2757"/>
                <a:gd name="T74" fmla="*/ 1799 w 2024"/>
                <a:gd name="T75" fmla="*/ 2712 h 2757"/>
                <a:gd name="T76" fmla="*/ 1844 w 2024"/>
                <a:gd name="T77" fmla="*/ 2697 h 2757"/>
                <a:gd name="T78" fmla="*/ 1904 w 2024"/>
                <a:gd name="T79" fmla="*/ 2682 h 2757"/>
                <a:gd name="T80" fmla="*/ 1949 w 2024"/>
                <a:gd name="T81" fmla="*/ 2652 h 2757"/>
                <a:gd name="T82" fmla="*/ 1994 w 2024"/>
                <a:gd name="T83" fmla="*/ 2637 h 27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4" h="2757">
                  <a:moveTo>
                    <a:pt x="0" y="0"/>
                  </a:moveTo>
                  <a:lnTo>
                    <a:pt x="15" y="60"/>
                  </a:lnTo>
                  <a:lnTo>
                    <a:pt x="30" y="120"/>
                  </a:lnTo>
                  <a:lnTo>
                    <a:pt x="45" y="180"/>
                  </a:lnTo>
                  <a:lnTo>
                    <a:pt x="60" y="240"/>
                  </a:lnTo>
                  <a:lnTo>
                    <a:pt x="75" y="300"/>
                  </a:lnTo>
                  <a:lnTo>
                    <a:pt x="90" y="359"/>
                  </a:lnTo>
                  <a:lnTo>
                    <a:pt x="105" y="419"/>
                  </a:lnTo>
                  <a:lnTo>
                    <a:pt x="120" y="479"/>
                  </a:lnTo>
                  <a:lnTo>
                    <a:pt x="135" y="524"/>
                  </a:lnTo>
                  <a:lnTo>
                    <a:pt x="150" y="584"/>
                  </a:lnTo>
                  <a:lnTo>
                    <a:pt x="165" y="629"/>
                  </a:lnTo>
                  <a:lnTo>
                    <a:pt x="180" y="689"/>
                  </a:lnTo>
                  <a:lnTo>
                    <a:pt x="195" y="734"/>
                  </a:lnTo>
                  <a:lnTo>
                    <a:pt x="210" y="794"/>
                  </a:lnTo>
                  <a:lnTo>
                    <a:pt x="240" y="839"/>
                  </a:lnTo>
                  <a:lnTo>
                    <a:pt x="255" y="884"/>
                  </a:lnTo>
                  <a:lnTo>
                    <a:pt x="270" y="944"/>
                  </a:lnTo>
                  <a:lnTo>
                    <a:pt x="285" y="989"/>
                  </a:lnTo>
                  <a:lnTo>
                    <a:pt x="300" y="1034"/>
                  </a:lnTo>
                  <a:lnTo>
                    <a:pt x="315" y="1079"/>
                  </a:lnTo>
                  <a:lnTo>
                    <a:pt x="330" y="1124"/>
                  </a:lnTo>
                  <a:lnTo>
                    <a:pt x="345" y="1169"/>
                  </a:lnTo>
                  <a:lnTo>
                    <a:pt x="360" y="1214"/>
                  </a:lnTo>
                  <a:lnTo>
                    <a:pt x="375" y="1259"/>
                  </a:lnTo>
                  <a:lnTo>
                    <a:pt x="390" y="1303"/>
                  </a:lnTo>
                  <a:lnTo>
                    <a:pt x="405" y="1348"/>
                  </a:lnTo>
                  <a:lnTo>
                    <a:pt x="420" y="1393"/>
                  </a:lnTo>
                  <a:lnTo>
                    <a:pt x="435" y="1423"/>
                  </a:lnTo>
                  <a:lnTo>
                    <a:pt x="450" y="1468"/>
                  </a:lnTo>
                  <a:lnTo>
                    <a:pt x="480" y="1513"/>
                  </a:lnTo>
                  <a:lnTo>
                    <a:pt x="495" y="1543"/>
                  </a:lnTo>
                  <a:lnTo>
                    <a:pt x="510" y="1588"/>
                  </a:lnTo>
                  <a:lnTo>
                    <a:pt x="525" y="1618"/>
                  </a:lnTo>
                  <a:lnTo>
                    <a:pt x="540" y="1663"/>
                  </a:lnTo>
                  <a:lnTo>
                    <a:pt x="555" y="1693"/>
                  </a:lnTo>
                  <a:lnTo>
                    <a:pt x="570" y="1723"/>
                  </a:lnTo>
                  <a:lnTo>
                    <a:pt x="585" y="1768"/>
                  </a:lnTo>
                  <a:lnTo>
                    <a:pt x="600" y="1798"/>
                  </a:lnTo>
                  <a:lnTo>
                    <a:pt x="615" y="1828"/>
                  </a:lnTo>
                  <a:lnTo>
                    <a:pt x="630" y="1858"/>
                  </a:lnTo>
                  <a:lnTo>
                    <a:pt x="645" y="1888"/>
                  </a:lnTo>
                  <a:lnTo>
                    <a:pt x="660" y="1918"/>
                  </a:lnTo>
                  <a:lnTo>
                    <a:pt x="675" y="1963"/>
                  </a:lnTo>
                  <a:lnTo>
                    <a:pt x="690" y="1978"/>
                  </a:lnTo>
                  <a:lnTo>
                    <a:pt x="720" y="2008"/>
                  </a:lnTo>
                  <a:lnTo>
                    <a:pt x="735" y="2038"/>
                  </a:lnTo>
                  <a:lnTo>
                    <a:pt x="750" y="2068"/>
                  </a:lnTo>
                  <a:lnTo>
                    <a:pt x="765" y="2098"/>
                  </a:lnTo>
                  <a:lnTo>
                    <a:pt x="780" y="2128"/>
                  </a:lnTo>
                  <a:lnTo>
                    <a:pt x="795" y="2158"/>
                  </a:lnTo>
                  <a:lnTo>
                    <a:pt x="810" y="2173"/>
                  </a:lnTo>
                  <a:lnTo>
                    <a:pt x="825" y="2203"/>
                  </a:lnTo>
                  <a:lnTo>
                    <a:pt x="840" y="2233"/>
                  </a:lnTo>
                  <a:lnTo>
                    <a:pt x="855" y="2248"/>
                  </a:lnTo>
                  <a:lnTo>
                    <a:pt x="870" y="2277"/>
                  </a:lnTo>
                  <a:lnTo>
                    <a:pt x="885" y="2292"/>
                  </a:lnTo>
                  <a:lnTo>
                    <a:pt x="900" y="2322"/>
                  </a:lnTo>
                  <a:lnTo>
                    <a:pt x="915" y="2337"/>
                  </a:lnTo>
                  <a:lnTo>
                    <a:pt x="930" y="2352"/>
                  </a:lnTo>
                  <a:lnTo>
                    <a:pt x="960" y="2382"/>
                  </a:lnTo>
                  <a:lnTo>
                    <a:pt x="975" y="2397"/>
                  </a:lnTo>
                  <a:lnTo>
                    <a:pt x="990" y="2412"/>
                  </a:lnTo>
                  <a:lnTo>
                    <a:pt x="1005" y="2442"/>
                  </a:lnTo>
                  <a:lnTo>
                    <a:pt x="1020" y="2457"/>
                  </a:lnTo>
                  <a:lnTo>
                    <a:pt x="1035" y="2472"/>
                  </a:lnTo>
                  <a:lnTo>
                    <a:pt x="1050" y="2487"/>
                  </a:lnTo>
                  <a:lnTo>
                    <a:pt x="1065" y="2502"/>
                  </a:lnTo>
                  <a:lnTo>
                    <a:pt x="1080" y="2517"/>
                  </a:lnTo>
                  <a:lnTo>
                    <a:pt x="1095" y="2532"/>
                  </a:lnTo>
                  <a:lnTo>
                    <a:pt x="1110" y="2547"/>
                  </a:lnTo>
                  <a:lnTo>
                    <a:pt x="1125" y="2562"/>
                  </a:lnTo>
                  <a:lnTo>
                    <a:pt x="1140" y="2577"/>
                  </a:lnTo>
                  <a:lnTo>
                    <a:pt x="1155" y="2592"/>
                  </a:lnTo>
                  <a:lnTo>
                    <a:pt x="1170" y="2607"/>
                  </a:lnTo>
                  <a:lnTo>
                    <a:pt x="1200" y="2607"/>
                  </a:lnTo>
                  <a:lnTo>
                    <a:pt x="1215" y="2622"/>
                  </a:lnTo>
                  <a:lnTo>
                    <a:pt x="1230" y="2637"/>
                  </a:lnTo>
                  <a:lnTo>
                    <a:pt x="1245" y="2652"/>
                  </a:lnTo>
                  <a:lnTo>
                    <a:pt x="1260" y="2652"/>
                  </a:lnTo>
                  <a:lnTo>
                    <a:pt x="1275" y="2667"/>
                  </a:lnTo>
                  <a:lnTo>
                    <a:pt x="1290" y="2667"/>
                  </a:lnTo>
                  <a:lnTo>
                    <a:pt x="1304" y="2682"/>
                  </a:lnTo>
                  <a:lnTo>
                    <a:pt x="1319" y="2682"/>
                  </a:lnTo>
                  <a:lnTo>
                    <a:pt x="1334" y="2697"/>
                  </a:lnTo>
                  <a:lnTo>
                    <a:pt x="1349" y="2697"/>
                  </a:lnTo>
                  <a:lnTo>
                    <a:pt x="1364" y="2712"/>
                  </a:lnTo>
                  <a:lnTo>
                    <a:pt x="1379" y="2712"/>
                  </a:lnTo>
                  <a:lnTo>
                    <a:pt x="1394" y="2727"/>
                  </a:lnTo>
                  <a:lnTo>
                    <a:pt x="1424" y="2727"/>
                  </a:lnTo>
                  <a:lnTo>
                    <a:pt x="1439" y="2727"/>
                  </a:lnTo>
                  <a:lnTo>
                    <a:pt x="1454" y="2742"/>
                  </a:lnTo>
                  <a:lnTo>
                    <a:pt x="1469" y="2742"/>
                  </a:lnTo>
                  <a:lnTo>
                    <a:pt x="1484" y="2742"/>
                  </a:lnTo>
                  <a:lnTo>
                    <a:pt x="1499" y="2742"/>
                  </a:lnTo>
                  <a:lnTo>
                    <a:pt x="1514" y="2742"/>
                  </a:lnTo>
                  <a:lnTo>
                    <a:pt x="1529" y="2742"/>
                  </a:lnTo>
                  <a:lnTo>
                    <a:pt x="1544" y="2757"/>
                  </a:lnTo>
                  <a:lnTo>
                    <a:pt x="1559" y="2757"/>
                  </a:lnTo>
                  <a:lnTo>
                    <a:pt x="1574" y="2757"/>
                  </a:lnTo>
                  <a:lnTo>
                    <a:pt x="1589" y="2757"/>
                  </a:lnTo>
                  <a:lnTo>
                    <a:pt x="1604" y="2757"/>
                  </a:lnTo>
                  <a:lnTo>
                    <a:pt x="1619" y="2757"/>
                  </a:lnTo>
                  <a:lnTo>
                    <a:pt x="1634" y="2757"/>
                  </a:lnTo>
                  <a:lnTo>
                    <a:pt x="1664" y="2742"/>
                  </a:lnTo>
                  <a:lnTo>
                    <a:pt x="1679" y="2742"/>
                  </a:lnTo>
                  <a:lnTo>
                    <a:pt x="1694" y="2742"/>
                  </a:lnTo>
                  <a:lnTo>
                    <a:pt x="1709" y="2742"/>
                  </a:lnTo>
                  <a:lnTo>
                    <a:pt x="1724" y="2742"/>
                  </a:lnTo>
                  <a:lnTo>
                    <a:pt x="1739" y="2742"/>
                  </a:lnTo>
                  <a:lnTo>
                    <a:pt x="1754" y="2727"/>
                  </a:lnTo>
                  <a:lnTo>
                    <a:pt x="1769" y="2727"/>
                  </a:lnTo>
                  <a:lnTo>
                    <a:pt x="1784" y="2727"/>
                  </a:lnTo>
                  <a:lnTo>
                    <a:pt x="1799" y="2712"/>
                  </a:lnTo>
                  <a:lnTo>
                    <a:pt x="1814" y="2712"/>
                  </a:lnTo>
                  <a:lnTo>
                    <a:pt x="1829" y="2712"/>
                  </a:lnTo>
                  <a:lnTo>
                    <a:pt x="1844" y="2697"/>
                  </a:lnTo>
                  <a:lnTo>
                    <a:pt x="1859" y="2697"/>
                  </a:lnTo>
                  <a:lnTo>
                    <a:pt x="1874" y="2682"/>
                  </a:lnTo>
                  <a:lnTo>
                    <a:pt x="1904" y="2682"/>
                  </a:lnTo>
                  <a:lnTo>
                    <a:pt x="1919" y="2682"/>
                  </a:lnTo>
                  <a:lnTo>
                    <a:pt x="1934" y="2667"/>
                  </a:lnTo>
                  <a:lnTo>
                    <a:pt x="1949" y="2652"/>
                  </a:lnTo>
                  <a:lnTo>
                    <a:pt x="1964" y="2652"/>
                  </a:lnTo>
                  <a:lnTo>
                    <a:pt x="1979" y="2637"/>
                  </a:lnTo>
                  <a:lnTo>
                    <a:pt x="1994" y="2637"/>
                  </a:lnTo>
                  <a:lnTo>
                    <a:pt x="2009" y="2622"/>
                  </a:lnTo>
                  <a:lnTo>
                    <a:pt x="2024" y="2622"/>
                  </a:lnTo>
                </a:path>
              </a:pathLst>
            </a:custGeom>
            <a:noFill/>
            <a:ln w="0">
              <a:solidFill>
                <a:srgbClr val="009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3" name="Freeform 73"/>
            <p:cNvSpPr>
              <a:spLocks/>
            </p:cNvSpPr>
            <p:nvPr/>
          </p:nvSpPr>
          <p:spPr bwMode="auto">
            <a:xfrm>
              <a:off x="2114" y="1627"/>
              <a:ext cx="1041" cy="1282"/>
            </a:xfrm>
            <a:custGeom>
              <a:avLst/>
              <a:gdLst>
                <a:gd name="T0" fmla="*/ 30 w 2039"/>
                <a:gd name="T1" fmla="*/ 2218 h 2248"/>
                <a:gd name="T2" fmla="*/ 75 w 2039"/>
                <a:gd name="T3" fmla="*/ 2188 h 2248"/>
                <a:gd name="T4" fmla="*/ 135 w 2039"/>
                <a:gd name="T5" fmla="*/ 2158 h 2248"/>
                <a:gd name="T6" fmla="*/ 180 w 2039"/>
                <a:gd name="T7" fmla="*/ 2113 h 2248"/>
                <a:gd name="T8" fmla="*/ 225 w 2039"/>
                <a:gd name="T9" fmla="*/ 2083 h 2248"/>
                <a:gd name="T10" fmla="*/ 270 w 2039"/>
                <a:gd name="T11" fmla="*/ 2038 h 2248"/>
                <a:gd name="T12" fmla="*/ 315 w 2039"/>
                <a:gd name="T13" fmla="*/ 1993 h 2248"/>
                <a:gd name="T14" fmla="*/ 375 w 2039"/>
                <a:gd name="T15" fmla="*/ 1948 h 2248"/>
                <a:gd name="T16" fmla="*/ 420 w 2039"/>
                <a:gd name="T17" fmla="*/ 1903 h 2248"/>
                <a:gd name="T18" fmla="*/ 465 w 2039"/>
                <a:gd name="T19" fmla="*/ 1859 h 2248"/>
                <a:gd name="T20" fmla="*/ 510 w 2039"/>
                <a:gd name="T21" fmla="*/ 1799 h 2248"/>
                <a:gd name="T22" fmla="*/ 555 w 2039"/>
                <a:gd name="T23" fmla="*/ 1754 h 2248"/>
                <a:gd name="T24" fmla="*/ 615 w 2039"/>
                <a:gd name="T25" fmla="*/ 1694 h 2248"/>
                <a:gd name="T26" fmla="*/ 660 w 2039"/>
                <a:gd name="T27" fmla="*/ 1634 h 2248"/>
                <a:gd name="T28" fmla="*/ 705 w 2039"/>
                <a:gd name="T29" fmla="*/ 1589 h 2248"/>
                <a:gd name="T30" fmla="*/ 750 w 2039"/>
                <a:gd name="T31" fmla="*/ 1529 h 2248"/>
                <a:gd name="T32" fmla="*/ 795 w 2039"/>
                <a:gd name="T33" fmla="*/ 1469 h 2248"/>
                <a:gd name="T34" fmla="*/ 855 w 2039"/>
                <a:gd name="T35" fmla="*/ 1409 h 2248"/>
                <a:gd name="T36" fmla="*/ 899 w 2039"/>
                <a:gd name="T37" fmla="*/ 1349 h 2248"/>
                <a:gd name="T38" fmla="*/ 944 w 2039"/>
                <a:gd name="T39" fmla="*/ 1289 h 2248"/>
                <a:gd name="T40" fmla="*/ 989 w 2039"/>
                <a:gd name="T41" fmla="*/ 1229 h 2248"/>
                <a:gd name="T42" fmla="*/ 1034 w 2039"/>
                <a:gd name="T43" fmla="*/ 1169 h 2248"/>
                <a:gd name="T44" fmla="*/ 1094 w 2039"/>
                <a:gd name="T45" fmla="*/ 1109 h 2248"/>
                <a:gd name="T46" fmla="*/ 1139 w 2039"/>
                <a:gd name="T47" fmla="*/ 1049 h 2248"/>
                <a:gd name="T48" fmla="*/ 1184 w 2039"/>
                <a:gd name="T49" fmla="*/ 989 h 2248"/>
                <a:gd name="T50" fmla="*/ 1229 w 2039"/>
                <a:gd name="T51" fmla="*/ 929 h 2248"/>
                <a:gd name="T52" fmla="*/ 1274 w 2039"/>
                <a:gd name="T53" fmla="*/ 855 h 2248"/>
                <a:gd name="T54" fmla="*/ 1334 w 2039"/>
                <a:gd name="T55" fmla="*/ 795 h 2248"/>
                <a:gd name="T56" fmla="*/ 1379 w 2039"/>
                <a:gd name="T57" fmla="*/ 735 h 2248"/>
                <a:gd name="T58" fmla="*/ 1424 w 2039"/>
                <a:gd name="T59" fmla="*/ 675 h 2248"/>
                <a:gd name="T60" fmla="*/ 1469 w 2039"/>
                <a:gd name="T61" fmla="*/ 615 h 2248"/>
                <a:gd name="T62" fmla="*/ 1514 w 2039"/>
                <a:gd name="T63" fmla="*/ 555 h 2248"/>
                <a:gd name="T64" fmla="*/ 1574 w 2039"/>
                <a:gd name="T65" fmla="*/ 495 h 2248"/>
                <a:gd name="T66" fmla="*/ 1619 w 2039"/>
                <a:gd name="T67" fmla="*/ 450 h 2248"/>
                <a:gd name="T68" fmla="*/ 1664 w 2039"/>
                <a:gd name="T69" fmla="*/ 390 h 2248"/>
                <a:gd name="T70" fmla="*/ 1709 w 2039"/>
                <a:gd name="T71" fmla="*/ 330 h 2248"/>
                <a:gd name="T72" fmla="*/ 1754 w 2039"/>
                <a:gd name="T73" fmla="*/ 270 h 2248"/>
                <a:gd name="T74" fmla="*/ 1814 w 2039"/>
                <a:gd name="T75" fmla="*/ 225 h 2248"/>
                <a:gd name="T76" fmla="*/ 1859 w 2039"/>
                <a:gd name="T77" fmla="*/ 180 h 2248"/>
                <a:gd name="T78" fmla="*/ 1904 w 2039"/>
                <a:gd name="T79" fmla="*/ 120 h 2248"/>
                <a:gd name="T80" fmla="*/ 1949 w 2039"/>
                <a:gd name="T81" fmla="*/ 75 h 2248"/>
                <a:gd name="T82" fmla="*/ 2009 w 2039"/>
                <a:gd name="T83" fmla="*/ 30 h 2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9" h="2248">
                  <a:moveTo>
                    <a:pt x="0" y="2248"/>
                  </a:moveTo>
                  <a:lnTo>
                    <a:pt x="15" y="2233"/>
                  </a:lnTo>
                  <a:lnTo>
                    <a:pt x="30" y="2218"/>
                  </a:lnTo>
                  <a:lnTo>
                    <a:pt x="45" y="2218"/>
                  </a:lnTo>
                  <a:lnTo>
                    <a:pt x="60" y="2203"/>
                  </a:lnTo>
                  <a:lnTo>
                    <a:pt x="75" y="2188"/>
                  </a:lnTo>
                  <a:lnTo>
                    <a:pt x="90" y="2173"/>
                  </a:lnTo>
                  <a:lnTo>
                    <a:pt x="120" y="2173"/>
                  </a:lnTo>
                  <a:lnTo>
                    <a:pt x="135" y="2158"/>
                  </a:lnTo>
                  <a:lnTo>
                    <a:pt x="150" y="2143"/>
                  </a:lnTo>
                  <a:lnTo>
                    <a:pt x="165" y="2128"/>
                  </a:lnTo>
                  <a:lnTo>
                    <a:pt x="180" y="2113"/>
                  </a:lnTo>
                  <a:lnTo>
                    <a:pt x="195" y="2098"/>
                  </a:lnTo>
                  <a:lnTo>
                    <a:pt x="210" y="2098"/>
                  </a:lnTo>
                  <a:lnTo>
                    <a:pt x="225" y="2083"/>
                  </a:lnTo>
                  <a:lnTo>
                    <a:pt x="240" y="2068"/>
                  </a:lnTo>
                  <a:lnTo>
                    <a:pt x="255" y="2053"/>
                  </a:lnTo>
                  <a:lnTo>
                    <a:pt x="270" y="2038"/>
                  </a:lnTo>
                  <a:lnTo>
                    <a:pt x="285" y="2023"/>
                  </a:lnTo>
                  <a:lnTo>
                    <a:pt x="300" y="2008"/>
                  </a:lnTo>
                  <a:lnTo>
                    <a:pt x="315" y="1993"/>
                  </a:lnTo>
                  <a:lnTo>
                    <a:pt x="330" y="1978"/>
                  </a:lnTo>
                  <a:lnTo>
                    <a:pt x="360" y="1963"/>
                  </a:lnTo>
                  <a:lnTo>
                    <a:pt x="375" y="1948"/>
                  </a:lnTo>
                  <a:lnTo>
                    <a:pt x="390" y="1933"/>
                  </a:lnTo>
                  <a:lnTo>
                    <a:pt x="405" y="1918"/>
                  </a:lnTo>
                  <a:lnTo>
                    <a:pt x="420" y="1903"/>
                  </a:lnTo>
                  <a:lnTo>
                    <a:pt x="435" y="1889"/>
                  </a:lnTo>
                  <a:lnTo>
                    <a:pt x="450" y="1874"/>
                  </a:lnTo>
                  <a:lnTo>
                    <a:pt x="465" y="1859"/>
                  </a:lnTo>
                  <a:lnTo>
                    <a:pt x="480" y="1829"/>
                  </a:lnTo>
                  <a:lnTo>
                    <a:pt x="495" y="1814"/>
                  </a:lnTo>
                  <a:lnTo>
                    <a:pt x="510" y="1799"/>
                  </a:lnTo>
                  <a:lnTo>
                    <a:pt x="525" y="1784"/>
                  </a:lnTo>
                  <a:lnTo>
                    <a:pt x="540" y="1769"/>
                  </a:lnTo>
                  <a:lnTo>
                    <a:pt x="555" y="1754"/>
                  </a:lnTo>
                  <a:lnTo>
                    <a:pt x="585" y="1739"/>
                  </a:lnTo>
                  <a:lnTo>
                    <a:pt x="600" y="1709"/>
                  </a:lnTo>
                  <a:lnTo>
                    <a:pt x="615" y="1694"/>
                  </a:lnTo>
                  <a:lnTo>
                    <a:pt x="630" y="1679"/>
                  </a:lnTo>
                  <a:lnTo>
                    <a:pt x="645" y="1664"/>
                  </a:lnTo>
                  <a:lnTo>
                    <a:pt x="660" y="1634"/>
                  </a:lnTo>
                  <a:lnTo>
                    <a:pt x="675" y="1619"/>
                  </a:lnTo>
                  <a:lnTo>
                    <a:pt x="690" y="1604"/>
                  </a:lnTo>
                  <a:lnTo>
                    <a:pt x="705" y="1589"/>
                  </a:lnTo>
                  <a:lnTo>
                    <a:pt x="720" y="1559"/>
                  </a:lnTo>
                  <a:lnTo>
                    <a:pt x="735" y="1544"/>
                  </a:lnTo>
                  <a:lnTo>
                    <a:pt x="750" y="1529"/>
                  </a:lnTo>
                  <a:lnTo>
                    <a:pt x="765" y="1514"/>
                  </a:lnTo>
                  <a:lnTo>
                    <a:pt x="780" y="1484"/>
                  </a:lnTo>
                  <a:lnTo>
                    <a:pt x="795" y="1469"/>
                  </a:lnTo>
                  <a:lnTo>
                    <a:pt x="825" y="1454"/>
                  </a:lnTo>
                  <a:lnTo>
                    <a:pt x="840" y="1424"/>
                  </a:lnTo>
                  <a:lnTo>
                    <a:pt x="855" y="1409"/>
                  </a:lnTo>
                  <a:lnTo>
                    <a:pt x="869" y="1394"/>
                  </a:lnTo>
                  <a:lnTo>
                    <a:pt x="884" y="1364"/>
                  </a:lnTo>
                  <a:lnTo>
                    <a:pt x="899" y="1349"/>
                  </a:lnTo>
                  <a:lnTo>
                    <a:pt x="914" y="1334"/>
                  </a:lnTo>
                  <a:lnTo>
                    <a:pt x="929" y="1304"/>
                  </a:lnTo>
                  <a:lnTo>
                    <a:pt x="944" y="1289"/>
                  </a:lnTo>
                  <a:lnTo>
                    <a:pt x="959" y="1274"/>
                  </a:lnTo>
                  <a:lnTo>
                    <a:pt x="974" y="1244"/>
                  </a:lnTo>
                  <a:lnTo>
                    <a:pt x="989" y="1229"/>
                  </a:lnTo>
                  <a:lnTo>
                    <a:pt x="1004" y="1214"/>
                  </a:lnTo>
                  <a:lnTo>
                    <a:pt x="1019" y="1184"/>
                  </a:lnTo>
                  <a:lnTo>
                    <a:pt x="1034" y="1169"/>
                  </a:lnTo>
                  <a:lnTo>
                    <a:pt x="1064" y="1154"/>
                  </a:lnTo>
                  <a:lnTo>
                    <a:pt x="1079" y="1124"/>
                  </a:lnTo>
                  <a:lnTo>
                    <a:pt x="1094" y="1109"/>
                  </a:lnTo>
                  <a:lnTo>
                    <a:pt x="1109" y="1079"/>
                  </a:lnTo>
                  <a:lnTo>
                    <a:pt x="1124" y="1064"/>
                  </a:lnTo>
                  <a:lnTo>
                    <a:pt x="1139" y="1049"/>
                  </a:lnTo>
                  <a:lnTo>
                    <a:pt x="1154" y="1019"/>
                  </a:lnTo>
                  <a:lnTo>
                    <a:pt x="1169" y="1004"/>
                  </a:lnTo>
                  <a:lnTo>
                    <a:pt x="1184" y="989"/>
                  </a:lnTo>
                  <a:lnTo>
                    <a:pt x="1199" y="959"/>
                  </a:lnTo>
                  <a:lnTo>
                    <a:pt x="1214" y="944"/>
                  </a:lnTo>
                  <a:lnTo>
                    <a:pt x="1229" y="929"/>
                  </a:lnTo>
                  <a:lnTo>
                    <a:pt x="1244" y="900"/>
                  </a:lnTo>
                  <a:lnTo>
                    <a:pt x="1259" y="885"/>
                  </a:lnTo>
                  <a:lnTo>
                    <a:pt x="1274" y="855"/>
                  </a:lnTo>
                  <a:lnTo>
                    <a:pt x="1304" y="840"/>
                  </a:lnTo>
                  <a:lnTo>
                    <a:pt x="1319" y="825"/>
                  </a:lnTo>
                  <a:lnTo>
                    <a:pt x="1334" y="795"/>
                  </a:lnTo>
                  <a:lnTo>
                    <a:pt x="1349" y="780"/>
                  </a:lnTo>
                  <a:lnTo>
                    <a:pt x="1364" y="765"/>
                  </a:lnTo>
                  <a:lnTo>
                    <a:pt x="1379" y="735"/>
                  </a:lnTo>
                  <a:lnTo>
                    <a:pt x="1394" y="720"/>
                  </a:lnTo>
                  <a:lnTo>
                    <a:pt x="1409" y="705"/>
                  </a:lnTo>
                  <a:lnTo>
                    <a:pt x="1424" y="675"/>
                  </a:lnTo>
                  <a:lnTo>
                    <a:pt x="1439" y="660"/>
                  </a:lnTo>
                  <a:lnTo>
                    <a:pt x="1454" y="645"/>
                  </a:lnTo>
                  <a:lnTo>
                    <a:pt x="1469" y="615"/>
                  </a:lnTo>
                  <a:lnTo>
                    <a:pt x="1484" y="600"/>
                  </a:lnTo>
                  <a:lnTo>
                    <a:pt x="1499" y="585"/>
                  </a:lnTo>
                  <a:lnTo>
                    <a:pt x="1514" y="555"/>
                  </a:lnTo>
                  <a:lnTo>
                    <a:pt x="1544" y="540"/>
                  </a:lnTo>
                  <a:lnTo>
                    <a:pt x="1559" y="525"/>
                  </a:lnTo>
                  <a:lnTo>
                    <a:pt x="1574" y="495"/>
                  </a:lnTo>
                  <a:lnTo>
                    <a:pt x="1589" y="480"/>
                  </a:lnTo>
                  <a:lnTo>
                    <a:pt x="1604" y="465"/>
                  </a:lnTo>
                  <a:lnTo>
                    <a:pt x="1619" y="450"/>
                  </a:lnTo>
                  <a:lnTo>
                    <a:pt x="1634" y="420"/>
                  </a:lnTo>
                  <a:lnTo>
                    <a:pt x="1649" y="405"/>
                  </a:lnTo>
                  <a:lnTo>
                    <a:pt x="1664" y="390"/>
                  </a:lnTo>
                  <a:lnTo>
                    <a:pt x="1679" y="375"/>
                  </a:lnTo>
                  <a:lnTo>
                    <a:pt x="1694" y="345"/>
                  </a:lnTo>
                  <a:lnTo>
                    <a:pt x="1709" y="330"/>
                  </a:lnTo>
                  <a:lnTo>
                    <a:pt x="1724" y="315"/>
                  </a:lnTo>
                  <a:lnTo>
                    <a:pt x="1739" y="300"/>
                  </a:lnTo>
                  <a:lnTo>
                    <a:pt x="1754" y="270"/>
                  </a:lnTo>
                  <a:lnTo>
                    <a:pt x="1784" y="255"/>
                  </a:lnTo>
                  <a:lnTo>
                    <a:pt x="1799" y="240"/>
                  </a:lnTo>
                  <a:lnTo>
                    <a:pt x="1814" y="225"/>
                  </a:lnTo>
                  <a:lnTo>
                    <a:pt x="1829" y="210"/>
                  </a:lnTo>
                  <a:lnTo>
                    <a:pt x="1844" y="195"/>
                  </a:lnTo>
                  <a:lnTo>
                    <a:pt x="1859" y="180"/>
                  </a:lnTo>
                  <a:lnTo>
                    <a:pt x="1874" y="150"/>
                  </a:lnTo>
                  <a:lnTo>
                    <a:pt x="1889" y="135"/>
                  </a:lnTo>
                  <a:lnTo>
                    <a:pt x="1904" y="120"/>
                  </a:lnTo>
                  <a:lnTo>
                    <a:pt x="1919" y="105"/>
                  </a:lnTo>
                  <a:lnTo>
                    <a:pt x="1934" y="90"/>
                  </a:lnTo>
                  <a:lnTo>
                    <a:pt x="1949" y="75"/>
                  </a:lnTo>
                  <a:lnTo>
                    <a:pt x="1964" y="60"/>
                  </a:lnTo>
                  <a:lnTo>
                    <a:pt x="1979" y="45"/>
                  </a:lnTo>
                  <a:lnTo>
                    <a:pt x="2009" y="30"/>
                  </a:lnTo>
                  <a:lnTo>
                    <a:pt x="2024" y="15"/>
                  </a:lnTo>
                  <a:lnTo>
                    <a:pt x="2039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4" name="Freeform 74"/>
            <p:cNvSpPr>
              <a:spLocks/>
            </p:cNvSpPr>
            <p:nvPr/>
          </p:nvSpPr>
          <p:spPr bwMode="auto">
            <a:xfrm>
              <a:off x="3155" y="1414"/>
              <a:ext cx="1033" cy="983"/>
            </a:xfrm>
            <a:custGeom>
              <a:avLst/>
              <a:gdLst>
                <a:gd name="T0" fmla="*/ 30 w 2023"/>
                <a:gd name="T1" fmla="*/ 344 h 1723"/>
                <a:gd name="T2" fmla="*/ 75 w 2023"/>
                <a:gd name="T3" fmla="*/ 300 h 1723"/>
                <a:gd name="T4" fmla="*/ 120 w 2023"/>
                <a:gd name="T5" fmla="*/ 270 h 1723"/>
                <a:gd name="T6" fmla="*/ 165 w 2023"/>
                <a:gd name="T7" fmla="*/ 225 h 1723"/>
                <a:gd name="T8" fmla="*/ 225 w 2023"/>
                <a:gd name="T9" fmla="*/ 195 h 1723"/>
                <a:gd name="T10" fmla="*/ 270 w 2023"/>
                <a:gd name="T11" fmla="*/ 165 h 1723"/>
                <a:gd name="T12" fmla="*/ 315 w 2023"/>
                <a:gd name="T13" fmla="*/ 135 h 1723"/>
                <a:gd name="T14" fmla="*/ 360 w 2023"/>
                <a:gd name="T15" fmla="*/ 105 h 1723"/>
                <a:gd name="T16" fmla="*/ 404 w 2023"/>
                <a:gd name="T17" fmla="*/ 75 h 1723"/>
                <a:gd name="T18" fmla="*/ 464 w 2023"/>
                <a:gd name="T19" fmla="*/ 60 h 1723"/>
                <a:gd name="T20" fmla="*/ 509 w 2023"/>
                <a:gd name="T21" fmla="*/ 45 h 1723"/>
                <a:gd name="T22" fmla="*/ 554 w 2023"/>
                <a:gd name="T23" fmla="*/ 30 h 1723"/>
                <a:gd name="T24" fmla="*/ 599 w 2023"/>
                <a:gd name="T25" fmla="*/ 15 h 1723"/>
                <a:gd name="T26" fmla="*/ 644 w 2023"/>
                <a:gd name="T27" fmla="*/ 15 h 1723"/>
                <a:gd name="T28" fmla="*/ 704 w 2023"/>
                <a:gd name="T29" fmla="*/ 0 h 1723"/>
                <a:gd name="T30" fmla="*/ 749 w 2023"/>
                <a:gd name="T31" fmla="*/ 0 h 1723"/>
                <a:gd name="T32" fmla="*/ 794 w 2023"/>
                <a:gd name="T33" fmla="*/ 15 h 1723"/>
                <a:gd name="T34" fmla="*/ 839 w 2023"/>
                <a:gd name="T35" fmla="*/ 15 h 1723"/>
                <a:gd name="T36" fmla="*/ 884 w 2023"/>
                <a:gd name="T37" fmla="*/ 30 h 1723"/>
                <a:gd name="T38" fmla="*/ 944 w 2023"/>
                <a:gd name="T39" fmla="*/ 45 h 1723"/>
                <a:gd name="T40" fmla="*/ 989 w 2023"/>
                <a:gd name="T41" fmla="*/ 60 h 1723"/>
                <a:gd name="T42" fmla="*/ 1034 w 2023"/>
                <a:gd name="T43" fmla="*/ 90 h 1723"/>
                <a:gd name="T44" fmla="*/ 1079 w 2023"/>
                <a:gd name="T45" fmla="*/ 105 h 1723"/>
                <a:gd name="T46" fmla="*/ 1124 w 2023"/>
                <a:gd name="T47" fmla="*/ 150 h 1723"/>
                <a:gd name="T48" fmla="*/ 1184 w 2023"/>
                <a:gd name="T49" fmla="*/ 180 h 1723"/>
                <a:gd name="T50" fmla="*/ 1229 w 2023"/>
                <a:gd name="T51" fmla="*/ 225 h 1723"/>
                <a:gd name="T52" fmla="*/ 1274 w 2023"/>
                <a:gd name="T53" fmla="*/ 270 h 1723"/>
                <a:gd name="T54" fmla="*/ 1319 w 2023"/>
                <a:gd name="T55" fmla="*/ 315 h 1723"/>
                <a:gd name="T56" fmla="*/ 1364 w 2023"/>
                <a:gd name="T57" fmla="*/ 374 h 1723"/>
                <a:gd name="T58" fmla="*/ 1424 w 2023"/>
                <a:gd name="T59" fmla="*/ 434 h 1723"/>
                <a:gd name="T60" fmla="*/ 1469 w 2023"/>
                <a:gd name="T61" fmla="*/ 509 h 1723"/>
                <a:gd name="T62" fmla="*/ 1514 w 2023"/>
                <a:gd name="T63" fmla="*/ 584 h 1723"/>
                <a:gd name="T64" fmla="*/ 1559 w 2023"/>
                <a:gd name="T65" fmla="*/ 659 h 1723"/>
                <a:gd name="T66" fmla="*/ 1604 w 2023"/>
                <a:gd name="T67" fmla="*/ 749 h 1723"/>
                <a:gd name="T68" fmla="*/ 1664 w 2023"/>
                <a:gd name="T69" fmla="*/ 839 h 1723"/>
                <a:gd name="T70" fmla="*/ 1709 w 2023"/>
                <a:gd name="T71" fmla="*/ 929 h 1723"/>
                <a:gd name="T72" fmla="*/ 1754 w 2023"/>
                <a:gd name="T73" fmla="*/ 1034 h 1723"/>
                <a:gd name="T74" fmla="*/ 1799 w 2023"/>
                <a:gd name="T75" fmla="*/ 1139 h 1723"/>
                <a:gd name="T76" fmla="*/ 1844 w 2023"/>
                <a:gd name="T77" fmla="*/ 1244 h 1723"/>
                <a:gd name="T78" fmla="*/ 1904 w 2023"/>
                <a:gd name="T79" fmla="*/ 1363 h 1723"/>
                <a:gd name="T80" fmla="*/ 1949 w 2023"/>
                <a:gd name="T81" fmla="*/ 1498 h 1723"/>
                <a:gd name="T82" fmla="*/ 1993 w 2023"/>
                <a:gd name="T83" fmla="*/ 1633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3" h="1723">
                  <a:moveTo>
                    <a:pt x="0" y="374"/>
                  </a:moveTo>
                  <a:lnTo>
                    <a:pt x="15" y="359"/>
                  </a:lnTo>
                  <a:lnTo>
                    <a:pt x="30" y="344"/>
                  </a:lnTo>
                  <a:lnTo>
                    <a:pt x="45" y="329"/>
                  </a:lnTo>
                  <a:lnTo>
                    <a:pt x="60" y="315"/>
                  </a:lnTo>
                  <a:lnTo>
                    <a:pt x="75" y="300"/>
                  </a:lnTo>
                  <a:lnTo>
                    <a:pt x="90" y="285"/>
                  </a:lnTo>
                  <a:lnTo>
                    <a:pt x="105" y="285"/>
                  </a:lnTo>
                  <a:lnTo>
                    <a:pt x="120" y="270"/>
                  </a:lnTo>
                  <a:lnTo>
                    <a:pt x="135" y="255"/>
                  </a:lnTo>
                  <a:lnTo>
                    <a:pt x="150" y="240"/>
                  </a:lnTo>
                  <a:lnTo>
                    <a:pt x="165" y="225"/>
                  </a:lnTo>
                  <a:lnTo>
                    <a:pt x="180" y="210"/>
                  </a:lnTo>
                  <a:lnTo>
                    <a:pt x="210" y="210"/>
                  </a:lnTo>
                  <a:lnTo>
                    <a:pt x="225" y="195"/>
                  </a:lnTo>
                  <a:lnTo>
                    <a:pt x="240" y="180"/>
                  </a:lnTo>
                  <a:lnTo>
                    <a:pt x="255" y="165"/>
                  </a:lnTo>
                  <a:lnTo>
                    <a:pt x="270" y="165"/>
                  </a:lnTo>
                  <a:lnTo>
                    <a:pt x="285" y="150"/>
                  </a:lnTo>
                  <a:lnTo>
                    <a:pt x="300" y="135"/>
                  </a:lnTo>
                  <a:lnTo>
                    <a:pt x="315" y="135"/>
                  </a:lnTo>
                  <a:lnTo>
                    <a:pt x="330" y="120"/>
                  </a:lnTo>
                  <a:lnTo>
                    <a:pt x="345" y="120"/>
                  </a:lnTo>
                  <a:lnTo>
                    <a:pt x="360" y="105"/>
                  </a:lnTo>
                  <a:lnTo>
                    <a:pt x="375" y="105"/>
                  </a:lnTo>
                  <a:lnTo>
                    <a:pt x="390" y="90"/>
                  </a:lnTo>
                  <a:lnTo>
                    <a:pt x="404" y="75"/>
                  </a:lnTo>
                  <a:lnTo>
                    <a:pt x="419" y="75"/>
                  </a:lnTo>
                  <a:lnTo>
                    <a:pt x="449" y="75"/>
                  </a:lnTo>
                  <a:lnTo>
                    <a:pt x="464" y="60"/>
                  </a:lnTo>
                  <a:lnTo>
                    <a:pt x="479" y="60"/>
                  </a:lnTo>
                  <a:lnTo>
                    <a:pt x="494" y="45"/>
                  </a:lnTo>
                  <a:lnTo>
                    <a:pt x="509" y="45"/>
                  </a:lnTo>
                  <a:lnTo>
                    <a:pt x="524" y="45"/>
                  </a:lnTo>
                  <a:lnTo>
                    <a:pt x="539" y="30"/>
                  </a:lnTo>
                  <a:lnTo>
                    <a:pt x="554" y="30"/>
                  </a:lnTo>
                  <a:lnTo>
                    <a:pt x="569" y="30"/>
                  </a:lnTo>
                  <a:lnTo>
                    <a:pt x="584" y="15"/>
                  </a:lnTo>
                  <a:lnTo>
                    <a:pt x="599" y="15"/>
                  </a:lnTo>
                  <a:lnTo>
                    <a:pt x="614" y="15"/>
                  </a:lnTo>
                  <a:lnTo>
                    <a:pt x="629" y="15"/>
                  </a:lnTo>
                  <a:lnTo>
                    <a:pt x="644" y="15"/>
                  </a:lnTo>
                  <a:lnTo>
                    <a:pt x="659" y="15"/>
                  </a:lnTo>
                  <a:lnTo>
                    <a:pt x="689" y="0"/>
                  </a:lnTo>
                  <a:lnTo>
                    <a:pt x="704" y="0"/>
                  </a:lnTo>
                  <a:lnTo>
                    <a:pt x="719" y="0"/>
                  </a:lnTo>
                  <a:lnTo>
                    <a:pt x="734" y="0"/>
                  </a:lnTo>
                  <a:lnTo>
                    <a:pt x="749" y="0"/>
                  </a:lnTo>
                  <a:lnTo>
                    <a:pt x="764" y="0"/>
                  </a:lnTo>
                  <a:lnTo>
                    <a:pt x="779" y="0"/>
                  </a:lnTo>
                  <a:lnTo>
                    <a:pt x="794" y="15"/>
                  </a:lnTo>
                  <a:lnTo>
                    <a:pt x="809" y="15"/>
                  </a:lnTo>
                  <a:lnTo>
                    <a:pt x="824" y="15"/>
                  </a:lnTo>
                  <a:lnTo>
                    <a:pt x="839" y="15"/>
                  </a:lnTo>
                  <a:lnTo>
                    <a:pt x="854" y="15"/>
                  </a:lnTo>
                  <a:lnTo>
                    <a:pt x="869" y="15"/>
                  </a:lnTo>
                  <a:lnTo>
                    <a:pt x="884" y="30"/>
                  </a:lnTo>
                  <a:lnTo>
                    <a:pt x="899" y="30"/>
                  </a:lnTo>
                  <a:lnTo>
                    <a:pt x="929" y="30"/>
                  </a:lnTo>
                  <a:lnTo>
                    <a:pt x="944" y="45"/>
                  </a:lnTo>
                  <a:lnTo>
                    <a:pt x="959" y="45"/>
                  </a:lnTo>
                  <a:lnTo>
                    <a:pt x="974" y="60"/>
                  </a:lnTo>
                  <a:lnTo>
                    <a:pt x="989" y="60"/>
                  </a:lnTo>
                  <a:lnTo>
                    <a:pt x="1004" y="75"/>
                  </a:lnTo>
                  <a:lnTo>
                    <a:pt x="1019" y="75"/>
                  </a:lnTo>
                  <a:lnTo>
                    <a:pt x="1034" y="90"/>
                  </a:lnTo>
                  <a:lnTo>
                    <a:pt x="1049" y="90"/>
                  </a:lnTo>
                  <a:lnTo>
                    <a:pt x="1064" y="105"/>
                  </a:lnTo>
                  <a:lnTo>
                    <a:pt x="1079" y="105"/>
                  </a:lnTo>
                  <a:lnTo>
                    <a:pt x="1094" y="120"/>
                  </a:lnTo>
                  <a:lnTo>
                    <a:pt x="1109" y="135"/>
                  </a:lnTo>
                  <a:lnTo>
                    <a:pt x="1124" y="150"/>
                  </a:lnTo>
                  <a:lnTo>
                    <a:pt x="1154" y="150"/>
                  </a:lnTo>
                  <a:lnTo>
                    <a:pt x="1169" y="165"/>
                  </a:lnTo>
                  <a:lnTo>
                    <a:pt x="1184" y="180"/>
                  </a:lnTo>
                  <a:lnTo>
                    <a:pt x="1199" y="195"/>
                  </a:lnTo>
                  <a:lnTo>
                    <a:pt x="1214" y="210"/>
                  </a:lnTo>
                  <a:lnTo>
                    <a:pt x="1229" y="225"/>
                  </a:lnTo>
                  <a:lnTo>
                    <a:pt x="1244" y="240"/>
                  </a:lnTo>
                  <a:lnTo>
                    <a:pt x="1259" y="255"/>
                  </a:lnTo>
                  <a:lnTo>
                    <a:pt x="1274" y="270"/>
                  </a:lnTo>
                  <a:lnTo>
                    <a:pt x="1289" y="285"/>
                  </a:lnTo>
                  <a:lnTo>
                    <a:pt x="1304" y="300"/>
                  </a:lnTo>
                  <a:lnTo>
                    <a:pt x="1319" y="315"/>
                  </a:lnTo>
                  <a:lnTo>
                    <a:pt x="1334" y="344"/>
                  </a:lnTo>
                  <a:lnTo>
                    <a:pt x="1349" y="359"/>
                  </a:lnTo>
                  <a:lnTo>
                    <a:pt x="1364" y="374"/>
                  </a:lnTo>
                  <a:lnTo>
                    <a:pt x="1394" y="404"/>
                  </a:lnTo>
                  <a:lnTo>
                    <a:pt x="1409" y="419"/>
                  </a:lnTo>
                  <a:lnTo>
                    <a:pt x="1424" y="434"/>
                  </a:lnTo>
                  <a:lnTo>
                    <a:pt x="1439" y="464"/>
                  </a:lnTo>
                  <a:lnTo>
                    <a:pt x="1454" y="479"/>
                  </a:lnTo>
                  <a:lnTo>
                    <a:pt x="1469" y="509"/>
                  </a:lnTo>
                  <a:lnTo>
                    <a:pt x="1484" y="524"/>
                  </a:lnTo>
                  <a:lnTo>
                    <a:pt x="1499" y="554"/>
                  </a:lnTo>
                  <a:lnTo>
                    <a:pt x="1514" y="584"/>
                  </a:lnTo>
                  <a:lnTo>
                    <a:pt x="1529" y="599"/>
                  </a:lnTo>
                  <a:lnTo>
                    <a:pt x="1544" y="629"/>
                  </a:lnTo>
                  <a:lnTo>
                    <a:pt x="1559" y="659"/>
                  </a:lnTo>
                  <a:lnTo>
                    <a:pt x="1574" y="689"/>
                  </a:lnTo>
                  <a:lnTo>
                    <a:pt x="1589" y="719"/>
                  </a:lnTo>
                  <a:lnTo>
                    <a:pt x="1604" y="749"/>
                  </a:lnTo>
                  <a:lnTo>
                    <a:pt x="1634" y="779"/>
                  </a:lnTo>
                  <a:lnTo>
                    <a:pt x="1649" y="794"/>
                  </a:lnTo>
                  <a:lnTo>
                    <a:pt x="1664" y="839"/>
                  </a:lnTo>
                  <a:lnTo>
                    <a:pt x="1679" y="869"/>
                  </a:lnTo>
                  <a:lnTo>
                    <a:pt x="1694" y="899"/>
                  </a:lnTo>
                  <a:lnTo>
                    <a:pt x="1709" y="929"/>
                  </a:lnTo>
                  <a:lnTo>
                    <a:pt x="1724" y="959"/>
                  </a:lnTo>
                  <a:lnTo>
                    <a:pt x="1739" y="989"/>
                  </a:lnTo>
                  <a:lnTo>
                    <a:pt x="1754" y="1034"/>
                  </a:lnTo>
                  <a:lnTo>
                    <a:pt x="1769" y="1064"/>
                  </a:lnTo>
                  <a:lnTo>
                    <a:pt x="1784" y="1094"/>
                  </a:lnTo>
                  <a:lnTo>
                    <a:pt x="1799" y="1139"/>
                  </a:lnTo>
                  <a:lnTo>
                    <a:pt x="1814" y="1169"/>
                  </a:lnTo>
                  <a:lnTo>
                    <a:pt x="1829" y="1214"/>
                  </a:lnTo>
                  <a:lnTo>
                    <a:pt x="1844" y="1244"/>
                  </a:lnTo>
                  <a:lnTo>
                    <a:pt x="1874" y="1289"/>
                  </a:lnTo>
                  <a:lnTo>
                    <a:pt x="1889" y="1333"/>
                  </a:lnTo>
                  <a:lnTo>
                    <a:pt x="1904" y="1363"/>
                  </a:lnTo>
                  <a:lnTo>
                    <a:pt x="1919" y="1408"/>
                  </a:lnTo>
                  <a:lnTo>
                    <a:pt x="1934" y="1453"/>
                  </a:lnTo>
                  <a:lnTo>
                    <a:pt x="1949" y="1498"/>
                  </a:lnTo>
                  <a:lnTo>
                    <a:pt x="1964" y="1543"/>
                  </a:lnTo>
                  <a:lnTo>
                    <a:pt x="1979" y="1588"/>
                  </a:lnTo>
                  <a:lnTo>
                    <a:pt x="1993" y="1633"/>
                  </a:lnTo>
                  <a:lnTo>
                    <a:pt x="2008" y="1678"/>
                  </a:lnTo>
                  <a:lnTo>
                    <a:pt x="2023" y="1723"/>
                  </a:lnTo>
                </a:path>
              </a:pathLst>
            </a:custGeom>
            <a:noFill/>
            <a:ln w="0">
              <a:solidFill>
                <a:srgbClr val="009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5" name="Freeform 75"/>
            <p:cNvSpPr>
              <a:spLocks/>
            </p:cNvSpPr>
            <p:nvPr/>
          </p:nvSpPr>
          <p:spPr bwMode="auto">
            <a:xfrm>
              <a:off x="4188" y="2397"/>
              <a:ext cx="161" cy="589"/>
            </a:xfrm>
            <a:custGeom>
              <a:avLst/>
              <a:gdLst>
                <a:gd name="T0" fmla="*/ 0 w 315"/>
                <a:gd name="T1" fmla="*/ 0 h 1034"/>
                <a:gd name="T2" fmla="*/ 15 w 315"/>
                <a:gd name="T3" fmla="*/ 45 h 1034"/>
                <a:gd name="T4" fmla="*/ 30 w 315"/>
                <a:gd name="T5" fmla="*/ 90 h 1034"/>
                <a:gd name="T6" fmla="*/ 45 w 315"/>
                <a:gd name="T7" fmla="*/ 150 h 1034"/>
                <a:gd name="T8" fmla="*/ 60 w 315"/>
                <a:gd name="T9" fmla="*/ 195 h 1034"/>
                <a:gd name="T10" fmla="*/ 90 w 315"/>
                <a:gd name="T11" fmla="*/ 240 h 1034"/>
                <a:gd name="T12" fmla="*/ 105 w 315"/>
                <a:gd name="T13" fmla="*/ 300 h 1034"/>
                <a:gd name="T14" fmla="*/ 120 w 315"/>
                <a:gd name="T15" fmla="*/ 345 h 1034"/>
                <a:gd name="T16" fmla="*/ 135 w 315"/>
                <a:gd name="T17" fmla="*/ 405 h 1034"/>
                <a:gd name="T18" fmla="*/ 150 w 315"/>
                <a:gd name="T19" fmla="*/ 450 h 1034"/>
                <a:gd name="T20" fmla="*/ 165 w 315"/>
                <a:gd name="T21" fmla="*/ 510 h 1034"/>
                <a:gd name="T22" fmla="*/ 180 w 315"/>
                <a:gd name="T23" fmla="*/ 554 h 1034"/>
                <a:gd name="T24" fmla="*/ 195 w 315"/>
                <a:gd name="T25" fmla="*/ 614 h 1034"/>
                <a:gd name="T26" fmla="*/ 210 w 315"/>
                <a:gd name="T27" fmla="*/ 674 h 1034"/>
                <a:gd name="T28" fmla="*/ 225 w 315"/>
                <a:gd name="T29" fmla="*/ 734 h 1034"/>
                <a:gd name="T30" fmla="*/ 240 w 315"/>
                <a:gd name="T31" fmla="*/ 794 h 1034"/>
                <a:gd name="T32" fmla="*/ 255 w 315"/>
                <a:gd name="T33" fmla="*/ 854 h 1034"/>
                <a:gd name="T34" fmla="*/ 270 w 315"/>
                <a:gd name="T35" fmla="*/ 914 h 1034"/>
                <a:gd name="T36" fmla="*/ 285 w 315"/>
                <a:gd name="T37" fmla="*/ 974 h 1034"/>
                <a:gd name="T38" fmla="*/ 315 w 315"/>
                <a:gd name="T39" fmla="*/ 1034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15" h="1034">
                  <a:moveTo>
                    <a:pt x="0" y="0"/>
                  </a:moveTo>
                  <a:lnTo>
                    <a:pt x="15" y="45"/>
                  </a:lnTo>
                  <a:lnTo>
                    <a:pt x="30" y="90"/>
                  </a:lnTo>
                  <a:lnTo>
                    <a:pt x="45" y="150"/>
                  </a:lnTo>
                  <a:lnTo>
                    <a:pt x="60" y="195"/>
                  </a:lnTo>
                  <a:lnTo>
                    <a:pt x="90" y="240"/>
                  </a:lnTo>
                  <a:lnTo>
                    <a:pt x="105" y="300"/>
                  </a:lnTo>
                  <a:lnTo>
                    <a:pt x="120" y="345"/>
                  </a:lnTo>
                  <a:lnTo>
                    <a:pt x="135" y="405"/>
                  </a:lnTo>
                  <a:lnTo>
                    <a:pt x="150" y="450"/>
                  </a:lnTo>
                  <a:lnTo>
                    <a:pt x="165" y="510"/>
                  </a:lnTo>
                  <a:lnTo>
                    <a:pt x="180" y="554"/>
                  </a:lnTo>
                  <a:lnTo>
                    <a:pt x="195" y="614"/>
                  </a:lnTo>
                  <a:lnTo>
                    <a:pt x="210" y="674"/>
                  </a:lnTo>
                  <a:lnTo>
                    <a:pt x="225" y="734"/>
                  </a:lnTo>
                  <a:lnTo>
                    <a:pt x="240" y="794"/>
                  </a:lnTo>
                  <a:lnTo>
                    <a:pt x="255" y="854"/>
                  </a:lnTo>
                  <a:lnTo>
                    <a:pt x="270" y="914"/>
                  </a:lnTo>
                  <a:lnTo>
                    <a:pt x="285" y="974"/>
                  </a:lnTo>
                  <a:lnTo>
                    <a:pt x="315" y="1034"/>
                  </a:lnTo>
                </a:path>
              </a:pathLst>
            </a:custGeom>
            <a:noFill/>
            <a:ln w="0">
              <a:solidFill>
                <a:srgbClr val="009A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6" name="Freeform 76"/>
            <p:cNvSpPr>
              <a:spLocks/>
            </p:cNvSpPr>
            <p:nvPr/>
          </p:nvSpPr>
          <p:spPr bwMode="auto">
            <a:xfrm>
              <a:off x="1579" y="2337"/>
              <a:ext cx="1033" cy="1051"/>
            </a:xfrm>
            <a:custGeom>
              <a:avLst/>
              <a:gdLst>
                <a:gd name="T0" fmla="*/ 30 w 2023"/>
                <a:gd name="T1" fmla="*/ 1813 h 1843"/>
                <a:gd name="T2" fmla="*/ 75 w 2023"/>
                <a:gd name="T3" fmla="*/ 1753 h 1843"/>
                <a:gd name="T4" fmla="*/ 120 w 2023"/>
                <a:gd name="T5" fmla="*/ 1708 h 1843"/>
                <a:gd name="T6" fmla="*/ 165 w 2023"/>
                <a:gd name="T7" fmla="*/ 1663 h 1843"/>
                <a:gd name="T8" fmla="*/ 225 w 2023"/>
                <a:gd name="T9" fmla="*/ 1619 h 1843"/>
                <a:gd name="T10" fmla="*/ 270 w 2023"/>
                <a:gd name="T11" fmla="*/ 1589 h 1843"/>
                <a:gd name="T12" fmla="*/ 315 w 2023"/>
                <a:gd name="T13" fmla="*/ 1544 h 1843"/>
                <a:gd name="T14" fmla="*/ 359 w 2023"/>
                <a:gd name="T15" fmla="*/ 1514 h 1843"/>
                <a:gd name="T16" fmla="*/ 404 w 2023"/>
                <a:gd name="T17" fmla="*/ 1484 h 1843"/>
                <a:gd name="T18" fmla="*/ 464 w 2023"/>
                <a:gd name="T19" fmla="*/ 1439 h 1843"/>
                <a:gd name="T20" fmla="*/ 509 w 2023"/>
                <a:gd name="T21" fmla="*/ 1409 h 1843"/>
                <a:gd name="T22" fmla="*/ 554 w 2023"/>
                <a:gd name="T23" fmla="*/ 1379 h 1843"/>
                <a:gd name="T24" fmla="*/ 599 w 2023"/>
                <a:gd name="T25" fmla="*/ 1349 h 1843"/>
                <a:gd name="T26" fmla="*/ 644 w 2023"/>
                <a:gd name="T27" fmla="*/ 1319 h 1843"/>
                <a:gd name="T28" fmla="*/ 704 w 2023"/>
                <a:gd name="T29" fmla="*/ 1289 h 1843"/>
                <a:gd name="T30" fmla="*/ 749 w 2023"/>
                <a:gd name="T31" fmla="*/ 1259 h 1843"/>
                <a:gd name="T32" fmla="*/ 794 w 2023"/>
                <a:gd name="T33" fmla="*/ 1229 h 1843"/>
                <a:gd name="T34" fmla="*/ 839 w 2023"/>
                <a:gd name="T35" fmla="*/ 1199 h 1843"/>
                <a:gd name="T36" fmla="*/ 884 w 2023"/>
                <a:gd name="T37" fmla="*/ 1154 h 1843"/>
                <a:gd name="T38" fmla="*/ 944 w 2023"/>
                <a:gd name="T39" fmla="*/ 1124 h 1843"/>
                <a:gd name="T40" fmla="*/ 989 w 2023"/>
                <a:gd name="T41" fmla="*/ 1094 h 1843"/>
                <a:gd name="T42" fmla="*/ 1034 w 2023"/>
                <a:gd name="T43" fmla="*/ 1049 h 1843"/>
                <a:gd name="T44" fmla="*/ 1079 w 2023"/>
                <a:gd name="T45" fmla="*/ 1019 h 1843"/>
                <a:gd name="T46" fmla="*/ 1124 w 2023"/>
                <a:gd name="T47" fmla="*/ 974 h 1843"/>
                <a:gd name="T48" fmla="*/ 1184 w 2023"/>
                <a:gd name="T49" fmla="*/ 929 h 1843"/>
                <a:gd name="T50" fmla="*/ 1229 w 2023"/>
                <a:gd name="T51" fmla="*/ 899 h 1843"/>
                <a:gd name="T52" fmla="*/ 1274 w 2023"/>
                <a:gd name="T53" fmla="*/ 854 h 1843"/>
                <a:gd name="T54" fmla="*/ 1319 w 2023"/>
                <a:gd name="T55" fmla="*/ 809 h 1843"/>
                <a:gd name="T56" fmla="*/ 1364 w 2023"/>
                <a:gd name="T57" fmla="*/ 764 h 1843"/>
                <a:gd name="T58" fmla="*/ 1424 w 2023"/>
                <a:gd name="T59" fmla="*/ 704 h 1843"/>
                <a:gd name="T60" fmla="*/ 1469 w 2023"/>
                <a:gd name="T61" fmla="*/ 659 h 1843"/>
                <a:gd name="T62" fmla="*/ 1514 w 2023"/>
                <a:gd name="T63" fmla="*/ 615 h 1843"/>
                <a:gd name="T64" fmla="*/ 1559 w 2023"/>
                <a:gd name="T65" fmla="*/ 555 h 1843"/>
                <a:gd name="T66" fmla="*/ 1604 w 2023"/>
                <a:gd name="T67" fmla="*/ 510 h 1843"/>
                <a:gd name="T68" fmla="*/ 1664 w 2023"/>
                <a:gd name="T69" fmla="*/ 450 h 1843"/>
                <a:gd name="T70" fmla="*/ 1709 w 2023"/>
                <a:gd name="T71" fmla="*/ 405 h 1843"/>
                <a:gd name="T72" fmla="*/ 1754 w 2023"/>
                <a:gd name="T73" fmla="*/ 345 h 1843"/>
                <a:gd name="T74" fmla="*/ 1799 w 2023"/>
                <a:gd name="T75" fmla="*/ 285 h 1843"/>
                <a:gd name="T76" fmla="*/ 1844 w 2023"/>
                <a:gd name="T77" fmla="*/ 225 h 1843"/>
                <a:gd name="T78" fmla="*/ 1904 w 2023"/>
                <a:gd name="T79" fmla="*/ 165 h 1843"/>
                <a:gd name="T80" fmla="*/ 1948 w 2023"/>
                <a:gd name="T81" fmla="*/ 105 h 1843"/>
                <a:gd name="T82" fmla="*/ 1993 w 2023"/>
                <a:gd name="T83" fmla="*/ 45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3" h="1843">
                  <a:moveTo>
                    <a:pt x="0" y="1843"/>
                  </a:moveTo>
                  <a:lnTo>
                    <a:pt x="15" y="1828"/>
                  </a:lnTo>
                  <a:lnTo>
                    <a:pt x="30" y="1813"/>
                  </a:lnTo>
                  <a:lnTo>
                    <a:pt x="45" y="1798"/>
                  </a:lnTo>
                  <a:lnTo>
                    <a:pt x="60" y="1783"/>
                  </a:lnTo>
                  <a:lnTo>
                    <a:pt x="75" y="1753"/>
                  </a:lnTo>
                  <a:lnTo>
                    <a:pt x="90" y="1738"/>
                  </a:lnTo>
                  <a:lnTo>
                    <a:pt x="105" y="1723"/>
                  </a:lnTo>
                  <a:lnTo>
                    <a:pt x="120" y="1708"/>
                  </a:lnTo>
                  <a:lnTo>
                    <a:pt x="135" y="1693"/>
                  </a:lnTo>
                  <a:lnTo>
                    <a:pt x="150" y="1678"/>
                  </a:lnTo>
                  <a:lnTo>
                    <a:pt x="165" y="1663"/>
                  </a:lnTo>
                  <a:lnTo>
                    <a:pt x="180" y="1648"/>
                  </a:lnTo>
                  <a:lnTo>
                    <a:pt x="195" y="1633"/>
                  </a:lnTo>
                  <a:lnTo>
                    <a:pt x="225" y="1619"/>
                  </a:lnTo>
                  <a:lnTo>
                    <a:pt x="240" y="1604"/>
                  </a:lnTo>
                  <a:lnTo>
                    <a:pt x="255" y="1604"/>
                  </a:lnTo>
                  <a:lnTo>
                    <a:pt x="270" y="1589"/>
                  </a:lnTo>
                  <a:lnTo>
                    <a:pt x="285" y="1574"/>
                  </a:lnTo>
                  <a:lnTo>
                    <a:pt x="300" y="1559"/>
                  </a:lnTo>
                  <a:lnTo>
                    <a:pt x="315" y="1544"/>
                  </a:lnTo>
                  <a:lnTo>
                    <a:pt x="329" y="1529"/>
                  </a:lnTo>
                  <a:lnTo>
                    <a:pt x="344" y="1529"/>
                  </a:lnTo>
                  <a:lnTo>
                    <a:pt x="359" y="1514"/>
                  </a:lnTo>
                  <a:lnTo>
                    <a:pt x="374" y="1499"/>
                  </a:lnTo>
                  <a:lnTo>
                    <a:pt x="389" y="1484"/>
                  </a:lnTo>
                  <a:lnTo>
                    <a:pt x="404" y="1484"/>
                  </a:lnTo>
                  <a:lnTo>
                    <a:pt x="419" y="1469"/>
                  </a:lnTo>
                  <a:lnTo>
                    <a:pt x="449" y="1454"/>
                  </a:lnTo>
                  <a:lnTo>
                    <a:pt x="464" y="1439"/>
                  </a:lnTo>
                  <a:lnTo>
                    <a:pt x="479" y="1439"/>
                  </a:lnTo>
                  <a:lnTo>
                    <a:pt x="494" y="1424"/>
                  </a:lnTo>
                  <a:lnTo>
                    <a:pt x="509" y="1409"/>
                  </a:lnTo>
                  <a:lnTo>
                    <a:pt x="524" y="1409"/>
                  </a:lnTo>
                  <a:lnTo>
                    <a:pt x="539" y="1394"/>
                  </a:lnTo>
                  <a:lnTo>
                    <a:pt x="554" y="1379"/>
                  </a:lnTo>
                  <a:lnTo>
                    <a:pt x="569" y="1364"/>
                  </a:lnTo>
                  <a:lnTo>
                    <a:pt x="584" y="1364"/>
                  </a:lnTo>
                  <a:lnTo>
                    <a:pt x="599" y="1349"/>
                  </a:lnTo>
                  <a:lnTo>
                    <a:pt x="614" y="1334"/>
                  </a:lnTo>
                  <a:lnTo>
                    <a:pt x="629" y="1334"/>
                  </a:lnTo>
                  <a:lnTo>
                    <a:pt x="644" y="1319"/>
                  </a:lnTo>
                  <a:lnTo>
                    <a:pt x="659" y="1304"/>
                  </a:lnTo>
                  <a:lnTo>
                    <a:pt x="689" y="1304"/>
                  </a:lnTo>
                  <a:lnTo>
                    <a:pt x="704" y="1289"/>
                  </a:lnTo>
                  <a:lnTo>
                    <a:pt x="719" y="1274"/>
                  </a:lnTo>
                  <a:lnTo>
                    <a:pt x="734" y="1274"/>
                  </a:lnTo>
                  <a:lnTo>
                    <a:pt x="749" y="1259"/>
                  </a:lnTo>
                  <a:lnTo>
                    <a:pt x="764" y="1244"/>
                  </a:lnTo>
                  <a:lnTo>
                    <a:pt x="779" y="1229"/>
                  </a:lnTo>
                  <a:lnTo>
                    <a:pt x="794" y="1229"/>
                  </a:lnTo>
                  <a:lnTo>
                    <a:pt x="809" y="1214"/>
                  </a:lnTo>
                  <a:lnTo>
                    <a:pt x="824" y="1199"/>
                  </a:lnTo>
                  <a:lnTo>
                    <a:pt x="839" y="1199"/>
                  </a:lnTo>
                  <a:lnTo>
                    <a:pt x="854" y="1184"/>
                  </a:lnTo>
                  <a:lnTo>
                    <a:pt x="869" y="1169"/>
                  </a:lnTo>
                  <a:lnTo>
                    <a:pt x="884" y="1154"/>
                  </a:lnTo>
                  <a:lnTo>
                    <a:pt x="899" y="1154"/>
                  </a:lnTo>
                  <a:lnTo>
                    <a:pt x="929" y="1139"/>
                  </a:lnTo>
                  <a:lnTo>
                    <a:pt x="944" y="1124"/>
                  </a:lnTo>
                  <a:lnTo>
                    <a:pt x="959" y="1109"/>
                  </a:lnTo>
                  <a:lnTo>
                    <a:pt x="974" y="1094"/>
                  </a:lnTo>
                  <a:lnTo>
                    <a:pt x="989" y="1094"/>
                  </a:lnTo>
                  <a:lnTo>
                    <a:pt x="1004" y="1079"/>
                  </a:lnTo>
                  <a:lnTo>
                    <a:pt x="1019" y="1064"/>
                  </a:lnTo>
                  <a:lnTo>
                    <a:pt x="1034" y="1049"/>
                  </a:lnTo>
                  <a:lnTo>
                    <a:pt x="1049" y="1034"/>
                  </a:lnTo>
                  <a:lnTo>
                    <a:pt x="1064" y="1034"/>
                  </a:lnTo>
                  <a:lnTo>
                    <a:pt x="1079" y="1019"/>
                  </a:lnTo>
                  <a:lnTo>
                    <a:pt x="1094" y="1004"/>
                  </a:lnTo>
                  <a:lnTo>
                    <a:pt x="1109" y="989"/>
                  </a:lnTo>
                  <a:lnTo>
                    <a:pt x="1124" y="974"/>
                  </a:lnTo>
                  <a:lnTo>
                    <a:pt x="1139" y="959"/>
                  </a:lnTo>
                  <a:lnTo>
                    <a:pt x="1169" y="944"/>
                  </a:lnTo>
                  <a:lnTo>
                    <a:pt x="1184" y="929"/>
                  </a:lnTo>
                  <a:lnTo>
                    <a:pt x="1199" y="914"/>
                  </a:lnTo>
                  <a:lnTo>
                    <a:pt x="1214" y="914"/>
                  </a:lnTo>
                  <a:lnTo>
                    <a:pt x="1229" y="899"/>
                  </a:lnTo>
                  <a:lnTo>
                    <a:pt x="1244" y="884"/>
                  </a:lnTo>
                  <a:lnTo>
                    <a:pt x="1259" y="869"/>
                  </a:lnTo>
                  <a:lnTo>
                    <a:pt x="1274" y="854"/>
                  </a:lnTo>
                  <a:lnTo>
                    <a:pt x="1289" y="839"/>
                  </a:lnTo>
                  <a:lnTo>
                    <a:pt x="1304" y="824"/>
                  </a:lnTo>
                  <a:lnTo>
                    <a:pt x="1319" y="809"/>
                  </a:lnTo>
                  <a:lnTo>
                    <a:pt x="1334" y="794"/>
                  </a:lnTo>
                  <a:lnTo>
                    <a:pt x="1349" y="779"/>
                  </a:lnTo>
                  <a:lnTo>
                    <a:pt x="1364" y="764"/>
                  </a:lnTo>
                  <a:lnTo>
                    <a:pt x="1379" y="749"/>
                  </a:lnTo>
                  <a:lnTo>
                    <a:pt x="1409" y="734"/>
                  </a:lnTo>
                  <a:lnTo>
                    <a:pt x="1424" y="704"/>
                  </a:lnTo>
                  <a:lnTo>
                    <a:pt x="1439" y="689"/>
                  </a:lnTo>
                  <a:lnTo>
                    <a:pt x="1454" y="674"/>
                  </a:lnTo>
                  <a:lnTo>
                    <a:pt x="1469" y="659"/>
                  </a:lnTo>
                  <a:lnTo>
                    <a:pt x="1484" y="645"/>
                  </a:lnTo>
                  <a:lnTo>
                    <a:pt x="1499" y="630"/>
                  </a:lnTo>
                  <a:lnTo>
                    <a:pt x="1514" y="615"/>
                  </a:lnTo>
                  <a:lnTo>
                    <a:pt x="1529" y="600"/>
                  </a:lnTo>
                  <a:lnTo>
                    <a:pt x="1544" y="585"/>
                  </a:lnTo>
                  <a:lnTo>
                    <a:pt x="1559" y="555"/>
                  </a:lnTo>
                  <a:lnTo>
                    <a:pt x="1574" y="540"/>
                  </a:lnTo>
                  <a:lnTo>
                    <a:pt x="1589" y="525"/>
                  </a:lnTo>
                  <a:lnTo>
                    <a:pt x="1604" y="510"/>
                  </a:lnTo>
                  <a:lnTo>
                    <a:pt x="1634" y="495"/>
                  </a:lnTo>
                  <a:lnTo>
                    <a:pt x="1649" y="465"/>
                  </a:lnTo>
                  <a:lnTo>
                    <a:pt x="1664" y="450"/>
                  </a:lnTo>
                  <a:lnTo>
                    <a:pt x="1679" y="435"/>
                  </a:lnTo>
                  <a:lnTo>
                    <a:pt x="1694" y="420"/>
                  </a:lnTo>
                  <a:lnTo>
                    <a:pt x="1709" y="405"/>
                  </a:lnTo>
                  <a:lnTo>
                    <a:pt x="1724" y="375"/>
                  </a:lnTo>
                  <a:lnTo>
                    <a:pt x="1739" y="360"/>
                  </a:lnTo>
                  <a:lnTo>
                    <a:pt x="1754" y="345"/>
                  </a:lnTo>
                  <a:lnTo>
                    <a:pt x="1769" y="330"/>
                  </a:lnTo>
                  <a:lnTo>
                    <a:pt x="1784" y="300"/>
                  </a:lnTo>
                  <a:lnTo>
                    <a:pt x="1799" y="285"/>
                  </a:lnTo>
                  <a:lnTo>
                    <a:pt x="1814" y="270"/>
                  </a:lnTo>
                  <a:lnTo>
                    <a:pt x="1829" y="240"/>
                  </a:lnTo>
                  <a:lnTo>
                    <a:pt x="1844" y="225"/>
                  </a:lnTo>
                  <a:lnTo>
                    <a:pt x="1874" y="210"/>
                  </a:lnTo>
                  <a:lnTo>
                    <a:pt x="1889" y="180"/>
                  </a:lnTo>
                  <a:lnTo>
                    <a:pt x="1904" y="165"/>
                  </a:lnTo>
                  <a:lnTo>
                    <a:pt x="1918" y="150"/>
                  </a:lnTo>
                  <a:lnTo>
                    <a:pt x="1933" y="120"/>
                  </a:lnTo>
                  <a:lnTo>
                    <a:pt x="1948" y="105"/>
                  </a:lnTo>
                  <a:lnTo>
                    <a:pt x="1963" y="90"/>
                  </a:lnTo>
                  <a:lnTo>
                    <a:pt x="1978" y="60"/>
                  </a:lnTo>
                  <a:lnTo>
                    <a:pt x="1993" y="45"/>
                  </a:lnTo>
                  <a:lnTo>
                    <a:pt x="2008" y="30"/>
                  </a:lnTo>
                  <a:lnTo>
                    <a:pt x="2023" y="0"/>
                  </a:lnTo>
                </a:path>
              </a:pathLst>
            </a:custGeom>
            <a:noFill/>
            <a:ln w="0">
              <a:solidFill>
                <a:srgbClr val="007A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7" name="Freeform 77"/>
            <p:cNvSpPr>
              <a:spLocks/>
            </p:cNvSpPr>
            <p:nvPr/>
          </p:nvSpPr>
          <p:spPr bwMode="auto">
            <a:xfrm>
              <a:off x="2612" y="1208"/>
              <a:ext cx="1041" cy="1129"/>
            </a:xfrm>
            <a:custGeom>
              <a:avLst/>
              <a:gdLst>
                <a:gd name="T0" fmla="*/ 30 w 2039"/>
                <a:gd name="T1" fmla="*/ 1948 h 1978"/>
                <a:gd name="T2" fmla="*/ 90 w 2039"/>
                <a:gd name="T3" fmla="*/ 1888 h 1978"/>
                <a:gd name="T4" fmla="*/ 135 w 2039"/>
                <a:gd name="T5" fmla="*/ 1813 h 1978"/>
                <a:gd name="T6" fmla="*/ 180 w 2039"/>
                <a:gd name="T7" fmla="*/ 1753 h 1978"/>
                <a:gd name="T8" fmla="*/ 225 w 2039"/>
                <a:gd name="T9" fmla="*/ 1693 h 1978"/>
                <a:gd name="T10" fmla="*/ 270 w 2039"/>
                <a:gd name="T11" fmla="*/ 1634 h 1978"/>
                <a:gd name="T12" fmla="*/ 330 w 2039"/>
                <a:gd name="T13" fmla="*/ 1574 h 1978"/>
                <a:gd name="T14" fmla="*/ 375 w 2039"/>
                <a:gd name="T15" fmla="*/ 1514 h 1978"/>
                <a:gd name="T16" fmla="*/ 420 w 2039"/>
                <a:gd name="T17" fmla="*/ 1454 h 1978"/>
                <a:gd name="T18" fmla="*/ 465 w 2039"/>
                <a:gd name="T19" fmla="*/ 1394 h 1978"/>
                <a:gd name="T20" fmla="*/ 510 w 2039"/>
                <a:gd name="T21" fmla="*/ 1334 h 1978"/>
                <a:gd name="T22" fmla="*/ 570 w 2039"/>
                <a:gd name="T23" fmla="*/ 1274 h 1978"/>
                <a:gd name="T24" fmla="*/ 615 w 2039"/>
                <a:gd name="T25" fmla="*/ 1214 h 1978"/>
                <a:gd name="T26" fmla="*/ 660 w 2039"/>
                <a:gd name="T27" fmla="*/ 1154 h 1978"/>
                <a:gd name="T28" fmla="*/ 705 w 2039"/>
                <a:gd name="T29" fmla="*/ 1094 h 1978"/>
                <a:gd name="T30" fmla="*/ 750 w 2039"/>
                <a:gd name="T31" fmla="*/ 1049 h 1978"/>
                <a:gd name="T32" fmla="*/ 810 w 2039"/>
                <a:gd name="T33" fmla="*/ 989 h 1978"/>
                <a:gd name="T34" fmla="*/ 855 w 2039"/>
                <a:gd name="T35" fmla="*/ 944 h 1978"/>
                <a:gd name="T36" fmla="*/ 900 w 2039"/>
                <a:gd name="T37" fmla="*/ 884 h 1978"/>
                <a:gd name="T38" fmla="*/ 945 w 2039"/>
                <a:gd name="T39" fmla="*/ 839 h 1978"/>
                <a:gd name="T40" fmla="*/ 990 w 2039"/>
                <a:gd name="T41" fmla="*/ 794 h 1978"/>
                <a:gd name="T42" fmla="*/ 1050 w 2039"/>
                <a:gd name="T43" fmla="*/ 734 h 1978"/>
                <a:gd name="T44" fmla="*/ 1095 w 2039"/>
                <a:gd name="T45" fmla="*/ 689 h 1978"/>
                <a:gd name="T46" fmla="*/ 1140 w 2039"/>
                <a:gd name="T47" fmla="*/ 645 h 1978"/>
                <a:gd name="T48" fmla="*/ 1185 w 2039"/>
                <a:gd name="T49" fmla="*/ 600 h 1978"/>
                <a:gd name="T50" fmla="*/ 1230 w 2039"/>
                <a:gd name="T51" fmla="*/ 570 h 1978"/>
                <a:gd name="T52" fmla="*/ 1290 w 2039"/>
                <a:gd name="T53" fmla="*/ 525 h 1978"/>
                <a:gd name="T54" fmla="*/ 1335 w 2039"/>
                <a:gd name="T55" fmla="*/ 480 h 1978"/>
                <a:gd name="T56" fmla="*/ 1380 w 2039"/>
                <a:gd name="T57" fmla="*/ 450 h 1978"/>
                <a:gd name="T58" fmla="*/ 1425 w 2039"/>
                <a:gd name="T59" fmla="*/ 405 h 1978"/>
                <a:gd name="T60" fmla="*/ 1469 w 2039"/>
                <a:gd name="T61" fmla="*/ 375 h 1978"/>
                <a:gd name="T62" fmla="*/ 1529 w 2039"/>
                <a:gd name="T63" fmla="*/ 345 h 1978"/>
                <a:gd name="T64" fmla="*/ 1574 w 2039"/>
                <a:gd name="T65" fmla="*/ 300 h 1978"/>
                <a:gd name="T66" fmla="*/ 1619 w 2039"/>
                <a:gd name="T67" fmla="*/ 270 h 1978"/>
                <a:gd name="T68" fmla="*/ 1664 w 2039"/>
                <a:gd name="T69" fmla="*/ 240 h 1978"/>
                <a:gd name="T70" fmla="*/ 1709 w 2039"/>
                <a:gd name="T71" fmla="*/ 210 h 1978"/>
                <a:gd name="T72" fmla="*/ 1769 w 2039"/>
                <a:gd name="T73" fmla="*/ 180 h 1978"/>
                <a:gd name="T74" fmla="*/ 1814 w 2039"/>
                <a:gd name="T75" fmla="*/ 150 h 1978"/>
                <a:gd name="T76" fmla="*/ 1859 w 2039"/>
                <a:gd name="T77" fmla="*/ 120 h 1978"/>
                <a:gd name="T78" fmla="*/ 1904 w 2039"/>
                <a:gd name="T79" fmla="*/ 90 h 1978"/>
                <a:gd name="T80" fmla="*/ 1949 w 2039"/>
                <a:gd name="T81" fmla="*/ 60 h 1978"/>
                <a:gd name="T82" fmla="*/ 2009 w 2039"/>
                <a:gd name="T83" fmla="*/ 15 h 1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9" h="1978">
                  <a:moveTo>
                    <a:pt x="0" y="1978"/>
                  </a:moveTo>
                  <a:lnTo>
                    <a:pt x="15" y="1963"/>
                  </a:lnTo>
                  <a:lnTo>
                    <a:pt x="30" y="1948"/>
                  </a:lnTo>
                  <a:lnTo>
                    <a:pt x="45" y="1918"/>
                  </a:lnTo>
                  <a:lnTo>
                    <a:pt x="60" y="1903"/>
                  </a:lnTo>
                  <a:lnTo>
                    <a:pt x="90" y="1888"/>
                  </a:lnTo>
                  <a:lnTo>
                    <a:pt x="105" y="1858"/>
                  </a:lnTo>
                  <a:lnTo>
                    <a:pt x="120" y="1843"/>
                  </a:lnTo>
                  <a:lnTo>
                    <a:pt x="135" y="1813"/>
                  </a:lnTo>
                  <a:lnTo>
                    <a:pt x="150" y="1798"/>
                  </a:lnTo>
                  <a:lnTo>
                    <a:pt x="165" y="1783"/>
                  </a:lnTo>
                  <a:lnTo>
                    <a:pt x="180" y="1753"/>
                  </a:lnTo>
                  <a:lnTo>
                    <a:pt x="195" y="1738"/>
                  </a:lnTo>
                  <a:lnTo>
                    <a:pt x="210" y="1723"/>
                  </a:lnTo>
                  <a:lnTo>
                    <a:pt x="225" y="1693"/>
                  </a:lnTo>
                  <a:lnTo>
                    <a:pt x="240" y="1678"/>
                  </a:lnTo>
                  <a:lnTo>
                    <a:pt x="255" y="1663"/>
                  </a:lnTo>
                  <a:lnTo>
                    <a:pt x="270" y="1634"/>
                  </a:lnTo>
                  <a:lnTo>
                    <a:pt x="285" y="1619"/>
                  </a:lnTo>
                  <a:lnTo>
                    <a:pt x="300" y="1589"/>
                  </a:lnTo>
                  <a:lnTo>
                    <a:pt x="330" y="1574"/>
                  </a:lnTo>
                  <a:lnTo>
                    <a:pt x="345" y="1559"/>
                  </a:lnTo>
                  <a:lnTo>
                    <a:pt x="360" y="1529"/>
                  </a:lnTo>
                  <a:lnTo>
                    <a:pt x="375" y="1514"/>
                  </a:lnTo>
                  <a:lnTo>
                    <a:pt x="390" y="1499"/>
                  </a:lnTo>
                  <a:lnTo>
                    <a:pt x="405" y="1469"/>
                  </a:lnTo>
                  <a:lnTo>
                    <a:pt x="420" y="1454"/>
                  </a:lnTo>
                  <a:lnTo>
                    <a:pt x="435" y="1439"/>
                  </a:lnTo>
                  <a:lnTo>
                    <a:pt x="450" y="1409"/>
                  </a:lnTo>
                  <a:lnTo>
                    <a:pt x="465" y="1394"/>
                  </a:lnTo>
                  <a:lnTo>
                    <a:pt x="480" y="1379"/>
                  </a:lnTo>
                  <a:lnTo>
                    <a:pt x="495" y="1349"/>
                  </a:lnTo>
                  <a:lnTo>
                    <a:pt x="510" y="1334"/>
                  </a:lnTo>
                  <a:lnTo>
                    <a:pt x="525" y="1319"/>
                  </a:lnTo>
                  <a:lnTo>
                    <a:pt x="540" y="1289"/>
                  </a:lnTo>
                  <a:lnTo>
                    <a:pt x="570" y="1274"/>
                  </a:lnTo>
                  <a:lnTo>
                    <a:pt x="585" y="1259"/>
                  </a:lnTo>
                  <a:lnTo>
                    <a:pt x="600" y="1229"/>
                  </a:lnTo>
                  <a:lnTo>
                    <a:pt x="615" y="1214"/>
                  </a:lnTo>
                  <a:lnTo>
                    <a:pt x="630" y="1199"/>
                  </a:lnTo>
                  <a:lnTo>
                    <a:pt x="645" y="1169"/>
                  </a:lnTo>
                  <a:lnTo>
                    <a:pt x="660" y="1154"/>
                  </a:lnTo>
                  <a:lnTo>
                    <a:pt x="675" y="1139"/>
                  </a:lnTo>
                  <a:lnTo>
                    <a:pt x="690" y="1124"/>
                  </a:lnTo>
                  <a:lnTo>
                    <a:pt x="705" y="1094"/>
                  </a:lnTo>
                  <a:lnTo>
                    <a:pt x="720" y="1079"/>
                  </a:lnTo>
                  <a:lnTo>
                    <a:pt x="735" y="1064"/>
                  </a:lnTo>
                  <a:lnTo>
                    <a:pt x="750" y="1049"/>
                  </a:lnTo>
                  <a:lnTo>
                    <a:pt x="765" y="1034"/>
                  </a:lnTo>
                  <a:lnTo>
                    <a:pt x="780" y="1004"/>
                  </a:lnTo>
                  <a:lnTo>
                    <a:pt x="810" y="989"/>
                  </a:lnTo>
                  <a:lnTo>
                    <a:pt x="825" y="974"/>
                  </a:lnTo>
                  <a:lnTo>
                    <a:pt x="840" y="959"/>
                  </a:lnTo>
                  <a:lnTo>
                    <a:pt x="855" y="944"/>
                  </a:lnTo>
                  <a:lnTo>
                    <a:pt x="870" y="914"/>
                  </a:lnTo>
                  <a:lnTo>
                    <a:pt x="885" y="899"/>
                  </a:lnTo>
                  <a:lnTo>
                    <a:pt x="900" y="884"/>
                  </a:lnTo>
                  <a:lnTo>
                    <a:pt x="915" y="869"/>
                  </a:lnTo>
                  <a:lnTo>
                    <a:pt x="930" y="854"/>
                  </a:lnTo>
                  <a:lnTo>
                    <a:pt x="945" y="839"/>
                  </a:lnTo>
                  <a:lnTo>
                    <a:pt x="960" y="824"/>
                  </a:lnTo>
                  <a:lnTo>
                    <a:pt x="975" y="809"/>
                  </a:lnTo>
                  <a:lnTo>
                    <a:pt x="990" y="794"/>
                  </a:lnTo>
                  <a:lnTo>
                    <a:pt x="1005" y="764"/>
                  </a:lnTo>
                  <a:lnTo>
                    <a:pt x="1035" y="749"/>
                  </a:lnTo>
                  <a:lnTo>
                    <a:pt x="1050" y="734"/>
                  </a:lnTo>
                  <a:lnTo>
                    <a:pt x="1065" y="719"/>
                  </a:lnTo>
                  <a:lnTo>
                    <a:pt x="1080" y="704"/>
                  </a:lnTo>
                  <a:lnTo>
                    <a:pt x="1095" y="689"/>
                  </a:lnTo>
                  <a:lnTo>
                    <a:pt x="1110" y="675"/>
                  </a:lnTo>
                  <a:lnTo>
                    <a:pt x="1125" y="660"/>
                  </a:lnTo>
                  <a:lnTo>
                    <a:pt x="1140" y="645"/>
                  </a:lnTo>
                  <a:lnTo>
                    <a:pt x="1155" y="630"/>
                  </a:lnTo>
                  <a:lnTo>
                    <a:pt x="1170" y="615"/>
                  </a:lnTo>
                  <a:lnTo>
                    <a:pt x="1185" y="600"/>
                  </a:lnTo>
                  <a:lnTo>
                    <a:pt x="1200" y="585"/>
                  </a:lnTo>
                  <a:lnTo>
                    <a:pt x="1215" y="585"/>
                  </a:lnTo>
                  <a:lnTo>
                    <a:pt x="1230" y="570"/>
                  </a:lnTo>
                  <a:lnTo>
                    <a:pt x="1245" y="555"/>
                  </a:lnTo>
                  <a:lnTo>
                    <a:pt x="1275" y="540"/>
                  </a:lnTo>
                  <a:lnTo>
                    <a:pt x="1290" y="525"/>
                  </a:lnTo>
                  <a:lnTo>
                    <a:pt x="1305" y="510"/>
                  </a:lnTo>
                  <a:lnTo>
                    <a:pt x="1320" y="495"/>
                  </a:lnTo>
                  <a:lnTo>
                    <a:pt x="1335" y="480"/>
                  </a:lnTo>
                  <a:lnTo>
                    <a:pt x="1350" y="465"/>
                  </a:lnTo>
                  <a:lnTo>
                    <a:pt x="1365" y="465"/>
                  </a:lnTo>
                  <a:lnTo>
                    <a:pt x="1380" y="450"/>
                  </a:lnTo>
                  <a:lnTo>
                    <a:pt x="1395" y="435"/>
                  </a:lnTo>
                  <a:lnTo>
                    <a:pt x="1410" y="420"/>
                  </a:lnTo>
                  <a:lnTo>
                    <a:pt x="1425" y="405"/>
                  </a:lnTo>
                  <a:lnTo>
                    <a:pt x="1440" y="405"/>
                  </a:lnTo>
                  <a:lnTo>
                    <a:pt x="1455" y="390"/>
                  </a:lnTo>
                  <a:lnTo>
                    <a:pt x="1469" y="375"/>
                  </a:lnTo>
                  <a:lnTo>
                    <a:pt x="1484" y="360"/>
                  </a:lnTo>
                  <a:lnTo>
                    <a:pt x="1514" y="345"/>
                  </a:lnTo>
                  <a:lnTo>
                    <a:pt x="1529" y="345"/>
                  </a:lnTo>
                  <a:lnTo>
                    <a:pt x="1544" y="330"/>
                  </a:lnTo>
                  <a:lnTo>
                    <a:pt x="1559" y="315"/>
                  </a:lnTo>
                  <a:lnTo>
                    <a:pt x="1574" y="300"/>
                  </a:lnTo>
                  <a:lnTo>
                    <a:pt x="1589" y="300"/>
                  </a:lnTo>
                  <a:lnTo>
                    <a:pt x="1604" y="285"/>
                  </a:lnTo>
                  <a:lnTo>
                    <a:pt x="1619" y="270"/>
                  </a:lnTo>
                  <a:lnTo>
                    <a:pt x="1634" y="270"/>
                  </a:lnTo>
                  <a:lnTo>
                    <a:pt x="1649" y="255"/>
                  </a:lnTo>
                  <a:lnTo>
                    <a:pt x="1664" y="240"/>
                  </a:lnTo>
                  <a:lnTo>
                    <a:pt x="1679" y="225"/>
                  </a:lnTo>
                  <a:lnTo>
                    <a:pt x="1694" y="225"/>
                  </a:lnTo>
                  <a:lnTo>
                    <a:pt x="1709" y="210"/>
                  </a:lnTo>
                  <a:lnTo>
                    <a:pt x="1724" y="195"/>
                  </a:lnTo>
                  <a:lnTo>
                    <a:pt x="1754" y="195"/>
                  </a:lnTo>
                  <a:lnTo>
                    <a:pt x="1769" y="180"/>
                  </a:lnTo>
                  <a:lnTo>
                    <a:pt x="1784" y="165"/>
                  </a:lnTo>
                  <a:lnTo>
                    <a:pt x="1799" y="165"/>
                  </a:lnTo>
                  <a:lnTo>
                    <a:pt x="1814" y="150"/>
                  </a:lnTo>
                  <a:lnTo>
                    <a:pt x="1829" y="135"/>
                  </a:lnTo>
                  <a:lnTo>
                    <a:pt x="1844" y="135"/>
                  </a:lnTo>
                  <a:lnTo>
                    <a:pt x="1859" y="120"/>
                  </a:lnTo>
                  <a:lnTo>
                    <a:pt x="1874" y="105"/>
                  </a:lnTo>
                  <a:lnTo>
                    <a:pt x="1889" y="90"/>
                  </a:lnTo>
                  <a:lnTo>
                    <a:pt x="1904" y="90"/>
                  </a:lnTo>
                  <a:lnTo>
                    <a:pt x="1919" y="75"/>
                  </a:lnTo>
                  <a:lnTo>
                    <a:pt x="1934" y="60"/>
                  </a:lnTo>
                  <a:lnTo>
                    <a:pt x="1949" y="60"/>
                  </a:lnTo>
                  <a:lnTo>
                    <a:pt x="1964" y="45"/>
                  </a:lnTo>
                  <a:lnTo>
                    <a:pt x="1994" y="30"/>
                  </a:lnTo>
                  <a:lnTo>
                    <a:pt x="2009" y="15"/>
                  </a:lnTo>
                  <a:lnTo>
                    <a:pt x="2024" y="15"/>
                  </a:lnTo>
                  <a:lnTo>
                    <a:pt x="2039" y="0"/>
                  </a:lnTo>
                </a:path>
              </a:pathLst>
            </a:custGeom>
            <a:noFill/>
            <a:ln w="0">
              <a:solidFill>
                <a:srgbClr val="007A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8" name="Freeform 78"/>
            <p:cNvSpPr>
              <a:spLocks/>
            </p:cNvSpPr>
            <p:nvPr/>
          </p:nvSpPr>
          <p:spPr bwMode="auto">
            <a:xfrm>
              <a:off x="3653" y="1029"/>
              <a:ext cx="184" cy="179"/>
            </a:xfrm>
            <a:custGeom>
              <a:avLst/>
              <a:gdLst>
                <a:gd name="T0" fmla="*/ 0 w 360"/>
                <a:gd name="T1" fmla="*/ 314 h 314"/>
                <a:gd name="T2" fmla="*/ 15 w 360"/>
                <a:gd name="T3" fmla="*/ 299 h 314"/>
                <a:gd name="T4" fmla="*/ 30 w 360"/>
                <a:gd name="T5" fmla="*/ 284 h 314"/>
                <a:gd name="T6" fmla="*/ 45 w 360"/>
                <a:gd name="T7" fmla="*/ 284 h 314"/>
                <a:gd name="T8" fmla="*/ 60 w 360"/>
                <a:gd name="T9" fmla="*/ 269 h 314"/>
                <a:gd name="T10" fmla="*/ 75 w 360"/>
                <a:gd name="T11" fmla="*/ 254 h 314"/>
                <a:gd name="T12" fmla="*/ 90 w 360"/>
                <a:gd name="T13" fmla="*/ 239 h 314"/>
                <a:gd name="T14" fmla="*/ 105 w 360"/>
                <a:gd name="T15" fmla="*/ 224 h 314"/>
                <a:gd name="T16" fmla="*/ 120 w 360"/>
                <a:gd name="T17" fmla="*/ 209 h 314"/>
                <a:gd name="T18" fmla="*/ 135 w 360"/>
                <a:gd name="T19" fmla="*/ 209 h 314"/>
                <a:gd name="T20" fmla="*/ 150 w 360"/>
                <a:gd name="T21" fmla="*/ 194 h 314"/>
                <a:gd name="T22" fmla="*/ 180 w 360"/>
                <a:gd name="T23" fmla="*/ 179 h 314"/>
                <a:gd name="T24" fmla="*/ 195 w 360"/>
                <a:gd name="T25" fmla="*/ 164 h 314"/>
                <a:gd name="T26" fmla="*/ 210 w 360"/>
                <a:gd name="T27" fmla="*/ 149 h 314"/>
                <a:gd name="T28" fmla="*/ 225 w 360"/>
                <a:gd name="T29" fmla="*/ 134 h 314"/>
                <a:gd name="T30" fmla="*/ 240 w 360"/>
                <a:gd name="T31" fmla="*/ 119 h 314"/>
                <a:gd name="T32" fmla="*/ 255 w 360"/>
                <a:gd name="T33" fmla="*/ 104 h 314"/>
                <a:gd name="T34" fmla="*/ 270 w 360"/>
                <a:gd name="T35" fmla="*/ 89 h 314"/>
                <a:gd name="T36" fmla="*/ 285 w 360"/>
                <a:gd name="T37" fmla="*/ 74 h 314"/>
                <a:gd name="T38" fmla="*/ 300 w 360"/>
                <a:gd name="T39" fmla="*/ 59 h 314"/>
                <a:gd name="T40" fmla="*/ 315 w 360"/>
                <a:gd name="T41" fmla="*/ 29 h 314"/>
                <a:gd name="T42" fmla="*/ 330 w 360"/>
                <a:gd name="T43" fmla="*/ 15 h 314"/>
                <a:gd name="T44" fmla="*/ 345 w 360"/>
                <a:gd name="T45" fmla="*/ 0 h 314"/>
                <a:gd name="T46" fmla="*/ 360 w 360"/>
                <a:gd name="T47" fmla="*/ 0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0" h="314">
                  <a:moveTo>
                    <a:pt x="0" y="314"/>
                  </a:moveTo>
                  <a:lnTo>
                    <a:pt x="15" y="299"/>
                  </a:lnTo>
                  <a:lnTo>
                    <a:pt x="30" y="284"/>
                  </a:lnTo>
                  <a:lnTo>
                    <a:pt x="45" y="284"/>
                  </a:lnTo>
                  <a:lnTo>
                    <a:pt x="60" y="269"/>
                  </a:lnTo>
                  <a:lnTo>
                    <a:pt x="75" y="254"/>
                  </a:lnTo>
                  <a:lnTo>
                    <a:pt x="90" y="239"/>
                  </a:lnTo>
                  <a:lnTo>
                    <a:pt x="105" y="224"/>
                  </a:lnTo>
                  <a:lnTo>
                    <a:pt x="120" y="209"/>
                  </a:lnTo>
                  <a:lnTo>
                    <a:pt x="135" y="209"/>
                  </a:lnTo>
                  <a:lnTo>
                    <a:pt x="150" y="194"/>
                  </a:lnTo>
                  <a:lnTo>
                    <a:pt x="180" y="179"/>
                  </a:lnTo>
                  <a:lnTo>
                    <a:pt x="195" y="164"/>
                  </a:lnTo>
                  <a:lnTo>
                    <a:pt x="210" y="149"/>
                  </a:lnTo>
                  <a:lnTo>
                    <a:pt x="225" y="134"/>
                  </a:lnTo>
                  <a:lnTo>
                    <a:pt x="240" y="119"/>
                  </a:lnTo>
                  <a:lnTo>
                    <a:pt x="255" y="104"/>
                  </a:lnTo>
                  <a:lnTo>
                    <a:pt x="270" y="89"/>
                  </a:lnTo>
                  <a:lnTo>
                    <a:pt x="285" y="74"/>
                  </a:lnTo>
                  <a:lnTo>
                    <a:pt x="300" y="59"/>
                  </a:lnTo>
                  <a:lnTo>
                    <a:pt x="315" y="29"/>
                  </a:lnTo>
                  <a:lnTo>
                    <a:pt x="330" y="15"/>
                  </a:lnTo>
                  <a:lnTo>
                    <a:pt x="345" y="0"/>
                  </a:lnTo>
                  <a:lnTo>
                    <a:pt x="360" y="0"/>
                  </a:lnTo>
                </a:path>
              </a:pathLst>
            </a:custGeom>
            <a:noFill/>
            <a:ln w="0">
              <a:solidFill>
                <a:srgbClr val="007A5A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9" name="Freeform 79"/>
            <p:cNvSpPr>
              <a:spLocks/>
            </p:cNvSpPr>
            <p:nvPr/>
          </p:nvSpPr>
          <p:spPr bwMode="auto">
            <a:xfrm>
              <a:off x="1357" y="2636"/>
              <a:ext cx="1033" cy="752"/>
            </a:xfrm>
            <a:custGeom>
              <a:avLst/>
              <a:gdLst>
                <a:gd name="T0" fmla="*/ 30 w 2024"/>
                <a:gd name="T1" fmla="*/ 1288 h 1318"/>
                <a:gd name="T2" fmla="*/ 75 w 2024"/>
                <a:gd name="T3" fmla="*/ 1228 h 1318"/>
                <a:gd name="T4" fmla="*/ 120 w 2024"/>
                <a:gd name="T5" fmla="*/ 1183 h 1318"/>
                <a:gd name="T6" fmla="*/ 180 w 2024"/>
                <a:gd name="T7" fmla="*/ 1153 h 1318"/>
                <a:gd name="T8" fmla="*/ 225 w 2024"/>
                <a:gd name="T9" fmla="*/ 1123 h 1318"/>
                <a:gd name="T10" fmla="*/ 270 w 2024"/>
                <a:gd name="T11" fmla="*/ 1094 h 1318"/>
                <a:gd name="T12" fmla="*/ 315 w 2024"/>
                <a:gd name="T13" fmla="*/ 1064 h 1318"/>
                <a:gd name="T14" fmla="*/ 360 w 2024"/>
                <a:gd name="T15" fmla="*/ 1049 h 1318"/>
                <a:gd name="T16" fmla="*/ 420 w 2024"/>
                <a:gd name="T17" fmla="*/ 1019 h 1318"/>
                <a:gd name="T18" fmla="*/ 465 w 2024"/>
                <a:gd name="T19" fmla="*/ 1004 h 1318"/>
                <a:gd name="T20" fmla="*/ 510 w 2024"/>
                <a:gd name="T21" fmla="*/ 989 h 1318"/>
                <a:gd name="T22" fmla="*/ 555 w 2024"/>
                <a:gd name="T23" fmla="*/ 974 h 1318"/>
                <a:gd name="T24" fmla="*/ 600 w 2024"/>
                <a:gd name="T25" fmla="*/ 959 h 1318"/>
                <a:gd name="T26" fmla="*/ 660 w 2024"/>
                <a:gd name="T27" fmla="*/ 929 h 1318"/>
                <a:gd name="T28" fmla="*/ 705 w 2024"/>
                <a:gd name="T29" fmla="*/ 914 h 1318"/>
                <a:gd name="T30" fmla="*/ 750 w 2024"/>
                <a:gd name="T31" fmla="*/ 899 h 1318"/>
                <a:gd name="T32" fmla="*/ 794 w 2024"/>
                <a:gd name="T33" fmla="*/ 884 h 1318"/>
                <a:gd name="T34" fmla="*/ 839 w 2024"/>
                <a:gd name="T35" fmla="*/ 869 h 1318"/>
                <a:gd name="T36" fmla="*/ 899 w 2024"/>
                <a:gd name="T37" fmla="*/ 854 h 1318"/>
                <a:gd name="T38" fmla="*/ 944 w 2024"/>
                <a:gd name="T39" fmla="*/ 824 h 1318"/>
                <a:gd name="T40" fmla="*/ 989 w 2024"/>
                <a:gd name="T41" fmla="*/ 809 h 1318"/>
                <a:gd name="T42" fmla="*/ 1034 w 2024"/>
                <a:gd name="T43" fmla="*/ 779 h 1318"/>
                <a:gd name="T44" fmla="*/ 1079 w 2024"/>
                <a:gd name="T45" fmla="*/ 764 h 1318"/>
                <a:gd name="T46" fmla="*/ 1139 w 2024"/>
                <a:gd name="T47" fmla="*/ 734 h 1318"/>
                <a:gd name="T48" fmla="*/ 1184 w 2024"/>
                <a:gd name="T49" fmla="*/ 704 h 1318"/>
                <a:gd name="T50" fmla="*/ 1229 w 2024"/>
                <a:gd name="T51" fmla="*/ 689 h 1318"/>
                <a:gd name="T52" fmla="*/ 1274 w 2024"/>
                <a:gd name="T53" fmla="*/ 659 h 1318"/>
                <a:gd name="T54" fmla="*/ 1319 w 2024"/>
                <a:gd name="T55" fmla="*/ 629 h 1318"/>
                <a:gd name="T56" fmla="*/ 1379 w 2024"/>
                <a:gd name="T57" fmla="*/ 584 h 1318"/>
                <a:gd name="T58" fmla="*/ 1424 w 2024"/>
                <a:gd name="T59" fmla="*/ 554 h 1318"/>
                <a:gd name="T60" fmla="*/ 1469 w 2024"/>
                <a:gd name="T61" fmla="*/ 524 h 1318"/>
                <a:gd name="T62" fmla="*/ 1514 w 2024"/>
                <a:gd name="T63" fmla="*/ 479 h 1318"/>
                <a:gd name="T64" fmla="*/ 1559 w 2024"/>
                <a:gd name="T65" fmla="*/ 449 h 1318"/>
                <a:gd name="T66" fmla="*/ 1619 w 2024"/>
                <a:gd name="T67" fmla="*/ 404 h 1318"/>
                <a:gd name="T68" fmla="*/ 1664 w 2024"/>
                <a:gd name="T69" fmla="*/ 359 h 1318"/>
                <a:gd name="T70" fmla="*/ 1709 w 2024"/>
                <a:gd name="T71" fmla="*/ 329 h 1318"/>
                <a:gd name="T72" fmla="*/ 1754 w 2024"/>
                <a:gd name="T73" fmla="*/ 284 h 1318"/>
                <a:gd name="T74" fmla="*/ 1799 w 2024"/>
                <a:gd name="T75" fmla="*/ 239 h 1318"/>
                <a:gd name="T76" fmla="*/ 1859 w 2024"/>
                <a:gd name="T77" fmla="*/ 179 h 1318"/>
                <a:gd name="T78" fmla="*/ 1904 w 2024"/>
                <a:gd name="T79" fmla="*/ 134 h 1318"/>
                <a:gd name="T80" fmla="*/ 1949 w 2024"/>
                <a:gd name="T81" fmla="*/ 90 h 1318"/>
                <a:gd name="T82" fmla="*/ 1994 w 2024"/>
                <a:gd name="T83" fmla="*/ 30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24" h="1318">
                  <a:moveTo>
                    <a:pt x="0" y="1318"/>
                  </a:moveTo>
                  <a:lnTo>
                    <a:pt x="15" y="1303"/>
                  </a:lnTo>
                  <a:lnTo>
                    <a:pt x="30" y="1288"/>
                  </a:lnTo>
                  <a:lnTo>
                    <a:pt x="45" y="1258"/>
                  </a:lnTo>
                  <a:lnTo>
                    <a:pt x="60" y="1243"/>
                  </a:lnTo>
                  <a:lnTo>
                    <a:pt x="75" y="1228"/>
                  </a:lnTo>
                  <a:lnTo>
                    <a:pt x="90" y="1213"/>
                  </a:lnTo>
                  <a:lnTo>
                    <a:pt x="105" y="1198"/>
                  </a:lnTo>
                  <a:lnTo>
                    <a:pt x="120" y="1183"/>
                  </a:lnTo>
                  <a:lnTo>
                    <a:pt x="135" y="1183"/>
                  </a:lnTo>
                  <a:lnTo>
                    <a:pt x="150" y="1168"/>
                  </a:lnTo>
                  <a:lnTo>
                    <a:pt x="180" y="1153"/>
                  </a:lnTo>
                  <a:lnTo>
                    <a:pt x="195" y="1138"/>
                  </a:lnTo>
                  <a:lnTo>
                    <a:pt x="210" y="1123"/>
                  </a:lnTo>
                  <a:lnTo>
                    <a:pt x="225" y="1123"/>
                  </a:lnTo>
                  <a:lnTo>
                    <a:pt x="240" y="1108"/>
                  </a:lnTo>
                  <a:lnTo>
                    <a:pt x="255" y="1108"/>
                  </a:lnTo>
                  <a:lnTo>
                    <a:pt x="270" y="1094"/>
                  </a:lnTo>
                  <a:lnTo>
                    <a:pt x="285" y="1079"/>
                  </a:lnTo>
                  <a:lnTo>
                    <a:pt x="300" y="1079"/>
                  </a:lnTo>
                  <a:lnTo>
                    <a:pt x="315" y="1064"/>
                  </a:lnTo>
                  <a:lnTo>
                    <a:pt x="330" y="1064"/>
                  </a:lnTo>
                  <a:lnTo>
                    <a:pt x="345" y="1049"/>
                  </a:lnTo>
                  <a:lnTo>
                    <a:pt x="360" y="1049"/>
                  </a:lnTo>
                  <a:lnTo>
                    <a:pt x="375" y="1034"/>
                  </a:lnTo>
                  <a:lnTo>
                    <a:pt x="390" y="1034"/>
                  </a:lnTo>
                  <a:lnTo>
                    <a:pt x="420" y="1019"/>
                  </a:lnTo>
                  <a:lnTo>
                    <a:pt x="435" y="1019"/>
                  </a:lnTo>
                  <a:lnTo>
                    <a:pt x="450" y="1004"/>
                  </a:lnTo>
                  <a:lnTo>
                    <a:pt x="465" y="1004"/>
                  </a:lnTo>
                  <a:lnTo>
                    <a:pt x="480" y="1004"/>
                  </a:lnTo>
                  <a:lnTo>
                    <a:pt x="495" y="989"/>
                  </a:lnTo>
                  <a:lnTo>
                    <a:pt x="510" y="989"/>
                  </a:lnTo>
                  <a:lnTo>
                    <a:pt x="525" y="974"/>
                  </a:lnTo>
                  <a:lnTo>
                    <a:pt x="540" y="974"/>
                  </a:lnTo>
                  <a:lnTo>
                    <a:pt x="555" y="974"/>
                  </a:lnTo>
                  <a:lnTo>
                    <a:pt x="570" y="959"/>
                  </a:lnTo>
                  <a:lnTo>
                    <a:pt x="585" y="959"/>
                  </a:lnTo>
                  <a:lnTo>
                    <a:pt x="600" y="959"/>
                  </a:lnTo>
                  <a:lnTo>
                    <a:pt x="615" y="944"/>
                  </a:lnTo>
                  <a:lnTo>
                    <a:pt x="630" y="944"/>
                  </a:lnTo>
                  <a:lnTo>
                    <a:pt x="660" y="929"/>
                  </a:lnTo>
                  <a:lnTo>
                    <a:pt x="675" y="929"/>
                  </a:lnTo>
                  <a:lnTo>
                    <a:pt x="690" y="929"/>
                  </a:lnTo>
                  <a:lnTo>
                    <a:pt x="705" y="914"/>
                  </a:lnTo>
                  <a:lnTo>
                    <a:pt x="720" y="914"/>
                  </a:lnTo>
                  <a:lnTo>
                    <a:pt x="735" y="914"/>
                  </a:lnTo>
                  <a:lnTo>
                    <a:pt x="750" y="899"/>
                  </a:lnTo>
                  <a:lnTo>
                    <a:pt x="764" y="899"/>
                  </a:lnTo>
                  <a:lnTo>
                    <a:pt x="779" y="884"/>
                  </a:lnTo>
                  <a:lnTo>
                    <a:pt x="794" y="884"/>
                  </a:lnTo>
                  <a:lnTo>
                    <a:pt x="809" y="884"/>
                  </a:lnTo>
                  <a:lnTo>
                    <a:pt x="824" y="869"/>
                  </a:lnTo>
                  <a:lnTo>
                    <a:pt x="839" y="869"/>
                  </a:lnTo>
                  <a:lnTo>
                    <a:pt x="854" y="854"/>
                  </a:lnTo>
                  <a:lnTo>
                    <a:pt x="884" y="854"/>
                  </a:lnTo>
                  <a:lnTo>
                    <a:pt x="899" y="854"/>
                  </a:lnTo>
                  <a:lnTo>
                    <a:pt x="914" y="839"/>
                  </a:lnTo>
                  <a:lnTo>
                    <a:pt x="929" y="839"/>
                  </a:lnTo>
                  <a:lnTo>
                    <a:pt x="944" y="824"/>
                  </a:lnTo>
                  <a:lnTo>
                    <a:pt x="959" y="824"/>
                  </a:lnTo>
                  <a:lnTo>
                    <a:pt x="974" y="809"/>
                  </a:lnTo>
                  <a:lnTo>
                    <a:pt x="989" y="809"/>
                  </a:lnTo>
                  <a:lnTo>
                    <a:pt x="1004" y="794"/>
                  </a:lnTo>
                  <a:lnTo>
                    <a:pt x="1019" y="794"/>
                  </a:lnTo>
                  <a:lnTo>
                    <a:pt x="1034" y="779"/>
                  </a:lnTo>
                  <a:lnTo>
                    <a:pt x="1049" y="779"/>
                  </a:lnTo>
                  <a:lnTo>
                    <a:pt x="1064" y="764"/>
                  </a:lnTo>
                  <a:lnTo>
                    <a:pt x="1079" y="764"/>
                  </a:lnTo>
                  <a:lnTo>
                    <a:pt x="1094" y="749"/>
                  </a:lnTo>
                  <a:lnTo>
                    <a:pt x="1124" y="749"/>
                  </a:lnTo>
                  <a:lnTo>
                    <a:pt x="1139" y="734"/>
                  </a:lnTo>
                  <a:lnTo>
                    <a:pt x="1154" y="734"/>
                  </a:lnTo>
                  <a:lnTo>
                    <a:pt x="1169" y="719"/>
                  </a:lnTo>
                  <a:lnTo>
                    <a:pt x="1184" y="704"/>
                  </a:lnTo>
                  <a:lnTo>
                    <a:pt x="1199" y="704"/>
                  </a:lnTo>
                  <a:lnTo>
                    <a:pt x="1214" y="689"/>
                  </a:lnTo>
                  <a:lnTo>
                    <a:pt x="1229" y="689"/>
                  </a:lnTo>
                  <a:lnTo>
                    <a:pt x="1244" y="674"/>
                  </a:lnTo>
                  <a:lnTo>
                    <a:pt x="1259" y="659"/>
                  </a:lnTo>
                  <a:lnTo>
                    <a:pt x="1274" y="659"/>
                  </a:lnTo>
                  <a:lnTo>
                    <a:pt x="1289" y="644"/>
                  </a:lnTo>
                  <a:lnTo>
                    <a:pt x="1304" y="629"/>
                  </a:lnTo>
                  <a:lnTo>
                    <a:pt x="1319" y="629"/>
                  </a:lnTo>
                  <a:lnTo>
                    <a:pt x="1334" y="614"/>
                  </a:lnTo>
                  <a:lnTo>
                    <a:pt x="1364" y="599"/>
                  </a:lnTo>
                  <a:lnTo>
                    <a:pt x="1379" y="584"/>
                  </a:lnTo>
                  <a:lnTo>
                    <a:pt x="1394" y="584"/>
                  </a:lnTo>
                  <a:lnTo>
                    <a:pt x="1409" y="569"/>
                  </a:lnTo>
                  <a:lnTo>
                    <a:pt x="1424" y="554"/>
                  </a:lnTo>
                  <a:lnTo>
                    <a:pt x="1439" y="539"/>
                  </a:lnTo>
                  <a:lnTo>
                    <a:pt x="1454" y="539"/>
                  </a:lnTo>
                  <a:lnTo>
                    <a:pt x="1469" y="524"/>
                  </a:lnTo>
                  <a:lnTo>
                    <a:pt x="1484" y="509"/>
                  </a:lnTo>
                  <a:lnTo>
                    <a:pt x="1499" y="494"/>
                  </a:lnTo>
                  <a:lnTo>
                    <a:pt x="1514" y="479"/>
                  </a:lnTo>
                  <a:lnTo>
                    <a:pt x="1529" y="479"/>
                  </a:lnTo>
                  <a:lnTo>
                    <a:pt x="1544" y="464"/>
                  </a:lnTo>
                  <a:lnTo>
                    <a:pt x="1559" y="449"/>
                  </a:lnTo>
                  <a:lnTo>
                    <a:pt x="1574" y="434"/>
                  </a:lnTo>
                  <a:lnTo>
                    <a:pt x="1604" y="419"/>
                  </a:lnTo>
                  <a:lnTo>
                    <a:pt x="1619" y="404"/>
                  </a:lnTo>
                  <a:lnTo>
                    <a:pt x="1634" y="389"/>
                  </a:lnTo>
                  <a:lnTo>
                    <a:pt x="1649" y="374"/>
                  </a:lnTo>
                  <a:lnTo>
                    <a:pt x="1664" y="359"/>
                  </a:lnTo>
                  <a:lnTo>
                    <a:pt x="1679" y="359"/>
                  </a:lnTo>
                  <a:lnTo>
                    <a:pt x="1694" y="344"/>
                  </a:lnTo>
                  <a:lnTo>
                    <a:pt x="1709" y="329"/>
                  </a:lnTo>
                  <a:lnTo>
                    <a:pt x="1724" y="314"/>
                  </a:lnTo>
                  <a:lnTo>
                    <a:pt x="1739" y="299"/>
                  </a:lnTo>
                  <a:lnTo>
                    <a:pt x="1754" y="284"/>
                  </a:lnTo>
                  <a:lnTo>
                    <a:pt x="1769" y="269"/>
                  </a:lnTo>
                  <a:lnTo>
                    <a:pt x="1784" y="254"/>
                  </a:lnTo>
                  <a:lnTo>
                    <a:pt x="1799" y="239"/>
                  </a:lnTo>
                  <a:lnTo>
                    <a:pt x="1814" y="224"/>
                  </a:lnTo>
                  <a:lnTo>
                    <a:pt x="1844" y="194"/>
                  </a:lnTo>
                  <a:lnTo>
                    <a:pt x="1859" y="179"/>
                  </a:lnTo>
                  <a:lnTo>
                    <a:pt x="1874" y="164"/>
                  </a:lnTo>
                  <a:lnTo>
                    <a:pt x="1889" y="149"/>
                  </a:lnTo>
                  <a:lnTo>
                    <a:pt x="1904" y="134"/>
                  </a:lnTo>
                  <a:lnTo>
                    <a:pt x="1919" y="120"/>
                  </a:lnTo>
                  <a:lnTo>
                    <a:pt x="1934" y="105"/>
                  </a:lnTo>
                  <a:lnTo>
                    <a:pt x="1949" y="90"/>
                  </a:lnTo>
                  <a:lnTo>
                    <a:pt x="1964" y="75"/>
                  </a:lnTo>
                  <a:lnTo>
                    <a:pt x="1979" y="60"/>
                  </a:lnTo>
                  <a:lnTo>
                    <a:pt x="1994" y="30"/>
                  </a:lnTo>
                  <a:lnTo>
                    <a:pt x="2009" y="15"/>
                  </a:lnTo>
                  <a:lnTo>
                    <a:pt x="2024" y="0"/>
                  </a:lnTo>
                </a:path>
              </a:pathLst>
            </a:custGeom>
            <a:noFill/>
            <a:ln w="0">
              <a:solidFill>
                <a:srgbClr val="E200E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0" name="Freeform 80"/>
            <p:cNvSpPr>
              <a:spLocks/>
            </p:cNvSpPr>
            <p:nvPr/>
          </p:nvSpPr>
          <p:spPr bwMode="auto">
            <a:xfrm>
              <a:off x="2390" y="1379"/>
              <a:ext cx="1041" cy="1257"/>
            </a:xfrm>
            <a:custGeom>
              <a:avLst/>
              <a:gdLst>
                <a:gd name="T0" fmla="*/ 45 w 2038"/>
                <a:gd name="T1" fmla="*/ 2173 h 2203"/>
                <a:gd name="T2" fmla="*/ 90 w 2038"/>
                <a:gd name="T3" fmla="*/ 2113 h 2203"/>
                <a:gd name="T4" fmla="*/ 135 w 2038"/>
                <a:gd name="T5" fmla="*/ 2053 h 2203"/>
                <a:gd name="T6" fmla="*/ 180 w 2038"/>
                <a:gd name="T7" fmla="*/ 2008 h 2203"/>
                <a:gd name="T8" fmla="*/ 225 w 2038"/>
                <a:gd name="T9" fmla="*/ 1948 h 2203"/>
                <a:gd name="T10" fmla="*/ 285 w 2038"/>
                <a:gd name="T11" fmla="*/ 1888 h 2203"/>
                <a:gd name="T12" fmla="*/ 329 w 2038"/>
                <a:gd name="T13" fmla="*/ 1828 h 2203"/>
                <a:gd name="T14" fmla="*/ 374 w 2038"/>
                <a:gd name="T15" fmla="*/ 1768 h 2203"/>
                <a:gd name="T16" fmla="*/ 419 w 2038"/>
                <a:gd name="T17" fmla="*/ 1708 h 2203"/>
                <a:gd name="T18" fmla="*/ 464 w 2038"/>
                <a:gd name="T19" fmla="*/ 1648 h 2203"/>
                <a:gd name="T20" fmla="*/ 524 w 2038"/>
                <a:gd name="T21" fmla="*/ 1588 h 2203"/>
                <a:gd name="T22" fmla="*/ 569 w 2038"/>
                <a:gd name="T23" fmla="*/ 1513 h 2203"/>
                <a:gd name="T24" fmla="*/ 614 w 2038"/>
                <a:gd name="T25" fmla="*/ 1453 h 2203"/>
                <a:gd name="T26" fmla="*/ 659 w 2038"/>
                <a:gd name="T27" fmla="*/ 1393 h 2203"/>
                <a:gd name="T28" fmla="*/ 704 w 2038"/>
                <a:gd name="T29" fmla="*/ 1334 h 2203"/>
                <a:gd name="T30" fmla="*/ 764 w 2038"/>
                <a:gd name="T31" fmla="*/ 1274 h 2203"/>
                <a:gd name="T32" fmla="*/ 809 w 2038"/>
                <a:gd name="T33" fmla="*/ 1214 h 2203"/>
                <a:gd name="T34" fmla="*/ 854 w 2038"/>
                <a:gd name="T35" fmla="*/ 1154 h 2203"/>
                <a:gd name="T36" fmla="*/ 899 w 2038"/>
                <a:gd name="T37" fmla="*/ 1094 h 2203"/>
                <a:gd name="T38" fmla="*/ 944 w 2038"/>
                <a:gd name="T39" fmla="*/ 1034 h 2203"/>
                <a:gd name="T40" fmla="*/ 1004 w 2038"/>
                <a:gd name="T41" fmla="*/ 974 h 2203"/>
                <a:gd name="T42" fmla="*/ 1049 w 2038"/>
                <a:gd name="T43" fmla="*/ 914 h 2203"/>
                <a:gd name="T44" fmla="*/ 1094 w 2038"/>
                <a:gd name="T45" fmla="*/ 854 h 2203"/>
                <a:gd name="T46" fmla="*/ 1139 w 2038"/>
                <a:gd name="T47" fmla="*/ 794 h 2203"/>
                <a:gd name="T48" fmla="*/ 1184 w 2038"/>
                <a:gd name="T49" fmla="*/ 749 h 2203"/>
                <a:gd name="T50" fmla="*/ 1244 w 2038"/>
                <a:gd name="T51" fmla="*/ 689 h 2203"/>
                <a:gd name="T52" fmla="*/ 1289 w 2038"/>
                <a:gd name="T53" fmla="*/ 644 h 2203"/>
                <a:gd name="T54" fmla="*/ 1334 w 2038"/>
                <a:gd name="T55" fmla="*/ 584 h 2203"/>
                <a:gd name="T56" fmla="*/ 1379 w 2038"/>
                <a:gd name="T57" fmla="*/ 539 h 2203"/>
                <a:gd name="T58" fmla="*/ 1424 w 2038"/>
                <a:gd name="T59" fmla="*/ 494 h 2203"/>
                <a:gd name="T60" fmla="*/ 1484 w 2038"/>
                <a:gd name="T61" fmla="*/ 434 h 2203"/>
                <a:gd name="T62" fmla="*/ 1529 w 2038"/>
                <a:gd name="T63" fmla="*/ 389 h 2203"/>
                <a:gd name="T64" fmla="*/ 1574 w 2038"/>
                <a:gd name="T65" fmla="*/ 345 h 2203"/>
                <a:gd name="T66" fmla="*/ 1619 w 2038"/>
                <a:gd name="T67" fmla="*/ 315 h 2203"/>
                <a:gd name="T68" fmla="*/ 1664 w 2038"/>
                <a:gd name="T69" fmla="*/ 270 h 2203"/>
                <a:gd name="T70" fmla="*/ 1724 w 2038"/>
                <a:gd name="T71" fmla="*/ 225 h 2203"/>
                <a:gd name="T72" fmla="*/ 1769 w 2038"/>
                <a:gd name="T73" fmla="*/ 195 h 2203"/>
                <a:gd name="T74" fmla="*/ 1814 w 2038"/>
                <a:gd name="T75" fmla="*/ 150 h 2203"/>
                <a:gd name="T76" fmla="*/ 1859 w 2038"/>
                <a:gd name="T77" fmla="*/ 120 h 2203"/>
                <a:gd name="T78" fmla="*/ 1903 w 2038"/>
                <a:gd name="T79" fmla="*/ 90 h 2203"/>
                <a:gd name="T80" fmla="*/ 1963 w 2038"/>
                <a:gd name="T81" fmla="*/ 45 h 2203"/>
                <a:gd name="T82" fmla="*/ 2008 w 2038"/>
                <a:gd name="T83" fmla="*/ 15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8" h="2203">
                  <a:moveTo>
                    <a:pt x="0" y="2203"/>
                  </a:moveTo>
                  <a:lnTo>
                    <a:pt x="15" y="2188"/>
                  </a:lnTo>
                  <a:lnTo>
                    <a:pt x="45" y="2173"/>
                  </a:lnTo>
                  <a:lnTo>
                    <a:pt x="60" y="2143"/>
                  </a:lnTo>
                  <a:lnTo>
                    <a:pt x="75" y="2128"/>
                  </a:lnTo>
                  <a:lnTo>
                    <a:pt x="90" y="2113"/>
                  </a:lnTo>
                  <a:lnTo>
                    <a:pt x="105" y="2098"/>
                  </a:lnTo>
                  <a:lnTo>
                    <a:pt x="120" y="2083"/>
                  </a:lnTo>
                  <a:lnTo>
                    <a:pt x="135" y="2053"/>
                  </a:lnTo>
                  <a:lnTo>
                    <a:pt x="150" y="2038"/>
                  </a:lnTo>
                  <a:lnTo>
                    <a:pt x="165" y="2023"/>
                  </a:lnTo>
                  <a:lnTo>
                    <a:pt x="180" y="2008"/>
                  </a:lnTo>
                  <a:lnTo>
                    <a:pt x="195" y="1978"/>
                  </a:lnTo>
                  <a:lnTo>
                    <a:pt x="210" y="1963"/>
                  </a:lnTo>
                  <a:lnTo>
                    <a:pt x="225" y="1948"/>
                  </a:lnTo>
                  <a:lnTo>
                    <a:pt x="240" y="1918"/>
                  </a:lnTo>
                  <a:lnTo>
                    <a:pt x="255" y="1903"/>
                  </a:lnTo>
                  <a:lnTo>
                    <a:pt x="285" y="1888"/>
                  </a:lnTo>
                  <a:lnTo>
                    <a:pt x="300" y="1858"/>
                  </a:lnTo>
                  <a:lnTo>
                    <a:pt x="315" y="1843"/>
                  </a:lnTo>
                  <a:lnTo>
                    <a:pt x="329" y="1828"/>
                  </a:lnTo>
                  <a:lnTo>
                    <a:pt x="344" y="1798"/>
                  </a:lnTo>
                  <a:lnTo>
                    <a:pt x="359" y="1783"/>
                  </a:lnTo>
                  <a:lnTo>
                    <a:pt x="374" y="1768"/>
                  </a:lnTo>
                  <a:lnTo>
                    <a:pt x="389" y="1738"/>
                  </a:lnTo>
                  <a:lnTo>
                    <a:pt x="404" y="1723"/>
                  </a:lnTo>
                  <a:lnTo>
                    <a:pt x="419" y="1708"/>
                  </a:lnTo>
                  <a:lnTo>
                    <a:pt x="434" y="1678"/>
                  </a:lnTo>
                  <a:lnTo>
                    <a:pt x="449" y="1663"/>
                  </a:lnTo>
                  <a:lnTo>
                    <a:pt x="464" y="1648"/>
                  </a:lnTo>
                  <a:lnTo>
                    <a:pt x="479" y="1618"/>
                  </a:lnTo>
                  <a:lnTo>
                    <a:pt x="494" y="1603"/>
                  </a:lnTo>
                  <a:lnTo>
                    <a:pt x="524" y="1588"/>
                  </a:lnTo>
                  <a:lnTo>
                    <a:pt x="539" y="1558"/>
                  </a:lnTo>
                  <a:lnTo>
                    <a:pt x="554" y="1543"/>
                  </a:lnTo>
                  <a:lnTo>
                    <a:pt x="569" y="1513"/>
                  </a:lnTo>
                  <a:lnTo>
                    <a:pt x="584" y="1498"/>
                  </a:lnTo>
                  <a:lnTo>
                    <a:pt x="599" y="1483"/>
                  </a:lnTo>
                  <a:lnTo>
                    <a:pt x="614" y="1453"/>
                  </a:lnTo>
                  <a:lnTo>
                    <a:pt x="629" y="1438"/>
                  </a:lnTo>
                  <a:lnTo>
                    <a:pt x="644" y="1423"/>
                  </a:lnTo>
                  <a:lnTo>
                    <a:pt x="659" y="1393"/>
                  </a:lnTo>
                  <a:lnTo>
                    <a:pt x="674" y="1378"/>
                  </a:lnTo>
                  <a:lnTo>
                    <a:pt x="689" y="1363"/>
                  </a:lnTo>
                  <a:lnTo>
                    <a:pt x="704" y="1334"/>
                  </a:lnTo>
                  <a:lnTo>
                    <a:pt x="719" y="1319"/>
                  </a:lnTo>
                  <a:lnTo>
                    <a:pt x="734" y="1289"/>
                  </a:lnTo>
                  <a:lnTo>
                    <a:pt x="764" y="1274"/>
                  </a:lnTo>
                  <a:lnTo>
                    <a:pt x="779" y="1259"/>
                  </a:lnTo>
                  <a:lnTo>
                    <a:pt x="794" y="1229"/>
                  </a:lnTo>
                  <a:lnTo>
                    <a:pt x="809" y="1214"/>
                  </a:lnTo>
                  <a:lnTo>
                    <a:pt x="824" y="1199"/>
                  </a:lnTo>
                  <a:lnTo>
                    <a:pt x="839" y="1169"/>
                  </a:lnTo>
                  <a:lnTo>
                    <a:pt x="854" y="1154"/>
                  </a:lnTo>
                  <a:lnTo>
                    <a:pt x="869" y="1139"/>
                  </a:lnTo>
                  <a:lnTo>
                    <a:pt x="884" y="1109"/>
                  </a:lnTo>
                  <a:lnTo>
                    <a:pt x="899" y="1094"/>
                  </a:lnTo>
                  <a:lnTo>
                    <a:pt x="914" y="1079"/>
                  </a:lnTo>
                  <a:lnTo>
                    <a:pt x="929" y="1049"/>
                  </a:lnTo>
                  <a:lnTo>
                    <a:pt x="944" y="1034"/>
                  </a:lnTo>
                  <a:lnTo>
                    <a:pt x="959" y="1019"/>
                  </a:lnTo>
                  <a:lnTo>
                    <a:pt x="974" y="989"/>
                  </a:lnTo>
                  <a:lnTo>
                    <a:pt x="1004" y="974"/>
                  </a:lnTo>
                  <a:lnTo>
                    <a:pt x="1019" y="959"/>
                  </a:lnTo>
                  <a:lnTo>
                    <a:pt x="1034" y="929"/>
                  </a:lnTo>
                  <a:lnTo>
                    <a:pt x="1049" y="914"/>
                  </a:lnTo>
                  <a:lnTo>
                    <a:pt x="1064" y="899"/>
                  </a:lnTo>
                  <a:lnTo>
                    <a:pt x="1079" y="869"/>
                  </a:lnTo>
                  <a:lnTo>
                    <a:pt x="1094" y="854"/>
                  </a:lnTo>
                  <a:lnTo>
                    <a:pt x="1109" y="839"/>
                  </a:lnTo>
                  <a:lnTo>
                    <a:pt x="1124" y="824"/>
                  </a:lnTo>
                  <a:lnTo>
                    <a:pt x="1139" y="794"/>
                  </a:lnTo>
                  <a:lnTo>
                    <a:pt x="1154" y="779"/>
                  </a:lnTo>
                  <a:lnTo>
                    <a:pt x="1169" y="764"/>
                  </a:lnTo>
                  <a:lnTo>
                    <a:pt x="1184" y="749"/>
                  </a:lnTo>
                  <a:lnTo>
                    <a:pt x="1199" y="734"/>
                  </a:lnTo>
                  <a:lnTo>
                    <a:pt x="1214" y="704"/>
                  </a:lnTo>
                  <a:lnTo>
                    <a:pt x="1244" y="689"/>
                  </a:lnTo>
                  <a:lnTo>
                    <a:pt x="1259" y="674"/>
                  </a:lnTo>
                  <a:lnTo>
                    <a:pt x="1274" y="659"/>
                  </a:lnTo>
                  <a:lnTo>
                    <a:pt x="1289" y="644"/>
                  </a:lnTo>
                  <a:lnTo>
                    <a:pt x="1304" y="614"/>
                  </a:lnTo>
                  <a:lnTo>
                    <a:pt x="1319" y="599"/>
                  </a:lnTo>
                  <a:lnTo>
                    <a:pt x="1334" y="584"/>
                  </a:lnTo>
                  <a:lnTo>
                    <a:pt x="1349" y="569"/>
                  </a:lnTo>
                  <a:lnTo>
                    <a:pt x="1364" y="554"/>
                  </a:lnTo>
                  <a:lnTo>
                    <a:pt x="1379" y="539"/>
                  </a:lnTo>
                  <a:lnTo>
                    <a:pt x="1394" y="524"/>
                  </a:lnTo>
                  <a:lnTo>
                    <a:pt x="1409" y="509"/>
                  </a:lnTo>
                  <a:lnTo>
                    <a:pt x="1424" y="494"/>
                  </a:lnTo>
                  <a:lnTo>
                    <a:pt x="1439" y="479"/>
                  </a:lnTo>
                  <a:lnTo>
                    <a:pt x="1469" y="449"/>
                  </a:lnTo>
                  <a:lnTo>
                    <a:pt x="1484" y="434"/>
                  </a:lnTo>
                  <a:lnTo>
                    <a:pt x="1499" y="419"/>
                  </a:lnTo>
                  <a:lnTo>
                    <a:pt x="1514" y="404"/>
                  </a:lnTo>
                  <a:lnTo>
                    <a:pt x="1529" y="389"/>
                  </a:lnTo>
                  <a:lnTo>
                    <a:pt x="1544" y="375"/>
                  </a:lnTo>
                  <a:lnTo>
                    <a:pt x="1559" y="360"/>
                  </a:lnTo>
                  <a:lnTo>
                    <a:pt x="1574" y="345"/>
                  </a:lnTo>
                  <a:lnTo>
                    <a:pt x="1589" y="330"/>
                  </a:lnTo>
                  <a:lnTo>
                    <a:pt x="1604" y="315"/>
                  </a:lnTo>
                  <a:lnTo>
                    <a:pt x="1619" y="315"/>
                  </a:lnTo>
                  <a:lnTo>
                    <a:pt x="1634" y="300"/>
                  </a:lnTo>
                  <a:lnTo>
                    <a:pt x="1649" y="285"/>
                  </a:lnTo>
                  <a:lnTo>
                    <a:pt x="1664" y="270"/>
                  </a:lnTo>
                  <a:lnTo>
                    <a:pt x="1679" y="255"/>
                  </a:lnTo>
                  <a:lnTo>
                    <a:pt x="1709" y="240"/>
                  </a:lnTo>
                  <a:lnTo>
                    <a:pt x="1724" y="225"/>
                  </a:lnTo>
                  <a:lnTo>
                    <a:pt x="1739" y="210"/>
                  </a:lnTo>
                  <a:lnTo>
                    <a:pt x="1754" y="195"/>
                  </a:lnTo>
                  <a:lnTo>
                    <a:pt x="1769" y="195"/>
                  </a:lnTo>
                  <a:lnTo>
                    <a:pt x="1784" y="180"/>
                  </a:lnTo>
                  <a:lnTo>
                    <a:pt x="1799" y="165"/>
                  </a:lnTo>
                  <a:lnTo>
                    <a:pt x="1814" y="150"/>
                  </a:lnTo>
                  <a:lnTo>
                    <a:pt x="1829" y="135"/>
                  </a:lnTo>
                  <a:lnTo>
                    <a:pt x="1844" y="135"/>
                  </a:lnTo>
                  <a:lnTo>
                    <a:pt x="1859" y="120"/>
                  </a:lnTo>
                  <a:lnTo>
                    <a:pt x="1874" y="105"/>
                  </a:lnTo>
                  <a:lnTo>
                    <a:pt x="1889" y="90"/>
                  </a:lnTo>
                  <a:lnTo>
                    <a:pt x="1903" y="90"/>
                  </a:lnTo>
                  <a:lnTo>
                    <a:pt x="1918" y="75"/>
                  </a:lnTo>
                  <a:lnTo>
                    <a:pt x="1948" y="60"/>
                  </a:lnTo>
                  <a:lnTo>
                    <a:pt x="1963" y="45"/>
                  </a:lnTo>
                  <a:lnTo>
                    <a:pt x="1978" y="45"/>
                  </a:lnTo>
                  <a:lnTo>
                    <a:pt x="1993" y="30"/>
                  </a:lnTo>
                  <a:lnTo>
                    <a:pt x="2008" y="15"/>
                  </a:lnTo>
                  <a:lnTo>
                    <a:pt x="2023" y="15"/>
                  </a:lnTo>
                  <a:lnTo>
                    <a:pt x="2038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1" name="Freeform 81"/>
            <p:cNvSpPr>
              <a:spLocks/>
            </p:cNvSpPr>
            <p:nvPr/>
          </p:nvSpPr>
          <p:spPr bwMode="auto">
            <a:xfrm>
              <a:off x="3424" y="1026"/>
              <a:ext cx="628" cy="350"/>
            </a:xfrm>
            <a:custGeom>
              <a:avLst/>
              <a:gdLst>
                <a:gd name="T0" fmla="*/ 15 w 1230"/>
                <a:gd name="T1" fmla="*/ 599 h 614"/>
                <a:gd name="T2" fmla="*/ 45 w 1230"/>
                <a:gd name="T3" fmla="*/ 584 h 614"/>
                <a:gd name="T4" fmla="*/ 75 w 1230"/>
                <a:gd name="T5" fmla="*/ 569 h 614"/>
                <a:gd name="T6" fmla="*/ 105 w 1230"/>
                <a:gd name="T7" fmla="*/ 554 h 614"/>
                <a:gd name="T8" fmla="*/ 150 w 1230"/>
                <a:gd name="T9" fmla="*/ 539 h 614"/>
                <a:gd name="T10" fmla="*/ 180 w 1230"/>
                <a:gd name="T11" fmla="*/ 524 h 614"/>
                <a:gd name="T12" fmla="*/ 210 w 1230"/>
                <a:gd name="T13" fmla="*/ 509 h 614"/>
                <a:gd name="T14" fmla="*/ 240 w 1230"/>
                <a:gd name="T15" fmla="*/ 494 h 614"/>
                <a:gd name="T16" fmla="*/ 270 w 1230"/>
                <a:gd name="T17" fmla="*/ 479 h 614"/>
                <a:gd name="T18" fmla="*/ 300 w 1230"/>
                <a:gd name="T19" fmla="*/ 464 h 614"/>
                <a:gd name="T20" fmla="*/ 330 w 1230"/>
                <a:gd name="T21" fmla="*/ 449 h 614"/>
                <a:gd name="T22" fmla="*/ 360 w 1230"/>
                <a:gd name="T23" fmla="*/ 434 h 614"/>
                <a:gd name="T24" fmla="*/ 405 w 1230"/>
                <a:gd name="T25" fmla="*/ 419 h 614"/>
                <a:gd name="T26" fmla="*/ 435 w 1230"/>
                <a:gd name="T27" fmla="*/ 404 h 614"/>
                <a:gd name="T28" fmla="*/ 465 w 1230"/>
                <a:gd name="T29" fmla="*/ 404 h 614"/>
                <a:gd name="T30" fmla="*/ 495 w 1230"/>
                <a:gd name="T31" fmla="*/ 389 h 614"/>
                <a:gd name="T32" fmla="*/ 525 w 1230"/>
                <a:gd name="T33" fmla="*/ 374 h 614"/>
                <a:gd name="T34" fmla="*/ 555 w 1230"/>
                <a:gd name="T35" fmla="*/ 359 h 614"/>
                <a:gd name="T36" fmla="*/ 585 w 1230"/>
                <a:gd name="T37" fmla="*/ 359 h 614"/>
                <a:gd name="T38" fmla="*/ 630 w 1230"/>
                <a:gd name="T39" fmla="*/ 344 h 614"/>
                <a:gd name="T40" fmla="*/ 660 w 1230"/>
                <a:gd name="T41" fmla="*/ 329 h 614"/>
                <a:gd name="T42" fmla="*/ 690 w 1230"/>
                <a:gd name="T43" fmla="*/ 314 h 614"/>
                <a:gd name="T44" fmla="*/ 720 w 1230"/>
                <a:gd name="T45" fmla="*/ 314 h 614"/>
                <a:gd name="T46" fmla="*/ 750 w 1230"/>
                <a:gd name="T47" fmla="*/ 299 h 614"/>
                <a:gd name="T48" fmla="*/ 780 w 1230"/>
                <a:gd name="T49" fmla="*/ 284 h 614"/>
                <a:gd name="T50" fmla="*/ 810 w 1230"/>
                <a:gd name="T51" fmla="*/ 269 h 614"/>
                <a:gd name="T52" fmla="*/ 855 w 1230"/>
                <a:gd name="T53" fmla="*/ 254 h 614"/>
                <a:gd name="T54" fmla="*/ 885 w 1230"/>
                <a:gd name="T55" fmla="*/ 239 h 614"/>
                <a:gd name="T56" fmla="*/ 915 w 1230"/>
                <a:gd name="T57" fmla="*/ 224 h 614"/>
                <a:gd name="T58" fmla="*/ 945 w 1230"/>
                <a:gd name="T59" fmla="*/ 209 h 614"/>
                <a:gd name="T60" fmla="*/ 975 w 1230"/>
                <a:gd name="T61" fmla="*/ 194 h 614"/>
                <a:gd name="T62" fmla="*/ 1005 w 1230"/>
                <a:gd name="T63" fmla="*/ 179 h 614"/>
                <a:gd name="T64" fmla="*/ 1035 w 1230"/>
                <a:gd name="T65" fmla="*/ 164 h 614"/>
                <a:gd name="T66" fmla="*/ 1065 w 1230"/>
                <a:gd name="T67" fmla="*/ 134 h 614"/>
                <a:gd name="T68" fmla="*/ 1110 w 1230"/>
                <a:gd name="T69" fmla="*/ 104 h 614"/>
                <a:gd name="T70" fmla="*/ 1140 w 1230"/>
                <a:gd name="T71" fmla="*/ 89 h 614"/>
                <a:gd name="T72" fmla="*/ 1170 w 1230"/>
                <a:gd name="T73" fmla="*/ 59 h 614"/>
                <a:gd name="T74" fmla="*/ 1200 w 1230"/>
                <a:gd name="T75" fmla="*/ 29 h 614"/>
                <a:gd name="T76" fmla="*/ 1230 w 1230"/>
                <a:gd name="T77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230" h="614">
                  <a:moveTo>
                    <a:pt x="0" y="614"/>
                  </a:moveTo>
                  <a:lnTo>
                    <a:pt x="15" y="599"/>
                  </a:lnTo>
                  <a:lnTo>
                    <a:pt x="30" y="599"/>
                  </a:lnTo>
                  <a:lnTo>
                    <a:pt x="45" y="584"/>
                  </a:lnTo>
                  <a:lnTo>
                    <a:pt x="60" y="584"/>
                  </a:lnTo>
                  <a:lnTo>
                    <a:pt x="75" y="569"/>
                  </a:lnTo>
                  <a:lnTo>
                    <a:pt x="90" y="554"/>
                  </a:lnTo>
                  <a:lnTo>
                    <a:pt x="105" y="554"/>
                  </a:lnTo>
                  <a:lnTo>
                    <a:pt x="120" y="539"/>
                  </a:lnTo>
                  <a:lnTo>
                    <a:pt x="150" y="539"/>
                  </a:lnTo>
                  <a:lnTo>
                    <a:pt x="165" y="524"/>
                  </a:lnTo>
                  <a:lnTo>
                    <a:pt x="180" y="524"/>
                  </a:lnTo>
                  <a:lnTo>
                    <a:pt x="195" y="509"/>
                  </a:lnTo>
                  <a:lnTo>
                    <a:pt x="210" y="509"/>
                  </a:lnTo>
                  <a:lnTo>
                    <a:pt x="225" y="494"/>
                  </a:lnTo>
                  <a:lnTo>
                    <a:pt x="240" y="494"/>
                  </a:lnTo>
                  <a:lnTo>
                    <a:pt x="255" y="479"/>
                  </a:lnTo>
                  <a:lnTo>
                    <a:pt x="270" y="479"/>
                  </a:lnTo>
                  <a:lnTo>
                    <a:pt x="285" y="464"/>
                  </a:lnTo>
                  <a:lnTo>
                    <a:pt x="300" y="464"/>
                  </a:lnTo>
                  <a:lnTo>
                    <a:pt x="315" y="449"/>
                  </a:lnTo>
                  <a:lnTo>
                    <a:pt x="330" y="449"/>
                  </a:lnTo>
                  <a:lnTo>
                    <a:pt x="345" y="434"/>
                  </a:lnTo>
                  <a:lnTo>
                    <a:pt x="360" y="434"/>
                  </a:lnTo>
                  <a:lnTo>
                    <a:pt x="390" y="434"/>
                  </a:lnTo>
                  <a:lnTo>
                    <a:pt x="405" y="419"/>
                  </a:lnTo>
                  <a:lnTo>
                    <a:pt x="420" y="419"/>
                  </a:lnTo>
                  <a:lnTo>
                    <a:pt x="435" y="404"/>
                  </a:lnTo>
                  <a:lnTo>
                    <a:pt x="450" y="404"/>
                  </a:lnTo>
                  <a:lnTo>
                    <a:pt x="465" y="404"/>
                  </a:lnTo>
                  <a:lnTo>
                    <a:pt x="480" y="389"/>
                  </a:lnTo>
                  <a:lnTo>
                    <a:pt x="495" y="389"/>
                  </a:lnTo>
                  <a:lnTo>
                    <a:pt x="510" y="374"/>
                  </a:lnTo>
                  <a:lnTo>
                    <a:pt x="525" y="374"/>
                  </a:lnTo>
                  <a:lnTo>
                    <a:pt x="540" y="374"/>
                  </a:lnTo>
                  <a:lnTo>
                    <a:pt x="555" y="359"/>
                  </a:lnTo>
                  <a:lnTo>
                    <a:pt x="570" y="359"/>
                  </a:lnTo>
                  <a:lnTo>
                    <a:pt x="585" y="359"/>
                  </a:lnTo>
                  <a:lnTo>
                    <a:pt x="615" y="344"/>
                  </a:lnTo>
                  <a:lnTo>
                    <a:pt x="630" y="344"/>
                  </a:lnTo>
                  <a:lnTo>
                    <a:pt x="645" y="329"/>
                  </a:lnTo>
                  <a:lnTo>
                    <a:pt x="660" y="329"/>
                  </a:lnTo>
                  <a:lnTo>
                    <a:pt x="675" y="329"/>
                  </a:lnTo>
                  <a:lnTo>
                    <a:pt x="690" y="314"/>
                  </a:lnTo>
                  <a:lnTo>
                    <a:pt x="705" y="314"/>
                  </a:lnTo>
                  <a:lnTo>
                    <a:pt x="720" y="314"/>
                  </a:lnTo>
                  <a:lnTo>
                    <a:pt x="735" y="299"/>
                  </a:lnTo>
                  <a:lnTo>
                    <a:pt x="750" y="299"/>
                  </a:lnTo>
                  <a:lnTo>
                    <a:pt x="765" y="284"/>
                  </a:lnTo>
                  <a:lnTo>
                    <a:pt x="780" y="284"/>
                  </a:lnTo>
                  <a:lnTo>
                    <a:pt x="795" y="284"/>
                  </a:lnTo>
                  <a:lnTo>
                    <a:pt x="810" y="269"/>
                  </a:lnTo>
                  <a:lnTo>
                    <a:pt x="825" y="269"/>
                  </a:lnTo>
                  <a:lnTo>
                    <a:pt x="855" y="254"/>
                  </a:lnTo>
                  <a:lnTo>
                    <a:pt x="870" y="254"/>
                  </a:lnTo>
                  <a:lnTo>
                    <a:pt x="885" y="239"/>
                  </a:lnTo>
                  <a:lnTo>
                    <a:pt x="900" y="239"/>
                  </a:lnTo>
                  <a:lnTo>
                    <a:pt x="915" y="224"/>
                  </a:lnTo>
                  <a:lnTo>
                    <a:pt x="930" y="224"/>
                  </a:lnTo>
                  <a:lnTo>
                    <a:pt x="945" y="209"/>
                  </a:lnTo>
                  <a:lnTo>
                    <a:pt x="960" y="209"/>
                  </a:lnTo>
                  <a:lnTo>
                    <a:pt x="975" y="194"/>
                  </a:lnTo>
                  <a:lnTo>
                    <a:pt x="990" y="179"/>
                  </a:lnTo>
                  <a:lnTo>
                    <a:pt x="1005" y="179"/>
                  </a:lnTo>
                  <a:lnTo>
                    <a:pt x="1020" y="164"/>
                  </a:lnTo>
                  <a:lnTo>
                    <a:pt x="1035" y="164"/>
                  </a:lnTo>
                  <a:lnTo>
                    <a:pt x="1050" y="149"/>
                  </a:lnTo>
                  <a:lnTo>
                    <a:pt x="1065" y="134"/>
                  </a:lnTo>
                  <a:lnTo>
                    <a:pt x="1095" y="119"/>
                  </a:lnTo>
                  <a:lnTo>
                    <a:pt x="1110" y="104"/>
                  </a:lnTo>
                  <a:lnTo>
                    <a:pt x="1125" y="104"/>
                  </a:lnTo>
                  <a:lnTo>
                    <a:pt x="1140" y="89"/>
                  </a:lnTo>
                  <a:lnTo>
                    <a:pt x="1155" y="74"/>
                  </a:lnTo>
                  <a:lnTo>
                    <a:pt x="1170" y="59"/>
                  </a:lnTo>
                  <a:lnTo>
                    <a:pt x="1185" y="44"/>
                  </a:lnTo>
                  <a:lnTo>
                    <a:pt x="1200" y="29"/>
                  </a:lnTo>
                  <a:lnTo>
                    <a:pt x="1215" y="0"/>
                  </a:lnTo>
                  <a:lnTo>
                    <a:pt x="1230" y="0"/>
                  </a:lnTo>
                </a:path>
              </a:pathLst>
            </a:custGeom>
            <a:noFill/>
            <a:ln w="0">
              <a:solidFill>
                <a:srgbClr val="E200E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2" name="Freeform 82"/>
            <p:cNvSpPr>
              <a:spLocks/>
            </p:cNvSpPr>
            <p:nvPr/>
          </p:nvSpPr>
          <p:spPr bwMode="auto">
            <a:xfrm>
              <a:off x="1081" y="2978"/>
              <a:ext cx="972" cy="256"/>
            </a:xfrm>
            <a:custGeom>
              <a:avLst/>
              <a:gdLst>
                <a:gd name="T0" fmla="*/ 30 w 1904"/>
                <a:gd name="T1" fmla="*/ 450 h 450"/>
                <a:gd name="T2" fmla="*/ 75 w 1904"/>
                <a:gd name="T3" fmla="*/ 450 h 450"/>
                <a:gd name="T4" fmla="*/ 120 w 1904"/>
                <a:gd name="T5" fmla="*/ 450 h 450"/>
                <a:gd name="T6" fmla="*/ 165 w 1904"/>
                <a:gd name="T7" fmla="*/ 450 h 450"/>
                <a:gd name="T8" fmla="*/ 210 w 1904"/>
                <a:gd name="T9" fmla="*/ 450 h 450"/>
                <a:gd name="T10" fmla="*/ 255 w 1904"/>
                <a:gd name="T11" fmla="*/ 450 h 450"/>
                <a:gd name="T12" fmla="*/ 300 w 1904"/>
                <a:gd name="T13" fmla="*/ 450 h 450"/>
                <a:gd name="T14" fmla="*/ 345 w 1904"/>
                <a:gd name="T15" fmla="*/ 435 h 450"/>
                <a:gd name="T16" fmla="*/ 390 w 1904"/>
                <a:gd name="T17" fmla="*/ 435 h 450"/>
                <a:gd name="T18" fmla="*/ 435 w 1904"/>
                <a:gd name="T19" fmla="*/ 435 h 450"/>
                <a:gd name="T20" fmla="*/ 480 w 1904"/>
                <a:gd name="T21" fmla="*/ 435 h 450"/>
                <a:gd name="T22" fmla="*/ 525 w 1904"/>
                <a:gd name="T23" fmla="*/ 435 h 450"/>
                <a:gd name="T24" fmla="*/ 570 w 1904"/>
                <a:gd name="T25" fmla="*/ 420 h 450"/>
                <a:gd name="T26" fmla="*/ 615 w 1904"/>
                <a:gd name="T27" fmla="*/ 420 h 450"/>
                <a:gd name="T28" fmla="*/ 660 w 1904"/>
                <a:gd name="T29" fmla="*/ 420 h 450"/>
                <a:gd name="T30" fmla="*/ 705 w 1904"/>
                <a:gd name="T31" fmla="*/ 405 h 450"/>
                <a:gd name="T32" fmla="*/ 750 w 1904"/>
                <a:gd name="T33" fmla="*/ 405 h 450"/>
                <a:gd name="T34" fmla="*/ 795 w 1904"/>
                <a:gd name="T35" fmla="*/ 405 h 450"/>
                <a:gd name="T36" fmla="*/ 840 w 1904"/>
                <a:gd name="T37" fmla="*/ 390 h 450"/>
                <a:gd name="T38" fmla="*/ 885 w 1904"/>
                <a:gd name="T39" fmla="*/ 390 h 450"/>
                <a:gd name="T40" fmla="*/ 930 w 1904"/>
                <a:gd name="T41" fmla="*/ 375 h 450"/>
                <a:gd name="T42" fmla="*/ 975 w 1904"/>
                <a:gd name="T43" fmla="*/ 375 h 450"/>
                <a:gd name="T44" fmla="*/ 1020 w 1904"/>
                <a:gd name="T45" fmla="*/ 360 h 450"/>
                <a:gd name="T46" fmla="*/ 1065 w 1904"/>
                <a:gd name="T47" fmla="*/ 345 h 450"/>
                <a:gd name="T48" fmla="*/ 1110 w 1904"/>
                <a:gd name="T49" fmla="*/ 345 h 450"/>
                <a:gd name="T50" fmla="*/ 1155 w 1904"/>
                <a:gd name="T51" fmla="*/ 330 h 450"/>
                <a:gd name="T52" fmla="*/ 1200 w 1904"/>
                <a:gd name="T53" fmla="*/ 315 h 450"/>
                <a:gd name="T54" fmla="*/ 1245 w 1904"/>
                <a:gd name="T55" fmla="*/ 300 h 450"/>
                <a:gd name="T56" fmla="*/ 1290 w 1904"/>
                <a:gd name="T57" fmla="*/ 285 h 450"/>
                <a:gd name="T58" fmla="*/ 1334 w 1904"/>
                <a:gd name="T59" fmla="*/ 285 h 450"/>
                <a:gd name="T60" fmla="*/ 1379 w 1904"/>
                <a:gd name="T61" fmla="*/ 270 h 450"/>
                <a:gd name="T62" fmla="*/ 1424 w 1904"/>
                <a:gd name="T63" fmla="*/ 240 h 450"/>
                <a:gd name="T64" fmla="*/ 1469 w 1904"/>
                <a:gd name="T65" fmla="*/ 225 h 450"/>
                <a:gd name="T66" fmla="*/ 1514 w 1904"/>
                <a:gd name="T67" fmla="*/ 210 h 450"/>
                <a:gd name="T68" fmla="*/ 1559 w 1904"/>
                <a:gd name="T69" fmla="*/ 195 h 450"/>
                <a:gd name="T70" fmla="*/ 1604 w 1904"/>
                <a:gd name="T71" fmla="*/ 165 h 450"/>
                <a:gd name="T72" fmla="*/ 1649 w 1904"/>
                <a:gd name="T73" fmla="*/ 150 h 450"/>
                <a:gd name="T74" fmla="*/ 1694 w 1904"/>
                <a:gd name="T75" fmla="*/ 120 h 450"/>
                <a:gd name="T76" fmla="*/ 1739 w 1904"/>
                <a:gd name="T77" fmla="*/ 105 h 450"/>
                <a:gd name="T78" fmla="*/ 1784 w 1904"/>
                <a:gd name="T79" fmla="*/ 75 h 450"/>
                <a:gd name="T80" fmla="*/ 1829 w 1904"/>
                <a:gd name="T81" fmla="*/ 45 h 450"/>
                <a:gd name="T82" fmla="*/ 1874 w 1904"/>
                <a:gd name="T83" fmla="*/ 15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904" h="450">
                  <a:moveTo>
                    <a:pt x="0" y="450"/>
                  </a:moveTo>
                  <a:lnTo>
                    <a:pt x="15" y="450"/>
                  </a:lnTo>
                  <a:lnTo>
                    <a:pt x="30" y="450"/>
                  </a:lnTo>
                  <a:lnTo>
                    <a:pt x="45" y="450"/>
                  </a:lnTo>
                  <a:lnTo>
                    <a:pt x="60" y="450"/>
                  </a:lnTo>
                  <a:lnTo>
                    <a:pt x="75" y="450"/>
                  </a:lnTo>
                  <a:lnTo>
                    <a:pt x="90" y="450"/>
                  </a:lnTo>
                  <a:lnTo>
                    <a:pt x="105" y="450"/>
                  </a:lnTo>
                  <a:lnTo>
                    <a:pt x="120" y="450"/>
                  </a:lnTo>
                  <a:lnTo>
                    <a:pt x="135" y="450"/>
                  </a:lnTo>
                  <a:lnTo>
                    <a:pt x="150" y="450"/>
                  </a:lnTo>
                  <a:lnTo>
                    <a:pt x="165" y="450"/>
                  </a:lnTo>
                  <a:lnTo>
                    <a:pt x="180" y="450"/>
                  </a:lnTo>
                  <a:lnTo>
                    <a:pt x="195" y="450"/>
                  </a:lnTo>
                  <a:lnTo>
                    <a:pt x="210" y="450"/>
                  </a:lnTo>
                  <a:lnTo>
                    <a:pt x="225" y="450"/>
                  </a:lnTo>
                  <a:lnTo>
                    <a:pt x="240" y="450"/>
                  </a:lnTo>
                  <a:lnTo>
                    <a:pt x="255" y="450"/>
                  </a:lnTo>
                  <a:lnTo>
                    <a:pt x="270" y="450"/>
                  </a:lnTo>
                  <a:lnTo>
                    <a:pt x="285" y="450"/>
                  </a:lnTo>
                  <a:lnTo>
                    <a:pt x="300" y="450"/>
                  </a:lnTo>
                  <a:lnTo>
                    <a:pt x="315" y="450"/>
                  </a:lnTo>
                  <a:lnTo>
                    <a:pt x="330" y="435"/>
                  </a:lnTo>
                  <a:lnTo>
                    <a:pt x="345" y="435"/>
                  </a:lnTo>
                  <a:lnTo>
                    <a:pt x="360" y="435"/>
                  </a:lnTo>
                  <a:lnTo>
                    <a:pt x="375" y="435"/>
                  </a:lnTo>
                  <a:lnTo>
                    <a:pt x="390" y="435"/>
                  </a:lnTo>
                  <a:lnTo>
                    <a:pt x="405" y="435"/>
                  </a:lnTo>
                  <a:lnTo>
                    <a:pt x="420" y="435"/>
                  </a:lnTo>
                  <a:lnTo>
                    <a:pt x="435" y="435"/>
                  </a:lnTo>
                  <a:lnTo>
                    <a:pt x="450" y="435"/>
                  </a:lnTo>
                  <a:lnTo>
                    <a:pt x="465" y="435"/>
                  </a:lnTo>
                  <a:lnTo>
                    <a:pt x="480" y="435"/>
                  </a:lnTo>
                  <a:lnTo>
                    <a:pt x="495" y="435"/>
                  </a:lnTo>
                  <a:lnTo>
                    <a:pt x="510" y="435"/>
                  </a:lnTo>
                  <a:lnTo>
                    <a:pt x="525" y="435"/>
                  </a:lnTo>
                  <a:lnTo>
                    <a:pt x="540" y="435"/>
                  </a:lnTo>
                  <a:lnTo>
                    <a:pt x="555" y="420"/>
                  </a:lnTo>
                  <a:lnTo>
                    <a:pt x="570" y="420"/>
                  </a:lnTo>
                  <a:lnTo>
                    <a:pt x="585" y="420"/>
                  </a:lnTo>
                  <a:lnTo>
                    <a:pt x="600" y="420"/>
                  </a:lnTo>
                  <a:lnTo>
                    <a:pt x="615" y="420"/>
                  </a:lnTo>
                  <a:lnTo>
                    <a:pt x="630" y="420"/>
                  </a:lnTo>
                  <a:lnTo>
                    <a:pt x="645" y="420"/>
                  </a:lnTo>
                  <a:lnTo>
                    <a:pt x="660" y="420"/>
                  </a:lnTo>
                  <a:lnTo>
                    <a:pt x="675" y="420"/>
                  </a:lnTo>
                  <a:lnTo>
                    <a:pt x="690" y="420"/>
                  </a:lnTo>
                  <a:lnTo>
                    <a:pt x="705" y="405"/>
                  </a:lnTo>
                  <a:lnTo>
                    <a:pt x="720" y="405"/>
                  </a:lnTo>
                  <a:lnTo>
                    <a:pt x="735" y="405"/>
                  </a:lnTo>
                  <a:lnTo>
                    <a:pt x="750" y="405"/>
                  </a:lnTo>
                  <a:lnTo>
                    <a:pt x="765" y="405"/>
                  </a:lnTo>
                  <a:lnTo>
                    <a:pt x="780" y="405"/>
                  </a:lnTo>
                  <a:lnTo>
                    <a:pt x="795" y="405"/>
                  </a:lnTo>
                  <a:lnTo>
                    <a:pt x="810" y="405"/>
                  </a:lnTo>
                  <a:lnTo>
                    <a:pt x="825" y="390"/>
                  </a:lnTo>
                  <a:lnTo>
                    <a:pt x="840" y="390"/>
                  </a:lnTo>
                  <a:lnTo>
                    <a:pt x="855" y="390"/>
                  </a:lnTo>
                  <a:lnTo>
                    <a:pt x="870" y="390"/>
                  </a:lnTo>
                  <a:lnTo>
                    <a:pt x="885" y="390"/>
                  </a:lnTo>
                  <a:lnTo>
                    <a:pt x="900" y="390"/>
                  </a:lnTo>
                  <a:lnTo>
                    <a:pt x="915" y="390"/>
                  </a:lnTo>
                  <a:lnTo>
                    <a:pt x="930" y="375"/>
                  </a:lnTo>
                  <a:lnTo>
                    <a:pt x="945" y="375"/>
                  </a:lnTo>
                  <a:lnTo>
                    <a:pt x="960" y="375"/>
                  </a:lnTo>
                  <a:lnTo>
                    <a:pt x="975" y="375"/>
                  </a:lnTo>
                  <a:lnTo>
                    <a:pt x="990" y="375"/>
                  </a:lnTo>
                  <a:lnTo>
                    <a:pt x="1005" y="360"/>
                  </a:lnTo>
                  <a:lnTo>
                    <a:pt x="1020" y="360"/>
                  </a:lnTo>
                  <a:lnTo>
                    <a:pt x="1035" y="360"/>
                  </a:lnTo>
                  <a:lnTo>
                    <a:pt x="1050" y="360"/>
                  </a:lnTo>
                  <a:lnTo>
                    <a:pt x="1065" y="345"/>
                  </a:lnTo>
                  <a:lnTo>
                    <a:pt x="1080" y="345"/>
                  </a:lnTo>
                  <a:lnTo>
                    <a:pt x="1095" y="345"/>
                  </a:lnTo>
                  <a:lnTo>
                    <a:pt x="1110" y="345"/>
                  </a:lnTo>
                  <a:lnTo>
                    <a:pt x="1125" y="345"/>
                  </a:lnTo>
                  <a:lnTo>
                    <a:pt x="1140" y="330"/>
                  </a:lnTo>
                  <a:lnTo>
                    <a:pt x="1155" y="330"/>
                  </a:lnTo>
                  <a:lnTo>
                    <a:pt x="1170" y="330"/>
                  </a:lnTo>
                  <a:lnTo>
                    <a:pt x="1185" y="330"/>
                  </a:lnTo>
                  <a:lnTo>
                    <a:pt x="1200" y="315"/>
                  </a:lnTo>
                  <a:lnTo>
                    <a:pt x="1215" y="315"/>
                  </a:lnTo>
                  <a:lnTo>
                    <a:pt x="1230" y="315"/>
                  </a:lnTo>
                  <a:lnTo>
                    <a:pt x="1245" y="300"/>
                  </a:lnTo>
                  <a:lnTo>
                    <a:pt x="1260" y="300"/>
                  </a:lnTo>
                  <a:lnTo>
                    <a:pt x="1275" y="300"/>
                  </a:lnTo>
                  <a:lnTo>
                    <a:pt x="1290" y="285"/>
                  </a:lnTo>
                  <a:lnTo>
                    <a:pt x="1304" y="285"/>
                  </a:lnTo>
                  <a:lnTo>
                    <a:pt x="1319" y="285"/>
                  </a:lnTo>
                  <a:lnTo>
                    <a:pt x="1334" y="285"/>
                  </a:lnTo>
                  <a:lnTo>
                    <a:pt x="1349" y="270"/>
                  </a:lnTo>
                  <a:lnTo>
                    <a:pt x="1364" y="270"/>
                  </a:lnTo>
                  <a:lnTo>
                    <a:pt x="1379" y="270"/>
                  </a:lnTo>
                  <a:lnTo>
                    <a:pt x="1394" y="255"/>
                  </a:lnTo>
                  <a:lnTo>
                    <a:pt x="1409" y="255"/>
                  </a:lnTo>
                  <a:lnTo>
                    <a:pt x="1424" y="240"/>
                  </a:lnTo>
                  <a:lnTo>
                    <a:pt x="1439" y="240"/>
                  </a:lnTo>
                  <a:lnTo>
                    <a:pt x="1454" y="240"/>
                  </a:lnTo>
                  <a:lnTo>
                    <a:pt x="1469" y="225"/>
                  </a:lnTo>
                  <a:lnTo>
                    <a:pt x="1484" y="225"/>
                  </a:lnTo>
                  <a:lnTo>
                    <a:pt x="1499" y="210"/>
                  </a:lnTo>
                  <a:lnTo>
                    <a:pt x="1514" y="210"/>
                  </a:lnTo>
                  <a:lnTo>
                    <a:pt x="1529" y="210"/>
                  </a:lnTo>
                  <a:lnTo>
                    <a:pt x="1544" y="195"/>
                  </a:lnTo>
                  <a:lnTo>
                    <a:pt x="1559" y="195"/>
                  </a:lnTo>
                  <a:lnTo>
                    <a:pt x="1574" y="180"/>
                  </a:lnTo>
                  <a:lnTo>
                    <a:pt x="1589" y="180"/>
                  </a:lnTo>
                  <a:lnTo>
                    <a:pt x="1604" y="165"/>
                  </a:lnTo>
                  <a:lnTo>
                    <a:pt x="1619" y="165"/>
                  </a:lnTo>
                  <a:lnTo>
                    <a:pt x="1634" y="150"/>
                  </a:lnTo>
                  <a:lnTo>
                    <a:pt x="1649" y="150"/>
                  </a:lnTo>
                  <a:lnTo>
                    <a:pt x="1664" y="135"/>
                  </a:lnTo>
                  <a:lnTo>
                    <a:pt x="1679" y="135"/>
                  </a:lnTo>
                  <a:lnTo>
                    <a:pt x="1694" y="120"/>
                  </a:lnTo>
                  <a:lnTo>
                    <a:pt x="1709" y="120"/>
                  </a:lnTo>
                  <a:lnTo>
                    <a:pt x="1724" y="105"/>
                  </a:lnTo>
                  <a:lnTo>
                    <a:pt x="1739" y="105"/>
                  </a:lnTo>
                  <a:lnTo>
                    <a:pt x="1754" y="90"/>
                  </a:lnTo>
                  <a:lnTo>
                    <a:pt x="1769" y="90"/>
                  </a:lnTo>
                  <a:lnTo>
                    <a:pt x="1784" y="75"/>
                  </a:lnTo>
                  <a:lnTo>
                    <a:pt x="1799" y="60"/>
                  </a:lnTo>
                  <a:lnTo>
                    <a:pt x="1814" y="60"/>
                  </a:lnTo>
                  <a:lnTo>
                    <a:pt x="1829" y="45"/>
                  </a:lnTo>
                  <a:lnTo>
                    <a:pt x="1844" y="45"/>
                  </a:lnTo>
                  <a:lnTo>
                    <a:pt x="1859" y="30"/>
                  </a:lnTo>
                  <a:lnTo>
                    <a:pt x="1874" y="15"/>
                  </a:lnTo>
                  <a:lnTo>
                    <a:pt x="1889" y="15"/>
                  </a:lnTo>
                  <a:lnTo>
                    <a:pt x="1904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3" name="Freeform 83"/>
            <p:cNvSpPr>
              <a:spLocks/>
            </p:cNvSpPr>
            <p:nvPr/>
          </p:nvSpPr>
          <p:spPr bwMode="auto">
            <a:xfrm>
              <a:off x="2053" y="1790"/>
              <a:ext cx="957" cy="1188"/>
            </a:xfrm>
            <a:custGeom>
              <a:avLst/>
              <a:gdLst>
                <a:gd name="T0" fmla="*/ 30 w 1874"/>
                <a:gd name="T1" fmla="*/ 2068 h 2083"/>
                <a:gd name="T2" fmla="*/ 75 w 1874"/>
                <a:gd name="T3" fmla="*/ 2038 h 2083"/>
                <a:gd name="T4" fmla="*/ 120 w 1874"/>
                <a:gd name="T5" fmla="*/ 1993 h 2083"/>
                <a:gd name="T6" fmla="*/ 165 w 1874"/>
                <a:gd name="T7" fmla="*/ 1963 h 2083"/>
                <a:gd name="T8" fmla="*/ 210 w 1874"/>
                <a:gd name="T9" fmla="*/ 1933 h 2083"/>
                <a:gd name="T10" fmla="*/ 240 w 1874"/>
                <a:gd name="T11" fmla="*/ 1888 h 2083"/>
                <a:gd name="T12" fmla="*/ 285 w 1874"/>
                <a:gd name="T13" fmla="*/ 1858 h 2083"/>
                <a:gd name="T14" fmla="*/ 330 w 1874"/>
                <a:gd name="T15" fmla="*/ 1813 h 2083"/>
                <a:gd name="T16" fmla="*/ 375 w 1874"/>
                <a:gd name="T17" fmla="*/ 1768 h 2083"/>
                <a:gd name="T18" fmla="*/ 420 w 1874"/>
                <a:gd name="T19" fmla="*/ 1738 h 2083"/>
                <a:gd name="T20" fmla="*/ 465 w 1874"/>
                <a:gd name="T21" fmla="*/ 1693 h 2083"/>
                <a:gd name="T22" fmla="*/ 510 w 1874"/>
                <a:gd name="T23" fmla="*/ 1648 h 2083"/>
                <a:gd name="T24" fmla="*/ 555 w 1874"/>
                <a:gd name="T25" fmla="*/ 1604 h 2083"/>
                <a:gd name="T26" fmla="*/ 600 w 1874"/>
                <a:gd name="T27" fmla="*/ 1559 h 2083"/>
                <a:gd name="T28" fmla="*/ 645 w 1874"/>
                <a:gd name="T29" fmla="*/ 1499 h 2083"/>
                <a:gd name="T30" fmla="*/ 690 w 1874"/>
                <a:gd name="T31" fmla="*/ 1454 h 2083"/>
                <a:gd name="T32" fmla="*/ 735 w 1874"/>
                <a:gd name="T33" fmla="*/ 1409 h 2083"/>
                <a:gd name="T34" fmla="*/ 780 w 1874"/>
                <a:gd name="T35" fmla="*/ 1349 h 2083"/>
                <a:gd name="T36" fmla="*/ 825 w 1874"/>
                <a:gd name="T37" fmla="*/ 1304 h 2083"/>
                <a:gd name="T38" fmla="*/ 870 w 1874"/>
                <a:gd name="T39" fmla="*/ 1244 h 2083"/>
                <a:gd name="T40" fmla="*/ 915 w 1874"/>
                <a:gd name="T41" fmla="*/ 1199 h 2083"/>
                <a:gd name="T42" fmla="*/ 960 w 1874"/>
                <a:gd name="T43" fmla="*/ 1139 h 2083"/>
                <a:gd name="T44" fmla="*/ 1004 w 1874"/>
                <a:gd name="T45" fmla="*/ 1094 h 2083"/>
                <a:gd name="T46" fmla="*/ 1049 w 1874"/>
                <a:gd name="T47" fmla="*/ 1034 h 2083"/>
                <a:gd name="T48" fmla="*/ 1094 w 1874"/>
                <a:gd name="T49" fmla="*/ 974 h 2083"/>
                <a:gd name="T50" fmla="*/ 1139 w 1874"/>
                <a:gd name="T51" fmla="*/ 914 h 2083"/>
                <a:gd name="T52" fmla="*/ 1184 w 1874"/>
                <a:gd name="T53" fmla="*/ 869 h 2083"/>
                <a:gd name="T54" fmla="*/ 1229 w 1874"/>
                <a:gd name="T55" fmla="*/ 809 h 2083"/>
                <a:gd name="T56" fmla="*/ 1274 w 1874"/>
                <a:gd name="T57" fmla="*/ 749 h 2083"/>
                <a:gd name="T58" fmla="*/ 1304 w 1874"/>
                <a:gd name="T59" fmla="*/ 689 h 2083"/>
                <a:gd name="T60" fmla="*/ 1349 w 1874"/>
                <a:gd name="T61" fmla="*/ 630 h 2083"/>
                <a:gd name="T62" fmla="*/ 1394 w 1874"/>
                <a:gd name="T63" fmla="*/ 570 h 2083"/>
                <a:gd name="T64" fmla="*/ 1439 w 1874"/>
                <a:gd name="T65" fmla="*/ 525 h 2083"/>
                <a:gd name="T66" fmla="*/ 1484 w 1874"/>
                <a:gd name="T67" fmla="*/ 465 h 2083"/>
                <a:gd name="T68" fmla="*/ 1529 w 1874"/>
                <a:gd name="T69" fmla="*/ 405 h 2083"/>
                <a:gd name="T70" fmla="*/ 1574 w 1874"/>
                <a:gd name="T71" fmla="*/ 345 h 2083"/>
                <a:gd name="T72" fmla="*/ 1619 w 1874"/>
                <a:gd name="T73" fmla="*/ 300 h 2083"/>
                <a:gd name="T74" fmla="*/ 1664 w 1874"/>
                <a:gd name="T75" fmla="*/ 240 h 2083"/>
                <a:gd name="T76" fmla="*/ 1709 w 1874"/>
                <a:gd name="T77" fmla="*/ 195 h 2083"/>
                <a:gd name="T78" fmla="*/ 1754 w 1874"/>
                <a:gd name="T79" fmla="*/ 135 h 2083"/>
                <a:gd name="T80" fmla="*/ 1799 w 1874"/>
                <a:gd name="T81" fmla="*/ 90 h 2083"/>
                <a:gd name="T82" fmla="*/ 1844 w 1874"/>
                <a:gd name="T83" fmla="*/ 30 h 20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74" h="2083">
                  <a:moveTo>
                    <a:pt x="0" y="2083"/>
                  </a:moveTo>
                  <a:lnTo>
                    <a:pt x="15" y="2068"/>
                  </a:lnTo>
                  <a:lnTo>
                    <a:pt x="30" y="2068"/>
                  </a:lnTo>
                  <a:lnTo>
                    <a:pt x="45" y="2053"/>
                  </a:lnTo>
                  <a:lnTo>
                    <a:pt x="60" y="2038"/>
                  </a:lnTo>
                  <a:lnTo>
                    <a:pt x="75" y="2038"/>
                  </a:lnTo>
                  <a:lnTo>
                    <a:pt x="90" y="2023"/>
                  </a:lnTo>
                  <a:lnTo>
                    <a:pt x="105" y="2008"/>
                  </a:lnTo>
                  <a:lnTo>
                    <a:pt x="120" y="1993"/>
                  </a:lnTo>
                  <a:lnTo>
                    <a:pt x="135" y="1993"/>
                  </a:lnTo>
                  <a:lnTo>
                    <a:pt x="150" y="1978"/>
                  </a:lnTo>
                  <a:lnTo>
                    <a:pt x="165" y="1963"/>
                  </a:lnTo>
                  <a:lnTo>
                    <a:pt x="180" y="1948"/>
                  </a:lnTo>
                  <a:lnTo>
                    <a:pt x="195" y="1948"/>
                  </a:lnTo>
                  <a:lnTo>
                    <a:pt x="210" y="1933"/>
                  </a:lnTo>
                  <a:lnTo>
                    <a:pt x="225" y="1918"/>
                  </a:lnTo>
                  <a:lnTo>
                    <a:pt x="225" y="1903"/>
                  </a:lnTo>
                  <a:lnTo>
                    <a:pt x="240" y="1888"/>
                  </a:lnTo>
                  <a:lnTo>
                    <a:pt x="255" y="1888"/>
                  </a:lnTo>
                  <a:lnTo>
                    <a:pt x="270" y="1873"/>
                  </a:lnTo>
                  <a:lnTo>
                    <a:pt x="285" y="1858"/>
                  </a:lnTo>
                  <a:lnTo>
                    <a:pt x="300" y="1843"/>
                  </a:lnTo>
                  <a:lnTo>
                    <a:pt x="315" y="1828"/>
                  </a:lnTo>
                  <a:lnTo>
                    <a:pt x="330" y="1813"/>
                  </a:lnTo>
                  <a:lnTo>
                    <a:pt x="345" y="1798"/>
                  </a:lnTo>
                  <a:lnTo>
                    <a:pt x="360" y="1783"/>
                  </a:lnTo>
                  <a:lnTo>
                    <a:pt x="375" y="1768"/>
                  </a:lnTo>
                  <a:lnTo>
                    <a:pt x="390" y="1768"/>
                  </a:lnTo>
                  <a:lnTo>
                    <a:pt x="405" y="1753"/>
                  </a:lnTo>
                  <a:lnTo>
                    <a:pt x="420" y="1738"/>
                  </a:lnTo>
                  <a:lnTo>
                    <a:pt x="435" y="1723"/>
                  </a:lnTo>
                  <a:lnTo>
                    <a:pt x="450" y="1708"/>
                  </a:lnTo>
                  <a:lnTo>
                    <a:pt x="465" y="1693"/>
                  </a:lnTo>
                  <a:lnTo>
                    <a:pt x="480" y="1678"/>
                  </a:lnTo>
                  <a:lnTo>
                    <a:pt x="495" y="1663"/>
                  </a:lnTo>
                  <a:lnTo>
                    <a:pt x="510" y="1648"/>
                  </a:lnTo>
                  <a:lnTo>
                    <a:pt x="525" y="1633"/>
                  </a:lnTo>
                  <a:lnTo>
                    <a:pt x="540" y="1618"/>
                  </a:lnTo>
                  <a:lnTo>
                    <a:pt x="555" y="1604"/>
                  </a:lnTo>
                  <a:lnTo>
                    <a:pt x="570" y="1589"/>
                  </a:lnTo>
                  <a:lnTo>
                    <a:pt x="585" y="1574"/>
                  </a:lnTo>
                  <a:lnTo>
                    <a:pt x="600" y="1559"/>
                  </a:lnTo>
                  <a:lnTo>
                    <a:pt x="615" y="1544"/>
                  </a:lnTo>
                  <a:lnTo>
                    <a:pt x="630" y="1514"/>
                  </a:lnTo>
                  <a:lnTo>
                    <a:pt x="645" y="1499"/>
                  </a:lnTo>
                  <a:lnTo>
                    <a:pt x="660" y="1484"/>
                  </a:lnTo>
                  <a:lnTo>
                    <a:pt x="675" y="1469"/>
                  </a:lnTo>
                  <a:lnTo>
                    <a:pt x="690" y="1454"/>
                  </a:lnTo>
                  <a:lnTo>
                    <a:pt x="705" y="1439"/>
                  </a:lnTo>
                  <a:lnTo>
                    <a:pt x="720" y="1424"/>
                  </a:lnTo>
                  <a:lnTo>
                    <a:pt x="735" y="1409"/>
                  </a:lnTo>
                  <a:lnTo>
                    <a:pt x="750" y="1394"/>
                  </a:lnTo>
                  <a:lnTo>
                    <a:pt x="765" y="1379"/>
                  </a:lnTo>
                  <a:lnTo>
                    <a:pt x="780" y="1349"/>
                  </a:lnTo>
                  <a:lnTo>
                    <a:pt x="795" y="1334"/>
                  </a:lnTo>
                  <a:lnTo>
                    <a:pt x="810" y="1319"/>
                  </a:lnTo>
                  <a:lnTo>
                    <a:pt x="825" y="1304"/>
                  </a:lnTo>
                  <a:lnTo>
                    <a:pt x="840" y="1289"/>
                  </a:lnTo>
                  <a:lnTo>
                    <a:pt x="855" y="1274"/>
                  </a:lnTo>
                  <a:lnTo>
                    <a:pt x="870" y="1244"/>
                  </a:lnTo>
                  <a:lnTo>
                    <a:pt x="885" y="1229"/>
                  </a:lnTo>
                  <a:lnTo>
                    <a:pt x="900" y="1214"/>
                  </a:lnTo>
                  <a:lnTo>
                    <a:pt x="915" y="1199"/>
                  </a:lnTo>
                  <a:lnTo>
                    <a:pt x="930" y="1184"/>
                  </a:lnTo>
                  <a:lnTo>
                    <a:pt x="945" y="1154"/>
                  </a:lnTo>
                  <a:lnTo>
                    <a:pt x="960" y="1139"/>
                  </a:lnTo>
                  <a:lnTo>
                    <a:pt x="975" y="1124"/>
                  </a:lnTo>
                  <a:lnTo>
                    <a:pt x="989" y="1109"/>
                  </a:lnTo>
                  <a:lnTo>
                    <a:pt x="1004" y="1094"/>
                  </a:lnTo>
                  <a:lnTo>
                    <a:pt x="1019" y="1064"/>
                  </a:lnTo>
                  <a:lnTo>
                    <a:pt x="1034" y="1049"/>
                  </a:lnTo>
                  <a:lnTo>
                    <a:pt x="1049" y="1034"/>
                  </a:lnTo>
                  <a:lnTo>
                    <a:pt x="1064" y="1019"/>
                  </a:lnTo>
                  <a:lnTo>
                    <a:pt x="1079" y="989"/>
                  </a:lnTo>
                  <a:lnTo>
                    <a:pt x="1094" y="974"/>
                  </a:lnTo>
                  <a:lnTo>
                    <a:pt x="1109" y="959"/>
                  </a:lnTo>
                  <a:lnTo>
                    <a:pt x="1124" y="944"/>
                  </a:lnTo>
                  <a:lnTo>
                    <a:pt x="1139" y="914"/>
                  </a:lnTo>
                  <a:lnTo>
                    <a:pt x="1154" y="899"/>
                  </a:lnTo>
                  <a:lnTo>
                    <a:pt x="1169" y="884"/>
                  </a:lnTo>
                  <a:lnTo>
                    <a:pt x="1184" y="869"/>
                  </a:lnTo>
                  <a:lnTo>
                    <a:pt x="1199" y="839"/>
                  </a:lnTo>
                  <a:lnTo>
                    <a:pt x="1214" y="824"/>
                  </a:lnTo>
                  <a:lnTo>
                    <a:pt x="1229" y="809"/>
                  </a:lnTo>
                  <a:lnTo>
                    <a:pt x="1244" y="779"/>
                  </a:lnTo>
                  <a:lnTo>
                    <a:pt x="1259" y="764"/>
                  </a:lnTo>
                  <a:lnTo>
                    <a:pt x="1274" y="749"/>
                  </a:lnTo>
                  <a:lnTo>
                    <a:pt x="1289" y="734"/>
                  </a:lnTo>
                  <a:lnTo>
                    <a:pt x="1289" y="704"/>
                  </a:lnTo>
                  <a:lnTo>
                    <a:pt x="1304" y="689"/>
                  </a:lnTo>
                  <a:lnTo>
                    <a:pt x="1319" y="674"/>
                  </a:lnTo>
                  <a:lnTo>
                    <a:pt x="1334" y="659"/>
                  </a:lnTo>
                  <a:lnTo>
                    <a:pt x="1349" y="630"/>
                  </a:lnTo>
                  <a:lnTo>
                    <a:pt x="1364" y="615"/>
                  </a:lnTo>
                  <a:lnTo>
                    <a:pt x="1379" y="600"/>
                  </a:lnTo>
                  <a:lnTo>
                    <a:pt x="1394" y="570"/>
                  </a:lnTo>
                  <a:lnTo>
                    <a:pt x="1409" y="555"/>
                  </a:lnTo>
                  <a:lnTo>
                    <a:pt x="1424" y="540"/>
                  </a:lnTo>
                  <a:lnTo>
                    <a:pt x="1439" y="525"/>
                  </a:lnTo>
                  <a:lnTo>
                    <a:pt x="1454" y="495"/>
                  </a:lnTo>
                  <a:lnTo>
                    <a:pt x="1469" y="480"/>
                  </a:lnTo>
                  <a:lnTo>
                    <a:pt x="1484" y="465"/>
                  </a:lnTo>
                  <a:lnTo>
                    <a:pt x="1499" y="450"/>
                  </a:lnTo>
                  <a:lnTo>
                    <a:pt x="1514" y="420"/>
                  </a:lnTo>
                  <a:lnTo>
                    <a:pt x="1529" y="405"/>
                  </a:lnTo>
                  <a:lnTo>
                    <a:pt x="1544" y="390"/>
                  </a:lnTo>
                  <a:lnTo>
                    <a:pt x="1559" y="375"/>
                  </a:lnTo>
                  <a:lnTo>
                    <a:pt x="1574" y="345"/>
                  </a:lnTo>
                  <a:lnTo>
                    <a:pt x="1589" y="330"/>
                  </a:lnTo>
                  <a:lnTo>
                    <a:pt x="1604" y="315"/>
                  </a:lnTo>
                  <a:lnTo>
                    <a:pt x="1619" y="300"/>
                  </a:lnTo>
                  <a:lnTo>
                    <a:pt x="1634" y="285"/>
                  </a:lnTo>
                  <a:lnTo>
                    <a:pt x="1649" y="255"/>
                  </a:lnTo>
                  <a:lnTo>
                    <a:pt x="1664" y="240"/>
                  </a:lnTo>
                  <a:lnTo>
                    <a:pt x="1679" y="225"/>
                  </a:lnTo>
                  <a:lnTo>
                    <a:pt x="1694" y="210"/>
                  </a:lnTo>
                  <a:lnTo>
                    <a:pt x="1709" y="195"/>
                  </a:lnTo>
                  <a:lnTo>
                    <a:pt x="1724" y="165"/>
                  </a:lnTo>
                  <a:lnTo>
                    <a:pt x="1739" y="150"/>
                  </a:lnTo>
                  <a:lnTo>
                    <a:pt x="1754" y="135"/>
                  </a:lnTo>
                  <a:lnTo>
                    <a:pt x="1769" y="120"/>
                  </a:lnTo>
                  <a:lnTo>
                    <a:pt x="1784" y="105"/>
                  </a:lnTo>
                  <a:lnTo>
                    <a:pt x="1799" y="90"/>
                  </a:lnTo>
                  <a:lnTo>
                    <a:pt x="1814" y="60"/>
                  </a:lnTo>
                  <a:lnTo>
                    <a:pt x="1829" y="45"/>
                  </a:lnTo>
                  <a:lnTo>
                    <a:pt x="1844" y="30"/>
                  </a:lnTo>
                  <a:lnTo>
                    <a:pt x="1859" y="15"/>
                  </a:lnTo>
                  <a:lnTo>
                    <a:pt x="1874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4" name="Freeform 84"/>
            <p:cNvSpPr>
              <a:spLocks/>
            </p:cNvSpPr>
            <p:nvPr/>
          </p:nvSpPr>
          <p:spPr bwMode="auto">
            <a:xfrm>
              <a:off x="3010" y="1191"/>
              <a:ext cx="964" cy="599"/>
            </a:xfrm>
            <a:custGeom>
              <a:avLst/>
              <a:gdLst>
                <a:gd name="T0" fmla="*/ 30 w 1889"/>
                <a:gd name="T1" fmla="*/ 1019 h 1049"/>
                <a:gd name="T2" fmla="*/ 75 w 1889"/>
                <a:gd name="T3" fmla="*/ 974 h 1049"/>
                <a:gd name="T4" fmla="*/ 120 w 1889"/>
                <a:gd name="T5" fmla="*/ 914 h 1049"/>
                <a:gd name="T6" fmla="*/ 165 w 1889"/>
                <a:gd name="T7" fmla="*/ 869 h 1049"/>
                <a:gd name="T8" fmla="*/ 210 w 1889"/>
                <a:gd name="T9" fmla="*/ 824 h 1049"/>
                <a:gd name="T10" fmla="*/ 255 w 1889"/>
                <a:gd name="T11" fmla="*/ 779 h 1049"/>
                <a:gd name="T12" fmla="*/ 300 w 1889"/>
                <a:gd name="T13" fmla="*/ 734 h 1049"/>
                <a:gd name="T14" fmla="*/ 345 w 1889"/>
                <a:gd name="T15" fmla="*/ 705 h 1049"/>
                <a:gd name="T16" fmla="*/ 390 w 1889"/>
                <a:gd name="T17" fmla="*/ 660 h 1049"/>
                <a:gd name="T18" fmla="*/ 435 w 1889"/>
                <a:gd name="T19" fmla="*/ 615 h 1049"/>
                <a:gd name="T20" fmla="*/ 480 w 1889"/>
                <a:gd name="T21" fmla="*/ 585 h 1049"/>
                <a:gd name="T22" fmla="*/ 510 w 1889"/>
                <a:gd name="T23" fmla="*/ 540 h 1049"/>
                <a:gd name="T24" fmla="*/ 555 w 1889"/>
                <a:gd name="T25" fmla="*/ 510 h 1049"/>
                <a:gd name="T26" fmla="*/ 600 w 1889"/>
                <a:gd name="T27" fmla="*/ 480 h 1049"/>
                <a:gd name="T28" fmla="*/ 645 w 1889"/>
                <a:gd name="T29" fmla="*/ 450 h 1049"/>
                <a:gd name="T30" fmla="*/ 689 w 1889"/>
                <a:gd name="T31" fmla="*/ 420 h 1049"/>
                <a:gd name="T32" fmla="*/ 734 w 1889"/>
                <a:gd name="T33" fmla="*/ 390 h 1049"/>
                <a:gd name="T34" fmla="*/ 779 w 1889"/>
                <a:gd name="T35" fmla="*/ 360 h 1049"/>
                <a:gd name="T36" fmla="*/ 824 w 1889"/>
                <a:gd name="T37" fmla="*/ 330 h 1049"/>
                <a:gd name="T38" fmla="*/ 869 w 1889"/>
                <a:gd name="T39" fmla="*/ 300 h 1049"/>
                <a:gd name="T40" fmla="*/ 914 w 1889"/>
                <a:gd name="T41" fmla="*/ 285 h 1049"/>
                <a:gd name="T42" fmla="*/ 959 w 1889"/>
                <a:gd name="T43" fmla="*/ 255 h 1049"/>
                <a:gd name="T44" fmla="*/ 1004 w 1889"/>
                <a:gd name="T45" fmla="*/ 240 h 1049"/>
                <a:gd name="T46" fmla="*/ 1049 w 1889"/>
                <a:gd name="T47" fmla="*/ 210 h 1049"/>
                <a:gd name="T48" fmla="*/ 1094 w 1889"/>
                <a:gd name="T49" fmla="*/ 195 h 1049"/>
                <a:gd name="T50" fmla="*/ 1139 w 1889"/>
                <a:gd name="T51" fmla="*/ 180 h 1049"/>
                <a:gd name="T52" fmla="*/ 1184 w 1889"/>
                <a:gd name="T53" fmla="*/ 165 h 1049"/>
                <a:gd name="T54" fmla="*/ 1229 w 1889"/>
                <a:gd name="T55" fmla="*/ 135 h 1049"/>
                <a:gd name="T56" fmla="*/ 1274 w 1889"/>
                <a:gd name="T57" fmla="*/ 120 h 1049"/>
                <a:gd name="T58" fmla="*/ 1319 w 1889"/>
                <a:gd name="T59" fmla="*/ 120 h 1049"/>
                <a:gd name="T60" fmla="*/ 1364 w 1889"/>
                <a:gd name="T61" fmla="*/ 105 h 1049"/>
                <a:gd name="T62" fmla="*/ 1409 w 1889"/>
                <a:gd name="T63" fmla="*/ 90 h 1049"/>
                <a:gd name="T64" fmla="*/ 1454 w 1889"/>
                <a:gd name="T65" fmla="*/ 75 h 1049"/>
                <a:gd name="T66" fmla="*/ 1499 w 1889"/>
                <a:gd name="T67" fmla="*/ 60 h 1049"/>
                <a:gd name="T68" fmla="*/ 1544 w 1889"/>
                <a:gd name="T69" fmla="*/ 45 h 1049"/>
                <a:gd name="T70" fmla="*/ 1589 w 1889"/>
                <a:gd name="T71" fmla="*/ 45 h 1049"/>
                <a:gd name="T72" fmla="*/ 1634 w 1889"/>
                <a:gd name="T73" fmla="*/ 30 h 1049"/>
                <a:gd name="T74" fmla="*/ 1679 w 1889"/>
                <a:gd name="T75" fmla="*/ 30 h 1049"/>
                <a:gd name="T76" fmla="*/ 1724 w 1889"/>
                <a:gd name="T77" fmla="*/ 15 h 1049"/>
                <a:gd name="T78" fmla="*/ 1769 w 1889"/>
                <a:gd name="T79" fmla="*/ 15 h 1049"/>
                <a:gd name="T80" fmla="*/ 1814 w 1889"/>
                <a:gd name="T81" fmla="*/ 0 h 1049"/>
                <a:gd name="T82" fmla="*/ 1859 w 1889"/>
                <a:gd name="T83" fmla="*/ 0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889" h="1049">
                  <a:moveTo>
                    <a:pt x="0" y="1049"/>
                  </a:moveTo>
                  <a:lnTo>
                    <a:pt x="15" y="1034"/>
                  </a:lnTo>
                  <a:lnTo>
                    <a:pt x="30" y="1019"/>
                  </a:lnTo>
                  <a:lnTo>
                    <a:pt x="45" y="1004"/>
                  </a:lnTo>
                  <a:lnTo>
                    <a:pt x="60" y="989"/>
                  </a:lnTo>
                  <a:lnTo>
                    <a:pt x="75" y="974"/>
                  </a:lnTo>
                  <a:lnTo>
                    <a:pt x="90" y="944"/>
                  </a:lnTo>
                  <a:lnTo>
                    <a:pt x="105" y="929"/>
                  </a:lnTo>
                  <a:lnTo>
                    <a:pt x="120" y="914"/>
                  </a:lnTo>
                  <a:lnTo>
                    <a:pt x="135" y="899"/>
                  </a:lnTo>
                  <a:lnTo>
                    <a:pt x="150" y="884"/>
                  </a:lnTo>
                  <a:lnTo>
                    <a:pt x="165" y="869"/>
                  </a:lnTo>
                  <a:lnTo>
                    <a:pt x="180" y="854"/>
                  </a:lnTo>
                  <a:lnTo>
                    <a:pt x="195" y="839"/>
                  </a:lnTo>
                  <a:lnTo>
                    <a:pt x="210" y="824"/>
                  </a:lnTo>
                  <a:lnTo>
                    <a:pt x="225" y="809"/>
                  </a:lnTo>
                  <a:lnTo>
                    <a:pt x="240" y="794"/>
                  </a:lnTo>
                  <a:lnTo>
                    <a:pt x="255" y="779"/>
                  </a:lnTo>
                  <a:lnTo>
                    <a:pt x="270" y="764"/>
                  </a:lnTo>
                  <a:lnTo>
                    <a:pt x="285" y="749"/>
                  </a:lnTo>
                  <a:lnTo>
                    <a:pt x="300" y="734"/>
                  </a:lnTo>
                  <a:lnTo>
                    <a:pt x="315" y="719"/>
                  </a:lnTo>
                  <a:lnTo>
                    <a:pt x="330" y="719"/>
                  </a:lnTo>
                  <a:lnTo>
                    <a:pt x="345" y="705"/>
                  </a:lnTo>
                  <a:lnTo>
                    <a:pt x="360" y="690"/>
                  </a:lnTo>
                  <a:lnTo>
                    <a:pt x="375" y="675"/>
                  </a:lnTo>
                  <a:lnTo>
                    <a:pt x="390" y="660"/>
                  </a:lnTo>
                  <a:lnTo>
                    <a:pt x="405" y="645"/>
                  </a:lnTo>
                  <a:lnTo>
                    <a:pt x="420" y="630"/>
                  </a:lnTo>
                  <a:lnTo>
                    <a:pt x="435" y="615"/>
                  </a:lnTo>
                  <a:lnTo>
                    <a:pt x="450" y="600"/>
                  </a:lnTo>
                  <a:lnTo>
                    <a:pt x="465" y="600"/>
                  </a:lnTo>
                  <a:lnTo>
                    <a:pt x="480" y="585"/>
                  </a:lnTo>
                  <a:lnTo>
                    <a:pt x="480" y="570"/>
                  </a:lnTo>
                  <a:lnTo>
                    <a:pt x="495" y="555"/>
                  </a:lnTo>
                  <a:lnTo>
                    <a:pt x="510" y="540"/>
                  </a:lnTo>
                  <a:lnTo>
                    <a:pt x="525" y="540"/>
                  </a:lnTo>
                  <a:lnTo>
                    <a:pt x="540" y="525"/>
                  </a:lnTo>
                  <a:lnTo>
                    <a:pt x="555" y="510"/>
                  </a:lnTo>
                  <a:lnTo>
                    <a:pt x="570" y="495"/>
                  </a:lnTo>
                  <a:lnTo>
                    <a:pt x="585" y="495"/>
                  </a:lnTo>
                  <a:lnTo>
                    <a:pt x="600" y="480"/>
                  </a:lnTo>
                  <a:lnTo>
                    <a:pt x="615" y="465"/>
                  </a:lnTo>
                  <a:lnTo>
                    <a:pt x="630" y="450"/>
                  </a:lnTo>
                  <a:lnTo>
                    <a:pt x="645" y="450"/>
                  </a:lnTo>
                  <a:lnTo>
                    <a:pt x="660" y="435"/>
                  </a:lnTo>
                  <a:lnTo>
                    <a:pt x="675" y="420"/>
                  </a:lnTo>
                  <a:lnTo>
                    <a:pt x="689" y="420"/>
                  </a:lnTo>
                  <a:lnTo>
                    <a:pt x="704" y="405"/>
                  </a:lnTo>
                  <a:lnTo>
                    <a:pt x="719" y="390"/>
                  </a:lnTo>
                  <a:lnTo>
                    <a:pt x="734" y="390"/>
                  </a:lnTo>
                  <a:lnTo>
                    <a:pt x="749" y="375"/>
                  </a:lnTo>
                  <a:lnTo>
                    <a:pt x="764" y="360"/>
                  </a:lnTo>
                  <a:lnTo>
                    <a:pt x="779" y="360"/>
                  </a:lnTo>
                  <a:lnTo>
                    <a:pt x="794" y="345"/>
                  </a:lnTo>
                  <a:lnTo>
                    <a:pt x="809" y="345"/>
                  </a:lnTo>
                  <a:lnTo>
                    <a:pt x="824" y="330"/>
                  </a:lnTo>
                  <a:lnTo>
                    <a:pt x="839" y="315"/>
                  </a:lnTo>
                  <a:lnTo>
                    <a:pt x="854" y="315"/>
                  </a:lnTo>
                  <a:lnTo>
                    <a:pt x="869" y="300"/>
                  </a:lnTo>
                  <a:lnTo>
                    <a:pt x="884" y="300"/>
                  </a:lnTo>
                  <a:lnTo>
                    <a:pt x="899" y="285"/>
                  </a:lnTo>
                  <a:lnTo>
                    <a:pt x="914" y="285"/>
                  </a:lnTo>
                  <a:lnTo>
                    <a:pt x="929" y="270"/>
                  </a:lnTo>
                  <a:lnTo>
                    <a:pt x="944" y="270"/>
                  </a:lnTo>
                  <a:lnTo>
                    <a:pt x="959" y="255"/>
                  </a:lnTo>
                  <a:lnTo>
                    <a:pt x="974" y="255"/>
                  </a:lnTo>
                  <a:lnTo>
                    <a:pt x="989" y="240"/>
                  </a:lnTo>
                  <a:lnTo>
                    <a:pt x="1004" y="240"/>
                  </a:lnTo>
                  <a:lnTo>
                    <a:pt x="1019" y="225"/>
                  </a:lnTo>
                  <a:lnTo>
                    <a:pt x="1034" y="225"/>
                  </a:lnTo>
                  <a:lnTo>
                    <a:pt x="1049" y="210"/>
                  </a:lnTo>
                  <a:lnTo>
                    <a:pt x="1064" y="210"/>
                  </a:lnTo>
                  <a:lnTo>
                    <a:pt x="1079" y="195"/>
                  </a:lnTo>
                  <a:lnTo>
                    <a:pt x="1094" y="195"/>
                  </a:lnTo>
                  <a:lnTo>
                    <a:pt x="1109" y="195"/>
                  </a:lnTo>
                  <a:lnTo>
                    <a:pt x="1124" y="180"/>
                  </a:lnTo>
                  <a:lnTo>
                    <a:pt x="1139" y="180"/>
                  </a:lnTo>
                  <a:lnTo>
                    <a:pt x="1154" y="165"/>
                  </a:lnTo>
                  <a:lnTo>
                    <a:pt x="1169" y="165"/>
                  </a:lnTo>
                  <a:lnTo>
                    <a:pt x="1184" y="165"/>
                  </a:lnTo>
                  <a:lnTo>
                    <a:pt x="1199" y="150"/>
                  </a:lnTo>
                  <a:lnTo>
                    <a:pt x="1214" y="150"/>
                  </a:lnTo>
                  <a:lnTo>
                    <a:pt x="1229" y="135"/>
                  </a:lnTo>
                  <a:lnTo>
                    <a:pt x="1244" y="135"/>
                  </a:lnTo>
                  <a:lnTo>
                    <a:pt x="1259" y="135"/>
                  </a:lnTo>
                  <a:lnTo>
                    <a:pt x="1274" y="120"/>
                  </a:lnTo>
                  <a:lnTo>
                    <a:pt x="1289" y="120"/>
                  </a:lnTo>
                  <a:lnTo>
                    <a:pt x="1304" y="120"/>
                  </a:lnTo>
                  <a:lnTo>
                    <a:pt x="1319" y="120"/>
                  </a:lnTo>
                  <a:lnTo>
                    <a:pt x="1334" y="105"/>
                  </a:lnTo>
                  <a:lnTo>
                    <a:pt x="1349" y="105"/>
                  </a:lnTo>
                  <a:lnTo>
                    <a:pt x="1364" y="105"/>
                  </a:lnTo>
                  <a:lnTo>
                    <a:pt x="1379" y="90"/>
                  </a:lnTo>
                  <a:lnTo>
                    <a:pt x="1394" y="90"/>
                  </a:lnTo>
                  <a:lnTo>
                    <a:pt x="1409" y="90"/>
                  </a:lnTo>
                  <a:lnTo>
                    <a:pt x="1424" y="75"/>
                  </a:lnTo>
                  <a:lnTo>
                    <a:pt x="1439" y="75"/>
                  </a:lnTo>
                  <a:lnTo>
                    <a:pt x="1454" y="75"/>
                  </a:lnTo>
                  <a:lnTo>
                    <a:pt x="1469" y="75"/>
                  </a:lnTo>
                  <a:lnTo>
                    <a:pt x="1484" y="60"/>
                  </a:lnTo>
                  <a:lnTo>
                    <a:pt x="1499" y="60"/>
                  </a:lnTo>
                  <a:lnTo>
                    <a:pt x="1514" y="60"/>
                  </a:lnTo>
                  <a:lnTo>
                    <a:pt x="1529" y="60"/>
                  </a:lnTo>
                  <a:lnTo>
                    <a:pt x="1544" y="45"/>
                  </a:lnTo>
                  <a:lnTo>
                    <a:pt x="1559" y="45"/>
                  </a:lnTo>
                  <a:lnTo>
                    <a:pt x="1574" y="45"/>
                  </a:lnTo>
                  <a:lnTo>
                    <a:pt x="1589" y="45"/>
                  </a:lnTo>
                  <a:lnTo>
                    <a:pt x="1604" y="45"/>
                  </a:lnTo>
                  <a:lnTo>
                    <a:pt x="1619" y="30"/>
                  </a:lnTo>
                  <a:lnTo>
                    <a:pt x="1634" y="30"/>
                  </a:lnTo>
                  <a:lnTo>
                    <a:pt x="1649" y="30"/>
                  </a:lnTo>
                  <a:lnTo>
                    <a:pt x="1664" y="30"/>
                  </a:lnTo>
                  <a:lnTo>
                    <a:pt x="1679" y="30"/>
                  </a:lnTo>
                  <a:lnTo>
                    <a:pt x="1694" y="15"/>
                  </a:lnTo>
                  <a:lnTo>
                    <a:pt x="1709" y="15"/>
                  </a:lnTo>
                  <a:lnTo>
                    <a:pt x="1724" y="15"/>
                  </a:lnTo>
                  <a:lnTo>
                    <a:pt x="1739" y="15"/>
                  </a:lnTo>
                  <a:lnTo>
                    <a:pt x="1754" y="15"/>
                  </a:lnTo>
                  <a:lnTo>
                    <a:pt x="1769" y="15"/>
                  </a:lnTo>
                  <a:lnTo>
                    <a:pt x="1784" y="15"/>
                  </a:lnTo>
                  <a:lnTo>
                    <a:pt x="1799" y="0"/>
                  </a:lnTo>
                  <a:lnTo>
                    <a:pt x="1814" y="0"/>
                  </a:lnTo>
                  <a:lnTo>
                    <a:pt x="1829" y="0"/>
                  </a:lnTo>
                  <a:lnTo>
                    <a:pt x="1844" y="0"/>
                  </a:lnTo>
                  <a:lnTo>
                    <a:pt x="1859" y="0"/>
                  </a:lnTo>
                  <a:lnTo>
                    <a:pt x="1874" y="0"/>
                  </a:lnTo>
                  <a:lnTo>
                    <a:pt x="1889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5" name="Freeform 85"/>
            <p:cNvSpPr>
              <a:spLocks/>
            </p:cNvSpPr>
            <p:nvPr/>
          </p:nvSpPr>
          <p:spPr bwMode="auto">
            <a:xfrm>
              <a:off x="3974" y="1166"/>
              <a:ext cx="375" cy="25"/>
            </a:xfrm>
            <a:custGeom>
              <a:avLst/>
              <a:gdLst>
                <a:gd name="T0" fmla="*/ 0 w 734"/>
                <a:gd name="T1" fmla="*/ 45 h 45"/>
                <a:gd name="T2" fmla="*/ 15 w 734"/>
                <a:gd name="T3" fmla="*/ 45 h 45"/>
                <a:gd name="T4" fmla="*/ 30 w 734"/>
                <a:gd name="T5" fmla="*/ 30 h 45"/>
                <a:gd name="T6" fmla="*/ 45 w 734"/>
                <a:gd name="T7" fmla="*/ 30 h 45"/>
                <a:gd name="T8" fmla="*/ 60 w 734"/>
                <a:gd name="T9" fmla="*/ 30 h 45"/>
                <a:gd name="T10" fmla="*/ 75 w 734"/>
                <a:gd name="T11" fmla="*/ 30 h 45"/>
                <a:gd name="T12" fmla="*/ 90 w 734"/>
                <a:gd name="T13" fmla="*/ 30 h 45"/>
                <a:gd name="T14" fmla="*/ 105 w 734"/>
                <a:gd name="T15" fmla="*/ 30 h 45"/>
                <a:gd name="T16" fmla="*/ 120 w 734"/>
                <a:gd name="T17" fmla="*/ 30 h 45"/>
                <a:gd name="T18" fmla="*/ 135 w 734"/>
                <a:gd name="T19" fmla="*/ 30 h 45"/>
                <a:gd name="T20" fmla="*/ 150 w 734"/>
                <a:gd name="T21" fmla="*/ 30 h 45"/>
                <a:gd name="T22" fmla="*/ 165 w 734"/>
                <a:gd name="T23" fmla="*/ 30 h 45"/>
                <a:gd name="T24" fmla="*/ 180 w 734"/>
                <a:gd name="T25" fmla="*/ 15 h 45"/>
                <a:gd name="T26" fmla="*/ 195 w 734"/>
                <a:gd name="T27" fmla="*/ 15 h 45"/>
                <a:gd name="T28" fmla="*/ 210 w 734"/>
                <a:gd name="T29" fmla="*/ 15 h 45"/>
                <a:gd name="T30" fmla="*/ 225 w 734"/>
                <a:gd name="T31" fmla="*/ 15 h 45"/>
                <a:gd name="T32" fmla="*/ 240 w 734"/>
                <a:gd name="T33" fmla="*/ 15 h 45"/>
                <a:gd name="T34" fmla="*/ 255 w 734"/>
                <a:gd name="T35" fmla="*/ 15 h 45"/>
                <a:gd name="T36" fmla="*/ 270 w 734"/>
                <a:gd name="T37" fmla="*/ 15 h 45"/>
                <a:gd name="T38" fmla="*/ 285 w 734"/>
                <a:gd name="T39" fmla="*/ 15 h 45"/>
                <a:gd name="T40" fmla="*/ 300 w 734"/>
                <a:gd name="T41" fmla="*/ 15 h 45"/>
                <a:gd name="T42" fmla="*/ 315 w 734"/>
                <a:gd name="T43" fmla="*/ 15 h 45"/>
                <a:gd name="T44" fmla="*/ 330 w 734"/>
                <a:gd name="T45" fmla="*/ 15 h 45"/>
                <a:gd name="T46" fmla="*/ 345 w 734"/>
                <a:gd name="T47" fmla="*/ 15 h 45"/>
                <a:gd name="T48" fmla="*/ 360 w 734"/>
                <a:gd name="T49" fmla="*/ 15 h 45"/>
                <a:gd name="T50" fmla="*/ 375 w 734"/>
                <a:gd name="T51" fmla="*/ 15 h 45"/>
                <a:gd name="T52" fmla="*/ 389 w 734"/>
                <a:gd name="T53" fmla="*/ 15 h 45"/>
                <a:gd name="T54" fmla="*/ 404 w 734"/>
                <a:gd name="T55" fmla="*/ 0 h 45"/>
                <a:gd name="T56" fmla="*/ 419 w 734"/>
                <a:gd name="T57" fmla="*/ 0 h 45"/>
                <a:gd name="T58" fmla="*/ 434 w 734"/>
                <a:gd name="T59" fmla="*/ 0 h 45"/>
                <a:gd name="T60" fmla="*/ 449 w 734"/>
                <a:gd name="T61" fmla="*/ 0 h 45"/>
                <a:gd name="T62" fmla="*/ 464 w 734"/>
                <a:gd name="T63" fmla="*/ 0 h 45"/>
                <a:gd name="T64" fmla="*/ 479 w 734"/>
                <a:gd name="T65" fmla="*/ 0 h 45"/>
                <a:gd name="T66" fmla="*/ 494 w 734"/>
                <a:gd name="T67" fmla="*/ 0 h 45"/>
                <a:gd name="T68" fmla="*/ 509 w 734"/>
                <a:gd name="T69" fmla="*/ 0 h 45"/>
                <a:gd name="T70" fmla="*/ 524 w 734"/>
                <a:gd name="T71" fmla="*/ 0 h 45"/>
                <a:gd name="T72" fmla="*/ 539 w 734"/>
                <a:gd name="T73" fmla="*/ 0 h 45"/>
                <a:gd name="T74" fmla="*/ 554 w 734"/>
                <a:gd name="T75" fmla="*/ 0 h 45"/>
                <a:gd name="T76" fmla="*/ 569 w 734"/>
                <a:gd name="T77" fmla="*/ 0 h 45"/>
                <a:gd name="T78" fmla="*/ 584 w 734"/>
                <a:gd name="T79" fmla="*/ 0 h 45"/>
                <a:gd name="T80" fmla="*/ 599 w 734"/>
                <a:gd name="T81" fmla="*/ 0 h 45"/>
                <a:gd name="T82" fmla="*/ 614 w 734"/>
                <a:gd name="T83" fmla="*/ 0 h 45"/>
                <a:gd name="T84" fmla="*/ 629 w 734"/>
                <a:gd name="T85" fmla="*/ 0 h 45"/>
                <a:gd name="T86" fmla="*/ 644 w 734"/>
                <a:gd name="T87" fmla="*/ 0 h 45"/>
                <a:gd name="T88" fmla="*/ 659 w 734"/>
                <a:gd name="T89" fmla="*/ 0 h 45"/>
                <a:gd name="T90" fmla="*/ 674 w 734"/>
                <a:gd name="T91" fmla="*/ 0 h 45"/>
                <a:gd name="T92" fmla="*/ 689 w 734"/>
                <a:gd name="T93" fmla="*/ 0 h 45"/>
                <a:gd name="T94" fmla="*/ 704 w 734"/>
                <a:gd name="T95" fmla="*/ 0 h 45"/>
                <a:gd name="T96" fmla="*/ 719 w 734"/>
                <a:gd name="T97" fmla="*/ 0 h 45"/>
                <a:gd name="T98" fmla="*/ 734 w 734"/>
                <a:gd name="T9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34" h="45">
                  <a:moveTo>
                    <a:pt x="0" y="45"/>
                  </a:moveTo>
                  <a:lnTo>
                    <a:pt x="15" y="45"/>
                  </a:lnTo>
                  <a:lnTo>
                    <a:pt x="30" y="30"/>
                  </a:lnTo>
                  <a:lnTo>
                    <a:pt x="45" y="30"/>
                  </a:lnTo>
                  <a:lnTo>
                    <a:pt x="60" y="30"/>
                  </a:lnTo>
                  <a:lnTo>
                    <a:pt x="75" y="30"/>
                  </a:lnTo>
                  <a:lnTo>
                    <a:pt x="90" y="30"/>
                  </a:lnTo>
                  <a:lnTo>
                    <a:pt x="105" y="30"/>
                  </a:lnTo>
                  <a:lnTo>
                    <a:pt x="120" y="30"/>
                  </a:lnTo>
                  <a:lnTo>
                    <a:pt x="135" y="30"/>
                  </a:lnTo>
                  <a:lnTo>
                    <a:pt x="150" y="30"/>
                  </a:lnTo>
                  <a:lnTo>
                    <a:pt x="165" y="30"/>
                  </a:lnTo>
                  <a:lnTo>
                    <a:pt x="180" y="15"/>
                  </a:lnTo>
                  <a:lnTo>
                    <a:pt x="195" y="15"/>
                  </a:lnTo>
                  <a:lnTo>
                    <a:pt x="210" y="15"/>
                  </a:lnTo>
                  <a:lnTo>
                    <a:pt x="225" y="15"/>
                  </a:lnTo>
                  <a:lnTo>
                    <a:pt x="240" y="15"/>
                  </a:lnTo>
                  <a:lnTo>
                    <a:pt x="255" y="15"/>
                  </a:lnTo>
                  <a:lnTo>
                    <a:pt x="270" y="15"/>
                  </a:lnTo>
                  <a:lnTo>
                    <a:pt x="285" y="15"/>
                  </a:lnTo>
                  <a:lnTo>
                    <a:pt x="300" y="15"/>
                  </a:lnTo>
                  <a:lnTo>
                    <a:pt x="315" y="15"/>
                  </a:lnTo>
                  <a:lnTo>
                    <a:pt x="330" y="15"/>
                  </a:lnTo>
                  <a:lnTo>
                    <a:pt x="345" y="15"/>
                  </a:lnTo>
                  <a:lnTo>
                    <a:pt x="360" y="15"/>
                  </a:lnTo>
                  <a:lnTo>
                    <a:pt x="375" y="15"/>
                  </a:lnTo>
                  <a:lnTo>
                    <a:pt x="389" y="15"/>
                  </a:lnTo>
                  <a:lnTo>
                    <a:pt x="404" y="0"/>
                  </a:lnTo>
                  <a:lnTo>
                    <a:pt x="419" y="0"/>
                  </a:lnTo>
                  <a:lnTo>
                    <a:pt x="434" y="0"/>
                  </a:lnTo>
                  <a:lnTo>
                    <a:pt x="449" y="0"/>
                  </a:lnTo>
                  <a:lnTo>
                    <a:pt x="464" y="0"/>
                  </a:lnTo>
                  <a:lnTo>
                    <a:pt x="479" y="0"/>
                  </a:lnTo>
                  <a:lnTo>
                    <a:pt x="494" y="0"/>
                  </a:lnTo>
                  <a:lnTo>
                    <a:pt x="509" y="0"/>
                  </a:lnTo>
                  <a:lnTo>
                    <a:pt x="524" y="0"/>
                  </a:lnTo>
                  <a:lnTo>
                    <a:pt x="539" y="0"/>
                  </a:lnTo>
                  <a:lnTo>
                    <a:pt x="554" y="0"/>
                  </a:lnTo>
                  <a:lnTo>
                    <a:pt x="569" y="0"/>
                  </a:lnTo>
                  <a:lnTo>
                    <a:pt x="584" y="0"/>
                  </a:lnTo>
                  <a:lnTo>
                    <a:pt x="599" y="0"/>
                  </a:lnTo>
                  <a:lnTo>
                    <a:pt x="614" y="0"/>
                  </a:lnTo>
                  <a:lnTo>
                    <a:pt x="629" y="0"/>
                  </a:lnTo>
                  <a:lnTo>
                    <a:pt x="644" y="0"/>
                  </a:lnTo>
                  <a:lnTo>
                    <a:pt x="659" y="0"/>
                  </a:lnTo>
                  <a:lnTo>
                    <a:pt x="674" y="0"/>
                  </a:lnTo>
                  <a:lnTo>
                    <a:pt x="689" y="0"/>
                  </a:lnTo>
                  <a:lnTo>
                    <a:pt x="704" y="0"/>
                  </a:lnTo>
                  <a:lnTo>
                    <a:pt x="719" y="0"/>
                  </a:lnTo>
                  <a:lnTo>
                    <a:pt x="734" y="0"/>
                  </a:lnTo>
                </a:path>
              </a:pathLst>
            </a:custGeom>
            <a:noFill/>
            <a:ln w="19050" cap="flat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7126" name="Object 86"/>
            <p:cNvGraphicFramePr>
              <a:graphicFrameLocks noChangeAspect="1"/>
            </p:cNvGraphicFramePr>
            <p:nvPr/>
          </p:nvGraphicFramePr>
          <p:xfrm>
            <a:off x="4615" y="2251"/>
            <a:ext cx="118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1" name="Equation" r:id="rId3" imgW="215713" imgH="203024" progId="Equation.DSMT4">
                    <p:embed/>
                  </p:oleObj>
                </mc:Choice>
                <mc:Fallback>
                  <p:oleObj name="Equation" r:id="rId3" imgW="215713" imgH="203024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2251"/>
                          <a:ext cx="118" cy="1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27" name="Object 87"/>
            <p:cNvGraphicFramePr>
              <a:graphicFrameLocks noChangeAspect="1"/>
            </p:cNvGraphicFramePr>
            <p:nvPr/>
          </p:nvGraphicFramePr>
          <p:xfrm>
            <a:off x="2492" y="627"/>
            <a:ext cx="15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2" name="Equation" r:id="rId5" imgW="215713" imgH="253780" progId="Equation.DSMT4">
                    <p:embed/>
                  </p:oleObj>
                </mc:Choice>
                <mc:Fallback>
                  <p:oleObj name="Equation" r:id="rId5" imgW="215713" imgH="25378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627"/>
                          <a:ext cx="15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28" name="Object 88"/>
            <p:cNvGraphicFramePr>
              <a:graphicFrameLocks noChangeAspect="1"/>
            </p:cNvGraphicFramePr>
            <p:nvPr/>
          </p:nvGraphicFramePr>
          <p:xfrm>
            <a:off x="3073" y="938"/>
            <a:ext cx="371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3" name="Equation" r:id="rId7" imgW="571252" imgH="241195" progId="Equation.DSMT4">
                    <p:embed/>
                  </p:oleObj>
                </mc:Choice>
                <mc:Fallback>
                  <p:oleObj name="Equation" r:id="rId7" imgW="571252" imgH="241195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3" y="938"/>
                          <a:ext cx="371" cy="1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29" name="Object 89"/>
            <p:cNvGraphicFramePr>
              <a:graphicFrameLocks noChangeAspect="1"/>
            </p:cNvGraphicFramePr>
            <p:nvPr/>
          </p:nvGraphicFramePr>
          <p:xfrm>
            <a:off x="4176" y="3004"/>
            <a:ext cx="35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4" name="Equation" r:id="rId9" imgW="545863" imgH="241195" progId="Equation.DSMT4">
                    <p:embed/>
                  </p:oleObj>
                </mc:Choice>
                <mc:Fallback>
                  <p:oleObj name="Equation" r:id="rId9" imgW="545863" imgH="241195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004"/>
                          <a:ext cx="355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30" name="Object 90"/>
            <p:cNvGraphicFramePr>
              <a:graphicFrameLocks noChangeAspect="1"/>
            </p:cNvGraphicFramePr>
            <p:nvPr/>
          </p:nvGraphicFramePr>
          <p:xfrm>
            <a:off x="4109" y="845"/>
            <a:ext cx="35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5" name="Equation" r:id="rId11" imgW="558558" imgH="241195" progId="Equation.DSMT4">
                    <p:embed/>
                  </p:oleObj>
                </mc:Choice>
                <mc:Fallback>
                  <p:oleObj name="Equation" r:id="rId11" imgW="558558" imgH="241195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9" y="845"/>
                          <a:ext cx="355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31" name="Object 91"/>
            <p:cNvGraphicFramePr>
              <a:graphicFrameLocks noChangeAspect="1"/>
            </p:cNvGraphicFramePr>
            <p:nvPr/>
          </p:nvGraphicFramePr>
          <p:xfrm>
            <a:off x="3610" y="850"/>
            <a:ext cx="35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6" name="Equation" r:id="rId13" imgW="558558" imgH="241195" progId="Equation.DSMT4">
                    <p:embed/>
                  </p:oleObj>
                </mc:Choice>
                <mc:Fallback>
                  <p:oleObj name="Equation" r:id="rId13" imgW="558558" imgH="241195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850"/>
                          <a:ext cx="355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32" name="Rectangle 92"/>
            <p:cNvSpPr>
              <a:spLocks noChangeArrowheads="1"/>
            </p:cNvSpPr>
            <p:nvPr/>
          </p:nvSpPr>
          <p:spPr bwMode="auto">
            <a:xfrm>
              <a:off x="2753" y="2192"/>
              <a:ext cx="26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sz="2400" i="1">
                  <a:solidFill>
                    <a:srgbClr val="000000"/>
                  </a:solidFill>
                </a:rPr>
                <a:t>O</a:t>
              </a:r>
              <a:endParaRPr lang="en-US" altLang="zh-CN" sz="2400"/>
            </a:p>
          </p:txBody>
        </p:sp>
        <p:graphicFrame>
          <p:nvGraphicFramePr>
            <p:cNvPr id="87133" name="Object 93"/>
            <p:cNvGraphicFramePr>
              <a:graphicFrameLocks noChangeAspect="1"/>
            </p:cNvGraphicFramePr>
            <p:nvPr/>
          </p:nvGraphicFramePr>
          <p:xfrm>
            <a:off x="3878" y="1213"/>
            <a:ext cx="663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97" name="Equation" r:id="rId15" imgW="990170" imgH="291973" progId="Equation.DSMT4">
                    <p:embed/>
                  </p:oleObj>
                </mc:Choice>
                <mc:Fallback>
                  <p:oleObj name="Equation" r:id="rId15" imgW="990170" imgH="291973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213"/>
                          <a:ext cx="663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01" name="Line 61"/>
            <p:cNvSpPr>
              <a:spLocks noChangeShapeType="1"/>
            </p:cNvSpPr>
            <p:nvPr/>
          </p:nvSpPr>
          <p:spPr bwMode="auto">
            <a:xfrm flipH="1" flipV="1">
              <a:off x="2710" y="642"/>
              <a:ext cx="1" cy="295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2" name="Rectangle 62"/>
            <p:cNvSpPr>
              <a:spLocks noChangeArrowheads="1"/>
            </p:cNvSpPr>
            <p:nvPr/>
          </p:nvSpPr>
          <p:spPr bwMode="auto">
            <a:xfrm>
              <a:off x="2529" y="3188"/>
              <a:ext cx="152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just"/>
              <a:r>
                <a:rPr lang="en-US" altLang="zh-CN" sz="1700">
                  <a:solidFill>
                    <a:srgbClr val="000000"/>
                  </a:solidFill>
                </a:rPr>
                <a:t>-1</a:t>
              </a:r>
              <a:endParaRPr lang="en-US" altLang="zh-CN"/>
            </a:p>
          </p:txBody>
        </p:sp>
        <p:sp>
          <p:nvSpPr>
            <p:cNvPr id="87103" name="Line 63"/>
            <p:cNvSpPr>
              <a:spLocks noChangeShapeType="1"/>
            </p:cNvSpPr>
            <p:nvPr/>
          </p:nvSpPr>
          <p:spPr bwMode="auto">
            <a:xfrm>
              <a:off x="2711" y="2796"/>
              <a:ext cx="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4" name="Rectangle 64"/>
            <p:cNvSpPr>
              <a:spLocks noChangeArrowheads="1"/>
            </p:cNvSpPr>
            <p:nvPr/>
          </p:nvSpPr>
          <p:spPr bwMode="auto">
            <a:xfrm>
              <a:off x="2421" y="2706"/>
              <a:ext cx="345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lang="en-US" altLang="zh-CN" sz="1700">
                  <a:solidFill>
                    <a:srgbClr val="000000"/>
                  </a:solidFill>
                </a:rPr>
                <a:t>-0.5</a:t>
              </a:r>
              <a:endParaRPr lang="en-US" altLang="zh-CN"/>
            </a:p>
          </p:txBody>
        </p:sp>
        <p:sp>
          <p:nvSpPr>
            <p:cNvPr id="87105" name="Line 65"/>
            <p:cNvSpPr>
              <a:spLocks noChangeShapeType="1"/>
            </p:cNvSpPr>
            <p:nvPr/>
          </p:nvSpPr>
          <p:spPr bwMode="auto">
            <a:xfrm>
              <a:off x="2711" y="2206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6" name="Line 66"/>
            <p:cNvSpPr>
              <a:spLocks noChangeShapeType="1"/>
            </p:cNvSpPr>
            <p:nvPr/>
          </p:nvSpPr>
          <p:spPr bwMode="auto">
            <a:xfrm>
              <a:off x="2711" y="1616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7" name="Rectangle 67"/>
            <p:cNvSpPr>
              <a:spLocks noChangeArrowheads="1"/>
            </p:cNvSpPr>
            <p:nvPr/>
          </p:nvSpPr>
          <p:spPr bwMode="auto">
            <a:xfrm>
              <a:off x="2467" y="1514"/>
              <a:ext cx="170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sz="1700">
                  <a:solidFill>
                    <a:srgbClr val="000000"/>
                  </a:solidFill>
                </a:rPr>
                <a:t>0.5</a:t>
              </a:r>
              <a:endParaRPr lang="en-US" altLang="zh-CN"/>
            </a:p>
          </p:txBody>
        </p:sp>
        <p:sp>
          <p:nvSpPr>
            <p:cNvPr id="87108" name="Line 68"/>
            <p:cNvSpPr>
              <a:spLocks noChangeShapeType="1"/>
            </p:cNvSpPr>
            <p:nvPr/>
          </p:nvSpPr>
          <p:spPr bwMode="auto">
            <a:xfrm>
              <a:off x="2711" y="1036"/>
              <a:ext cx="31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09" name="Rectangle 69"/>
            <p:cNvSpPr>
              <a:spLocks noChangeArrowheads="1"/>
            </p:cNvSpPr>
            <p:nvPr/>
          </p:nvSpPr>
          <p:spPr bwMode="auto">
            <a:xfrm>
              <a:off x="2597" y="933"/>
              <a:ext cx="6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just"/>
              <a:r>
                <a:rPr lang="en-US" altLang="zh-CN" sz="1700">
                  <a:solidFill>
                    <a:srgbClr val="000000"/>
                  </a:solidFill>
                </a:rPr>
                <a:t>1</a:t>
              </a:r>
              <a:endParaRPr lang="en-US" altLang="zh-C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059113" y="446088"/>
            <a:ext cx="2847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40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复习思考题 </a:t>
            </a:r>
          </a:p>
        </p:txBody>
      </p:sp>
      <p:grpSp>
        <p:nvGrpSpPr>
          <p:cNvPr id="86049" name="Group 33"/>
          <p:cNvGrpSpPr>
            <a:grpSpLocks/>
          </p:cNvGrpSpPr>
          <p:nvPr/>
        </p:nvGrpSpPr>
        <p:grpSpPr bwMode="auto">
          <a:xfrm>
            <a:off x="611188" y="1209675"/>
            <a:ext cx="7864475" cy="923925"/>
            <a:chOff x="431" y="580"/>
            <a:chExt cx="4954" cy="582"/>
          </a:xfrm>
        </p:grpSpPr>
        <p:graphicFrame>
          <p:nvGraphicFramePr>
            <p:cNvPr id="86021" name="Object 5"/>
            <p:cNvGraphicFramePr>
              <a:graphicFrameLocks noChangeAspect="1"/>
            </p:cNvGraphicFramePr>
            <p:nvPr/>
          </p:nvGraphicFramePr>
          <p:xfrm>
            <a:off x="1610" y="580"/>
            <a:ext cx="72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1" name="Equation" r:id="rId3" imgW="1143000" imgH="927100" progId="Equation.DSMT4">
                    <p:embed/>
                  </p:oleObj>
                </mc:Choice>
                <mc:Fallback>
                  <p:oleObj name="Equation" r:id="rId3" imgW="1143000" imgH="927100" progId="Equation.DSMT4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580"/>
                          <a:ext cx="720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0" name="Object 4"/>
            <p:cNvGraphicFramePr>
              <a:graphicFrameLocks noChangeAspect="1"/>
            </p:cNvGraphicFramePr>
            <p:nvPr/>
          </p:nvGraphicFramePr>
          <p:xfrm>
            <a:off x="2563" y="780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2" name="Equation" r:id="rId5" imgW="1193800" imgH="393700" progId="Equation.DSMT4">
                    <p:embed/>
                  </p:oleObj>
                </mc:Choice>
                <mc:Fallback>
                  <p:oleObj name="Equation" r:id="rId5" imgW="1193800" imgH="393700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3" y="780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19" name="Object 3"/>
            <p:cNvGraphicFramePr>
              <a:graphicFrameLocks noChangeAspect="1"/>
            </p:cNvGraphicFramePr>
            <p:nvPr/>
          </p:nvGraphicFramePr>
          <p:xfrm>
            <a:off x="4422" y="780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3" name="Equation" r:id="rId7" imgW="774364" imgH="393529" progId="Equation.DSMT4">
                    <p:embed/>
                  </p:oleObj>
                </mc:Choice>
                <mc:Fallback>
                  <p:oleObj name="Equation" r:id="rId7" imgW="774364" imgH="393529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780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431" y="708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1. </a:t>
              </a:r>
              <a:r>
                <a:rPr lang="zh-CN" altLang="en-US">
                  <a:cs typeface="Times New Roman" panose="02020603050405020304" pitchFamily="18" charset="0"/>
                </a:rPr>
                <a:t>设幂级数</a:t>
              </a:r>
              <a:endParaRPr lang="zh-CN" altLang="en-US" sz="2400" b="0"/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2290" y="70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endParaRPr lang="zh-CN" altLang="en-US" sz="2400" b="0"/>
            </a:p>
          </p:txBody>
        </p:sp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3243" y="708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的和函数为</a:t>
              </a:r>
              <a:endParaRPr lang="zh-CN" altLang="en-US" sz="2400" b="0"/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4854" y="708"/>
              <a:ext cx="5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问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86054" name="Group 38"/>
          <p:cNvGrpSpPr>
            <a:grpSpLocks/>
          </p:cNvGrpSpPr>
          <p:nvPr/>
        </p:nvGrpSpPr>
        <p:grpSpPr bwMode="auto">
          <a:xfrm>
            <a:off x="684213" y="2189163"/>
            <a:ext cx="6253162" cy="519112"/>
            <a:chOff x="476" y="1379"/>
            <a:chExt cx="3939" cy="327"/>
          </a:xfrm>
        </p:grpSpPr>
        <p:graphicFrame>
          <p:nvGraphicFramePr>
            <p:cNvPr id="86027" name="Object 11"/>
            <p:cNvGraphicFramePr>
              <a:graphicFrameLocks noChangeAspect="1"/>
            </p:cNvGraphicFramePr>
            <p:nvPr/>
          </p:nvGraphicFramePr>
          <p:xfrm>
            <a:off x="476" y="1451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4" name="Equation" r:id="rId9" imgW="774364" imgH="393529" progId="Equation.DSMT4">
                    <p:embed/>
                  </p:oleObj>
                </mc:Choice>
                <mc:Fallback>
                  <p:oleObj name="Equation" r:id="rId9" imgW="774364" imgH="393529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451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6" name="Object 10"/>
            <p:cNvGraphicFramePr>
              <a:graphicFrameLocks noChangeAspect="1"/>
            </p:cNvGraphicFramePr>
            <p:nvPr/>
          </p:nvGraphicFramePr>
          <p:xfrm>
            <a:off x="1202" y="1456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5" name="Equation" r:id="rId10" imgW="799753" imgH="317362" progId="Equation.DSMT4">
                    <p:embed/>
                  </p:oleObj>
                </mc:Choice>
                <mc:Fallback>
                  <p:oleObj name="Equation" r:id="rId10" imgW="799753" imgH="317362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456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9" name="Rectangle 13"/>
            <p:cNvSpPr>
              <a:spLocks noChangeArrowheads="1"/>
            </p:cNvSpPr>
            <p:nvPr/>
          </p:nvSpPr>
          <p:spPr bwMode="auto">
            <a:xfrm>
              <a:off x="907" y="137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在</a:t>
              </a:r>
              <a:endParaRPr lang="zh-CN" altLang="en-US" sz="2400" b="0"/>
            </a:p>
          </p:txBody>
        </p:sp>
        <p:sp>
          <p:nvSpPr>
            <p:cNvPr id="86030" name="Rectangle 14"/>
            <p:cNvSpPr>
              <a:spLocks noChangeArrowheads="1"/>
            </p:cNvSpPr>
            <p:nvPr/>
          </p:nvSpPr>
          <p:spPr bwMode="auto">
            <a:xfrm>
              <a:off x="1656" y="1379"/>
              <a:ext cx="27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处的幂级数展开式是什么</a:t>
              </a:r>
              <a:r>
                <a:rPr lang="en-US" altLang="zh-CN" sz="2800"/>
                <a:t>? </a:t>
              </a:r>
              <a:endParaRPr lang="en-US" altLang="zh-CN" b="0"/>
            </a:p>
          </p:txBody>
        </p:sp>
      </p:grpSp>
      <p:grpSp>
        <p:nvGrpSpPr>
          <p:cNvPr id="86051" name="Group 35"/>
          <p:cNvGrpSpPr>
            <a:grpSpLocks/>
          </p:cNvGrpSpPr>
          <p:nvPr/>
        </p:nvGrpSpPr>
        <p:grpSpPr bwMode="auto">
          <a:xfrm>
            <a:off x="611188" y="2822575"/>
            <a:ext cx="7142162" cy="534988"/>
            <a:chOff x="431" y="1687"/>
            <a:chExt cx="4499" cy="337"/>
          </a:xfrm>
        </p:grpSpPr>
        <p:graphicFrame>
          <p:nvGraphicFramePr>
            <p:cNvPr id="86032" name="Object 16"/>
            <p:cNvGraphicFramePr>
              <a:graphicFrameLocks noChangeAspect="1"/>
            </p:cNvGraphicFramePr>
            <p:nvPr/>
          </p:nvGraphicFramePr>
          <p:xfrm>
            <a:off x="1396" y="1742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6" name="Equation" r:id="rId12" imgW="774364" imgH="393529" progId="Equation.DSMT4">
                    <p:embed/>
                  </p:oleObj>
                </mc:Choice>
                <mc:Fallback>
                  <p:oleObj name="Equation" r:id="rId12" imgW="774364" imgH="393529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6" y="1742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1" name="Object 15"/>
            <p:cNvGraphicFramePr>
              <a:graphicFrameLocks noChangeAspect="1"/>
            </p:cNvGraphicFramePr>
            <p:nvPr/>
          </p:nvGraphicFramePr>
          <p:xfrm>
            <a:off x="2109" y="1768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7" name="Equation" r:id="rId13" imgW="1193800" imgH="393700" progId="Equation.DSMT4">
                    <p:embed/>
                  </p:oleObj>
                </mc:Choice>
                <mc:Fallback>
                  <p:oleObj name="Equation" r:id="rId13" imgW="1193800" imgH="393700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768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3" name="Rectangle 17"/>
            <p:cNvSpPr>
              <a:spLocks noChangeArrowheads="1"/>
            </p:cNvSpPr>
            <p:nvPr/>
          </p:nvSpPr>
          <p:spPr bwMode="auto">
            <a:xfrm>
              <a:off x="431" y="1697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2. </a:t>
              </a:r>
              <a:r>
                <a:rPr lang="zh-CN" altLang="en-US"/>
                <a:t>设函数</a:t>
              </a:r>
              <a:endParaRPr lang="zh-CN" altLang="en-US" sz="2400" b="0"/>
            </a:p>
          </p:txBody>
        </p:sp>
        <p:sp>
          <p:nvSpPr>
            <p:cNvPr id="86034" name="Rectangle 18"/>
            <p:cNvSpPr>
              <a:spLocks noChangeArrowheads="1"/>
            </p:cNvSpPr>
            <p:nvPr/>
          </p:nvSpPr>
          <p:spPr bwMode="auto">
            <a:xfrm>
              <a:off x="1837" y="168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在</a:t>
              </a:r>
              <a:endParaRPr lang="zh-CN" altLang="en-US" sz="2400" b="0"/>
            </a:p>
          </p:txBody>
        </p:sp>
        <p:sp>
          <p:nvSpPr>
            <p:cNvPr id="86035" name="Rectangle 19"/>
            <p:cNvSpPr>
              <a:spLocks noChangeArrowheads="1"/>
            </p:cNvSpPr>
            <p:nvPr/>
          </p:nvSpPr>
          <p:spPr bwMode="auto">
            <a:xfrm>
              <a:off x="2789" y="1697"/>
              <a:ext cx="21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7653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上的幂级数展开式为</a:t>
              </a:r>
              <a:endParaRPr lang="zh-CN" altLang="en-US" b="0"/>
            </a:p>
          </p:txBody>
        </p:sp>
      </p:grpSp>
      <p:graphicFrame>
        <p:nvGraphicFramePr>
          <p:cNvPr id="86036" name="Object 20"/>
          <p:cNvGraphicFramePr>
            <a:graphicFrameLocks noChangeAspect="1"/>
          </p:cNvGraphicFramePr>
          <p:nvPr/>
        </p:nvGraphicFramePr>
        <p:xfrm>
          <a:off x="649288" y="3406775"/>
          <a:ext cx="78962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58" name="Equation" r:id="rId14" imgW="7899400" imgH="889000" progId="Equation.DSMT4">
                  <p:embed/>
                </p:oleObj>
              </mc:Choice>
              <mc:Fallback>
                <p:oleObj name="Equation" r:id="rId14" imgW="7899400" imgH="88900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406775"/>
                        <a:ext cx="78962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52" name="Group 36"/>
          <p:cNvGrpSpPr>
            <a:grpSpLocks/>
          </p:cNvGrpSpPr>
          <p:nvPr/>
        </p:nvGrpSpPr>
        <p:grpSpPr bwMode="auto">
          <a:xfrm>
            <a:off x="598488" y="4292600"/>
            <a:ext cx="8066087" cy="519113"/>
            <a:chOff x="340" y="2704"/>
            <a:chExt cx="5081" cy="327"/>
          </a:xfrm>
        </p:grpSpPr>
        <p:graphicFrame>
          <p:nvGraphicFramePr>
            <p:cNvPr id="86039" name="Object 23"/>
            <p:cNvGraphicFramePr>
              <a:graphicFrameLocks noChangeAspect="1"/>
            </p:cNvGraphicFramePr>
            <p:nvPr/>
          </p:nvGraphicFramePr>
          <p:xfrm>
            <a:off x="2653" y="2784"/>
            <a:ext cx="5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9" name="Equation" r:id="rId16" imgW="888614" imgH="304668" progId="Equation.DSMT4">
                    <p:embed/>
                  </p:oleObj>
                </mc:Choice>
                <mc:Fallback>
                  <p:oleObj name="Equation" r:id="rId16" imgW="888614" imgH="304668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784"/>
                          <a:ext cx="55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8" name="Object 22"/>
            <p:cNvGraphicFramePr>
              <a:graphicFrameLocks noChangeAspect="1"/>
            </p:cNvGraphicFramePr>
            <p:nvPr/>
          </p:nvGraphicFramePr>
          <p:xfrm>
            <a:off x="3561" y="2784"/>
            <a:ext cx="7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60" name="Equation" r:id="rId18" imgW="1117115" imgH="304668" progId="Equation.DSMT4">
                    <p:embed/>
                  </p:oleObj>
                </mc:Choice>
                <mc:Fallback>
                  <p:oleObj name="Equation" r:id="rId18" imgW="1117115" imgH="304668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2784"/>
                          <a:ext cx="70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0" name="Rectangle 24"/>
            <p:cNvSpPr>
              <a:spLocks noChangeArrowheads="1"/>
            </p:cNvSpPr>
            <p:nvPr/>
          </p:nvSpPr>
          <p:spPr bwMode="auto">
            <a:xfrm>
              <a:off x="340" y="2704"/>
              <a:ext cx="2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若上式右边的幂级数在</a:t>
              </a:r>
              <a:endParaRPr lang="zh-CN" altLang="en-US" sz="2400" b="0"/>
            </a:p>
          </p:txBody>
        </p:sp>
        <p:sp>
          <p:nvSpPr>
            <p:cNvPr id="86041" name="Rectangle 25"/>
            <p:cNvSpPr>
              <a:spLocks noChangeArrowheads="1"/>
            </p:cNvSpPr>
            <p:nvPr/>
          </p:nvSpPr>
          <p:spPr bwMode="auto">
            <a:xfrm>
              <a:off x="3190" y="2704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(</a:t>
              </a:r>
              <a:r>
                <a:rPr lang="zh-CN" altLang="en-US">
                  <a:cs typeface="Times New Roman" panose="02020603050405020304" pitchFamily="18" charset="0"/>
                </a:rPr>
                <a:t>或</a:t>
              </a:r>
              <a:endParaRPr lang="zh-CN" altLang="en-US" sz="2400" b="0"/>
            </a:p>
          </p:txBody>
        </p:sp>
        <p:sp>
          <p:nvSpPr>
            <p:cNvPr id="86042" name="Rectangle 26"/>
            <p:cNvSpPr>
              <a:spLocks noChangeArrowheads="1"/>
            </p:cNvSpPr>
            <p:nvPr/>
          </p:nvSpPr>
          <p:spPr bwMode="auto">
            <a:xfrm>
              <a:off x="4196" y="2704"/>
              <a:ext cx="12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)</a:t>
              </a:r>
              <a:r>
                <a:rPr lang="zh-CN" altLang="en-US">
                  <a:cs typeface="Times New Roman" panose="02020603050405020304" pitchFamily="18" charset="0"/>
                </a:rPr>
                <a:t>收敛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能否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86053" name="Group 37"/>
          <p:cNvGrpSpPr>
            <a:grpSpLocks/>
          </p:cNvGrpSpPr>
          <p:nvPr/>
        </p:nvGrpSpPr>
        <p:grpSpPr bwMode="auto">
          <a:xfrm>
            <a:off x="596900" y="4941888"/>
            <a:ext cx="8064500" cy="519112"/>
            <a:chOff x="567" y="3430"/>
            <a:chExt cx="5080" cy="327"/>
          </a:xfrm>
        </p:grpSpPr>
        <p:graphicFrame>
          <p:nvGraphicFramePr>
            <p:cNvPr id="86044" name="Object 28"/>
            <p:cNvGraphicFramePr>
              <a:graphicFrameLocks noChangeAspect="1"/>
            </p:cNvGraphicFramePr>
            <p:nvPr/>
          </p:nvGraphicFramePr>
          <p:xfrm>
            <a:off x="1746" y="3521"/>
            <a:ext cx="5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61" name="Equation" r:id="rId20" imgW="888614" imgH="304668" progId="Equation.DSMT4">
                    <p:embed/>
                  </p:oleObj>
                </mc:Choice>
                <mc:Fallback>
                  <p:oleObj name="Equation" r:id="rId20" imgW="888614" imgH="304668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521"/>
                          <a:ext cx="55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3" name="Object 27"/>
            <p:cNvGraphicFramePr>
              <a:graphicFrameLocks noChangeAspect="1"/>
            </p:cNvGraphicFramePr>
            <p:nvPr/>
          </p:nvGraphicFramePr>
          <p:xfrm>
            <a:off x="2632" y="3521"/>
            <a:ext cx="7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62" name="Equation" r:id="rId21" imgW="1117115" imgH="304668" progId="Equation.DSMT4">
                    <p:embed/>
                  </p:oleObj>
                </mc:Choice>
                <mc:Fallback>
                  <p:oleObj name="Equation" r:id="rId21" imgW="1117115" imgH="304668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3521"/>
                          <a:ext cx="70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5" name="Rectangle 29"/>
            <p:cNvSpPr>
              <a:spLocks noChangeArrowheads="1"/>
            </p:cNvSpPr>
            <p:nvPr/>
          </p:nvSpPr>
          <p:spPr bwMode="auto">
            <a:xfrm>
              <a:off x="567" y="3430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得出上式在</a:t>
              </a:r>
              <a:endParaRPr lang="zh-CN" altLang="en-US" sz="2400" b="0"/>
            </a:p>
          </p:txBody>
        </p:sp>
        <p:sp>
          <p:nvSpPr>
            <p:cNvPr id="86046" name="Rectangle 30"/>
            <p:cNvSpPr>
              <a:spLocks noChangeArrowheads="1"/>
            </p:cNvSpPr>
            <p:nvPr/>
          </p:nvSpPr>
          <p:spPr bwMode="auto">
            <a:xfrm>
              <a:off x="2245" y="3430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(</a:t>
              </a:r>
              <a:r>
                <a:rPr lang="zh-CN" altLang="en-US">
                  <a:cs typeface="Times New Roman" panose="02020603050405020304" pitchFamily="18" charset="0"/>
                </a:rPr>
                <a:t>或</a:t>
              </a:r>
              <a:endParaRPr lang="zh-CN" altLang="en-US" sz="2400" b="0"/>
            </a:p>
          </p:txBody>
        </p:sp>
        <p:sp>
          <p:nvSpPr>
            <p:cNvPr id="86047" name="Rectangle 31"/>
            <p:cNvSpPr>
              <a:spLocks noChangeArrowheads="1"/>
            </p:cNvSpPr>
            <p:nvPr/>
          </p:nvSpPr>
          <p:spPr bwMode="auto">
            <a:xfrm>
              <a:off x="3279" y="3430"/>
              <a:ext cx="23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)</a:t>
              </a:r>
              <a:r>
                <a:rPr lang="zh-CN" altLang="en-US">
                  <a:cs typeface="Times New Roman" panose="02020603050405020304" pitchFamily="18" charset="0"/>
                </a:rPr>
                <a:t>成立</a:t>
              </a:r>
              <a:r>
                <a:rPr lang="en-US" altLang="zh-CN"/>
                <a:t>? (</a:t>
              </a:r>
              <a:r>
                <a:rPr lang="zh-CN" altLang="en-US">
                  <a:cs typeface="Times New Roman" panose="02020603050405020304" pitchFamily="18" charset="0"/>
                </a:rPr>
                <a:t>结合例</a:t>
              </a:r>
              <a:r>
                <a:rPr lang="en-US" altLang="zh-CN"/>
                <a:t>8</a:t>
              </a:r>
              <a:r>
                <a:rPr lang="zh-CN" altLang="en-US">
                  <a:cs typeface="Times New Roman" panose="02020603050405020304" pitchFamily="18" charset="0"/>
                </a:rPr>
                <a:t>进行讨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86048" name="Rectangle 32"/>
          <p:cNvSpPr>
            <a:spLocks noChangeArrowheads="1"/>
          </p:cNvSpPr>
          <p:nvPr/>
        </p:nvSpPr>
        <p:spPr bwMode="auto">
          <a:xfrm>
            <a:off x="598488" y="5573713"/>
            <a:ext cx="66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17653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论</a:t>
            </a:r>
            <a:r>
              <a:rPr lang="en-US" altLang="zh-CN" sz="280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56" name="Group 28"/>
          <p:cNvGrpSpPr>
            <a:grpSpLocks/>
          </p:cNvGrpSpPr>
          <p:nvPr/>
        </p:nvGrpSpPr>
        <p:grpSpPr bwMode="auto">
          <a:xfrm>
            <a:off x="577850" y="622300"/>
            <a:ext cx="8161338" cy="519113"/>
            <a:chOff x="364" y="392"/>
            <a:chExt cx="5141" cy="327"/>
          </a:xfrm>
        </p:grpSpPr>
        <p:sp>
          <p:nvSpPr>
            <p:cNvPr id="73731" name="Rectangle 3"/>
            <p:cNvSpPr>
              <a:spLocks noChangeArrowheads="1"/>
            </p:cNvSpPr>
            <p:nvPr/>
          </p:nvSpPr>
          <p:spPr bwMode="auto">
            <a:xfrm>
              <a:off x="364" y="392"/>
              <a:ext cx="21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通常称 </a:t>
              </a:r>
              <a:r>
                <a:rPr lang="en-US" altLang="zh-CN"/>
                <a:t>(3) </a:t>
              </a:r>
              <a:r>
                <a:rPr lang="zh-CN" altLang="en-US">
                  <a:cs typeface="Times New Roman" panose="02020603050405020304" pitchFamily="18" charset="0"/>
                </a:rPr>
                <a:t>式为 </a:t>
              </a:r>
              <a:r>
                <a:rPr lang="en-US" altLang="zh-CN" i="1"/>
                <a:t>f </a:t>
              </a:r>
              <a:r>
                <a:rPr lang="zh-CN" altLang="en-US">
                  <a:cs typeface="Times New Roman" panose="02020603050405020304" pitchFamily="18" charset="0"/>
                </a:rPr>
                <a:t>在  </a:t>
              </a:r>
              <a:endParaRPr lang="zh-CN" altLang="en-US" sz="2400" b="0"/>
            </a:p>
          </p:txBody>
        </p:sp>
        <p:graphicFrame>
          <p:nvGraphicFramePr>
            <p:cNvPr id="73730" name="Object 2"/>
            <p:cNvGraphicFramePr>
              <a:graphicFrameLocks noChangeAspect="1"/>
            </p:cNvGraphicFramePr>
            <p:nvPr/>
          </p:nvGraphicFramePr>
          <p:xfrm>
            <a:off x="2381" y="437"/>
            <a:ext cx="5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2" name="Equation" r:id="rId3" imgW="939392" imgH="431613" progId="Equation.DSMT4">
                    <p:embed/>
                  </p:oleObj>
                </mc:Choice>
                <mc:Fallback>
                  <p:oleObj name="Equation" r:id="rId3" imgW="939392" imgH="431613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437"/>
                          <a:ext cx="5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2" name="Rectangle 4"/>
            <p:cNvSpPr>
              <a:spLocks noChangeArrowheads="1"/>
            </p:cNvSpPr>
            <p:nvPr/>
          </p:nvSpPr>
          <p:spPr bwMode="auto">
            <a:xfrm>
              <a:off x="2971" y="392"/>
              <a:ext cx="2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处的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泰勒级数</a:t>
              </a:r>
              <a:r>
                <a:rPr lang="en-US" altLang="zh-CN"/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对于级</a:t>
              </a:r>
              <a:r>
                <a:rPr lang="zh-CN" altLang="en-US"/>
                <a:t>数 </a:t>
              </a:r>
            </a:p>
          </p:txBody>
        </p:sp>
      </p:grpSp>
      <p:grpSp>
        <p:nvGrpSpPr>
          <p:cNvPr id="73761" name="Group 33"/>
          <p:cNvGrpSpPr>
            <a:grpSpLocks/>
          </p:cNvGrpSpPr>
          <p:nvPr/>
        </p:nvGrpSpPr>
        <p:grpSpPr bwMode="auto">
          <a:xfrm>
            <a:off x="577850" y="1196975"/>
            <a:ext cx="8280400" cy="519113"/>
            <a:chOff x="364" y="754"/>
            <a:chExt cx="5216" cy="327"/>
          </a:xfrm>
        </p:grpSpPr>
        <p:sp>
          <p:nvSpPr>
            <p:cNvPr id="73734" name="Rectangle 6"/>
            <p:cNvSpPr>
              <a:spLocks noChangeArrowheads="1"/>
            </p:cNvSpPr>
            <p:nvPr/>
          </p:nvSpPr>
          <p:spPr bwMode="auto">
            <a:xfrm>
              <a:off x="364" y="754"/>
              <a:ext cx="15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(3)</a:t>
              </a:r>
              <a:r>
                <a:rPr lang="zh-CN" altLang="en-US">
                  <a:cs typeface="Times New Roman" panose="02020603050405020304" pitchFamily="18" charset="0"/>
                </a:rPr>
                <a:t>是否能在点 </a:t>
              </a:r>
              <a:endParaRPr lang="zh-CN" altLang="en-US" sz="2400" b="0"/>
            </a:p>
          </p:txBody>
        </p:sp>
        <p:graphicFrame>
          <p:nvGraphicFramePr>
            <p:cNvPr id="73733" name="Object 5"/>
            <p:cNvGraphicFramePr>
              <a:graphicFrameLocks noChangeAspect="1"/>
            </p:cNvGraphicFramePr>
            <p:nvPr/>
          </p:nvGraphicFramePr>
          <p:xfrm>
            <a:off x="1837" y="801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3" name="Equation" r:id="rId5" imgW="355446" imgH="431613" progId="Equation.DSMT4">
                    <p:embed/>
                  </p:oleObj>
                </mc:Choice>
                <mc:Fallback>
                  <p:oleObj name="Equation" r:id="rId5" imgW="355446" imgH="431613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801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5" name="Rectangle 7"/>
            <p:cNvSpPr>
              <a:spLocks noChangeArrowheads="1"/>
            </p:cNvSpPr>
            <p:nvPr/>
          </p:nvSpPr>
          <p:spPr bwMode="auto">
            <a:xfrm>
              <a:off x="2013" y="754"/>
              <a:ext cx="3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附近确切地表达 </a:t>
              </a:r>
              <a:r>
                <a:rPr lang="en-US" altLang="zh-CN" i="1"/>
                <a:t>f 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或者说级数</a:t>
              </a:r>
              <a:r>
                <a:rPr lang="en-US" altLang="zh-CN">
                  <a:cs typeface="Times New Roman" panose="02020603050405020304" pitchFamily="18" charset="0"/>
                </a:rPr>
                <a:t>(3)  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grpSp>
        <p:nvGrpSpPr>
          <p:cNvPr id="73760" name="Group 32"/>
          <p:cNvGrpSpPr>
            <a:grpSpLocks/>
          </p:cNvGrpSpPr>
          <p:nvPr/>
        </p:nvGrpSpPr>
        <p:grpSpPr bwMode="auto">
          <a:xfrm>
            <a:off x="568325" y="1844675"/>
            <a:ext cx="8039100" cy="519113"/>
            <a:chOff x="358" y="1162"/>
            <a:chExt cx="5064" cy="327"/>
          </a:xfrm>
        </p:grpSpPr>
        <p:graphicFrame>
          <p:nvGraphicFramePr>
            <p:cNvPr id="73736" name="Object 8"/>
            <p:cNvGraphicFramePr>
              <a:graphicFrameLocks noChangeAspect="1"/>
            </p:cNvGraphicFramePr>
            <p:nvPr/>
          </p:nvGraphicFramePr>
          <p:xfrm>
            <a:off x="896" y="1201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4" name="Equation" r:id="rId7" imgW="355446" imgH="431613" progId="Equation.DSMT4">
                    <p:embed/>
                  </p:oleObj>
                </mc:Choice>
                <mc:Fallback>
                  <p:oleObj name="Equation" r:id="rId7" imgW="355446" imgH="431613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1201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9" name="Rectangle 11"/>
            <p:cNvSpPr>
              <a:spLocks noChangeArrowheads="1"/>
            </p:cNvSpPr>
            <p:nvPr/>
          </p:nvSpPr>
          <p:spPr bwMode="auto">
            <a:xfrm>
              <a:off x="358" y="1162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在点 </a:t>
              </a:r>
              <a:endParaRPr lang="zh-CN" altLang="en-US" sz="2400" b="0"/>
            </a:p>
          </p:txBody>
        </p:sp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1070" y="1162"/>
              <a:ext cx="4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附近的和函数是否就是 </a:t>
              </a:r>
              <a:r>
                <a:rPr lang="en-US" altLang="zh-CN" i="1"/>
                <a:t>f</a:t>
              </a:r>
              <a:r>
                <a:rPr lang="en-US" altLang="zh-CN"/>
                <a:t> </a:t>
              </a:r>
              <a:r>
                <a:rPr lang="zh-CN" altLang="en-US"/>
                <a:t>本身</a:t>
              </a:r>
              <a:r>
                <a:rPr lang="en-US" altLang="zh-CN"/>
                <a:t>, </a:t>
              </a:r>
              <a:r>
                <a:rPr lang="zh-CN" altLang="en-US"/>
                <a:t>这就是本节  </a:t>
              </a:r>
            </a:p>
          </p:txBody>
        </p:sp>
      </p:grpSp>
      <p:sp>
        <p:nvSpPr>
          <p:cNvPr id="73741" name="Rectangle 13"/>
          <p:cNvSpPr>
            <a:spLocks noChangeArrowheads="1"/>
          </p:cNvSpPr>
          <p:nvPr/>
        </p:nvSpPr>
        <p:spPr bwMode="auto">
          <a:xfrm>
            <a:off x="577850" y="2492375"/>
            <a:ext cx="643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所要着重讨论的问题</a:t>
            </a:r>
            <a:r>
              <a:rPr lang="en-US" altLang="zh-CN"/>
              <a:t>. </a:t>
            </a:r>
            <a:r>
              <a:rPr lang="zh-CN" altLang="en-US"/>
              <a:t>请先看一个例子</a:t>
            </a:r>
            <a:r>
              <a:rPr lang="en-US" altLang="zh-CN"/>
              <a:t>.   </a:t>
            </a:r>
          </a:p>
        </p:txBody>
      </p:sp>
      <p:sp>
        <p:nvSpPr>
          <p:cNvPr id="73742" name="Rectangle 14"/>
          <p:cNvSpPr>
            <a:spLocks noChangeArrowheads="1"/>
          </p:cNvSpPr>
          <p:nvPr/>
        </p:nvSpPr>
        <p:spPr bwMode="auto">
          <a:xfrm>
            <a:off x="611188" y="3141663"/>
            <a:ext cx="2881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由于函数</a:t>
            </a:r>
          </a:p>
        </p:txBody>
      </p:sp>
      <p:graphicFrame>
        <p:nvGraphicFramePr>
          <p:cNvPr id="73743" name="Object 15"/>
          <p:cNvGraphicFramePr>
            <a:graphicFrameLocks noChangeAspect="1"/>
          </p:cNvGraphicFramePr>
          <p:nvPr/>
        </p:nvGraphicFramePr>
        <p:xfrm>
          <a:off x="2779713" y="3500438"/>
          <a:ext cx="32035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5" name="Equation" r:id="rId8" imgW="3200400" imgH="1320800" progId="Equation.DSMT4">
                  <p:embed/>
                </p:oleObj>
              </mc:Choice>
              <mc:Fallback>
                <p:oleObj name="Equation" r:id="rId8" imgW="3200400" imgH="13208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3500438"/>
                        <a:ext cx="3203575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52" name="Group 24"/>
          <p:cNvGrpSpPr>
            <a:grpSpLocks/>
          </p:cNvGrpSpPr>
          <p:nvPr/>
        </p:nvGrpSpPr>
        <p:grpSpPr bwMode="auto">
          <a:xfrm>
            <a:off x="590550" y="4911725"/>
            <a:ext cx="8086725" cy="533400"/>
            <a:chOff x="340" y="3067"/>
            <a:chExt cx="5094" cy="336"/>
          </a:xfrm>
        </p:grpSpPr>
        <p:sp>
          <p:nvSpPr>
            <p:cNvPr id="73746" name="Rectangle 18"/>
            <p:cNvSpPr>
              <a:spLocks noChangeArrowheads="1"/>
            </p:cNvSpPr>
            <p:nvPr/>
          </p:nvSpPr>
          <p:spPr bwMode="auto">
            <a:xfrm>
              <a:off x="340" y="306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endParaRPr lang="zh-CN" altLang="en-US" sz="2400" b="0"/>
            </a:p>
          </p:txBody>
        </p:sp>
        <p:graphicFrame>
          <p:nvGraphicFramePr>
            <p:cNvPr id="73745" name="Object 17"/>
            <p:cNvGraphicFramePr>
              <a:graphicFrameLocks noChangeAspect="1"/>
            </p:cNvGraphicFramePr>
            <p:nvPr/>
          </p:nvGraphicFramePr>
          <p:xfrm>
            <a:off x="666" y="3160"/>
            <a:ext cx="49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806" name="Equation" r:id="rId10" imgW="787058" imgH="317362" progId="Equation.DSMT4">
                    <p:embed/>
                  </p:oleObj>
                </mc:Choice>
                <mc:Fallback>
                  <p:oleObj name="Equation" r:id="rId10" imgW="787058" imgH="317362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" y="3160"/>
                          <a:ext cx="49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7" name="Rectangle 19"/>
            <p:cNvSpPr>
              <a:spLocks noChangeArrowheads="1"/>
            </p:cNvSpPr>
            <p:nvPr/>
          </p:nvSpPr>
          <p:spPr bwMode="auto">
            <a:xfrm>
              <a:off x="1157" y="3076"/>
              <a:ext cx="4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处的任意阶导数都等于</a:t>
              </a:r>
              <a:r>
                <a:rPr lang="en-US" altLang="zh-CN"/>
                <a:t>0 </a:t>
              </a:r>
              <a:r>
                <a:rPr lang="en-US" altLang="zh-CN">
                  <a:latin typeface="宋体" panose="02010600030101010101" pitchFamily="2" charset="-122"/>
                </a:rPr>
                <a:t>(</a:t>
              </a:r>
              <a:r>
                <a:rPr lang="zh-CN" altLang="en-US">
                  <a:cs typeface="Times New Roman" panose="02020603050405020304" pitchFamily="18" charset="0"/>
                </a:rPr>
                <a:t>见第六章</a:t>
              </a:r>
              <a:r>
                <a:rPr lang="en-US" altLang="en-US"/>
                <a:t>§</a:t>
              </a:r>
              <a:r>
                <a:rPr lang="en-US" altLang="zh-CN"/>
                <a:t>4 </a:t>
              </a:r>
              <a:r>
                <a:rPr lang="zh-CN" altLang="en-US">
                  <a:cs typeface="Times New Roman" panose="02020603050405020304" pitchFamily="18" charset="0"/>
                </a:rPr>
                <a:t>第  </a:t>
              </a:r>
              <a:endParaRPr lang="zh-CN" altLang="en-US" sz="1100"/>
            </a:p>
          </p:txBody>
        </p:sp>
      </p:grp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611188" y="5573713"/>
            <a:ext cx="2433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二段末尾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en-US" altLang="zh-CN"/>
              <a:t>,  </a:t>
            </a:r>
            <a:r>
              <a:rPr lang="zh-CN" altLang="en-US"/>
              <a:t>即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2627313" y="620713"/>
          <a:ext cx="3362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0" name="Equation" r:id="rId3" imgW="3365500" imgH="469900" progId="Equation.DSMT4">
                  <p:embed/>
                </p:oleObj>
              </mc:Choice>
              <mc:Fallback>
                <p:oleObj name="Equation" r:id="rId3" imgW="3365500" imgH="4699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620713"/>
                        <a:ext cx="33623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33" name="Group 29"/>
          <p:cNvGrpSpPr>
            <a:grpSpLocks/>
          </p:cNvGrpSpPr>
          <p:nvPr/>
        </p:nvGrpSpPr>
        <p:grpSpPr bwMode="auto">
          <a:xfrm>
            <a:off x="611188" y="1196975"/>
            <a:ext cx="4859337" cy="534988"/>
            <a:chOff x="385" y="754"/>
            <a:chExt cx="3061" cy="337"/>
          </a:xfrm>
        </p:grpSpPr>
        <p:sp>
          <p:nvSpPr>
            <p:cNvPr id="72709" name="Rectangle 5"/>
            <p:cNvSpPr>
              <a:spLocks noChangeArrowheads="1"/>
            </p:cNvSpPr>
            <p:nvPr/>
          </p:nvSpPr>
          <p:spPr bwMode="auto">
            <a:xfrm>
              <a:off x="385" y="764"/>
              <a:ext cx="10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因此 </a:t>
              </a:r>
              <a:r>
                <a:rPr lang="en-US" altLang="zh-CN" i="1"/>
                <a:t>f </a:t>
              </a:r>
              <a:r>
                <a:rPr lang="zh-CN" altLang="en-US"/>
                <a:t>在 </a:t>
              </a:r>
              <a:endParaRPr lang="zh-CN" altLang="en-US" sz="2400" b="0"/>
            </a:p>
          </p:txBody>
        </p:sp>
        <p:graphicFrame>
          <p:nvGraphicFramePr>
            <p:cNvPr id="72708" name="Object 4"/>
            <p:cNvGraphicFramePr>
              <a:graphicFrameLocks noChangeAspect="1"/>
            </p:cNvGraphicFramePr>
            <p:nvPr/>
          </p:nvGraphicFramePr>
          <p:xfrm>
            <a:off x="1333" y="838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1" name="Equation" r:id="rId5" imgW="799753" imgH="317362" progId="Equation.DSMT4">
                    <p:embed/>
                  </p:oleObj>
                </mc:Choice>
                <mc:Fallback>
                  <p:oleObj name="Equation" r:id="rId5" imgW="799753" imgH="317362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838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1868" y="754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的泰勒级数为  </a:t>
              </a:r>
              <a:endParaRPr lang="zh-CN" altLang="en-US" sz="2400" b="0"/>
            </a:p>
          </p:txBody>
        </p:sp>
      </p:grpSp>
      <p:graphicFrame>
        <p:nvGraphicFramePr>
          <p:cNvPr id="72711" name="Object 7"/>
          <p:cNvGraphicFramePr>
            <a:graphicFrameLocks noChangeAspect="1"/>
          </p:cNvGraphicFramePr>
          <p:nvPr/>
        </p:nvGraphicFramePr>
        <p:xfrm>
          <a:off x="2108200" y="1789113"/>
          <a:ext cx="4695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92" name="Equation" r:id="rId7" imgW="4699000" imgH="850900" progId="Equation.DSMT4">
                  <p:embed/>
                </p:oleObj>
              </mc:Choice>
              <mc:Fallback>
                <p:oleObj name="Equation" r:id="rId7" imgW="4699000" imgH="8509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1789113"/>
                        <a:ext cx="46958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9" name="Group 25"/>
          <p:cNvGrpSpPr>
            <a:grpSpLocks/>
          </p:cNvGrpSpPr>
          <p:nvPr/>
        </p:nvGrpSpPr>
        <p:grpSpPr bwMode="auto">
          <a:xfrm>
            <a:off x="590550" y="2708275"/>
            <a:ext cx="7920038" cy="574675"/>
            <a:chOff x="340" y="1706"/>
            <a:chExt cx="4989" cy="362"/>
          </a:xfrm>
        </p:grpSpPr>
        <p:graphicFrame>
          <p:nvGraphicFramePr>
            <p:cNvPr id="72714" name="Object 10"/>
            <p:cNvGraphicFramePr>
              <a:graphicFrameLocks noChangeAspect="1"/>
            </p:cNvGraphicFramePr>
            <p:nvPr/>
          </p:nvGraphicFramePr>
          <p:xfrm>
            <a:off x="1292" y="1777"/>
            <a:ext cx="9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3" name="Equation" r:id="rId9" imgW="1435100" imgH="393700" progId="Equation.DSMT4">
                    <p:embed/>
                  </p:oleObj>
                </mc:Choice>
                <mc:Fallback>
                  <p:oleObj name="Equation" r:id="rId9" imgW="1435100" imgH="3937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777"/>
                          <a:ext cx="9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3" name="Object 9"/>
            <p:cNvGraphicFramePr>
              <a:graphicFrameLocks noChangeAspect="1"/>
            </p:cNvGraphicFramePr>
            <p:nvPr/>
          </p:nvGraphicFramePr>
          <p:xfrm>
            <a:off x="4105" y="1796"/>
            <a:ext cx="8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94" name="Equation" r:id="rId11" imgW="1295400" imgH="393700" progId="Equation.DSMT4">
                    <p:embed/>
                  </p:oleObj>
                </mc:Choice>
                <mc:Fallback>
                  <p:oleObj name="Equation" r:id="rId11" imgW="1295400" imgH="3937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1796"/>
                          <a:ext cx="81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340" y="1706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显然它在 </a:t>
              </a:r>
              <a:endParaRPr lang="zh-CN" altLang="en-US" sz="2400" b="0"/>
            </a:p>
          </p:txBody>
        </p:sp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2122" y="1741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上收敛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且其和函数 </a:t>
              </a:r>
              <a:endParaRPr lang="zh-CN" altLang="en-US" sz="2400" b="0"/>
            </a:p>
          </p:txBody>
        </p:sp>
        <p:sp>
          <p:nvSpPr>
            <p:cNvPr id="72717" name="Rectangle 13"/>
            <p:cNvSpPr>
              <a:spLocks noChangeArrowheads="1"/>
            </p:cNvSpPr>
            <p:nvPr/>
          </p:nvSpPr>
          <p:spPr bwMode="auto">
            <a:xfrm>
              <a:off x="4854" y="1706"/>
              <a:ext cx="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由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2731" name="Group 27"/>
          <p:cNvGrpSpPr>
            <a:grpSpLocks/>
          </p:cNvGrpSpPr>
          <p:nvPr/>
        </p:nvGrpSpPr>
        <p:grpSpPr bwMode="auto">
          <a:xfrm>
            <a:off x="592138" y="3306763"/>
            <a:ext cx="6034087" cy="590550"/>
            <a:chOff x="340" y="2160"/>
            <a:chExt cx="3801" cy="372"/>
          </a:xfrm>
        </p:grpSpPr>
        <p:grpSp>
          <p:nvGrpSpPr>
            <p:cNvPr id="72730" name="Group 26"/>
            <p:cNvGrpSpPr>
              <a:grpSpLocks/>
            </p:cNvGrpSpPr>
            <p:nvPr/>
          </p:nvGrpSpPr>
          <p:grpSpPr bwMode="auto">
            <a:xfrm>
              <a:off x="340" y="2196"/>
              <a:ext cx="3671" cy="336"/>
              <a:chOff x="340" y="2196"/>
              <a:chExt cx="3671" cy="336"/>
            </a:xfrm>
          </p:grpSpPr>
          <p:graphicFrame>
            <p:nvGraphicFramePr>
              <p:cNvPr id="72719" name="Object 15"/>
              <p:cNvGraphicFramePr>
                <a:graphicFrameLocks noChangeAspect="1"/>
              </p:cNvGraphicFramePr>
              <p:nvPr/>
            </p:nvGraphicFramePr>
            <p:xfrm>
              <a:off x="1882" y="2250"/>
              <a:ext cx="504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95" name="Equation" r:id="rId13" imgW="799753" imgH="317362" progId="Equation.DSMT4">
                      <p:embed/>
                    </p:oleObj>
                  </mc:Choice>
                  <mc:Fallback>
                    <p:oleObj name="Equation" r:id="rId13" imgW="799753" imgH="317362" progId="Equation.DSMT4">
                      <p:embed/>
                      <p:pic>
                        <p:nvPicPr>
                          <p:cNvPr id="0" name="Picture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82" y="2250"/>
                            <a:ext cx="504" cy="1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18" name="Object 14"/>
              <p:cNvGraphicFramePr>
                <a:graphicFrameLocks noChangeAspect="1"/>
              </p:cNvGraphicFramePr>
              <p:nvPr/>
            </p:nvGraphicFramePr>
            <p:xfrm>
              <a:off x="2835" y="2251"/>
              <a:ext cx="1176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796" name="Equation" r:id="rId15" imgW="1866090" imgH="393529" progId="Equation.DSMT4">
                      <p:embed/>
                    </p:oleObj>
                  </mc:Choice>
                  <mc:Fallback>
                    <p:oleObj name="Equation" r:id="rId15" imgW="1866090" imgH="393529" progId="Equation.DSMT4">
                      <p:embed/>
                      <p:pic>
                        <p:nvPicPr>
                          <p:cNvPr id="0" name="Picture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5" y="2251"/>
                            <a:ext cx="1176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20" name="Rectangle 16"/>
              <p:cNvSpPr>
                <a:spLocks noChangeArrowheads="1"/>
              </p:cNvSpPr>
              <p:nvPr/>
            </p:nvSpPr>
            <p:spPr bwMode="auto">
              <a:xfrm>
                <a:off x="340" y="2205"/>
                <a:ext cx="16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/>
                  <a:t>此看到</a:t>
                </a:r>
                <a:r>
                  <a:rPr lang="en-US" altLang="zh-CN"/>
                  <a:t>, </a:t>
                </a:r>
                <a:r>
                  <a:rPr lang="zh-CN" altLang="en-US"/>
                  <a:t>对一切 </a:t>
                </a:r>
                <a:endParaRPr lang="zh-CN" altLang="en-US" sz="2400" b="0"/>
              </a:p>
            </p:txBody>
          </p:sp>
          <p:sp>
            <p:nvSpPr>
              <p:cNvPr id="72721" name="Rectangle 17"/>
              <p:cNvSpPr>
                <a:spLocks noChangeArrowheads="1"/>
              </p:cNvSpPr>
              <p:nvPr/>
            </p:nvSpPr>
            <p:spPr bwMode="auto">
              <a:xfrm>
                <a:off x="2336" y="2196"/>
                <a:ext cx="62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/>
                  <a:t>都有 </a:t>
                </a:r>
                <a:endParaRPr lang="zh-CN" altLang="en-US" sz="2400" b="0"/>
              </a:p>
            </p:txBody>
          </p:sp>
        </p:grpSp>
        <p:sp>
          <p:nvSpPr>
            <p:cNvPr id="72722" name="Rectangle 18"/>
            <p:cNvSpPr>
              <a:spLocks noChangeArrowheads="1"/>
            </p:cNvSpPr>
            <p:nvPr/>
          </p:nvSpPr>
          <p:spPr bwMode="auto">
            <a:xfrm>
              <a:off x="3969" y="2160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</a:t>
              </a:r>
              <a:endParaRPr lang="en-US" altLang="zh-CN" sz="2400" b="0"/>
            </a:p>
          </p:txBody>
        </p:sp>
      </p:grp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596900" y="4054475"/>
            <a:ext cx="822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上例说明</a:t>
            </a:r>
            <a:r>
              <a:rPr lang="en-US" altLang="zh-CN"/>
              <a:t>, </a:t>
            </a:r>
            <a:r>
              <a:rPr lang="zh-CN" altLang="en-US"/>
              <a:t>具有任意阶导数的函数</a:t>
            </a:r>
            <a:r>
              <a:rPr lang="en-US" altLang="zh-CN"/>
              <a:t>, </a:t>
            </a:r>
            <a:r>
              <a:rPr lang="zh-CN" altLang="en-US"/>
              <a:t>其泰勒级数并不 </a:t>
            </a: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588963" y="4730750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都能收敛于该函数本身</a:t>
            </a:r>
            <a:r>
              <a:rPr lang="en-US" altLang="zh-CN"/>
              <a:t>, </a:t>
            </a:r>
            <a:r>
              <a:rPr lang="zh-CN" altLang="en-US"/>
              <a:t>哪怕在很小的一个邻域内</a:t>
            </a:r>
            <a:r>
              <a:rPr lang="en-US" altLang="zh-CN"/>
              <a:t>. </a:t>
            </a: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611188" y="5430838"/>
            <a:ext cx="8129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那么怎样的函数</a:t>
            </a:r>
            <a:r>
              <a:rPr lang="en-US" altLang="zh-CN"/>
              <a:t>,  </a:t>
            </a:r>
            <a:r>
              <a:rPr lang="zh-CN" altLang="en-US"/>
              <a:t>其泰勒级数才能收敛于它本身呢</a:t>
            </a:r>
            <a:r>
              <a:rPr lang="en-US" altLang="zh-CN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21" name="Group 41"/>
          <p:cNvGrpSpPr>
            <a:grpSpLocks/>
          </p:cNvGrpSpPr>
          <p:nvPr/>
        </p:nvGrpSpPr>
        <p:grpSpPr bwMode="auto">
          <a:xfrm>
            <a:off x="585788" y="608013"/>
            <a:ext cx="7921625" cy="519112"/>
            <a:chOff x="385" y="391"/>
            <a:chExt cx="4990" cy="327"/>
          </a:xfrm>
        </p:grpSpPr>
        <p:sp>
          <p:nvSpPr>
            <p:cNvPr id="71683" name="Rectangle 3"/>
            <p:cNvSpPr>
              <a:spLocks noChangeArrowheads="1"/>
            </p:cNvSpPr>
            <p:nvPr/>
          </p:nvSpPr>
          <p:spPr bwMode="auto">
            <a:xfrm>
              <a:off x="385" y="391"/>
              <a:ext cx="21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14.11</a:t>
              </a:r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设 </a:t>
              </a:r>
              <a:r>
                <a:rPr lang="en-US" altLang="zh-CN" i="1"/>
                <a:t>f  </a:t>
              </a:r>
              <a:r>
                <a:rPr lang="zh-CN" altLang="en-US">
                  <a:cs typeface="Times New Roman" panose="02020603050405020304" pitchFamily="18" charset="0"/>
                </a:rPr>
                <a:t>在点 </a:t>
              </a:r>
              <a:endParaRPr lang="zh-CN" altLang="en-US" sz="2400" b="0"/>
            </a:p>
          </p:txBody>
        </p:sp>
        <p:graphicFrame>
          <p:nvGraphicFramePr>
            <p:cNvPr id="71682" name="Object 2"/>
            <p:cNvGraphicFramePr>
              <a:graphicFrameLocks noChangeAspect="1"/>
            </p:cNvGraphicFramePr>
            <p:nvPr/>
          </p:nvGraphicFramePr>
          <p:xfrm>
            <a:off x="2388" y="411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6" name="Equation" r:id="rId3" imgW="355446" imgH="431613" progId="Equation.DSMT4">
                    <p:embed/>
                  </p:oleObj>
                </mc:Choice>
                <mc:Fallback>
                  <p:oleObj name="Equation" r:id="rId3" imgW="355446" imgH="431613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411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4" name="Rectangle 4"/>
            <p:cNvSpPr>
              <a:spLocks noChangeArrowheads="1"/>
            </p:cNvSpPr>
            <p:nvPr/>
          </p:nvSpPr>
          <p:spPr bwMode="auto">
            <a:xfrm>
              <a:off x="2576" y="391"/>
              <a:ext cx="27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具有任意阶导数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那么 </a:t>
              </a:r>
              <a:r>
                <a:rPr lang="en-US" altLang="zh-CN" i="1"/>
                <a:t>f  </a:t>
              </a:r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1715" name="Group 35"/>
          <p:cNvGrpSpPr>
            <a:grpSpLocks/>
          </p:cNvGrpSpPr>
          <p:nvPr/>
        </p:nvGrpSpPr>
        <p:grpSpPr bwMode="auto">
          <a:xfrm>
            <a:off x="573088" y="1184275"/>
            <a:ext cx="8027987" cy="519113"/>
            <a:chOff x="385" y="799"/>
            <a:chExt cx="5057" cy="327"/>
          </a:xfrm>
        </p:grpSpPr>
        <p:sp>
          <p:nvSpPr>
            <p:cNvPr id="71686" name="Rectangle 6"/>
            <p:cNvSpPr>
              <a:spLocks noChangeArrowheads="1"/>
            </p:cNvSpPr>
            <p:nvPr/>
          </p:nvSpPr>
          <p:spPr bwMode="auto">
            <a:xfrm>
              <a:off x="385" y="799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区间 </a:t>
              </a:r>
              <a:endParaRPr lang="zh-CN" altLang="en-US" sz="2400" b="0"/>
            </a:p>
          </p:txBody>
        </p:sp>
        <p:graphicFrame>
          <p:nvGraphicFramePr>
            <p:cNvPr id="71685" name="Object 5"/>
            <p:cNvGraphicFramePr>
              <a:graphicFrameLocks noChangeAspect="1"/>
            </p:cNvGraphicFramePr>
            <p:nvPr/>
          </p:nvGraphicFramePr>
          <p:xfrm>
            <a:off x="884" y="844"/>
            <a:ext cx="13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7" name="Equation" r:id="rId5" imgW="2133600" imgH="431800" progId="Equation.DSMT4">
                    <p:embed/>
                  </p:oleObj>
                </mc:Choice>
                <mc:Fallback>
                  <p:oleObj name="Equation" r:id="rId5" imgW="2133600" imgH="4318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844"/>
                          <a:ext cx="134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2154" y="799"/>
              <a:ext cx="3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上等于它的泰勒级数的和函数的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1717" name="Group 37"/>
          <p:cNvGrpSpPr>
            <a:grpSpLocks/>
          </p:cNvGrpSpPr>
          <p:nvPr/>
        </p:nvGrpSpPr>
        <p:grpSpPr bwMode="auto">
          <a:xfrm>
            <a:off x="611188" y="1814513"/>
            <a:ext cx="7993062" cy="534987"/>
            <a:chOff x="385" y="1207"/>
            <a:chExt cx="5035" cy="337"/>
          </a:xfrm>
        </p:grpSpPr>
        <p:graphicFrame>
          <p:nvGraphicFramePr>
            <p:cNvPr id="71689" name="Object 9"/>
            <p:cNvGraphicFramePr>
              <a:graphicFrameLocks noChangeAspect="1"/>
            </p:cNvGraphicFramePr>
            <p:nvPr/>
          </p:nvGraphicFramePr>
          <p:xfrm>
            <a:off x="3526" y="1264"/>
            <a:ext cx="103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8" name="Equation" r:id="rId7" imgW="1637589" imgH="431613" progId="Equation.DSMT4">
                    <p:embed/>
                  </p:oleObj>
                </mc:Choice>
                <mc:Fallback>
                  <p:oleObj name="Equation" r:id="rId7" imgW="1637589" imgH="431613" progId="Equation.DSMT4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1264"/>
                          <a:ext cx="103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8" name="Object 8"/>
            <p:cNvGraphicFramePr>
              <a:graphicFrameLocks noChangeAspect="1"/>
            </p:cNvGraphicFramePr>
            <p:nvPr/>
          </p:nvGraphicFramePr>
          <p:xfrm>
            <a:off x="4810" y="1308"/>
            <a:ext cx="156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99" name="Equation" r:id="rId9" imgW="253890" imgH="241195" progId="Equation.DSMT4">
                    <p:embed/>
                  </p:oleObj>
                </mc:Choice>
                <mc:Fallback>
                  <p:oleObj name="Equation" r:id="rId9" imgW="253890" imgH="241195" progId="Equation.DSMT4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1308"/>
                          <a:ext cx="156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0" name="Rectangle 10"/>
            <p:cNvSpPr>
              <a:spLocks noChangeArrowheads="1"/>
            </p:cNvSpPr>
            <p:nvPr/>
          </p:nvSpPr>
          <p:spPr bwMode="auto">
            <a:xfrm>
              <a:off x="385" y="1217"/>
              <a:ext cx="3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充分条件是</a:t>
              </a:r>
              <a:r>
                <a:rPr lang="en-US" altLang="zh-CN"/>
                <a:t>: </a:t>
              </a:r>
              <a:r>
                <a:rPr lang="zh-CN" altLang="en-US">
                  <a:cs typeface="Times New Roman" panose="02020603050405020304" pitchFamily="18" charset="0"/>
                </a:rPr>
                <a:t>对一切满足不等式 </a:t>
              </a:r>
              <a:endParaRPr lang="zh-CN" altLang="en-US" sz="2400" b="0"/>
            </a:p>
          </p:txBody>
        </p:sp>
        <p:sp>
          <p:nvSpPr>
            <p:cNvPr id="71691" name="Rectangle 11"/>
            <p:cNvSpPr>
              <a:spLocks noChangeArrowheads="1"/>
            </p:cNvSpPr>
            <p:nvPr/>
          </p:nvSpPr>
          <p:spPr bwMode="auto">
            <a:xfrm>
              <a:off x="4489" y="1207"/>
              <a:ext cx="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</a:t>
              </a:r>
              <a:endParaRPr lang="zh-CN" altLang="en-US" sz="2400" b="0"/>
            </a:p>
          </p:txBody>
        </p:sp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4966" y="120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有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3132138" y="2492375"/>
          <a:ext cx="2057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0" name="Equation" r:id="rId11" imgW="2057400" imgH="546100" progId="Equation.DSMT4">
                  <p:embed/>
                </p:oleObj>
              </mc:Choice>
              <mc:Fallback>
                <p:oleObj name="Equation" r:id="rId11" imgW="2057400" imgH="5461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492375"/>
                        <a:ext cx="20574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19" name="Group 39"/>
          <p:cNvGrpSpPr>
            <a:grpSpLocks/>
          </p:cNvGrpSpPr>
          <p:nvPr/>
        </p:nvGrpSpPr>
        <p:grpSpPr bwMode="auto">
          <a:xfrm>
            <a:off x="611188" y="3141663"/>
            <a:ext cx="6121400" cy="533400"/>
            <a:chOff x="385" y="2105"/>
            <a:chExt cx="3856" cy="336"/>
          </a:xfrm>
        </p:grpSpPr>
        <p:graphicFrame>
          <p:nvGraphicFramePr>
            <p:cNvPr id="71696" name="Object 16"/>
            <p:cNvGraphicFramePr>
              <a:graphicFrameLocks noChangeAspect="1"/>
            </p:cNvGraphicFramePr>
            <p:nvPr/>
          </p:nvGraphicFramePr>
          <p:xfrm>
            <a:off x="884" y="2162"/>
            <a:ext cx="5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1" name="Equation" r:id="rId13" imgW="901309" imgH="431613" progId="Equation.DSMT4">
                    <p:embed/>
                  </p:oleObj>
                </mc:Choice>
                <mc:Fallback>
                  <p:oleObj name="Equation" r:id="rId13" imgW="901309" imgH="431613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162"/>
                          <a:ext cx="5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5" name="Object 15"/>
            <p:cNvGraphicFramePr>
              <a:graphicFrameLocks noChangeAspect="1"/>
            </p:cNvGraphicFramePr>
            <p:nvPr/>
          </p:nvGraphicFramePr>
          <p:xfrm>
            <a:off x="2295" y="2114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2" name="Equation" r:id="rId15" imgW="355446" imgH="431613" progId="Equation.DSMT4">
                    <p:embed/>
                  </p:oleObj>
                </mc:Choice>
                <mc:Fallback>
                  <p:oleObj name="Equation" r:id="rId15" imgW="355446" imgH="431613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5" y="2114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7" name="Rectangle 17"/>
            <p:cNvSpPr>
              <a:spLocks noChangeArrowheads="1"/>
            </p:cNvSpPr>
            <p:nvPr/>
          </p:nvSpPr>
          <p:spPr bwMode="auto">
            <a:xfrm>
              <a:off x="385" y="2105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这里 </a:t>
              </a:r>
              <a:endParaRPr lang="zh-CN" altLang="en-US" sz="2400" b="0"/>
            </a:p>
          </p:txBody>
        </p:sp>
        <p:sp>
          <p:nvSpPr>
            <p:cNvPr id="71698" name="Rectangle 18"/>
            <p:cNvSpPr>
              <a:spLocks noChangeArrowheads="1"/>
            </p:cNvSpPr>
            <p:nvPr/>
          </p:nvSpPr>
          <p:spPr bwMode="auto">
            <a:xfrm>
              <a:off x="1383" y="2105"/>
              <a:ext cx="9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是</a:t>
              </a:r>
              <a:r>
                <a:rPr lang="en-US" altLang="zh-CN" i="1"/>
                <a:t>f </a:t>
              </a:r>
              <a:r>
                <a:rPr lang="zh-CN" altLang="en-US"/>
                <a:t>在点 </a:t>
              </a:r>
              <a:endParaRPr lang="zh-CN" altLang="en-US" sz="2400" b="0"/>
            </a:p>
          </p:txBody>
        </p:sp>
        <p:sp>
          <p:nvSpPr>
            <p:cNvPr id="71699" name="Rectangle 19"/>
            <p:cNvSpPr>
              <a:spLocks noChangeArrowheads="1"/>
            </p:cNvSpPr>
            <p:nvPr/>
          </p:nvSpPr>
          <p:spPr bwMode="auto">
            <a:xfrm>
              <a:off x="2494" y="2114"/>
              <a:ext cx="1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泰勒公式的余项</a:t>
              </a:r>
              <a:r>
                <a:rPr lang="en-US" altLang="zh-CN"/>
                <a:t>.</a:t>
              </a:r>
              <a:endParaRPr lang="en-US" altLang="zh-CN" sz="2400" b="0"/>
            </a:p>
          </p:txBody>
        </p:sp>
      </p:grp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611188" y="3716338"/>
            <a:ext cx="7951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本定理的证明可以直接从第六章</a:t>
            </a:r>
            <a:r>
              <a:rPr lang="en-US" altLang="zh-CN"/>
              <a:t>§3</a:t>
            </a:r>
            <a:r>
              <a:rPr lang="zh-CN" altLang="en-US"/>
              <a:t>泰勒定理推出</a:t>
            </a:r>
            <a:r>
              <a:rPr lang="en-US" altLang="zh-CN"/>
              <a:t>.</a:t>
            </a:r>
          </a:p>
        </p:txBody>
      </p:sp>
      <p:grpSp>
        <p:nvGrpSpPr>
          <p:cNvPr id="71722" name="Group 42"/>
          <p:cNvGrpSpPr>
            <a:grpSpLocks/>
          </p:cNvGrpSpPr>
          <p:nvPr/>
        </p:nvGrpSpPr>
        <p:grpSpPr bwMode="auto">
          <a:xfrm>
            <a:off x="611188" y="4292600"/>
            <a:ext cx="8037512" cy="531813"/>
            <a:chOff x="385" y="2704"/>
            <a:chExt cx="5063" cy="335"/>
          </a:xfrm>
        </p:grpSpPr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385" y="2712"/>
              <a:ext cx="15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如果 </a:t>
              </a:r>
              <a:r>
                <a:rPr lang="en-US" altLang="zh-CN" i="1"/>
                <a:t>f  </a:t>
              </a:r>
              <a:r>
                <a:rPr lang="zh-CN" altLang="en-US">
                  <a:cs typeface="Times New Roman" panose="02020603050405020304" pitchFamily="18" charset="0"/>
                </a:rPr>
                <a:t>能在点 </a:t>
              </a:r>
              <a:endParaRPr lang="zh-CN" altLang="en-US" sz="2400" b="0"/>
            </a:p>
          </p:txBody>
        </p:sp>
        <p:graphicFrame>
          <p:nvGraphicFramePr>
            <p:cNvPr id="71701" name="Object 21"/>
            <p:cNvGraphicFramePr>
              <a:graphicFrameLocks noChangeAspect="1"/>
            </p:cNvGraphicFramePr>
            <p:nvPr/>
          </p:nvGraphicFramePr>
          <p:xfrm>
            <a:off x="1793" y="2757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3" name="Equation" r:id="rId16" imgW="355446" imgH="431613" progId="Equation.DSMT4">
                    <p:embed/>
                  </p:oleObj>
                </mc:Choice>
                <mc:Fallback>
                  <p:oleObj name="Equation" r:id="rId16" imgW="355446" imgH="431613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2757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3" name="Rectangle 23"/>
            <p:cNvSpPr>
              <a:spLocks noChangeArrowheads="1"/>
            </p:cNvSpPr>
            <p:nvPr/>
          </p:nvSpPr>
          <p:spPr bwMode="auto">
            <a:xfrm>
              <a:off x="1935" y="2704"/>
              <a:ext cx="35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的某邻域上等于其泰勒级数的和函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grpSp>
        <p:nvGrpSpPr>
          <p:cNvPr id="71723" name="Group 43"/>
          <p:cNvGrpSpPr>
            <a:grpSpLocks/>
          </p:cNvGrpSpPr>
          <p:nvPr/>
        </p:nvGrpSpPr>
        <p:grpSpPr bwMode="auto">
          <a:xfrm>
            <a:off x="590550" y="4908550"/>
            <a:ext cx="7945438" cy="520700"/>
            <a:chOff x="372" y="3092"/>
            <a:chExt cx="5005" cy="328"/>
          </a:xfrm>
        </p:grpSpPr>
        <p:sp>
          <p:nvSpPr>
            <p:cNvPr id="71705" name="Rectangle 25"/>
            <p:cNvSpPr>
              <a:spLocks noChangeArrowheads="1"/>
            </p:cNvSpPr>
            <p:nvPr/>
          </p:nvSpPr>
          <p:spPr bwMode="auto">
            <a:xfrm>
              <a:off x="372" y="3092"/>
              <a:ext cx="22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数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则称函数 </a:t>
              </a:r>
              <a:r>
                <a:rPr lang="en-US" altLang="zh-CN" i="1"/>
                <a:t>f </a:t>
              </a:r>
              <a:r>
                <a:rPr lang="zh-CN" altLang="en-US">
                  <a:cs typeface="Times New Roman" panose="02020603050405020304" pitchFamily="18" charset="0"/>
                </a:rPr>
                <a:t>在点</a:t>
              </a:r>
              <a:endParaRPr lang="zh-CN" altLang="en-US" sz="2400" b="0"/>
            </a:p>
          </p:txBody>
        </p:sp>
        <p:graphicFrame>
          <p:nvGraphicFramePr>
            <p:cNvPr id="71704" name="Object 24"/>
            <p:cNvGraphicFramePr>
              <a:graphicFrameLocks noChangeAspect="1"/>
            </p:cNvGraphicFramePr>
            <p:nvPr/>
          </p:nvGraphicFramePr>
          <p:xfrm>
            <a:off x="2361" y="3120"/>
            <a:ext cx="247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4" name="Equation" r:id="rId17" imgW="355446" imgH="431613" progId="Equation.DSMT4">
                    <p:embed/>
                  </p:oleObj>
                </mc:Choice>
                <mc:Fallback>
                  <p:oleObj name="Equation" r:id="rId17" imgW="355446" imgH="431613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1" y="3120"/>
                          <a:ext cx="247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6" name="Rectangle 26"/>
            <p:cNvSpPr>
              <a:spLocks noChangeArrowheads="1"/>
            </p:cNvSpPr>
            <p:nvPr/>
          </p:nvSpPr>
          <p:spPr bwMode="auto">
            <a:xfrm>
              <a:off x="2561" y="3092"/>
              <a:ext cx="2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的这一邻域内可以展开成泰</a:t>
              </a:r>
              <a:endParaRPr lang="zh-CN" altLang="en-US"/>
            </a:p>
          </p:txBody>
        </p:sp>
      </p:grpSp>
      <p:sp>
        <p:nvSpPr>
          <p:cNvPr id="71707" name="Rectangle 27"/>
          <p:cNvSpPr>
            <a:spLocks noChangeArrowheads="1"/>
          </p:cNvSpPr>
          <p:nvPr/>
        </p:nvSpPr>
        <p:spPr bwMode="auto">
          <a:xfrm>
            <a:off x="598488" y="5502275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勒级数</a:t>
            </a:r>
            <a:r>
              <a:rPr lang="en-US" altLang="zh-CN"/>
              <a:t>,  </a:t>
            </a:r>
            <a:r>
              <a:rPr lang="zh-CN" altLang="en-US"/>
              <a:t>并称等式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Object 2"/>
          <p:cNvGraphicFramePr>
            <a:graphicFrameLocks noChangeAspect="1"/>
          </p:cNvGraphicFramePr>
          <p:nvPr/>
        </p:nvGraphicFramePr>
        <p:xfrm>
          <a:off x="719138" y="620713"/>
          <a:ext cx="75549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1" name="Equation" r:id="rId3" imgW="7747000" imgH="850900" progId="Equation.DSMT4">
                  <p:embed/>
                </p:oleObj>
              </mc:Choice>
              <mc:Fallback>
                <p:oleObj name="Equation" r:id="rId3" imgW="7747000" imgH="8509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620713"/>
                        <a:ext cx="7554912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74" name="Group 18"/>
          <p:cNvGrpSpPr>
            <a:grpSpLocks/>
          </p:cNvGrpSpPr>
          <p:nvPr/>
        </p:nvGrpSpPr>
        <p:grpSpPr bwMode="auto">
          <a:xfrm>
            <a:off x="568325" y="2565400"/>
            <a:ext cx="7866063" cy="519113"/>
            <a:chOff x="340" y="1706"/>
            <a:chExt cx="4955" cy="327"/>
          </a:xfrm>
        </p:grpSpPr>
        <p:sp>
          <p:nvSpPr>
            <p:cNvPr id="70661" name="Rectangle 5"/>
            <p:cNvSpPr>
              <a:spLocks noChangeArrowheads="1"/>
            </p:cNvSpPr>
            <p:nvPr/>
          </p:nvSpPr>
          <p:spPr bwMode="auto">
            <a:xfrm>
              <a:off x="340" y="1706"/>
              <a:ext cx="1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的右边为 </a:t>
              </a:r>
              <a:r>
                <a:rPr lang="en-US" altLang="zh-CN" i="1"/>
                <a:t>f </a:t>
              </a:r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endParaRPr lang="zh-CN" altLang="en-US" sz="2400" b="0"/>
            </a:p>
          </p:txBody>
        </p:sp>
        <p:graphicFrame>
          <p:nvGraphicFramePr>
            <p:cNvPr id="70660" name="Object 4"/>
            <p:cNvGraphicFramePr>
              <a:graphicFrameLocks noChangeAspect="1"/>
            </p:cNvGraphicFramePr>
            <p:nvPr/>
          </p:nvGraphicFramePr>
          <p:xfrm>
            <a:off x="1742" y="1751"/>
            <a:ext cx="5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2" name="Equation" r:id="rId5" imgW="939392" imgH="431613" progId="Equation.DSMT4">
                    <p:embed/>
                  </p:oleObj>
                </mc:Choice>
                <mc:Fallback>
                  <p:oleObj name="Equation" r:id="rId5" imgW="939392" imgH="431613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2" y="1751"/>
                          <a:ext cx="5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2289" y="1706"/>
              <a:ext cx="30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处的泰勒展开式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或幂级数展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590550" y="3141663"/>
            <a:ext cx="1076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开式</a:t>
            </a:r>
            <a:r>
              <a:rPr lang="en-US" altLang="zh-CN"/>
              <a:t>. 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63563" y="3716338"/>
            <a:ext cx="4678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由级数的逐项求导性质可得</a:t>
            </a:r>
            <a:r>
              <a:rPr lang="en-US" altLang="zh-CN"/>
              <a:t>: </a:t>
            </a:r>
          </a:p>
        </p:txBody>
      </p:sp>
      <p:grpSp>
        <p:nvGrpSpPr>
          <p:cNvPr id="70675" name="Group 19"/>
          <p:cNvGrpSpPr>
            <a:grpSpLocks/>
          </p:cNvGrpSpPr>
          <p:nvPr/>
        </p:nvGrpSpPr>
        <p:grpSpPr bwMode="auto">
          <a:xfrm>
            <a:off x="604838" y="4221163"/>
            <a:ext cx="7927975" cy="923925"/>
            <a:chOff x="381" y="2712"/>
            <a:chExt cx="4994" cy="582"/>
          </a:xfrm>
        </p:grpSpPr>
        <p:graphicFrame>
          <p:nvGraphicFramePr>
            <p:cNvPr id="70666" name="Object 10"/>
            <p:cNvGraphicFramePr>
              <a:graphicFrameLocks noChangeAspect="1"/>
            </p:cNvGraphicFramePr>
            <p:nvPr/>
          </p:nvGraphicFramePr>
          <p:xfrm>
            <a:off x="1716" y="2712"/>
            <a:ext cx="846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3" name="Equation" r:id="rId7" imgW="1346200" imgH="927100" progId="Equation.DSMT4">
                    <p:embed/>
                  </p:oleObj>
                </mc:Choice>
                <mc:Fallback>
                  <p:oleObj name="Equation" r:id="rId7" imgW="1346200" imgH="9271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712"/>
                          <a:ext cx="846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5" name="Object 9"/>
            <p:cNvGraphicFramePr>
              <a:graphicFrameLocks noChangeAspect="1"/>
            </p:cNvGraphicFramePr>
            <p:nvPr/>
          </p:nvGraphicFramePr>
          <p:xfrm>
            <a:off x="3598" y="2919"/>
            <a:ext cx="8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4" name="Equation" r:id="rId9" imgW="1384300" imgH="393700" progId="Equation.DSMT4">
                    <p:embed/>
                  </p:oleObj>
                </mc:Choice>
                <mc:Fallback>
                  <p:oleObj name="Equation" r:id="rId9" imgW="1384300" imgH="3937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8" y="2919"/>
                          <a:ext cx="8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7" name="Rectangle 11"/>
            <p:cNvSpPr>
              <a:spLocks noChangeArrowheads="1"/>
            </p:cNvSpPr>
            <p:nvPr/>
          </p:nvSpPr>
          <p:spPr bwMode="auto">
            <a:xfrm>
              <a:off x="381" y="2848"/>
              <a:ext cx="1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若 </a:t>
              </a:r>
              <a:r>
                <a:rPr lang="en-US" altLang="zh-CN" i="1"/>
                <a:t>f</a:t>
              </a:r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为幂级数</a:t>
              </a:r>
              <a:endParaRPr lang="zh-CN" altLang="en-US" sz="2400" b="0"/>
            </a:p>
          </p:txBody>
        </p:sp>
        <p:sp>
          <p:nvSpPr>
            <p:cNvPr id="70668" name="Rectangle 12"/>
            <p:cNvSpPr>
              <a:spLocks noChangeArrowheads="1"/>
            </p:cNvSpPr>
            <p:nvPr/>
          </p:nvSpPr>
          <p:spPr bwMode="auto">
            <a:xfrm>
              <a:off x="2445" y="2848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在收敛区间 </a:t>
              </a:r>
              <a:endParaRPr lang="zh-CN" altLang="en-US" sz="2400" b="0"/>
            </a:p>
          </p:txBody>
        </p:sp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4359" y="2847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上的和</a:t>
              </a:r>
              <a:r>
                <a:rPr lang="zh-CN" altLang="en-US"/>
                <a:t>函</a:t>
              </a:r>
            </a:p>
          </p:txBody>
        </p:sp>
      </p:grp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630238" y="5097463"/>
            <a:ext cx="7686675" cy="923925"/>
            <a:chOff x="397" y="3211"/>
            <a:chExt cx="4842" cy="582"/>
          </a:xfrm>
        </p:grpSpPr>
        <p:graphicFrame>
          <p:nvGraphicFramePr>
            <p:cNvPr id="70677" name="Object 21"/>
            <p:cNvGraphicFramePr>
              <a:graphicFrameLocks noChangeAspect="1"/>
            </p:cNvGraphicFramePr>
            <p:nvPr/>
          </p:nvGraphicFramePr>
          <p:xfrm>
            <a:off x="1066" y="3211"/>
            <a:ext cx="786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5" name="Equation" r:id="rId11" imgW="1244600" imgH="927100" progId="Equation.DSMT4">
                    <p:embed/>
                  </p:oleObj>
                </mc:Choice>
                <mc:Fallback>
                  <p:oleObj name="Equation" r:id="rId11" imgW="1244600" imgH="9271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3211"/>
                          <a:ext cx="786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8" name="Object 22"/>
            <p:cNvGraphicFramePr>
              <a:graphicFrameLocks noChangeAspect="1"/>
            </p:cNvGraphicFramePr>
            <p:nvPr/>
          </p:nvGraphicFramePr>
          <p:xfrm>
            <a:off x="2702" y="3392"/>
            <a:ext cx="8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46" name="Equation" r:id="rId13" imgW="1384300" imgH="393700" progId="Equation.DSMT4">
                    <p:embed/>
                  </p:oleObj>
                </mc:Choice>
                <mc:Fallback>
                  <p:oleObj name="Equation" r:id="rId13" imgW="1384300" imgH="3937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2" y="3392"/>
                          <a:ext cx="8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9" name="Rectangle 23"/>
            <p:cNvSpPr>
              <a:spLocks noChangeArrowheads="1"/>
            </p:cNvSpPr>
            <p:nvPr/>
          </p:nvSpPr>
          <p:spPr bwMode="auto">
            <a:xfrm>
              <a:off x="397" y="3339"/>
              <a:ext cx="7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数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则 </a:t>
              </a:r>
              <a:endParaRPr lang="zh-CN" altLang="en-US" sz="2400" b="0"/>
            </a:p>
          </p:txBody>
        </p:sp>
        <p:sp>
          <p:nvSpPr>
            <p:cNvPr id="70680" name="Rectangle 24"/>
            <p:cNvSpPr>
              <a:spLocks noChangeArrowheads="1"/>
            </p:cNvSpPr>
            <p:nvPr/>
          </p:nvSpPr>
          <p:spPr bwMode="auto">
            <a:xfrm>
              <a:off x="1746" y="3339"/>
              <a:ext cx="11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000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就是 </a:t>
              </a:r>
              <a:r>
                <a:rPr lang="en-US" altLang="zh-CN" i="1"/>
                <a:t>f</a:t>
              </a:r>
              <a:r>
                <a:rPr lang="en-US" altLang="zh-CN"/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endParaRPr lang="zh-CN" altLang="en-US" sz="2400" b="0"/>
            </a:p>
          </p:txBody>
        </p:sp>
        <p:sp>
          <p:nvSpPr>
            <p:cNvPr id="70681" name="Rectangle 25"/>
            <p:cNvSpPr>
              <a:spLocks noChangeArrowheads="1"/>
            </p:cNvSpPr>
            <p:nvPr/>
          </p:nvSpPr>
          <p:spPr bwMode="auto">
            <a:xfrm>
              <a:off x="3436" y="3339"/>
              <a:ext cx="18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上的泰勒展开式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</p:grpSp>
      <p:graphicFrame>
        <p:nvGraphicFramePr>
          <p:cNvPr id="70683" name="Object 27"/>
          <p:cNvGraphicFramePr>
            <a:graphicFrameLocks noGrp="1" noChangeAspect="1"/>
          </p:cNvGraphicFramePr>
          <p:nvPr>
            <p:ph/>
          </p:nvPr>
        </p:nvGraphicFramePr>
        <p:xfrm>
          <a:off x="1776413" y="1531938"/>
          <a:ext cx="675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7" name="Equation" r:id="rId15" imgW="6756400" imgH="889000" progId="Equation.DSMT4">
                  <p:embed/>
                </p:oleObj>
              </mc:Choice>
              <mc:Fallback>
                <p:oleObj name="Equation" r:id="rId15" imgW="6756400" imgH="889000" progId="Equation.DSMT4">
                  <p:embed/>
                  <p:pic>
                    <p:nvPicPr>
                      <p:cNvPr id="0" name="Picture 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531938"/>
                        <a:ext cx="6756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9" name="Rectangle 7"/>
          <p:cNvSpPr>
            <a:spLocks noChangeArrowheads="1"/>
          </p:cNvSpPr>
          <p:nvPr/>
        </p:nvSpPr>
        <p:spPr bwMode="auto">
          <a:xfrm>
            <a:off x="563563" y="620713"/>
            <a:ext cx="4202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即幂级数展开式是惟一的</a:t>
            </a:r>
            <a:r>
              <a:rPr lang="en-US" altLang="zh-CN"/>
              <a:t>.</a:t>
            </a:r>
          </a:p>
        </p:txBody>
      </p: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596900" y="1268413"/>
            <a:ext cx="7850188" cy="519112"/>
            <a:chOff x="310" y="1298"/>
            <a:chExt cx="4945" cy="327"/>
          </a:xfrm>
        </p:grpSpPr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10" y="1298"/>
              <a:ext cx="32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在实际应用上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主要讨论函数在 </a:t>
              </a:r>
              <a:endParaRPr lang="zh-CN" altLang="en-US" sz="2400" b="0"/>
            </a:p>
          </p:txBody>
        </p:sp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3395" y="1345"/>
            <a:ext cx="5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2" name="Equation" r:id="rId3" imgW="914400" imgH="431800" progId="Equation.DSMT4">
                    <p:embed/>
                  </p:oleObj>
                </mc:Choice>
                <mc:Fallback>
                  <p:oleObj name="Equation" r:id="rId3" imgW="914400" imgH="4318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5" y="1345"/>
                          <a:ext cx="5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3936" y="1298"/>
              <a:ext cx="13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处的展开式</a:t>
              </a:r>
              <a:r>
                <a:rPr lang="en-US" altLang="zh-CN"/>
                <a:t>,</a:t>
              </a:r>
              <a:r>
                <a:rPr lang="en-US" altLang="zh-CN" sz="1100"/>
                <a:t> </a:t>
              </a:r>
              <a:endParaRPr lang="en-US" altLang="zh-CN" sz="2400" b="0"/>
            </a:p>
          </p:txBody>
        </p:sp>
      </p:grpSp>
      <p:sp>
        <p:nvSpPr>
          <p:cNvPr id="69643" name="Rectangle 11"/>
          <p:cNvSpPr>
            <a:spLocks noChangeArrowheads="1"/>
          </p:cNvSpPr>
          <p:nvPr/>
        </p:nvSpPr>
        <p:spPr bwMode="auto">
          <a:xfrm>
            <a:off x="604838" y="1916113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这时</a:t>
            </a:r>
            <a:r>
              <a:rPr lang="en-US" altLang="zh-CN"/>
              <a:t>(3)</a:t>
            </a:r>
            <a:r>
              <a:rPr lang="zh-CN" altLang="en-US"/>
              <a:t>式就变成</a:t>
            </a:r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1427163" y="2636838"/>
          <a:ext cx="6772275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3" name="Equation" r:id="rId5" imgW="6946900" imgH="889000" progId="Equation.DSMT4">
                  <p:embed/>
                </p:oleObj>
              </mc:Choice>
              <mc:Fallback>
                <p:oleObj name="Equation" r:id="rId5" imgW="6946900" imgH="8890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163" y="2636838"/>
                        <a:ext cx="6772275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6" name="Rectangle 14"/>
          <p:cNvSpPr>
            <a:spLocks noChangeArrowheads="1"/>
          </p:cNvSpPr>
          <p:nvPr/>
        </p:nvSpPr>
        <p:spPr bwMode="auto">
          <a:xfrm>
            <a:off x="611188" y="3789363"/>
            <a:ext cx="313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称为麦克劳林级数</a:t>
            </a:r>
            <a:r>
              <a:rPr lang="en-US" altLang="zh-CN"/>
              <a:t>.</a:t>
            </a:r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611188" y="4437063"/>
            <a:ext cx="8037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从定理</a:t>
            </a:r>
            <a:r>
              <a:rPr lang="en-US" altLang="zh-CN"/>
              <a:t>14.11</a:t>
            </a:r>
            <a:r>
              <a:rPr lang="zh-CN" altLang="en-US"/>
              <a:t>知道</a:t>
            </a:r>
            <a:r>
              <a:rPr lang="en-US" altLang="zh-CN"/>
              <a:t>, </a:t>
            </a:r>
            <a:r>
              <a:rPr lang="zh-CN" altLang="en-US"/>
              <a:t>余项对确定函数能否展开为幂级 </a:t>
            </a:r>
          </a:p>
        </p:txBody>
      </p:sp>
      <p:grpSp>
        <p:nvGrpSpPr>
          <p:cNvPr id="69657" name="Group 25"/>
          <p:cNvGrpSpPr>
            <a:grpSpLocks/>
          </p:cNvGrpSpPr>
          <p:nvPr/>
        </p:nvGrpSpPr>
        <p:grpSpPr bwMode="auto">
          <a:xfrm>
            <a:off x="612775" y="5084763"/>
            <a:ext cx="7991475" cy="533400"/>
            <a:chOff x="386" y="3203"/>
            <a:chExt cx="5034" cy="336"/>
          </a:xfrm>
        </p:grpSpPr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386" y="3212"/>
              <a:ext cx="3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数是极为重要的</a:t>
              </a:r>
              <a:r>
                <a:rPr lang="en-US" altLang="zh-CN"/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下面我们重新写出当 </a:t>
              </a:r>
              <a:endParaRPr lang="zh-CN" altLang="en-US" sz="2400" b="0"/>
            </a:p>
          </p:txBody>
        </p:sp>
        <p:graphicFrame>
          <p:nvGraphicFramePr>
            <p:cNvPr id="69648" name="Object 16"/>
            <p:cNvGraphicFramePr>
              <a:graphicFrameLocks noChangeAspect="1"/>
            </p:cNvGraphicFramePr>
            <p:nvPr/>
          </p:nvGraphicFramePr>
          <p:xfrm>
            <a:off x="4254" y="3258"/>
            <a:ext cx="5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84" name="Equation" r:id="rId7" imgW="914400" imgH="431800" progId="Equation.DSMT4">
                    <p:embed/>
                  </p:oleObj>
                </mc:Choice>
                <mc:Fallback>
                  <p:oleObj name="Equation" r:id="rId7" imgW="914400" imgH="4318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4" y="3258"/>
                          <a:ext cx="5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0" name="Rectangle 18"/>
            <p:cNvSpPr>
              <a:spLocks noChangeArrowheads="1"/>
            </p:cNvSpPr>
            <p:nvPr/>
          </p:nvSpPr>
          <p:spPr bwMode="auto">
            <a:xfrm>
              <a:off x="4832" y="3203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时的</a:t>
              </a:r>
              <a:r>
                <a:rPr lang="zh-CN" altLang="en-US" sz="1100"/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08013" y="620713"/>
            <a:ext cx="79517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积分型余项、拉格朗日型余项和柯西型余项</a:t>
            </a:r>
            <a:r>
              <a:rPr lang="en-US" altLang="zh-CN"/>
              <a:t>,  </a:t>
            </a:r>
            <a:r>
              <a:rPr lang="zh-CN" altLang="en-US"/>
              <a:t>以便</a:t>
            </a: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588963" y="1268413"/>
            <a:ext cx="563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于后面的讨论</a:t>
            </a:r>
            <a:r>
              <a:rPr lang="en-US" altLang="zh-CN"/>
              <a:t>.  </a:t>
            </a:r>
            <a:r>
              <a:rPr lang="zh-CN" altLang="en-US"/>
              <a:t>它们分别是</a:t>
            </a: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389063" y="1989138"/>
          <a:ext cx="4695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3" imgW="4699000" imgH="850900" progId="Equation.DSMT4">
                  <p:embed/>
                </p:oleObj>
              </mc:Choice>
              <mc:Fallback>
                <p:oleObj name="Equation" r:id="rId3" imgW="4699000" imgH="8509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1989138"/>
                        <a:ext cx="46958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1352550" y="3235325"/>
          <a:ext cx="6819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5" imgW="6819840" imgH="914400" progId="Equation.DSMT4">
                  <p:embed/>
                </p:oleObj>
              </mc:Choice>
              <mc:Fallback>
                <p:oleObj name="Equation" r:id="rId5" imgW="6819840" imgH="914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235325"/>
                        <a:ext cx="6819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390650" y="4597400"/>
          <a:ext cx="6286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4" name="Equation" r:id="rId7" imgW="6286320" imgH="850680" progId="Equation.DSMT4">
                  <p:embed/>
                </p:oleObj>
              </mc:Choice>
              <mc:Fallback>
                <p:oleObj name="Equation" r:id="rId7" imgW="6286320" imgH="85068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4597400"/>
                        <a:ext cx="6286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2446</TotalTime>
  <Words>1376</Words>
  <Application>Microsoft Office PowerPoint</Application>
  <PresentationFormat>全屏显示(4:3)</PresentationFormat>
  <Paragraphs>237</Paragraphs>
  <Slides>35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Math1</vt:lpstr>
      <vt:lpstr>华文新魏</vt:lpstr>
      <vt:lpstr>隶书</vt:lpstr>
      <vt:lpstr>宋体</vt:lpstr>
      <vt:lpstr>Arial</vt:lpstr>
      <vt:lpstr>Times New Roman</vt:lpstr>
      <vt:lpstr>框钮正底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143</cp:revision>
  <dcterms:created xsi:type="dcterms:W3CDTF">2004-12-13T07:53:32Z</dcterms:created>
  <dcterms:modified xsi:type="dcterms:W3CDTF">2023-03-07T22:53:23Z</dcterms:modified>
</cp:coreProperties>
</file>