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12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83"/>
    <a:srgbClr val="0000FF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7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3CB90411-2E72-4A07-A550-2BFEE7FCC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38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2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548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0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02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30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77850" y="1700213"/>
            <a:ext cx="2951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设有复数项级数   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54656"/>
              </p:ext>
            </p:extLst>
          </p:nvPr>
        </p:nvGraphicFramePr>
        <p:xfrm>
          <a:off x="2935288" y="2238375"/>
          <a:ext cx="5524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Equation" r:id="rId3" imgW="5524200" imgH="431640" progId="Equation.DSMT4">
                  <p:embed/>
                </p:oleObj>
              </mc:Choice>
              <mc:Fallback>
                <p:oleObj name="Equation" r:id="rId3" imgW="552420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238375"/>
                        <a:ext cx="5524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1" name="Group 25"/>
          <p:cNvGrpSpPr>
            <a:grpSpLocks/>
          </p:cNvGrpSpPr>
          <p:nvPr/>
        </p:nvGrpSpPr>
        <p:grpSpPr bwMode="auto">
          <a:xfrm>
            <a:off x="598488" y="2741613"/>
            <a:ext cx="8061325" cy="534987"/>
            <a:chOff x="377" y="1596"/>
            <a:chExt cx="5078" cy="337"/>
          </a:xfrm>
        </p:grpSpPr>
        <p:graphicFrame>
          <p:nvGraphicFramePr>
            <p:cNvPr id="553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626406"/>
                </p:ext>
              </p:extLst>
            </p:nvPr>
          </p:nvGraphicFramePr>
          <p:xfrm>
            <a:off x="2451" y="1651"/>
            <a:ext cx="11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2" name="Equation" r:id="rId5" imgW="1841400" imgH="431640" progId="Equation.DSMT4">
                    <p:embed/>
                  </p:oleObj>
                </mc:Choice>
                <mc:Fallback>
                  <p:oleObj name="Equation" r:id="rId5" imgW="1841400" imgH="43164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651"/>
                          <a:ext cx="11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383987"/>
                </p:ext>
              </p:extLst>
            </p:nvPr>
          </p:nvGraphicFramePr>
          <p:xfrm>
            <a:off x="3733" y="1651"/>
            <a:ext cx="5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3" name="Equation" r:id="rId7" imgW="812520" imgH="431640" progId="Equation.DSMT4">
                    <p:embed/>
                  </p:oleObj>
                </mc:Choice>
                <mc:Fallback>
                  <p:oleObj name="Equation" r:id="rId7" imgW="812520" imgH="43164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651"/>
                          <a:ext cx="5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77" y="1606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其中每一项都是复数</a:t>
              </a:r>
              <a:endParaRPr lang="zh-CN" altLang="en-US" sz="2400" b="0" dirty="0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532" y="1596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FFFFCC"/>
                  </a:solidFill>
                </a:rPr>
                <a:t> (</a:t>
              </a:r>
              <a:endParaRPr lang="en-US" altLang="zh-CN" sz="2400" b="0">
                <a:solidFill>
                  <a:srgbClr val="FFFFCC"/>
                </a:solidFill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4187" y="1606"/>
              <a:ext cx="1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为实数</a:t>
              </a:r>
              <a:r>
                <a:rPr lang="en-US" altLang="zh-CN" dirty="0"/>
                <a:t>, </a:t>
              </a:r>
              <a:r>
                <a:rPr lang="en-US" altLang="zh-CN" dirty="0" err="1"/>
                <a:t>i</a:t>
              </a:r>
              <a:r>
                <a:rPr lang="zh-CN" altLang="en-US" dirty="0">
                  <a:cs typeface="Times New Roman" panose="02020603050405020304" pitchFamily="18" charset="0"/>
                </a:rPr>
                <a:t>为 </a:t>
              </a:r>
              <a:r>
                <a:rPr lang="zh-CN" altLang="en-US" sz="1100" dirty="0"/>
                <a:t> </a:t>
              </a:r>
              <a:endParaRPr lang="zh-CN" altLang="en-US" sz="2400" b="0" dirty="0"/>
            </a:p>
          </p:txBody>
        </p:sp>
      </p:grpSp>
      <p:grpSp>
        <p:nvGrpSpPr>
          <p:cNvPr id="55334" name="Group 38"/>
          <p:cNvGrpSpPr>
            <a:grpSpLocks/>
          </p:cNvGrpSpPr>
          <p:nvPr/>
        </p:nvGrpSpPr>
        <p:grpSpPr bwMode="auto">
          <a:xfrm>
            <a:off x="611188" y="3402013"/>
            <a:ext cx="6261100" cy="552450"/>
            <a:chOff x="385" y="2143"/>
            <a:chExt cx="3944" cy="348"/>
          </a:xfrm>
        </p:grpSpPr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85" y="2164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虚数单位</a:t>
              </a:r>
              <a:r>
                <a:rPr lang="en-US" altLang="zh-CN" dirty="0"/>
                <a:t>,  </a:t>
              </a:r>
              <a:endParaRPr lang="en-US" altLang="zh-CN" sz="2400" b="0" dirty="0"/>
            </a:p>
          </p:txBody>
        </p:sp>
        <p:graphicFrame>
          <p:nvGraphicFramePr>
            <p:cNvPr id="5530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847504"/>
                </p:ext>
              </p:extLst>
            </p:nvPr>
          </p:nvGraphicFramePr>
          <p:xfrm>
            <a:off x="1413" y="2202"/>
            <a:ext cx="100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4" name="Equation" r:id="rId9" imgW="1587240" imgH="393480" progId="Equation.DSMT4">
                    <p:embed/>
                  </p:oleObj>
                </mc:Choice>
                <mc:Fallback>
                  <p:oleObj name="Equation" r:id="rId9" imgW="1587240" imgH="39348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202"/>
                          <a:ext cx="100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2359" y="2143"/>
              <a:ext cx="19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/>
                <a:t>),  </a:t>
              </a:r>
              <a:r>
                <a:rPr lang="zh-CN" altLang="en-US" dirty="0"/>
                <a:t>则</a:t>
              </a:r>
              <a:r>
                <a:rPr lang="zh-CN" altLang="en-US" dirty="0">
                  <a:ea typeface="华文新魏" panose="02010800040101010101" pitchFamily="2" charset="-122"/>
                </a:rPr>
                <a:t> </a:t>
              </a:r>
              <a:r>
                <a:rPr lang="en-US" altLang="zh-CN" dirty="0"/>
                <a:t>(1) </a:t>
              </a:r>
              <a:r>
                <a:rPr lang="zh-CN" altLang="en-US" dirty="0"/>
                <a:t>式可写成  </a:t>
              </a:r>
              <a:endParaRPr lang="zh-CN" altLang="en-US" sz="2400" b="0" dirty="0"/>
            </a:p>
          </p:txBody>
        </p:sp>
      </p:grpSp>
      <p:graphicFrame>
        <p:nvGraphicFramePr>
          <p:cNvPr id="55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32254"/>
              </p:ext>
            </p:extLst>
          </p:nvPr>
        </p:nvGraphicFramePr>
        <p:xfrm>
          <a:off x="1322388" y="4075113"/>
          <a:ext cx="7185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11" imgW="7188120" imgH="431640" progId="Equation.DSMT4">
                  <p:embed/>
                </p:oleObj>
              </mc:Choice>
              <mc:Fallback>
                <p:oleObj name="Equation" r:id="rId11" imgW="7188120" imgH="4316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075113"/>
                        <a:ext cx="7185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60388" y="4652963"/>
            <a:ext cx="6099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以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 </a:t>
            </a:r>
            <a:r>
              <a:rPr lang="zh-CN" altLang="en-US" dirty="0"/>
              <a:t>表示 </a:t>
            </a:r>
            <a:r>
              <a:rPr lang="en-US" altLang="zh-CN" dirty="0"/>
              <a:t>(1) </a:t>
            </a:r>
            <a:r>
              <a:rPr lang="zh-CN" altLang="en-US" dirty="0"/>
              <a:t>的前 </a:t>
            </a:r>
            <a:r>
              <a:rPr lang="en-US" altLang="zh-CN" i="1" dirty="0"/>
              <a:t>n </a:t>
            </a:r>
            <a:r>
              <a:rPr lang="zh-CN" altLang="en-US" dirty="0"/>
              <a:t>项部分和</a:t>
            </a:r>
            <a:r>
              <a:rPr lang="en-US" altLang="zh-CN" dirty="0"/>
              <a:t>,  </a:t>
            </a:r>
            <a:r>
              <a:rPr lang="zh-CN" altLang="en-US" dirty="0"/>
              <a:t>并记</a:t>
            </a:r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4749"/>
              </p:ext>
            </p:extLst>
          </p:nvPr>
        </p:nvGraphicFramePr>
        <p:xfrm>
          <a:off x="2582863" y="5200650"/>
          <a:ext cx="3305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13" imgW="3301920" imgH="927000" progId="Equation.DSMT4">
                  <p:embed/>
                </p:oleObj>
              </mc:Choice>
              <mc:Fallback>
                <p:oleObj name="Equation" r:id="rId13" imgW="3301920" imgH="9270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5200650"/>
                        <a:ext cx="33051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598489" y="333375"/>
            <a:ext cx="7213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dirty="0" smtClean="0"/>
              <a:t>Ch14 </a:t>
            </a:r>
            <a:r>
              <a:rPr lang="en-US" altLang="en-US" sz="4000" b="0" dirty="0" smtClean="0">
                <a:ea typeface="华文新魏" panose="02010800040101010101" pitchFamily="2" charset="-122"/>
              </a:rPr>
              <a:t>＊</a:t>
            </a:r>
            <a:r>
              <a:rPr lang="en-US" altLang="zh-CN" sz="4000" b="0" dirty="0" smtClean="0">
                <a:ea typeface="华文新魏" panose="02010800040101010101" pitchFamily="2" charset="-122"/>
              </a:rPr>
              <a:t>§</a:t>
            </a:r>
            <a:r>
              <a:rPr lang="en-US" altLang="zh-CN" sz="4000" dirty="0" smtClean="0"/>
              <a:t>3 </a:t>
            </a:r>
            <a:r>
              <a:rPr lang="zh-CN" altLang="en-US" sz="4000" b="0" dirty="0">
                <a:ea typeface="华文新魏" panose="02010800040101010101" pitchFamily="2" charset="-122"/>
              </a:rPr>
              <a:t>复变量的指数函数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0" dirty="0">
                <a:ea typeface="华文新魏" panose="02010800040101010101" pitchFamily="2" charset="-122"/>
              </a:rPr>
              <a:t>              </a:t>
            </a:r>
            <a:r>
              <a:rPr lang="en-US" altLang="zh-CN" sz="4000" b="0" dirty="0"/>
              <a:t>·</a:t>
            </a:r>
            <a:r>
              <a:rPr lang="en-US" altLang="zh-CN" sz="4000" b="0" dirty="0"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ea typeface="华文新魏" panose="02010800040101010101" pitchFamily="2" charset="-122"/>
              </a:rPr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046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简单地：</a:t>
            </a:r>
            <a:r>
              <a:rPr lang="zh-CN" altLang="en-US" dirty="0" smtClean="0"/>
              <a:t>若形式化展开     为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980728"/>
          <a:ext cx="637269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3" imgW="3149280" imgH="393480" progId="Equation.DSMT4">
                  <p:embed/>
                </p:oleObj>
              </mc:Choice>
              <mc:Fallback>
                <p:oleObj name="Equation" r:id="rId3" imgW="314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80728"/>
                        <a:ext cx="637269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4788024" y="476672"/>
          <a:ext cx="432048" cy="46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76672"/>
                        <a:ext cx="432048" cy="460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475656" y="1700808"/>
          <a:ext cx="53959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7" imgW="2933640" imgH="431640" progId="Equation.DSMT4">
                  <p:embed/>
                </p:oleObj>
              </mc:Choice>
              <mc:Fallback>
                <p:oleObj name="Equation" r:id="rId7" imgW="2933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53959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691680" y="2564904"/>
          <a:ext cx="2946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64904"/>
                        <a:ext cx="29464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328498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更一般地定义  </a:t>
            </a:r>
            <a:endParaRPr lang="zh-CN" altLang="en-US" dirty="0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043608" y="5733256"/>
          <a:ext cx="4913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11" imgW="2095200" imgH="228600" progId="Equation.DSMT4">
                  <p:embed/>
                </p:oleObj>
              </mc:Choice>
              <mc:Fallback>
                <p:oleObj name="Equation" r:id="rId11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733256"/>
                        <a:ext cx="49133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1115616" y="3789040"/>
          <a:ext cx="46751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13" imgW="1993680" imgH="393480" progId="Equation.DSMT4">
                  <p:embed/>
                </p:oleObj>
              </mc:Choice>
              <mc:Fallback>
                <p:oleObj name="Equation" r:id="rId13" imgW="1993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89040"/>
                        <a:ext cx="4675188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755576" y="4653136"/>
          <a:ext cx="758993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15" imgW="4343400" imgH="457200" progId="Equation.DSMT4">
                  <p:embed/>
                </p:oleObj>
              </mc:Choice>
              <mc:Fallback>
                <p:oleObj name="Equation" r:id="rId15" imgW="434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53136"/>
                        <a:ext cx="758993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1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81025" y="5492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则有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505200" y="1128713"/>
          <a:ext cx="20748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3" imgW="2070100" imgH="431800" progId="Equation.DSMT4">
                  <p:embed/>
                </p:oleObj>
              </mc:Choice>
              <mc:Fallback>
                <p:oleObj name="Equation" r:id="rId3" imgW="2070100" imgH="431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28713"/>
                        <a:ext cx="20748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687388" y="1674813"/>
            <a:ext cx="7848600" cy="644525"/>
            <a:chOff x="476" y="1071"/>
            <a:chExt cx="4944" cy="406"/>
          </a:xfrm>
        </p:grpSpPr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476" y="1117"/>
            <a:ext cx="40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1" name="Equation" r:id="rId5" imgW="6438900" imgH="571500" progId="Equation.DSMT4">
                    <p:embed/>
                  </p:oleObj>
                </mc:Choice>
                <mc:Fallback>
                  <p:oleObj name="Equation" r:id="rId5" imgW="6438900" imgH="5715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117"/>
                          <a:ext cx="40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4422" y="1071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若用</a:t>
              </a:r>
              <a:r>
                <a:rPr lang="en-US" altLang="zh-CN" i="1"/>
                <a:t>A, B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79438" y="2405063"/>
            <a:ext cx="806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分别记这两个极限值</a:t>
            </a:r>
            <a:r>
              <a:rPr lang="en-US" altLang="zh-CN"/>
              <a:t>, </a:t>
            </a:r>
            <a:r>
              <a:rPr lang="zh-CN" altLang="en-US"/>
              <a:t>则级数</a:t>
            </a:r>
            <a:r>
              <a:rPr lang="en-US" altLang="zh-CN"/>
              <a:t>(1)</a:t>
            </a:r>
            <a:r>
              <a:rPr lang="zh-CN" altLang="en-US"/>
              <a:t>的和为</a:t>
            </a:r>
            <a:r>
              <a:rPr lang="en-US" altLang="zh-CN" i="1"/>
              <a:t>A</a:t>
            </a:r>
            <a:r>
              <a:rPr lang="en-US" altLang="zh-CN"/>
              <a:t>+i</a:t>
            </a:r>
            <a:r>
              <a:rPr lang="en-US" altLang="zh-CN" i="1"/>
              <a:t>B</a:t>
            </a:r>
            <a:r>
              <a:rPr lang="en-US" altLang="zh-CN"/>
              <a:t>.  </a:t>
            </a:r>
            <a:r>
              <a:rPr lang="zh-CN" altLang="en-US"/>
              <a:t>据此</a:t>
            </a:r>
            <a:r>
              <a:rPr lang="en-US" altLang="zh-CN"/>
              <a:t>, 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98488" y="3081338"/>
            <a:ext cx="509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</a:t>
            </a:r>
            <a:r>
              <a:rPr lang="en-US" altLang="zh-CN"/>
              <a:t>(1)</a:t>
            </a:r>
            <a:r>
              <a:rPr lang="zh-CN" altLang="en-US"/>
              <a:t>收敛的充要条件是</a:t>
            </a:r>
            <a:r>
              <a:rPr lang="en-US" altLang="zh-CN"/>
              <a:t>: </a:t>
            </a:r>
            <a:r>
              <a:rPr lang="zh-CN" altLang="en-US"/>
              <a:t>级数</a:t>
            </a: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3733800" y="3729038"/>
          <a:ext cx="19907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7" imgW="1993900" imgH="927100" progId="Equation.DSMT4">
                  <p:embed/>
                </p:oleObj>
              </mc:Choice>
              <mc:Fallback>
                <p:oleObj name="Equation" r:id="rId7" imgW="1993900" imgH="927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29038"/>
                        <a:ext cx="19907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68325" y="4710113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都收敛</a:t>
            </a:r>
            <a:r>
              <a:rPr lang="en-US" altLang="zh-CN"/>
              <a:t>.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11188" y="5357813"/>
            <a:ext cx="3582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</a:t>
            </a:r>
            <a:r>
              <a:rPr lang="en-US" altLang="zh-CN"/>
              <a:t>(1)</a:t>
            </a:r>
            <a:r>
              <a:rPr lang="zh-CN" altLang="en-US"/>
              <a:t>各项 </a:t>
            </a:r>
            <a:r>
              <a:rPr lang="en-US" altLang="zh-CN" i="1"/>
              <a:t>u</a:t>
            </a:r>
            <a:r>
              <a:rPr lang="en-US" altLang="zh-CN" i="1" baseline="-25000"/>
              <a:t>n </a:t>
            </a:r>
            <a:r>
              <a:rPr lang="zh-CN" altLang="en-US"/>
              <a:t>的模为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52700" y="687388"/>
          <a:ext cx="3819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3" imgW="3822700" imgH="584200" progId="Equation.DSMT4">
                  <p:embed/>
                </p:oleObj>
              </mc:Choice>
              <mc:Fallback>
                <p:oleObj name="Equation" r:id="rId3" imgW="3822700" imgH="584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687388"/>
                        <a:ext cx="3819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79438" y="1268413"/>
            <a:ext cx="154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若级数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555875" y="1844675"/>
          <a:ext cx="365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Equation" r:id="rId5" imgW="3657600" imgH="431800" progId="Equation.DSMT4">
                  <p:embed/>
                </p:oleObj>
              </mc:Choice>
              <mc:Fallback>
                <p:oleObj name="Equation" r:id="rId5" imgW="3657600" imgH="431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3657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71500" y="2420938"/>
            <a:ext cx="613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收敛</a:t>
            </a:r>
            <a:r>
              <a:rPr lang="en-US" altLang="zh-CN"/>
              <a:t>,  </a:t>
            </a:r>
            <a:r>
              <a:rPr lang="zh-CN" altLang="en-US"/>
              <a:t>则称级数</a:t>
            </a:r>
            <a:r>
              <a:rPr lang="en-US" altLang="zh-CN"/>
              <a:t>(1)</a:t>
            </a:r>
            <a:r>
              <a:rPr lang="zh-CN" altLang="en-US"/>
              <a:t>绝对收敛</a:t>
            </a:r>
            <a:r>
              <a:rPr lang="en-US" altLang="zh-CN"/>
              <a:t>.  </a:t>
            </a:r>
            <a:r>
              <a:rPr lang="zh-CN" altLang="en-US"/>
              <a:t>由关系式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146300" y="3144838"/>
          <a:ext cx="4813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Equation" r:id="rId7" imgW="4813300" imgH="431800" progId="Equation.DSMT4">
                  <p:embed/>
                </p:oleObj>
              </mc:Choice>
              <mc:Fallback>
                <p:oleObj name="Equation" r:id="rId7" imgW="4813300" imgH="431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144838"/>
                        <a:ext cx="4813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73088" y="3716338"/>
            <a:ext cx="738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可证得</a:t>
            </a:r>
            <a:r>
              <a:rPr lang="en-US" altLang="zh-CN"/>
              <a:t>:  </a:t>
            </a:r>
            <a:r>
              <a:rPr lang="zh-CN" altLang="en-US"/>
              <a:t>若级数</a:t>
            </a:r>
            <a:r>
              <a:rPr lang="en-US" altLang="zh-CN"/>
              <a:t>(1)</a:t>
            </a:r>
            <a:r>
              <a:rPr lang="zh-CN" altLang="en-US"/>
              <a:t>绝对收敛</a:t>
            </a:r>
            <a:r>
              <a:rPr lang="en-US" altLang="zh-CN"/>
              <a:t>,  </a:t>
            </a:r>
            <a:r>
              <a:rPr lang="zh-CN" altLang="en-US"/>
              <a:t>则级数</a:t>
            </a:r>
            <a:r>
              <a:rPr lang="en-US" altLang="zh-CN"/>
              <a:t>(1)</a:t>
            </a:r>
            <a:r>
              <a:rPr lang="zh-CN" altLang="en-US"/>
              <a:t>必收敛</a:t>
            </a:r>
            <a:r>
              <a:rPr lang="en-US" altLang="zh-CN"/>
              <a:t>.</a:t>
            </a: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395536" y="4365625"/>
            <a:ext cx="8136904" cy="519113"/>
            <a:chOff x="612" y="2750"/>
            <a:chExt cx="4558" cy="327"/>
          </a:xfrm>
        </p:grpSpPr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612" y="275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设</a:t>
              </a:r>
              <a:endParaRPr lang="zh-CN" altLang="en-US" sz="2400" b="0"/>
            </a:p>
          </p:txBody>
        </p:sp>
        <p:graphicFrame>
          <p:nvGraphicFramePr>
            <p:cNvPr id="5325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223334"/>
                </p:ext>
              </p:extLst>
            </p:nvPr>
          </p:nvGraphicFramePr>
          <p:xfrm>
            <a:off x="822" y="2798"/>
            <a:ext cx="14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9" name="Equation" r:id="rId9" imgW="2323800" imgH="431640" progId="Equation.DSMT4">
                    <p:embed/>
                  </p:oleObj>
                </mc:Choice>
                <mc:Fallback>
                  <p:oleObj name="Equation" r:id="rId9" imgW="2323800" imgH="43164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2798"/>
                          <a:ext cx="14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2156" y="2750"/>
              <a:ext cx="3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为复数</a:t>
              </a:r>
              <a:r>
                <a:rPr lang="en-US" altLang="zh-CN"/>
                <a:t>,  </a:t>
              </a:r>
              <a:r>
                <a:rPr lang="en-US" altLang="zh-CN" i="1"/>
                <a:t>z</a:t>
              </a:r>
              <a:r>
                <a:rPr lang="zh-CN" altLang="en-US"/>
                <a:t>为复变量</a:t>
              </a:r>
              <a:r>
                <a:rPr lang="en-US" altLang="zh-CN"/>
                <a:t>,  </a:t>
              </a:r>
              <a:r>
                <a:rPr lang="zh-CN" altLang="en-US"/>
                <a:t>则称级数</a:t>
              </a:r>
              <a:endParaRPr lang="zh-CN" altLang="en-US" sz="2400" b="0"/>
            </a:p>
          </p:txBody>
        </p:sp>
      </p:grp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992313" y="4941888"/>
          <a:ext cx="6467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Equation" r:id="rId11" imgW="6464300" imgH="482600" progId="Equation.DSMT4">
                  <p:embed/>
                </p:oleObj>
              </mc:Choice>
              <mc:Fallback>
                <p:oleObj name="Equation" r:id="rId11" imgW="6464300" imgH="482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941888"/>
                        <a:ext cx="64674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52450" y="5516563"/>
            <a:ext cx="8081963" cy="519112"/>
            <a:chOff x="340" y="3475"/>
            <a:chExt cx="5091" cy="327"/>
          </a:xfrm>
        </p:grpSpPr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340" y="3475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为复数项幂级数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graphicFrame>
          <p:nvGraphicFramePr>
            <p:cNvPr id="53264" name="Object 16"/>
            <p:cNvGraphicFramePr>
              <a:graphicFrameLocks noChangeAspect="1"/>
            </p:cNvGraphicFramePr>
            <p:nvPr/>
          </p:nvGraphicFramePr>
          <p:xfrm>
            <a:off x="2381" y="3523"/>
            <a:ext cx="5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1" name="Equation" r:id="rId13" imgW="837836" imgH="431613" progId="Equation.DSMT4">
                    <p:embed/>
                  </p:oleObj>
                </mc:Choice>
                <mc:Fallback>
                  <p:oleObj name="Equation" r:id="rId13" imgW="837836" imgH="431613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523"/>
                          <a:ext cx="5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2838" y="3475"/>
              <a:ext cx="2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使得级数</a:t>
              </a:r>
              <a:r>
                <a:rPr lang="en-US" altLang="zh-CN"/>
                <a:t>(3)</a:t>
              </a:r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则称其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11188" y="62071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在点</a:t>
            </a:r>
            <a:r>
              <a:rPr lang="en-US" altLang="zh-CN" i="1"/>
              <a:t>z</a:t>
            </a:r>
            <a:r>
              <a:rPr lang="en-US" altLang="zh-CN" baseline="-25000"/>
              <a:t>0</a:t>
            </a:r>
            <a:r>
              <a:rPr lang="zh-CN" altLang="en-US"/>
              <a:t>收敛</a:t>
            </a:r>
            <a:r>
              <a:rPr lang="en-US" altLang="zh-CN"/>
              <a:t>.  </a:t>
            </a:r>
            <a:r>
              <a:rPr lang="zh-CN" altLang="en-US"/>
              <a:t>所有使级数</a:t>
            </a:r>
            <a:r>
              <a:rPr lang="en-US" altLang="zh-CN"/>
              <a:t>(3)</a:t>
            </a:r>
            <a:r>
              <a:rPr lang="zh-CN" altLang="en-US"/>
              <a:t>收敛的全体复数构成复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22300" y="1211263"/>
            <a:ext cx="3992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数项幂级数</a:t>
            </a:r>
            <a:r>
              <a:rPr lang="en-US" altLang="zh-CN"/>
              <a:t>(3)</a:t>
            </a:r>
            <a:r>
              <a:rPr lang="zh-CN" altLang="en-US"/>
              <a:t>的收敛域</a:t>
            </a:r>
            <a:r>
              <a:rPr lang="en-US" altLang="zh-CN"/>
              <a:t>.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11188" y="19161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记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095625" y="2565400"/>
          <a:ext cx="2124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3" imgW="2120900" imgH="622300" progId="Equation.DSMT4">
                  <p:embed/>
                </p:oleObj>
              </mc:Choice>
              <mc:Fallback>
                <p:oleObj name="Equation" r:id="rId3" imgW="2120900" imgH="6223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565400"/>
                        <a:ext cx="21240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01663" y="3357563"/>
            <a:ext cx="786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这时和</a:t>
            </a:r>
            <a:r>
              <a:rPr lang="en-US" altLang="zh-CN"/>
              <a:t>§1</a:t>
            </a:r>
            <a:r>
              <a:rPr lang="zh-CN" altLang="en-US"/>
              <a:t>实数项幂级数一样可证得</a:t>
            </a:r>
            <a:r>
              <a:rPr lang="en-US" altLang="zh-CN"/>
              <a:t>:  </a:t>
            </a:r>
            <a:r>
              <a:rPr lang="zh-CN" altLang="en-US"/>
              <a:t>级数</a:t>
            </a:r>
            <a:r>
              <a:rPr lang="en-US" altLang="zh-CN"/>
              <a:t>(3)</a:t>
            </a:r>
            <a:r>
              <a:rPr lang="zh-CN" altLang="en-US"/>
              <a:t>对一</a:t>
            </a:r>
          </a:p>
        </p:txBody>
      </p: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598488" y="4027488"/>
            <a:ext cx="7818437" cy="914400"/>
            <a:chOff x="377" y="2537"/>
            <a:chExt cx="4925" cy="576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77" y="2638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切</a:t>
              </a:r>
              <a:r>
                <a:rPr lang="zh-CN" altLang="en-US">
                  <a:cs typeface="Times New Roman" panose="02020603050405020304" pitchFamily="18" charset="0"/>
                </a:rPr>
                <a:t>满足 </a:t>
              </a:r>
            </a:p>
          </p:txBody>
        </p:sp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1156" y="2537"/>
            <a:ext cx="41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7" name="Equation" r:id="rId5" imgW="6578600" imgH="914400" progId="Equation.DSMT4">
                    <p:embed/>
                  </p:oleObj>
                </mc:Choice>
                <mc:Fallback>
                  <p:oleObj name="Equation" r:id="rId5" imgW="6578600" imgH="914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537"/>
                          <a:ext cx="41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660400" y="5045075"/>
          <a:ext cx="78930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7" imgW="7886700" imgH="901700" progId="Equation.DSMT4">
                  <p:embed/>
                </p:oleObj>
              </mc:Choice>
              <mc:Fallback>
                <p:oleObj name="Equation" r:id="rId7" imgW="7886700" imgH="901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045075"/>
                        <a:ext cx="78930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611188" y="677863"/>
            <a:ext cx="7777162" cy="528637"/>
            <a:chOff x="385" y="427"/>
            <a:chExt cx="4899" cy="333"/>
          </a:xfrm>
        </p:grpSpPr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2608" y="475"/>
            <a:ext cx="4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6" name="Equation" r:id="rId3" imgW="736600" imgH="381000" progId="Equation.DSMT4">
                    <p:embed/>
                  </p:oleObj>
                </mc:Choice>
                <mc:Fallback>
                  <p:oleObj name="Equation" r:id="rId3" imgW="736600" imgH="381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475"/>
                          <a:ext cx="46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3430" y="488"/>
            <a:ext cx="7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7" name="Equation" r:id="rId5" imgW="1143000" imgH="292100" progId="Equation.DSMT4">
                    <p:embed/>
                  </p:oleObj>
                </mc:Choice>
                <mc:Fallback>
                  <p:oleObj name="Equation" r:id="rId5" imgW="1143000" imgH="2921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488"/>
                          <a:ext cx="72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4582" y="517"/>
            <a:ext cx="70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8" name="Equation" r:id="rId7" imgW="1117115" imgH="317362" progId="Equation.DSMT4">
                    <p:embed/>
                  </p:oleObj>
                </mc:Choice>
                <mc:Fallback>
                  <p:oleObj name="Equation" r:id="rId7" imgW="1117115" imgH="317362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517"/>
                          <a:ext cx="70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85" y="427"/>
              <a:ext cx="2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级</a:t>
              </a:r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r>
                <a:rPr lang="en-US" altLang="zh-CN"/>
                <a:t>(3)</a:t>
              </a:r>
              <a:r>
                <a:rPr lang="zh-CN" altLang="en-US">
                  <a:cs typeface="Times New Roman" panose="02020603050405020304" pitchFamily="18" charset="0"/>
                </a:rPr>
                <a:t>的收敛半径</a:t>
              </a:r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当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3016" y="43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4132" y="433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; 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</p:grp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95313" y="1973263"/>
            <a:ext cx="4348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原点为中心</a:t>
            </a:r>
            <a:r>
              <a:rPr lang="en-US" altLang="zh-CN"/>
              <a:t>,  </a:t>
            </a:r>
            <a:r>
              <a:rPr lang="en-US" altLang="zh-CN" i="1"/>
              <a:t>R</a:t>
            </a:r>
            <a:r>
              <a:rPr lang="zh-CN" altLang="en-US"/>
              <a:t>为半径的圆</a:t>
            </a:r>
            <a:r>
              <a:rPr lang="en-US" altLang="zh-CN"/>
              <a:t>.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611188" y="26225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例如级数</a:t>
            </a: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257425" y="3190875"/>
          <a:ext cx="5915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name="Equation" r:id="rId9" imgW="5918200" imgH="889000" progId="Equation.DSMT4">
                  <p:embed/>
                </p:oleObj>
              </mc:Choice>
              <mc:Fallback>
                <p:oleObj name="Equation" r:id="rId9" imgW="5918200" imgH="889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190875"/>
                        <a:ext cx="5915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8" name="Group 38"/>
          <p:cNvGrpSpPr>
            <a:grpSpLocks/>
          </p:cNvGrpSpPr>
          <p:nvPr/>
        </p:nvGrpSpPr>
        <p:grpSpPr bwMode="auto">
          <a:xfrm>
            <a:off x="581025" y="3989388"/>
            <a:ext cx="5286375" cy="1455737"/>
            <a:chOff x="366" y="2513"/>
            <a:chExt cx="3330" cy="917"/>
          </a:xfrm>
        </p:grpSpPr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66" y="251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由于</a:t>
              </a:r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1422" y="2830"/>
            <a:ext cx="227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" name="Equation" r:id="rId11" imgW="3606800" imgH="952500" progId="Equation.DSMT4">
                    <p:embed/>
                  </p:oleObj>
                </mc:Choice>
                <mc:Fallback>
                  <p:oleObj name="Equation" r:id="rId11" imgW="3606800" imgH="952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830"/>
                          <a:ext cx="227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565150" y="1325563"/>
            <a:ext cx="8186738" cy="525462"/>
            <a:chOff x="356" y="835"/>
            <a:chExt cx="5157" cy="331"/>
          </a:xfrm>
        </p:grpSpPr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762" y="910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" name="Equation" r:id="rId13" imgW="837836" imgH="317362" progId="Equation.DSMT4">
                    <p:embed/>
                  </p:oleObj>
                </mc:Choice>
                <mc:Fallback>
                  <p:oleObj name="Equation" r:id="rId13" imgW="837836" imgH="317362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910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214" y="835"/>
              <a:ext cx="4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),  </a:t>
              </a:r>
              <a:r>
                <a:rPr lang="zh-CN" altLang="en-US">
                  <a:cs typeface="Times New Roman" panose="02020603050405020304" pitchFamily="18" charset="0"/>
                </a:rPr>
                <a:t>则级数</a:t>
              </a:r>
              <a:r>
                <a:rPr lang="en-US" altLang="zh-CN"/>
                <a:t>(3)</a:t>
              </a:r>
              <a:r>
                <a:rPr lang="zh-CN" altLang="en-US">
                  <a:cs typeface="Times New Roman" panose="02020603050405020304" pitchFamily="18" charset="0"/>
                </a:rPr>
                <a:t>的收敛范围是复平面上的以原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356" y="83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grpSp>
        <p:nvGrpSpPr>
          <p:cNvPr id="51237" name="Group 37"/>
          <p:cNvGrpSpPr>
            <a:grpSpLocks/>
          </p:cNvGrpSpPr>
          <p:nvPr/>
        </p:nvGrpSpPr>
        <p:grpSpPr bwMode="auto">
          <a:xfrm>
            <a:off x="611188" y="5502275"/>
            <a:ext cx="8101012" cy="519113"/>
            <a:chOff x="385" y="3466"/>
            <a:chExt cx="5103" cy="327"/>
          </a:xfrm>
        </p:grpSpPr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85" y="3466"/>
              <a:ext cx="51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故级数</a:t>
              </a:r>
              <a:r>
                <a:rPr lang="en-US" altLang="zh-CN"/>
                <a:t>(4)</a:t>
              </a:r>
              <a:r>
                <a:rPr lang="zh-CN" altLang="en-US"/>
                <a:t>的收敛半径              </a:t>
              </a:r>
              <a:r>
                <a:rPr lang="en-US" altLang="zh-CN"/>
                <a:t>,  </a:t>
              </a:r>
              <a:r>
                <a:rPr lang="zh-CN" altLang="en-US">
                  <a:sym typeface="Math1" pitchFamily="2" charset="2"/>
                </a:rPr>
                <a:t>即</a:t>
              </a:r>
              <a:r>
                <a:rPr lang="en-US" altLang="zh-CN">
                  <a:sym typeface="Math1" pitchFamily="2" charset="2"/>
                </a:rPr>
                <a:t>(4)</a:t>
              </a:r>
              <a:r>
                <a:rPr lang="zh-CN" altLang="en-US">
                  <a:sym typeface="Math1" pitchFamily="2" charset="2"/>
                </a:rPr>
                <a:t>在整个复平面</a:t>
              </a:r>
            </a:p>
          </p:txBody>
        </p:sp>
        <p:graphicFrame>
          <p:nvGraphicFramePr>
            <p:cNvPr id="51236" name="Object 36"/>
            <p:cNvGraphicFramePr>
              <a:graphicFrameLocks noChangeAspect="1"/>
            </p:cNvGraphicFramePr>
            <p:nvPr/>
          </p:nvGraphicFramePr>
          <p:xfrm>
            <a:off x="2495" y="3546"/>
            <a:ext cx="7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Equation" r:id="rId15" imgW="1129810" imgH="291973" progId="Equation.DSMT4">
                    <p:embed/>
                  </p:oleObj>
                </mc:Choice>
                <mc:Fallback>
                  <p:oleObj name="Equation" r:id="rId15" imgW="1129810" imgH="29197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546"/>
                          <a:ext cx="71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81025" y="633413"/>
            <a:ext cx="805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上都是收敛的</a:t>
            </a:r>
            <a:r>
              <a:rPr lang="en-US" altLang="zh-CN"/>
              <a:t>,  </a:t>
            </a:r>
            <a:r>
              <a:rPr lang="zh-CN" altLang="en-US"/>
              <a:t>当 </a:t>
            </a:r>
            <a:r>
              <a:rPr lang="en-US" altLang="zh-CN" i="1"/>
              <a:t>z </a:t>
            </a:r>
            <a:r>
              <a:rPr lang="zh-CN" altLang="en-US"/>
              <a:t>为实变量</a:t>
            </a:r>
            <a:r>
              <a:rPr lang="en-US" altLang="zh-CN" i="1"/>
              <a:t>x</a:t>
            </a:r>
            <a:r>
              <a:rPr lang="zh-CN" altLang="en-US"/>
              <a:t>时</a:t>
            </a:r>
            <a:r>
              <a:rPr lang="en-US" altLang="zh-CN"/>
              <a:t>,  (4)</a:t>
            </a:r>
            <a:r>
              <a:rPr lang="zh-CN" altLang="en-US"/>
              <a:t>的和函数为实</a:t>
            </a:r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596900" y="1341438"/>
            <a:ext cx="8156575" cy="534987"/>
            <a:chOff x="340" y="880"/>
            <a:chExt cx="5138" cy="337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2064" y="890"/>
              <a:ext cx="34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因此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我们也把级数</a:t>
              </a:r>
              <a:r>
                <a:rPr lang="en-US" altLang="zh-CN"/>
                <a:t>(4)</a:t>
              </a:r>
              <a:r>
                <a:rPr lang="zh-CN" altLang="en-US">
                  <a:cs typeface="Times New Roman" panose="02020603050405020304" pitchFamily="18" charset="0"/>
                </a:rPr>
                <a:t>的和函数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340" y="880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变</a:t>
              </a:r>
              <a:r>
                <a:rPr lang="zh-CN" altLang="en-US">
                  <a:cs typeface="Times New Roman" panose="02020603050405020304" pitchFamily="18" charset="0"/>
                </a:rPr>
                <a:t>量的指数函数 </a:t>
              </a:r>
            </a:p>
          </p:txBody>
        </p:sp>
        <p:graphicFrame>
          <p:nvGraphicFramePr>
            <p:cNvPr id="50179" name="Object 3"/>
            <p:cNvGraphicFramePr>
              <a:graphicFrameLocks noChangeAspect="1"/>
            </p:cNvGraphicFramePr>
            <p:nvPr/>
          </p:nvGraphicFramePr>
          <p:xfrm>
            <a:off x="1950" y="904"/>
            <a:ext cx="2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tion" r:id="rId3" imgW="380835" imgH="469696" progId="Equation.DSMT4">
                    <p:embed/>
                  </p:oleObj>
                </mc:Choice>
                <mc:Fallback>
                  <p:oleObj name="Equation" r:id="rId3" imgW="380835" imgH="469696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904"/>
                          <a:ext cx="24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596900" y="2060575"/>
            <a:ext cx="5184775" cy="519113"/>
            <a:chOff x="476" y="1207"/>
            <a:chExt cx="3266" cy="327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76" y="1207"/>
              <a:ext cx="2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定义为复变量</a:t>
              </a:r>
              <a:r>
                <a:rPr lang="en-US" altLang="zh-CN" i="1"/>
                <a:t>z</a:t>
              </a:r>
              <a:r>
                <a:rPr lang="zh-CN" altLang="en-US"/>
                <a:t>的指数函数 </a:t>
              </a:r>
              <a:endParaRPr lang="zh-CN" altLang="en-US" sz="2400" b="0"/>
            </a:p>
          </p:txBody>
        </p:sp>
        <p:graphicFrame>
          <p:nvGraphicFramePr>
            <p:cNvPr id="501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314597"/>
                </p:ext>
              </p:extLst>
            </p:nvPr>
          </p:nvGraphicFramePr>
          <p:xfrm>
            <a:off x="3119" y="1207"/>
            <a:ext cx="1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Equation" r:id="rId5" imgW="291960" imgH="393480" progId="Equation.DSMT4">
                    <p:embed/>
                  </p:oleObj>
                </mc:Choice>
                <mc:Fallback>
                  <p:oleObj name="Equation" r:id="rId5" imgW="291960" imgH="39348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207"/>
                          <a:ext cx="1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3289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即</a:t>
              </a:r>
              <a:endParaRPr lang="zh-CN" altLang="en-US" sz="2400" b="0"/>
            </a:p>
          </p:txBody>
        </p:sp>
      </p:grp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2063750" y="2636838"/>
          <a:ext cx="6438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7" imgW="6438900" imgH="889000" progId="Equation.DSMT4">
                  <p:embed/>
                </p:oleObj>
              </mc:Choice>
              <mc:Fallback>
                <p:oleObj name="Equation" r:id="rId7" imgW="6438900" imgH="889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636838"/>
                        <a:ext cx="64389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87375" y="3644900"/>
            <a:ext cx="7773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用同样的方法可定义复变量的正弦函数与余弦函 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98488" y="4292600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</a:t>
            </a:r>
            <a:r>
              <a:rPr lang="en-US" altLang="zh-CN"/>
              <a:t>: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889000" y="4995863"/>
          <a:ext cx="7629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9" imgW="7632700" imgH="952500" progId="Equation.DSMT4">
                  <p:embed/>
                </p:oleObj>
              </mc:Choice>
              <mc:Fallback>
                <p:oleObj name="Equation" r:id="rId9" imgW="7632700" imgH="952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995863"/>
                        <a:ext cx="76295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187450" y="576263"/>
          <a:ext cx="7324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3" imgW="7327900" imgH="952500" progId="Equation.DSMT4">
                  <p:embed/>
                </p:oleObj>
              </mc:Choice>
              <mc:Fallback>
                <p:oleObj name="Equation" r:id="rId3" imgW="7327900" imgH="952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6263"/>
                        <a:ext cx="73247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74675" y="1628775"/>
            <a:ext cx="491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它们的收敛域都是整个复平面</a:t>
            </a:r>
            <a:r>
              <a:rPr lang="en-US" altLang="zh-CN"/>
              <a:t>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68325" y="2263775"/>
            <a:ext cx="485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以</a:t>
            </a:r>
            <a:r>
              <a:rPr lang="en-US" altLang="zh-CN"/>
              <a:t>i</a:t>
            </a:r>
            <a:r>
              <a:rPr lang="en-US" altLang="zh-CN" i="1"/>
              <a:t>z</a:t>
            </a:r>
            <a:r>
              <a:rPr lang="zh-CN" altLang="en-US"/>
              <a:t>代替</a:t>
            </a:r>
            <a:r>
              <a:rPr lang="en-US" altLang="zh-CN"/>
              <a:t>(5)</a:t>
            </a:r>
            <a:r>
              <a:rPr lang="zh-CN" altLang="en-US"/>
              <a:t>式中的</a:t>
            </a:r>
            <a:r>
              <a:rPr lang="en-US" altLang="zh-CN" i="1"/>
              <a:t>z</a:t>
            </a:r>
            <a:r>
              <a:rPr lang="en-US" altLang="zh-CN"/>
              <a:t>, </a:t>
            </a:r>
            <a:r>
              <a:rPr lang="zh-CN" altLang="en-US"/>
              <a:t>可得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55725" y="2924175"/>
          <a:ext cx="480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5" imgW="4800600" imgH="889000" progId="Equation.DSMT4">
                  <p:embed/>
                </p:oleObj>
              </mc:Choice>
              <mc:Fallback>
                <p:oleObj name="Equation" r:id="rId5" imgW="4800600" imgH="889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924175"/>
                        <a:ext cx="480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295400" y="3895725"/>
          <a:ext cx="52197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7" imgW="5219700" imgH="889000" progId="Equation.DSMT4">
                  <p:embed/>
                </p:oleObj>
              </mc:Choice>
              <mc:Fallback>
                <p:oleObj name="Equation" r:id="rId7" imgW="5219700" imgH="889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95725"/>
                        <a:ext cx="52197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301750" y="4945063"/>
          <a:ext cx="64389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9" imgW="6438900" imgH="1016000" progId="Equation.DSMT4">
                  <p:embed/>
                </p:oleObj>
              </mc:Choice>
              <mc:Fallback>
                <p:oleObj name="Equation" r:id="rId9" imgW="6438900" imgH="1016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945063"/>
                        <a:ext cx="64389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98488" y="549275"/>
            <a:ext cx="333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联系</a:t>
            </a:r>
            <a:r>
              <a:rPr lang="en-US" altLang="zh-CN"/>
              <a:t>(6)</a:t>
            </a:r>
            <a:r>
              <a:rPr lang="zh-CN" altLang="en-US"/>
              <a:t>与</a:t>
            </a:r>
            <a:r>
              <a:rPr lang="en-US" altLang="zh-CN"/>
              <a:t>(7)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就有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927350" y="1265238"/>
          <a:ext cx="2581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3" imgW="2578100" imgH="419100" progId="Equation.DSMT4">
                  <p:embed/>
                </p:oleObj>
              </mc:Choice>
              <mc:Fallback>
                <p:oleObj name="Equation" r:id="rId3" imgW="2578100" imgH="4191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265238"/>
                        <a:ext cx="2581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85788" y="1863725"/>
            <a:ext cx="3713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当</a:t>
            </a:r>
            <a:r>
              <a:rPr lang="en-US" altLang="zh-CN" i="1"/>
              <a:t>z</a:t>
            </a:r>
            <a:r>
              <a:rPr lang="zh-CN" altLang="en-US"/>
              <a:t>为实变量 </a:t>
            </a:r>
            <a:r>
              <a:rPr lang="en-US" altLang="zh-CN" i="1"/>
              <a:t>x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则得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982788" y="2492375"/>
          <a:ext cx="518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5" imgW="5181600" imgH="469900" progId="Equation.DSMT4">
                  <p:embed/>
                </p:oleObj>
              </mc:Choice>
              <mc:Fallback>
                <p:oleObj name="Equation" r:id="rId5" imgW="5181600" imgH="469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492375"/>
                        <a:ext cx="5181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98488" y="3068638"/>
            <a:ext cx="783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它称为欧拉公式</a:t>
            </a:r>
            <a:r>
              <a:rPr lang="en-US" altLang="zh-CN"/>
              <a:t>. </a:t>
            </a:r>
            <a:r>
              <a:rPr lang="zh-CN" altLang="en-US"/>
              <a:t>这个公式给出了</a:t>
            </a:r>
            <a:r>
              <a:rPr lang="en-US" altLang="zh-CN"/>
              <a:t>(</a:t>
            </a:r>
            <a:r>
              <a:rPr lang="zh-CN" altLang="en-US"/>
              <a:t>实变量</a:t>
            </a:r>
            <a:r>
              <a:rPr lang="en-US" altLang="zh-CN"/>
              <a:t>)</a:t>
            </a:r>
            <a:r>
              <a:rPr lang="zh-CN" altLang="en-US"/>
              <a:t>指数函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98488" y="3716338"/>
            <a:ext cx="420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数与三角函数之间的关系</a:t>
            </a:r>
            <a:r>
              <a:rPr lang="en-US" altLang="zh-CN"/>
              <a:t>.</a:t>
            </a:r>
          </a:p>
        </p:txBody>
      </p:sp>
      <p:grpSp>
        <p:nvGrpSpPr>
          <p:cNvPr id="48147" name="Group 19"/>
          <p:cNvGrpSpPr>
            <a:grpSpLocks/>
          </p:cNvGrpSpPr>
          <p:nvPr/>
        </p:nvGrpSpPr>
        <p:grpSpPr bwMode="auto">
          <a:xfrm>
            <a:off x="557213" y="4335463"/>
            <a:ext cx="8021637" cy="533400"/>
            <a:chOff x="367" y="2731"/>
            <a:chExt cx="5053" cy="336"/>
          </a:xfrm>
        </p:grpSpPr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367" y="2740"/>
              <a:ext cx="2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由于任一复数 </a:t>
              </a:r>
              <a:r>
                <a:rPr lang="en-US" altLang="zh-CN" i="1"/>
                <a:t>z </a:t>
              </a:r>
              <a:r>
                <a:rPr lang="zh-CN" altLang="en-US">
                  <a:cs typeface="Times New Roman" panose="02020603050405020304" pitchFamily="18" charset="0"/>
                </a:rPr>
                <a:t>都可写作</a:t>
              </a:r>
              <a:endParaRPr lang="zh-CN" altLang="en-US" sz="2400" b="0"/>
            </a:p>
          </p:txBody>
        </p:sp>
        <p:graphicFrame>
          <p:nvGraphicFramePr>
            <p:cNvPr id="48138" name="Object 10"/>
            <p:cNvGraphicFramePr>
              <a:graphicFrameLocks noChangeAspect="1"/>
            </p:cNvGraphicFramePr>
            <p:nvPr/>
          </p:nvGraphicFramePr>
          <p:xfrm>
            <a:off x="2900" y="2786"/>
            <a:ext cx="13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4" name="Equation" r:id="rId7" imgW="2209800" imgH="393700" progId="Equation.DSMT4">
                    <p:embed/>
                  </p:oleObj>
                </mc:Choice>
                <mc:Fallback>
                  <p:oleObj name="Equation" r:id="rId7" imgW="2209800" imgH="3937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2786"/>
                          <a:ext cx="13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4268" y="2731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</a:t>
              </a:r>
              <a:r>
                <a:rPr lang="en-US" altLang="zh-CN" i="1"/>
                <a:t>r</a:t>
              </a:r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en-US" altLang="zh-CN" i="1"/>
                <a:t>z</a:t>
              </a:r>
              <a:r>
                <a:rPr lang="zh-CN" altLang="en-US">
                  <a:cs typeface="Times New Roman" panose="02020603050405020304" pitchFamily="18" charset="0"/>
                </a:rPr>
                <a:t>的模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566738" y="4940300"/>
            <a:ext cx="7908925" cy="576263"/>
            <a:chOff x="-500" y="3521"/>
            <a:chExt cx="4982" cy="363"/>
          </a:xfrm>
        </p:grpSpPr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-500" y="355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即</a:t>
              </a:r>
              <a:endParaRPr lang="zh-CN" altLang="en-US" sz="2400" b="0"/>
            </a:p>
          </p:txBody>
        </p:sp>
        <p:graphicFrame>
          <p:nvGraphicFramePr>
            <p:cNvPr id="48141" name="Object 13"/>
            <p:cNvGraphicFramePr>
              <a:graphicFrameLocks noChangeAspect="1"/>
            </p:cNvGraphicFramePr>
            <p:nvPr/>
          </p:nvGraphicFramePr>
          <p:xfrm>
            <a:off x="-204" y="3592"/>
            <a:ext cx="15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5" name="Equation" r:id="rId9" imgW="2387600" imgH="393700" progId="Equation.DSMT4">
                    <p:embed/>
                  </p:oleObj>
                </mc:Choice>
                <mc:Fallback>
                  <p:oleObj name="Equation" r:id="rId9" imgW="23876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4" y="3592"/>
                          <a:ext cx="15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202" y="3521"/>
              <a:ext cx="3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 </a:t>
              </a:r>
              <a:r>
                <a:rPr lang="en-US" altLang="zh-CN" i="1"/>
                <a:t>z </a:t>
              </a:r>
              <a:r>
                <a:rPr lang="zh-CN" altLang="en-US">
                  <a:cs typeface="Times New Roman" panose="02020603050405020304" pitchFamily="18" charset="0"/>
                </a:rPr>
                <a:t>的辐角</a:t>
              </a:r>
              <a:r>
                <a:rPr lang="en-US" altLang="zh-CN"/>
                <a:t>),  </a:t>
              </a:r>
              <a:r>
                <a:rPr lang="zh-CN" altLang="en-US">
                  <a:cs typeface="Times New Roman" panose="02020603050405020304" pitchFamily="18" charset="0"/>
                </a:rPr>
                <a:t>那么由欧拉公式可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593725" y="55165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得复数的指数形式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411413" y="874713"/>
          <a:ext cx="3781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3" imgW="3784600" imgH="469900" progId="Equation.DSMT4">
                  <p:embed/>
                </p:oleObj>
              </mc:Choice>
              <mc:Fallback>
                <p:oleObj name="Equation" r:id="rId3" imgW="3784600" imgH="469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874713"/>
                        <a:ext cx="3781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85788" y="1685925"/>
            <a:ext cx="643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与实幂级数一样</a:t>
            </a:r>
            <a:r>
              <a:rPr lang="en-US" altLang="zh-CN"/>
              <a:t>, </a:t>
            </a:r>
            <a:r>
              <a:rPr lang="zh-CN" altLang="en-US"/>
              <a:t>由级数的乘法运算可得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055938" y="2492375"/>
          <a:ext cx="187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5" imgW="1879600" imgH="393700" progId="Equation.DSMT4">
                  <p:embed/>
                </p:oleObj>
              </mc:Choice>
              <mc:Fallback>
                <p:oleObj name="Equation" r:id="rId5" imgW="1879600" imgH="393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92375"/>
                        <a:ext cx="18764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585788" y="3213100"/>
            <a:ext cx="4608512" cy="576263"/>
            <a:chOff x="521" y="1752"/>
            <a:chExt cx="2903" cy="363"/>
          </a:xfrm>
        </p:grpSpPr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521" y="175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当以</a:t>
              </a:r>
              <a:endParaRPr lang="zh-CN" altLang="en-US" sz="2400" b="0"/>
            </a:p>
          </p:txBody>
        </p:sp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1020" y="1823"/>
            <a:ext cx="8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3" name="Equation" r:id="rId7" imgW="1409088" imgH="393529" progId="Equation.DSMT4">
                    <p:embed/>
                  </p:oleObj>
                </mc:Choice>
                <mc:Fallback>
                  <p:oleObj name="Equation" r:id="rId7" imgW="1409088" imgH="393529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823"/>
                          <a:ext cx="8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846" y="1788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代入上式</a:t>
              </a:r>
              <a:r>
                <a:rPr lang="en-US" altLang="zh-CN"/>
                <a:t>, </a:t>
              </a:r>
              <a:r>
                <a:rPr lang="zh-CN" altLang="en-US"/>
                <a:t>则有</a:t>
              </a:r>
              <a:endParaRPr lang="zh-CN" altLang="en-US" sz="2400" b="0"/>
            </a:p>
          </p:txBody>
        </p:sp>
      </p:grp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979613" y="4186238"/>
          <a:ext cx="5029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9" imgW="5029200" imgH="469900" progId="Equation.DSMT4">
                  <p:embed/>
                </p:oleObj>
              </mc:Choice>
              <mc:Fallback>
                <p:oleObj name="Equation" r:id="rId9" imgW="5029200" imgH="4699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86238"/>
                        <a:ext cx="50292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1913</TotalTime>
  <Words>454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Math1</vt:lpstr>
      <vt:lpstr>华文新魏</vt:lpstr>
      <vt:lpstr>隶书</vt:lpstr>
      <vt:lpstr>宋体</vt:lpstr>
      <vt:lpstr>Arial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136</cp:revision>
  <dcterms:created xsi:type="dcterms:W3CDTF">2004-12-13T07:53:32Z</dcterms:created>
  <dcterms:modified xsi:type="dcterms:W3CDTF">2023-03-07T22:54:35Z</dcterms:modified>
</cp:coreProperties>
</file>