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0"/>
  </p:handoutMasterIdLst>
  <p:sldIdLst>
    <p:sldId id="271" r:id="rId3"/>
    <p:sldId id="322" r:id="rId4"/>
    <p:sldId id="324" r:id="rId5"/>
    <p:sldId id="325" r:id="rId6"/>
    <p:sldId id="326" r:id="rId7"/>
    <p:sldId id="327" r:id="rId8"/>
    <p:sldId id="348" r:id="rId9"/>
    <p:sldId id="349" r:id="rId10"/>
    <p:sldId id="350" r:id="rId11"/>
    <p:sldId id="352" r:id="rId12"/>
    <p:sldId id="351" r:id="rId13"/>
    <p:sldId id="353" r:id="rId14"/>
    <p:sldId id="354" r:id="rId15"/>
    <p:sldId id="356" r:id="rId16"/>
    <p:sldId id="357" r:id="rId17"/>
    <p:sldId id="358" r:id="rId18"/>
    <p:sldId id="359" r:id="rId1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CC66FF"/>
    <a:srgbClr val="660033"/>
    <a:srgbClr val="660066"/>
    <a:srgbClr val="A50021"/>
    <a:srgbClr val="00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86500" autoAdjust="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e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image" Target="../media/image13.wmf"/><Relationship Id="rId7" Type="http://schemas.openxmlformats.org/officeDocument/2006/relationships/image" Target="../media/image12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1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9.wmf"/><Relationship Id="rId4" Type="http://schemas.openxmlformats.org/officeDocument/2006/relationships/image" Target="../media/image28.wmf"/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2.wmf"/><Relationship Id="rId1" Type="http://schemas.openxmlformats.org/officeDocument/2006/relationships/image" Target="../media/image40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26C87-B324-498D-B976-77A5929252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4661E-C083-44F2-B94D-B872A3A94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B139E8-F9E6-4EEF-AECC-6BAD2092930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DAB53FD-1E39-4191-B24E-CE869048505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5A9486-CA96-4F7B-ACD9-BAD259ADC52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1BBC46-4C66-4F02-BAB9-29F061B6426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57DC99-8895-4A56-B8ED-9577B233203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9E5C2A-AEDC-43C3-9124-A738F195442C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4520E-F22A-408E-A07F-26CE9799AC9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696E2D-3EDF-42A0-9FBA-6C5ECE27106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289EF-CEBC-4EAF-9723-4391B9179E8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85C95-B97F-4826-A118-C793F1B8C0E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A92EA-AA5F-48D4-8398-56460BABF23B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C5A9486-CA96-4F7B-ACD9-BAD259ADC52D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58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6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4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4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61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1.bin"/><Relationship Id="rId8" Type="http://schemas.openxmlformats.org/officeDocument/2006/relationships/image" Target="../media/image68.wmf"/><Relationship Id="rId7" Type="http://schemas.openxmlformats.org/officeDocument/2006/relationships/oleObject" Target="../embeddings/oleObject60.bin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65.wmf"/><Relationship Id="rId14" Type="http://schemas.openxmlformats.org/officeDocument/2006/relationships/vmlDrawing" Target="../drawings/vmlDrawing12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0.wmf"/><Relationship Id="rId11" Type="http://schemas.openxmlformats.org/officeDocument/2006/relationships/oleObject" Target="../embeddings/oleObject62.bin"/><Relationship Id="rId10" Type="http://schemas.openxmlformats.org/officeDocument/2006/relationships/image" Target="../media/image69.wmf"/><Relationship Id="rId1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74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71.w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6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5.wmf"/><Relationship Id="rId1" Type="http://schemas.openxmlformats.org/officeDocument/2006/relationships/oleObject" Target="../embeddings/oleObject6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76.wmf"/><Relationship Id="rId14" Type="http://schemas.openxmlformats.org/officeDocument/2006/relationships/vmlDrawing" Target="../drawings/vmlDrawing1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1.wmf"/><Relationship Id="rId11" Type="http://schemas.openxmlformats.org/officeDocument/2006/relationships/oleObject" Target="../embeddings/oleObject73.bin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6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85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83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82.wmf"/><Relationship Id="rId14" Type="http://schemas.openxmlformats.org/officeDocument/2006/relationships/vmlDrawing" Target="../drawings/vmlDrawing1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87.w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86.wmf"/><Relationship Id="rId1" Type="http://schemas.openxmlformats.org/officeDocument/2006/relationships/oleObject" Target="../embeddings/oleObject74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8.emf"/><Relationship Id="rId1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0" Type="http://schemas.openxmlformats.org/officeDocument/2006/relationships/vmlDrawing" Target="../drawings/vmlDrawing2.vml"/><Relationship Id="rId2" Type="http://schemas.openxmlformats.org/officeDocument/2006/relationships/image" Target="../media/image6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4.wmf"/><Relationship Id="rId17" Type="http://schemas.openxmlformats.org/officeDocument/2006/relationships/oleObject" Target="../embeddings/oleObject13.bin"/><Relationship Id="rId16" Type="http://schemas.openxmlformats.org/officeDocument/2006/relationships/image" Target="../media/image13.wmf"/><Relationship Id="rId15" Type="http://schemas.openxmlformats.org/officeDocument/2006/relationships/oleObject" Target="../embeddings/oleObject12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11.bin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0.bin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5.emf"/><Relationship Id="rId17" Type="http://schemas.openxmlformats.org/officeDocument/2006/relationships/vmlDrawing" Target="../drawings/vmlDrawing3.vml"/><Relationship Id="rId16" Type="http://schemas.openxmlformats.org/officeDocument/2006/relationships/slideLayout" Target="../slideLayouts/slideLayout7.xml"/><Relationship Id="rId15" Type="http://schemas.openxmlformats.org/officeDocument/2006/relationships/oleObject" Target="../embeddings/oleObject21.bin"/><Relationship Id="rId14" Type="http://schemas.openxmlformats.org/officeDocument/2006/relationships/image" Target="../media/image21.wmf"/><Relationship Id="rId13" Type="http://schemas.openxmlformats.org/officeDocument/2006/relationships/oleObject" Target="../embeddings/oleObject20.bin"/><Relationship Id="rId12" Type="http://schemas.openxmlformats.org/officeDocument/2006/relationships/image" Target="../media/image20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.bin"/><Relationship Id="rId8" Type="http://schemas.openxmlformats.org/officeDocument/2006/relationships/image" Target="../media/image28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e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9.wmf"/><Relationship Id="rId1" Type="http://schemas.openxmlformats.org/officeDocument/2006/relationships/oleObject" Target="../embeddings/oleObject2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0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30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4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oleObject" Target="../embeddings/oleObject41.bin"/><Relationship Id="rId7" Type="http://schemas.openxmlformats.org/officeDocument/2006/relationships/image" Target="../media/image43.png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1.png"/><Relationship Id="rId3" Type="http://schemas.openxmlformats.org/officeDocument/2006/relationships/image" Target="../media/image40.wmf"/><Relationship Id="rId2" Type="http://schemas.openxmlformats.org/officeDocument/2006/relationships/oleObject" Target="../embeddings/oleObject39.bin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11" Type="http://schemas.openxmlformats.org/officeDocument/2006/relationships/image" Target="../media/image45.wmf"/><Relationship Id="rId10" Type="http://schemas.openxmlformats.org/officeDocument/2006/relationships/oleObject" Target="../embeddings/oleObject42.bin"/><Relationship Id="rId1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52.png"/><Relationship Id="rId8" Type="http://schemas.openxmlformats.org/officeDocument/2006/relationships/image" Target="../media/image51.png"/><Relationship Id="rId7" Type="http://schemas.openxmlformats.org/officeDocument/2006/relationships/image" Target="../media/image50.wmf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4.bin"/><Relationship Id="rId3" Type="http://schemas.openxmlformats.org/officeDocument/2006/relationships/image" Target="../media/image48.png"/><Relationship Id="rId2" Type="http://schemas.openxmlformats.org/officeDocument/2006/relationships/image" Target="../media/image47.wmf"/><Relationship Id="rId16" Type="http://schemas.openxmlformats.org/officeDocument/2006/relationships/vmlDrawing" Target="../drawings/vmlDrawing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5.wmf"/><Relationship Id="rId13" Type="http://schemas.openxmlformats.org/officeDocument/2006/relationships/oleObject" Target="../embeddings/oleObject47.bin"/><Relationship Id="rId12" Type="http://schemas.openxmlformats.org/officeDocument/2006/relationships/image" Target="../media/image54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53.png"/><Relationship Id="rId1" Type="http://schemas.openxmlformats.org/officeDocument/2006/relationships/oleObject" Target="../embeddings/oleObject4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9"/>
          <p:cNvSpPr txBox="1">
            <a:spLocks noChangeArrowheads="1"/>
          </p:cNvSpPr>
          <p:nvPr/>
        </p:nvSpPr>
        <p:spPr bwMode="auto">
          <a:xfrm>
            <a:off x="404813" y="1357313"/>
            <a:ext cx="5966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 dirty="0">
                <a:solidFill>
                  <a:srgbClr val="A5002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</a:t>
            </a:r>
            <a:endParaRPr kumimoji="1" lang="en-US" altLang="zh-CN" b="1" dirty="0">
              <a:solidFill>
                <a:srgbClr val="A5002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aphicFrame>
        <p:nvGraphicFramePr>
          <p:cNvPr id="22531" name="Object 10"/>
          <p:cNvGraphicFramePr>
            <a:graphicFrameLocks noChangeAspect="1"/>
          </p:cNvGraphicFramePr>
          <p:nvPr/>
        </p:nvGraphicFramePr>
        <p:xfrm>
          <a:off x="1270000" y="1285875"/>
          <a:ext cx="69262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1" name="公式" r:id="rId1" imgW="6934200" imgH="914400" progId="">
                  <p:embed/>
                </p:oleObj>
              </mc:Choice>
              <mc:Fallback>
                <p:oleObj name="公式" r:id="rId1" imgW="6934200" imgH="91440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285875"/>
                        <a:ext cx="692626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609600" y="2362200"/>
            <a:ext cx="5921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解</a:t>
            </a:r>
            <a:endParaRPr kumimoji="1" lang="zh-CN" altLang="en-US" b="1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1547664" y="2014537"/>
          <a:ext cx="1490663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2" name="公式" r:id="rId3" imgW="1244600" imgH="838200" progId="">
                  <p:embed/>
                </p:oleObj>
              </mc:Choice>
              <mc:Fallback>
                <p:oleObj name="公式" r:id="rId3" imgW="1244600" imgH="838200" progId="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014537"/>
                        <a:ext cx="1490663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1371600" y="4343400"/>
          <a:ext cx="5700713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3" name="公式" r:id="rId5" imgW="4749800" imgH="1498600" progId="">
                  <p:embed/>
                </p:oleObj>
              </mc:Choice>
              <mc:Fallback>
                <p:oleObj name="公式" r:id="rId5" imgW="4749800" imgH="14986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5700713" cy="1798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Rectangle 25"/>
          <p:cNvSpPr>
            <a:spLocks noChangeArrowheads="1"/>
          </p:cNvSpPr>
          <p:nvPr/>
        </p:nvSpPr>
        <p:spPr bwMode="auto">
          <a:xfrm>
            <a:off x="304800" y="457200"/>
            <a:ext cx="7848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幂级数例题</a:t>
            </a:r>
            <a:endParaRPr kumimoji="1"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34" name="Object 26"/>
          <p:cNvGraphicFramePr>
            <a:graphicFrameLocks noChangeAspect="1"/>
          </p:cNvGraphicFramePr>
          <p:nvPr/>
        </p:nvGraphicFramePr>
        <p:xfrm>
          <a:off x="1676400" y="3200400"/>
          <a:ext cx="66167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4" name="Equation" r:id="rId7" imgW="5524500" imgH="901700" progId="">
                  <p:embed/>
                </p:oleObj>
              </mc:Choice>
              <mc:Fallback>
                <p:oleObj name="Equation" r:id="rId7" imgW="5524500" imgH="9017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00400"/>
                        <a:ext cx="66167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404664"/>
            <a:ext cx="67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习题</a:t>
            </a:r>
            <a:r>
              <a:rPr lang="en-US" altLang="zh-CN" sz="2800" b="1" dirty="0"/>
              <a:t>5: 2(3) </a:t>
            </a:r>
            <a:r>
              <a:rPr lang="zh-CN" altLang="en-US" sz="2800" b="1" dirty="0"/>
              <a:t>求和函数，并指出定义域</a:t>
            </a:r>
            <a:endParaRPr lang="zh-CN" altLang="en-US" sz="2400" dirty="0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6516216" y="260648"/>
          <a:ext cx="11461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8" name="Equation" r:id="rId1" imgW="1155700" imgH="927100" progId="Equation.DSMT4">
                  <p:embed/>
                </p:oleObj>
              </mc:Choice>
              <mc:Fallback>
                <p:oleObj name="Equation" r:id="rId1" imgW="1155700" imgH="927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260648"/>
                        <a:ext cx="114617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79512" y="1124744"/>
            <a:ext cx="5148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  收敛域</a:t>
            </a:r>
            <a:r>
              <a:rPr lang="en-US" altLang="zh-CN" sz="2800" b="1" dirty="0"/>
              <a:t>(-1,1).</a:t>
            </a:r>
            <a:endParaRPr lang="zh-CN" altLang="en-US" sz="2400" dirty="0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755576" y="1700808"/>
          <a:ext cx="55689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89" name="Equation" r:id="rId3" imgW="5613400" imgH="927100" progId="Equation.DSMT4">
                  <p:embed/>
                </p:oleObj>
              </mc:Choice>
              <mc:Fallback>
                <p:oleObj name="Equation" r:id="rId3" imgW="5613400" imgH="9271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700808"/>
                        <a:ext cx="5568950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412750" y="2917825"/>
          <a:ext cx="84248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0" name="Equation" r:id="rId5" imgW="8496300" imgH="1092200" progId="Equation.DSMT4">
                  <p:embed/>
                </p:oleObj>
              </mc:Choice>
              <mc:Fallback>
                <p:oleObj name="Equation" r:id="rId5" imgW="8496300" imgH="1092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" y="2917825"/>
                        <a:ext cx="8424863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1" name="Object 11"/>
          <p:cNvGraphicFramePr>
            <a:graphicFrameLocks noChangeAspect="1"/>
          </p:cNvGraphicFramePr>
          <p:nvPr/>
        </p:nvGraphicFramePr>
        <p:xfrm>
          <a:off x="467544" y="4221088"/>
          <a:ext cx="82073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1" name="Equation" r:id="rId7" imgW="8280400" imgH="1092200" progId="Equation.DSMT4">
                  <p:embed/>
                </p:oleObj>
              </mc:Choice>
              <mc:Fallback>
                <p:oleObj name="Equation" r:id="rId7" imgW="8280400" imgH="1092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221088"/>
                        <a:ext cx="8207375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899592" y="5517232"/>
          <a:ext cx="31210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2" name="Equation" r:id="rId9" imgW="3149600" imgH="914400" progId="Equation.DSMT4">
                  <p:embed/>
                </p:oleObj>
              </mc:Choice>
              <mc:Fallback>
                <p:oleObj name="Equation" r:id="rId9" imgW="3149600" imgH="914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5517232"/>
                        <a:ext cx="31210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1259632" y="332656"/>
          <a:ext cx="2205037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49" name="Equation" r:id="rId1" imgW="2222500" imgH="927100" progId="Equation.DSMT4">
                  <p:embed/>
                </p:oleObj>
              </mc:Choice>
              <mc:Fallback>
                <p:oleObj name="Equation" r:id="rId1" imgW="2222500" imgH="927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332656"/>
                        <a:ext cx="2205037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9"/>
          <p:cNvGraphicFramePr>
            <a:graphicFrameLocks noChangeAspect="1"/>
          </p:cNvGraphicFramePr>
          <p:nvPr/>
        </p:nvGraphicFramePr>
        <p:xfrm>
          <a:off x="827584" y="2780928"/>
          <a:ext cx="77946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0" name="Equation" r:id="rId3" imgW="7861300" imgH="1066800" progId="Equation.DSMT4">
                  <p:embed/>
                </p:oleObj>
              </mc:Choice>
              <mc:Fallback>
                <p:oleObj name="Equation" r:id="rId3" imgW="7861300" imgH="10668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780928"/>
                        <a:ext cx="7794625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0"/>
          <p:cNvGraphicFramePr>
            <a:graphicFrameLocks noChangeAspect="1"/>
          </p:cNvGraphicFramePr>
          <p:nvPr/>
        </p:nvGraphicFramePr>
        <p:xfrm>
          <a:off x="938213" y="4273550"/>
          <a:ext cx="51133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1" name="Equation" r:id="rId5" imgW="5156200" imgH="952500" progId="Equation.DSMT4">
                  <p:embed/>
                </p:oleObj>
              </mc:Choice>
              <mc:Fallback>
                <p:oleObj name="Equation" r:id="rId5" imgW="5156200" imgH="9525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273550"/>
                        <a:ext cx="5113337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12"/>
          <p:cNvGraphicFramePr>
            <a:graphicFrameLocks noChangeAspect="1"/>
          </p:cNvGraphicFramePr>
          <p:nvPr/>
        </p:nvGraphicFramePr>
        <p:xfrm>
          <a:off x="971600" y="1484784"/>
          <a:ext cx="60182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52" name="Equation" r:id="rId7" imgW="6070600" imgH="939800" progId="Equation.DSMT4">
                  <p:embed/>
                </p:oleObj>
              </mc:Choice>
              <mc:Fallback>
                <p:oleObj name="Equation" r:id="rId7" imgW="6070600" imgH="939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484784"/>
                        <a:ext cx="60182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4"/>
            <a:ext cx="67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习题</a:t>
            </a:r>
            <a:r>
              <a:rPr lang="en-US" altLang="zh-CN" sz="2800" b="1" dirty="0"/>
              <a:t> 8 </a:t>
            </a:r>
            <a:r>
              <a:rPr lang="zh-CN" altLang="en-US" sz="2800" b="1" dirty="0"/>
              <a:t>求幂级数的收敛半径和和函数</a:t>
            </a:r>
            <a:endParaRPr lang="zh-CN" altLang="en-US" sz="2400" dirty="0"/>
          </a:p>
        </p:txBody>
      </p: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115616" y="980728"/>
          <a:ext cx="2166937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59" name="Equation" r:id="rId1" imgW="2184400" imgH="952500" progId="Equation.DSMT4">
                  <p:embed/>
                </p:oleObj>
              </mc:Choice>
              <mc:Fallback>
                <p:oleObj name="Equation" r:id="rId1" imgW="2184400" imgH="9525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980728"/>
                        <a:ext cx="2166937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9512" y="2204864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</a:t>
            </a:r>
            <a:r>
              <a:rPr lang="en-US" altLang="zh-CN" sz="2800" b="1" dirty="0"/>
              <a:t>. </a:t>
            </a:r>
            <a:endParaRPr lang="zh-CN" altLang="en-US" sz="2400" dirty="0"/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187624" y="2420888"/>
          <a:ext cx="30368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0" name="Equation" r:id="rId3" imgW="3060700" imgH="393700" progId="Equation.DSMT4">
                  <p:embed/>
                </p:oleObj>
              </mc:Choice>
              <mc:Fallback>
                <p:oleObj name="Equation" r:id="rId3" imgW="3060700" imgH="3937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2420888"/>
                        <a:ext cx="3036888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927100" y="3141663"/>
          <a:ext cx="617537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1" name="Equation" r:id="rId5" imgW="6223000" imgH="1092200" progId="Equation.DSMT4">
                  <p:embed/>
                </p:oleObj>
              </mc:Choice>
              <mc:Fallback>
                <p:oleObj name="Equation" r:id="rId5" imgW="6223000" imgH="1092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141663"/>
                        <a:ext cx="6175375" cy="1092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1043608" y="5589240"/>
          <a:ext cx="52435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2" name="Equation" r:id="rId7" imgW="5283200" imgH="850900" progId="Equation.DSMT4">
                  <p:embed/>
                </p:oleObj>
              </mc:Choice>
              <mc:Fallback>
                <p:oleObj name="Equation" r:id="rId7" imgW="5283200" imgH="850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589240"/>
                        <a:ext cx="52435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939800" y="4941888"/>
          <a:ext cx="38449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3" name="Equation" r:id="rId9" imgW="92964000" imgH="12801600" progId="Equation.DSMT4">
                  <p:embed/>
                </p:oleObj>
              </mc:Choice>
              <mc:Fallback>
                <p:oleObj name="Equation" r:id="rId9" imgW="92964000" imgH="128016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941888"/>
                        <a:ext cx="38449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4572000" y="2060848"/>
          <a:ext cx="2862263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64" name="Equation" r:id="rId11" imgW="2882900" imgH="952500" progId="Equation.DSMT4">
                  <p:embed/>
                </p:oleObj>
              </mc:Choice>
              <mc:Fallback>
                <p:oleObj name="Equation" r:id="rId11" imgW="2882900" imgH="9525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060848"/>
                        <a:ext cx="2862263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467544" y="188640"/>
          <a:ext cx="26701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2" name="Equation" r:id="rId1" imgW="2692400" imgH="952500" progId="Equation.DSMT4">
                  <p:embed/>
                </p:oleObj>
              </mc:Choice>
              <mc:Fallback>
                <p:oleObj name="Equation" r:id="rId1" imgW="2692400" imgH="952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8640"/>
                        <a:ext cx="26701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323528" y="1268760"/>
          <a:ext cx="727392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3" name="Equation" r:id="rId3" imgW="7327900" imgH="850900" progId="Equation.DSMT4">
                  <p:embed/>
                </p:oleObj>
              </mc:Choice>
              <mc:Fallback>
                <p:oleObj name="Equation" r:id="rId3" imgW="7327900" imgH="8509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268760"/>
                        <a:ext cx="727392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467544" y="2132856"/>
          <a:ext cx="7829551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4" name="Equation" r:id="rId5" imgW="7886700" imgH="850900" progId="Equation.DSMT4">
                  <p:embed/>
                </p:oleObj>
              </mc:Choice>
              <mc:Fallback>
                <p:oleObj name="Equation" r:id="rId5" imgW="78867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2132856"/>
                        <a:ext cx="7829551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467544" y="3212976"/>
          <a:ext cx="7121526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45" name="Equation" r:id="rId7" imgW="7175500" imgH="393700" progId="Equation.DSMT4">
                  <p:embed/>
                </p:oleObj>
              </mc:Choice>
              <mc:Fallback>
                <p:oleObj name="Equation" r:id="rId7" imgW="7175500" imgH="3937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212976"/>
                        <a:ext cx="7121526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67" name="Object 11"/>
          <p:cNvGraphicFramePr>
            <a:graphicFrameLocks noChangeAspect="1"/>
          </p:cNvGraphicFramePr>
          <p:nvPr/>
        </p:nvGraphicFramePr>
        <p:xfrm>
          <a:off x="2267744" y="404664"/>
          <a:ext cx="3240360" cy="77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0" name="Equation" r:id="rId1" imgW="3568700" imgH="850900" progId="Equation.DSMT4">
                  <p:embed/>
                </p:oleObj>
              </mc:Choice>
              <mc:Fallback>
                <p:oleObj name="Equation" r:id="rId1" imgW="3568700" imgH="8509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04664"/>
                        <a:ext cx="3240360" cy="77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83568" y="548680"/>
            <a:ext cx="6732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当</a:t>
            </a:r>
            <a:r>
              <a:rPr lang="en-US" altLang="zh-CN" sz="2800" b="1" dirty="0"/>
              <a:t>|x|&lt;1,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7584" y="1484784"/>
            <a:ext cx="6480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因为该幂级数的收敛区域为</a:t>
            </a:r>
            <a:r>
              <a:rPr lang="en-US" altLang="zh-CN" sz="2800" b="1" dirty="0"/>
              <a:t>[-1,1]</a:t>
            </a:r>
            <a:r>
              <a:rPr lang="zh-CN" altLang="en-US" sz="2800" b="1" dirty="0"/>
              <a:t>，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755576" y="2060848"/>
            <a:ext cx="7488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由幂级数在收敛区域的内闭一致收敛性，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39552" y="2708920"/>
            <a:ext cx="860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该幂级数在</a:t>
            </a:r>
            <a:r>
              <a:rPr lang="en-US" altLang="zh-CN" sz="2800" b="1" dirty="0"/>
              <a:t>[-1,1]</a:t>
            </a:r>
            <a:r>
              <a:rPr lang="zh-CN" altLang="en-US" sz="2800" b="1" dirty="0"/>
              <a:t>一致收敛，从而和函数在</a:t>
            </a:r>
            <a:r>
              <a:rPr lang="en-US" altLang="zh-CN" sz="2800" b="1" dirty="0"/>
              <a:t>[-1,1]</a:t>
            </a:r>
            <a:r>
              <a:rPr lang="zh-CN" altLang="en-US" sz="2800" b="1" dirty="0"/>
              <a:t>连续</a:t>
            </a:r>
            <a:r>
              <a:rPr lang="en-US" altLang="zh-CN" sz="2800" b="1" dirty="0"/>
              <a:t>.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9552" y="3356992"/>
            <a:ext cx="860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所以，</a:t>
            </a:r>
            <a:r>
              <a:rPr lang="en-US" altLang="zh-CN" sz="2800" b="1" dirty="0"/>
              <a:t>S(-1)=1-2ln2. 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39552" y="393305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而</a:t>
            </a:r>
            <a:r>
              <a:rPr lang="en-US" altLang="zh-CN" sz="2800" b="1" dirty="0"/>
              <a:t>S(0)=0,S(1)=1</a:t>
            </a:r>
            <a:r>
              <a:rPr lang="zh-CN" altLang="en-US" sz="2800" b="1" dirty="0"/>
              <a:t>可以有</a:t>
            </a:r>
            <a:r>
              <a:rPr lang="en-US" altLang="zh-CN" sz="2800" b="1" dirty="0"/>
              <a:t>S(x)</a:t>
            </a:r>
            <a:r>
              <a:rPr lang="zh-CN" altLang="en-US" sz="2800" b="1" dirty="0"/>
              <a:t>的极限得到</a:t>
            </a:r>
            <a:r>
              <a:rPr lang="en-US" altLang="zh-CN" sz="2800" b="1" dirty="0"/>
              <a:t>,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83568" y="4581128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当然也可以直接由级数求得</a:t>
            </a:r>
            <a:r>
              <a:rPr lang="en-US" altLang="zh-CN" sz="2800" b="1" dirty="0"/>
              <a:t>.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467544" y="5445224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本题也可以按下列方法求解</a:t>
            </a:r>
            <a:r>
              <a:rPr lang="en-US" altLang="zh-CN" sz="2800" b="1" dirty="0"/>
              <a:t>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1043608" y="332656"/>
          <a:ext cx="4333876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4" name="Equation" r:id="rId1" imgW="4368800" imgH="952500" progId="Equation.DSMT4">
                  <p:embed/>
                </p:oleObj>
              </mc:Choice>
              <mc:Fallback>
                <p:oleObj name="Equation" r:id="rId1" imgW="4368800" imgH="952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332656"/>
                        <a:ext cx="4333876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1412776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设后面两各幂级数的和函数分别为</a:t>
            </a:r>
            <a:r>
              <a:rPr lang="en-US" altLang="zh-CN" sz="2800" b="1" dirty="0"/>
              <a:t>S(x),T(x).</a:t>
            </a:r>
            <a:endParaRPr lang="zh-CN" altLang="en-US" sz="2400" dirty="0"/>
          </a:p>
        </p:txBody>
      </p:sp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1259633" y="1916832"/>
          <a:ext cx="4464496" cy="972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5" name="Equation" r:id="rId3" imgW="5054600" imgH="1092200" progId="Equation.DSMT4">
                  <p:embed/>
                </p:oleObj>
              </mc:Choice>
              <mc:Fallback>
                <p:oleObj name="Equation" r:id="rId3" imgW="5054600" imgH="1092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3" y="1916832"/>
                        <a:ext cx="4464496" cy="9723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1043608" y="2924944"/>
          <a:ext cx="4896544" cy="787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6" name="Equation" r:id="rId5" imgW="5334000" imgH="850900" progId="Equation.DSMT4">
                  <p:embed/>
                </p:oleObj>
              </mc:Choice>
              <mc:Fallback>
                <p:oleObj name="Equation" r:id="rId5" imgW="5334000" imgH="8509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924944"/>
                        <a:ext cx="4896544" cy="787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1027113" y="3716338"/>
          <a:ext cx="49307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7" name="Equation" r:id="rId7" imgW="5575300" imgH="1092200" progId="Equation.DSMT4">
                  <p:embed/>
                </p:oleObj>
              </mc:Choice>
              <mc:Fallback>
                <p:oleObj name="Equation" r:id="rId7" imgW="5575300" imgH="10922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113" y="3716338"/>
                        <a:ext cx="493077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1115616" y="4797152"/>
          <a:ext cx="5040560" cy="850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8" name="Equation" r:id="rId9" imgW="5080000" imgH="850900" progId="Equation.DSMT4">
                  <p:embed/>
                </p:oleObj>
              </mc:Choice>
              <mc:Fallback>
                <p:oleObj name="Equation" r:id="rId9" imgW="5080000" imgH="8509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797152"/>
                        <a:ext cx="5040560" cy="850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1"/>
          <p:cNvGraphicFramePr>
            <a:graphicFrameLocks noChangeAspect="1"/>
          </p:cNvGraphicFramePr>
          <p:nvPr/>
        </p:nvGraphicFramePr>
        <p:xfrm>
          <a:off x="971600" y="5661248"/>
          <a:ext cx="4395788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59" name="Equation" r:id="rId11" imgW="4622800" imgH="850900" progId="Equation.DSMT4">
                  <p:embed/>
                </p:oleObj>
              </mc:Choice>
              <mc:Fallback>
                <p:oleObj name="Equation" r:id="rId11" imgW="4622800" imgH="850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661248"/>
                        <a:ext cx="4395788" cy="815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539552" y="404664"/>
          <a:ext cx="3200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8" name="Equation" r:id="rId1" imgW="3225800" imgH="952500" progId="Equation.DSMT4">
                  <p:embed/>
                </p:oleObj>
              </mc:Choice>
              <mc:Fallback>
                <p:oleObj name="Equation" r:id="rId1" imgW="3225800" imgH="9525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04664"/>
                        <a:ext cx="32004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67544" y="1556792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为简化计算，可以作变形</a:t>
            </a:r>
            <a:endParaRPr lang="zh-CN" altLang="en-US" sz="2400" dirty="0"/>
          </a:p>
        </p:txBody>
      </p:sp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904875" y="2205038"/>
          <a:ext cx="494347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9" name="Equation" r:id="rId3" imgW="5588000" imgH="939800" progId="Equation.DSMT4">
                  <p:embed/>
                </p:oleObj>
              </mc:Choice>
              <mc:Fallback>
                <p:oleObj name="Equation" r:id="rId3" imgW="5588000" imgH="9398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2205038"/>
                        <a:ext cx="4943475" cy="839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4572000" y="476672"/>
          <a:ext cx="257016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0" name="Equation" r:id="rId5" imgW="2590800" imgH="939800" progId="Equation.DSMT4">
                  <p:embed/>
                </p:oleObj>
              </mc:Choice>
              <mc:Fallback>
                <p:oleObj name="Equation" r:id="rId5" imgW="2590800" imgH="9398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672"/>
                        <a:ext cx="257016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1403648" y="3356992"/>
          <a:ext cx="39655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1" name="Equation" r:id="rId7" imgW="4483100" imgH="469900" progId="Equation.DSMT4">
                  <p:embed/>
                </p:oleObj>
              </mc:Choice>
              <mc:Fallback>
                <p:oleObj name="Equation" r:id="rId7" imgW="4483100" imgH="4699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356992"/>
                        <a:ext cx="396557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67544" y="414908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涉及到            的求导和积分，可以作变形</a:t>
            </a:r>
            <a:endParaRPr lang="zh-CN" altLang="en-US" sz="2400" dirty="0"/>
          </a:p>
        </p:txBody>
      </p:sp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1763688" y="4005064"/>
          <a:ext cx="763588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2" name="Equation" r:id="rId9" imgW="862965" imgH="888365" progId="Equation.DSMT4">
                  <p:embed/>
                </p:oleObj>
              </mc:Choice>
              <mc:Fallback>
                <p:oleObj name="Equation" r:id="rId9" imgW="862965" imgH="888365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4005064"/>
                        <a:ext cx="763588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1557338" y="5013325"/>
          <a:ext cx="3886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3" name="Equation" r:id="rId11" imgW="105460800" imgH="21336000" progId="Equation.DSMT4">
                  <p:embed/>
                </p:oleObj>
              </mc:Choice>
              <mc:Fallback>
                <p:oleObj name="Equation" r:id="rId11" imgW="105460800" imgH="213360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7338" y="5013325"/>
                        <a:ext cx="38862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755576" y="1412776"/>
          <a:ext cx="7124700" cy="467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98" name="Document" r:id="rId1" imgW="7161530" imgH="4700270" progId="Word.Document.8">
                  <p:embed/>
                </p:oleObj>
              </mc:Choice>
              <mc:Fallback>
                <p:oleObj name="Document" r:id="rId1" imgW="7161530" imgH="4700270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412776"/>
                        <a:ext cx="7124700" cy="467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7544" y="62068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课外习题：</a:t>
            </a:r>
            <a:endParaRPr lang="zh-CN" altLang="en-US" sz="2400" dirty="0"/>
          </a:p>
        </p:txBody>
      </p:sp>
    </p:spTree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746" name="Object 2"/>
          <p:cNvGraphicFramePr>
            <a:graphicFrameLocks noChangeAspect="1"/>
          </p:cNvGraphicFramePr>
          <p:nvPr/>
        </p:nvGraphicFramePr>
        <p:xfrm>
          <a:off x="1143000" y="876300"/>
          <a:ext cx="69738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1" name="公式" r:id="rId1" imgW="6953250" imgH="857250" progId="">
                  <p:embed/>
                </p:oleObj>
              </mc:Choice>
              <mc:Fallback>
                <p:oleObj name="公式" r:id="rId1" imgW="6953250" imgH="85725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76300"/>
                        <a:ext cx="697388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762000" y="1004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762000" y="19192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1644650" y="1790700"/>
          <a:ext cx="61229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2" name="公式" r:id="rId3" imgW="6121400" imgH="876300" progId="">
                  <p:embed/>
                </p:oleObj>
              </mc:Choice>
              <mc:Fallback>
                <p:oleObj name="公式" r:id="rId3" imgW="6121400" imgH="876300" progId="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1790700"/>
                        <a:ext cx="6122988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066800" y="2819400"/>
          <a:ext cx="35814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3" name="公式" r:id="rId5" imgW="3581400" imgH="444500" progId="">
                  <p:embed/>
                </p:oleObj>
              </mc:Choice>
              <mc:Fallback>
                <p:oleObj name="公式" r:id="rId5" imgW="3581400" imgH="444500" progId="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19400"/>
                        <a:ext cx="3581400" cy="442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5156200" y="2857500"/>
          <a:ext cx="180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4" name="公式" r:id="rId7" imgW="1803400" imgH="419100" progId="">
                  <p:embed/>
                </p:oleObj>
              </mc:Choice>
              <mc:Fallback>
                <p:oleObj name="公式" r:id="rId7" imgW="1803400" imgH="419100" progId="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2857500"/>
                        <a:ext cx="1803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0" name="Object 8"/>
          <p:cNvGraphicFramePr>
            <a:graphicFrameLocks noChangeAspect="1"/>
          </p:cNvGraphicFramePr>
          <p:nvPr/>
        </p:nvGraphicFramePr>
        <p:xfrm>
          <a:off x="1447800" y="3619500"/>
          <a:ext cx="48260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5" name="公式" r:id="rId9" imgW="4826000" imgH="431800" progId="">
                  <p:embed/>
                </p:oleObj>
              </mc:Choice>
              <mc:Fallback>
                <p:oleObj name="公式" r:id="rId9" imgW="4826000" imgH="431800" progId="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19500"/>
                        <a:ext cx="48260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1447800" y="4191000"/>
          <a:ext cx="350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6" name="Equation" r:id="rId11" imgW="3505200" imgH="952500" progId="">
                  <p:embed/>
                </p:oleObj>
              </mc:Choice>
              <mc:Fallback>
                <p:oleObj name="Equation" r:id="rId11" imgW="3505200" imgH="952500" progId="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35052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4953000" y="4267200"/>
          <a:ext cx="2476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7" name="Equation" r:id="rId13" imgW="2476500" imgH="952500" progId="">
                  <p:embed/>
                </p:oleObj>
              </mc:Choice>
              <mc:Fallback>
                <p:oleObj name="Equation" r:id="rId13" imgW="2476500" imgH="952500" progId="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267200"/>
                        <a:ext cx="24765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2038350" y="5181600"/>
          <a:ext cx="15113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8" name="Equation" r:id="rId15" imgW="1511300" imgH="1041400" progId="">
                  <p:embed/>
                </p:oleObj>
              </mc:Choice>
              <mc:Fallback>
                <p:oleObj name="Equation" r:id="rId15" imgW="1511300" imgH="1041400" progId="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5181600"/>
                        <a:ext cx="1511300" cy="104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3581400" y="5257800"/>
          <a:ext cx="1574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9" name="公式" r:id="rId17" imgW="1574800" imgH="914400" progId="">
                  <p:embed/>
                </p:oleObj>
              </mc:Choice>
              <mc:Fallback>
                <p:oleObj name="公式" r:id="rId17" imgW="1574800" imgH="914400" progId="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257800"/>
                        <a:ext cx="15748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1066800" y="609600"/>
          <a:ext cx="7037388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8" name="公式" r:id="rId1" imgW="7019925" imgH="962025" progId="">
                  <p:embed/>
                </p:oleObj>
              </mc:Choice>
              <mc:Fallback>
                <p:oleObj name="公式" r:id="rId1" imgW="7019925" imgH="962025" progId="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609600"/>
                        <a:ext cx="7037388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685800" y="5334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533400" y="16906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6805" name="Object 5"/>
          <p:cNvGraphicFramePr>
            <a:graphicFrameLocks noChangeAspect="1"/>
          </p:cNvGraphicFramePr>
          <p:nvPr/>
        </p:nvGraphicFramePr>
        <p:xfrm>
          <a:off x="1422400" y="1524000"/>
          <a:ext cx="48260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9" name="公式" r:id="rId3" imgW="4597400" imgH="863600" progId="">
                  <p:embed/>
                </p:oleObj>
              </mc:Choice>
              <mc:Fallback>
                <p:oleObj name="公式" r:id="rId3" imgW="4597400" imgH="863600" progId="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1524000"/>
                        <a:ext cx="48260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685800" y="2438400"/>
          <a:ext cx="76835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0" name="公式" r:id="rId5" imgW="7315200" imgH="863600" progId="">
                  <p:embed/>
                </p:oleObj>
              </mc:Choice>
              <mc:Fallback>
                <p:oleObj name="公式" r:id="rId5" imgW="7315200" imgH="863600" progId="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438400"/>
                        <a:ext cx="7683500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6337300" y="3570288"/>
          <a:ext cx="17399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1" name="公式" r:id="rId7" imgW="1739900" imgH="393700" progId="">
                  <p:embed/>
                </p:oleObj>
              </mc:Choice>
              <mc:Fallback>
                <p:oleObj name="公式" r:id="rId7" imgW="1739900" imgH="393700" progId="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7300" y="3570288"/>
                        <a:ext cx="17399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8" name="Object 8"/>
          <p:cNvGraphicFramePr>
            <a:graphicFrameLocks noChangeAspect="1"/>
          </p:cNvGraphicFramePr>
          <p:nvPr/>
        </p:nvGraphicFramePr>
        <p:xfrm>
          <a:off x="609600" y="3505200"/>
          <a:ext cx="411321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2" name="公式" r:id="rId9" imgW="3911600" imgH="838200" progId="">
                  <p:embed/>
                </p:oleObj>
              </mc:Choice>
              <mc:Fallback>
                <p:oleObj name="公式" r:id="rId9" imgW="3911600" imgH="838200" progId="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05200"/>
                        <a:ext cx="4113213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9"/>
          <p:cNvGraphicFramePr>
            <a:graphicFrameLocks noChangeAspect="1"/>
          </p:cNvGraphicFramePr>
          <p:nvPr/>
        </p:nvGraphicFramePr>
        <p:xfrm>
          <a:off x="1295400" y="4572000"/>
          <a:ext cx="65817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3" name="公式" r:id="rId11" imgW="6273800" imgH="660400" progId="">
                  <p:embed/>
                </p:oleObj>
              </mc:Choice>
              <mc:Fallback>
                <p:oleObj name="公式" r:id="rId11" imgW="6273800" imgH="660400" progId="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572000"/>
                        <a:ext cx="658177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0"/>
          <p:cNvGraphicFramePr>
            <a:graphicFrameLocks noChangeAspect="1"/>
          </p:cNvGraphicFramePr>
          <p:nvPr/>
        </p:nvGraphicFramePr>
        <p:xfrm>
          <a:off x="1219200" y="5257800"/>
          <a:ext cx="62690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4" name="公式" r:id="rId13" imgW="5969000" imgH="863600" progId="">
                  <p:embed/>
                </p:oleObj>
              </mc:Choice>
              <mc:Fallback>
                <p:oleObj name="公式" r:id="rId13" imgW="5969000" imgH="863600" progId="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257800"/>
                        <a:ext cx="6269038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1" name="Object 11"/>
          <p:cNvGraphicFramePr>
            <a:graphicFrameLocks noChangeAspect="1"/>
          </p:cNvGraphicFramePr>
          <p:nvPr/>
        </p:nvGraphicFramePr>
        <p:xfrm>
          <a:off x="6084888" y="6165850"/>
          <a:ext cx="1739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5" name="公式" r:id="rId15" imgW="1739900" imgH="393700" progId="">
                  <p:embed/>
                </p:oleObj>
              </mc:Choice>
              <mc:Fallback>
                <p:oleObj name="公式" r:id="rId15" imgW="1739900" imgH="393700" progId="">
                  <p:embed/>
                  <p:pic>
                    <p:nvPicPr>
                      <p:cNvPr id="0" name="Picture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6165850"/>
                        <a:ext cx="17399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8" name="Object 4"/>
          <p:cNvGraphicFramePr>
            <a:graphicFrameLocks noChangeAspect="1"/>
          </p:cNvGraphicFramePr>
          <p:nvPr/>
        </p:nvGraphicFramePr>
        <p:xfrm>
          <a:off x="1547664" y="1412876"/>
          <a:ext cx="5487988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5" name="Equation" r:id="rId1" imgW="2324100" imgH="711200" progId="Equation.DSMT4">
                  <p:embed/>
                </p:oleObj>
              </mc:Choice>
              <mc:Fallback>
                <p:oleObj name="Equation" r:id="rId1" imgW="2324100" imgH="711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412876"/>
                        <a:ext cx="5487988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9" name="Object 5"/>
          <p:cNvGraphicFramePr>
            <a:graphicFrameLocks noChangeAspect="1"/>
          </p:cNvGraphicFramePr>
          <p:nvPr/>
        </p:nvGraphicFramePr>
        <p:xfrm>
          <a:off x="1403648" y="3068960"/>
          <a:ext cx="3738562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6" name="Equation" r:id="rId3" imgW="2133600" imgH="444500" progId="Equation.DSMT4">
                  <p:embed/>
                </p:oleObj>
              </mc:Choice>
              <mc:Fallback>
                <p:oleObj name="Equation" r:id="rId3" imgW="2133600" imgH="4445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068960"/>
                        <a:ext cx="3738562" cy="936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1331913" y="4221163"/>
          <a:ext cx="419735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7" name="Equation" r:id="rId5" imgW="2527300" imgH="444500" progId="Equation.DSMT4">
                  <p:embed/>
                </p:oleObj>
              </mc:Choice>
              <mc:Fallback>
                <p:oleObj name="Equation" r:id="rId5" imgW="2527300" imgH="4445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221163"/>
                        <a:ext cx="4197350" cy="738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1090613" y="838200"/>
          <a:ext cx="6978650" cy="148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5" name="公式" r:id="rId1" imgW="6886575" imgH="1457325" progId="">
                  <p:embed/>
                </p:oleObj>
              </mc:Choice>
              <mc:Fallback>
                <p:oleObj name="公式" r:id="rId1" imgW="6886575" imgH="1457325" progId="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838200"/>
                        <a:ext cx="6978650" cy="1487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762000" y="1004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762000" y="2528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800" b="1">
              <a:solidFill>
                <a:srgbClr val="0066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8853" name="Object 5"/>
          <p:cNvGraphicFramePr>
            <a:graphicFrameLocks noChangeAspect="1"/>
          </p:cNvGraphicFramePr>
          <p:nvPr/>
        </p:nvGraphicFramePr>
        <p:xfrm>
          <a:off x="1447800" y="2362200"/>
          <a:ext cx="7037388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6" name="公式" r:id="rId3" imgW="6794500" imgH="1435100" progId="">
                  <p:embed/>
                </p:oleObj>
              </mc:Choice>
              <mc:Fallback>
                <p:oleObj name="公式" r:id="rId3" imgW="6794500" imgH="1435100" progId="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362200"/>
                        <a:ext cx="7037388" cy="1435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989013" y="4038600"/>
          <a:ext cx="647858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7" name="公式" r:id="rId5" imgW="6477000" imgH="939800" progId="">
                  <p:embed/>
                </p:oleObj>
              </mc:Choice>
              <mc:Fallback>
                <p:oleObj name="公式" r:id="rId5" imgW="6477000" imgH="939800" progId="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4038600"/>
                        <a:ext cx="6478587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990600" y="5257800"/>
          <a:ext cx="1714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8" name="公式" r:id="rId7" imgW="1714500" imgH="838200" progId="">
                  <p:embed/>
                </p:oleObj>
              </mc:Choice>
              <mc:Fallback>
                <p:oleObj name="公式" r:id="rId7" imgW="1714500" imgH="838200" progId="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257800"/>
                        <a:ext cx="17145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8"/>
          <p:cNvGraphicFramePr>
            <a:graphicFrameLocks noChangeAspect="1"/>
          </p:cNvGraphicFramePr>
          <p:nvPr/>
        </p:nvGraphicFramePr>
        <p:xfrm>
          <a:off x="2825750" y="5257800"/>
          <a:ext cx="246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9" name="公式" r:id="rId9" imgW="2463800" imgH="838200" progId="">
                  <p:embed/>
                </p:oleObj>
              </mc:Choice>
              <mc:Fallback>
                <p:oleObj name="公式" r:id="rId9" imgW="2463800" imgH="838200" progId="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257800"/>
                        <a:ext cx="2463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066800" y="914400"/>
          <a:ext cx="595788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公式" r:id="rId1" imgW="5956300" imgH="838200" progId="">
                  <p:embed/>
                </p:oleObj>
              </mc:Choice>
              <mc:Fallback>
                <p:oleObj name="公式" r:id="rId1" imgW="5956300" imgH="838200" progId="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14400"/>
                        <a:ext cx="5957888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3"/>
          <p:cNvGraphicFramePr>
            <a:graphicFrameLocks noChangeAspect="1"/>
          </p:cNvGraphicFramePr>
          <p:nvPr/>
        </p:nvGraphicFramePr>
        <p:xfrm>
          <a:off x="1066800" y="1981200"/>
          <a:ext cx="5589588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公式" r:id="rId3" imgW="5588000" imgH="1968500" progId="">
                  <p:embed/>
                </p:oleObj>
              </mc:Choice>
              <mc:Fallback>
                <p:oleObj name="公式" r:id="rId3" imgW="5588000" imgH="1968500" progId="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981200"/>
                        <a:ext cx="5589588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4"/>
          <p:cNvGraphicFramePr>
            <a:graphicFrameLocks noChangeAspect="1"/>
          </p:cNvGraphicFramePr>
          <p:nvPr/>
        </p:nvGraphicFramePr>
        <p:xfrm>
          <a:off x="1143000" y="4038600"/>
          <a:ext cx="54229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" name="公式" r:id="rId5" imgW="5422900" imgH="1968500" progId="">
                  <p:embed/>
                </p:oleObj>
              </mc:Choice>
              <mc:Fallback>
                <p:oleObj name="公式" r:id="rId5" imgW="5422900" imgH="196850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038600"/>
                        <a:ext cx="5422900" cy="1968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6921500" y="5399088"/>
          <a:ext cx="13081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" name="公式" r:id="rId7" imgW="1307465" imgH="393700" progId="">
                  <p:embed/>
                </p:oleObj>
              </mc:Choice>
              <mc:Fallback>
                <p:oleObj name="公式" r:id="rId7" imgW="1307465" imgH="393700" progId="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0" y="5399088"/>
                        <a:ext cx="13081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620688"/>
            <a:ext cx="4176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例：</a:t>
            </a:r>
            <a:r>
              <a:rPr lang="zh-CN" altLang="en-US" sz="2800" b="1" dirty="0"/>
              <a:t>求幂级数的和函数</a:t>
            </a:r>
            <a:r>
              <a:rPr lang="zh-CN" altLang="en-US" sz="2400" dirty="0"/>
              <a:t>：</a:t>
            </a:r>
            <a:endParaRPr lang="zh-CN" altLang="en-US" sz="2400" dirty="0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4139952" y="476672"/>
          <a:ext cx="31273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9" name="Equation" r:id="rId1" imgW="3149600" imgH="939800" progId="Equation.DSMT4">
                  <p:embed/>
                </p:oleObj>
              </mc:Choice>
              <mc:Fallback>
                <p:oleObj name="Equation" r:id="rId1" imgW="3149600" imgH="939800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952" y="476672"/>
                        <a:ext cx="3127375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23528" y="1484784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解  易求得收敛域为</a:t>
            </a:r>
            <a:r>
              <a:rPr lang="en-US" altLang="zh-CN" sz="2800" b="1" dirty="0"/>
              <a:t>[-1,1]</a:t>
            </a:r>
            <a:endParaRPr lang="zh-CN" altLang="en-US" sz="2400" dirty="0"/>
          </a:p>
        </p:txBody>
      </p:sp>
      <p:graphicFrame>
        <p:nvGraphicFramePr>
          <p:cNvPr id="43010" name="Object 2"/>
          <p:cNvGraphicFramePr>
            <a:graphicFrameLocks noChangeAspect="1"/>
          </p:cNvGraphicFramePr>
          <p:nvPr/>
        </p:nvGraphicFramePr>
        <p:xfrm>
          <a:off x="1259632" y="2054207"/>
          <a:ext cx="5256584" cy="946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0" name="Equation" r:id="rId3" imgW="5257800" imgH="939800" progId="Equation.DSMT4">
                  <p:embed/>
                </p:oleObj>
              </mc:Choice>
              <mc:Fallback>
                <p:oleObj name="Equation" r:id="rId3" imgW="5257800" imgH="9398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2054207"/>
                        <a:ext cx="5256584" cy="9464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403648" y="3140968"/>
          <a:ext cx="58801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1" name="Equation" r:id="rId5" imgW="5880100" imgH="990600" progId="Equation.DSMT4">
                  <p:embed/>
                </p:oleObj>
              </mc:Choice>
              <mc:Fallback>
                <p:oleObj name="Equation" r:id="rId5" imgW="5880100" imgH="9906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140968"/>
                        <a:ext cx="5880100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1475656" y="4293096"/>
          <a:ext cx="38227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2" name="Equation" r:id="rId7" imgW="3822700" imgH="850900" progId="Equation.DSMT4">
                  <p:embed/>
                </p:oleObj>
              </mc:Choice>
              <mc:Fallback>
                <p:oleObj name="Equation" r:id="rId7" imgW="3822700" imgH="8509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293096"/>
                        <a:ext cx="3822700" cy="855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251520" y="5373216"/>
          <a:ext cx="78867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3" name="Equation" r:id="rId9" imgW="7886700" imgH="876300" progId="Equation.DSMT4">
                  <p:embed/>
                </p:oleObj>
              </mc:Choice>
              <mc:Fallback>
                <p:oleObj name="Equation" r:id="rId9" imgW="7886700" imgH="8763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5373216"/>
                        <a:ext cx="7886700" cy="881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10880" y="404664"/>
                <a:ext cx="8892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0070C0"/>
                    </a:solidFill>
                  </a:rPr>
                  <a:t>例：</a:t>
                </a: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b="1" dirty="0"/>
                  <a:t>连续，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)&gt;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求幂级数的收敛域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80" y="404664"/>
                <a:ext cx="8892480" cy="523220"/>
              </a:xfrm>
              <a:prstGeom prst="rect">
                <a:avLst/>
              </a:prstGeom>
              <a:blipFill rotWithShape="0">
                <a:blip r:embed="rId1"/>
                <a:stretch>
                  <a:fillRect l="-1440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1698625" y="955675"/>
          <a:ext cx="3922713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9" name="Equation" r:id="rId2" imgW="3949700" imgH="977900" progId="Equation.DSMT4">
                  <p:embed/>
                </p:oleObj>
              </mc:Choice>
              <mc:Fallback>
                <p:oleObj name="Equation" r:id="rId2" imgW="3949700" imgH="9779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955675"/>
                        <a:ext cx="3922713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9512" y="2060848"/>
                <a:ext cx="87129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解  设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zh-CN" altLang="en-US" sz="2800" b="1" dirty="0"/>
                  <a:t>分别为函数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800" b="1" dirty="0"/>
                  <a:t>上的最小和最大值</a:t>
                </a:r>
                <a:r>
                  <a:rPr lang="en-US" altLang="zh-CN" sz="2800" b="1" dirty="0"/>
                  <a:t>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060848"/>
                <a:ext cx="871296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399" t="-15116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2483768" y="2780928"/>
          <a:ext cx="31369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0" name="Equation" r:id="rId5" imgW="3136900" imgH="889000" progId="Equation.DSMT4">
                  <p:embed/>
                </p:oleObj>
              </mc:Choice>
              <mc:Fallback>
                <p:oleObj name="Equation" r:id="rId5" imgW="3136900" imgH="8890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2780928"/>
                        <a:ext cx="31369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323528" y="4869160"/>
                <a:ext cx="19442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869160"/>
                <a:ext cx="1944216" cy="523220"/>
              </a:xfrm>
              <a:prstGeom prst="rect">
                <a:avLst/>
              </a:prstGeom>
              <a:blipFill rotWithShape="0">
                <a:blip r:embed="rId7"/>
                <a:stretch>
                  <a:fillRect l="-6270" t="-16279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1547664" y="3933056"/>
          <a:ext cx="483870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1" name="Equation" r:id="rId8" imgW="4838700" imgH="622300" progId="Equation.DSMT4">
                  <p:embed/>
                </p:oleObj>
              </mc:Choice>
              <mc:Fallback>
                <p:oleObj name="Equation" r:id="rId8" imgW="4838700" imgH="6223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933056"/>
                        <a:ext cx="483870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8"/>
          <p:cNvGraphicFramePr>
            <a:graphicFrameLocks noChangeAspect="1"/>
          </p:cNvGraphicFramePr>
          <p:nvPr/>
        </p:nvGraphicFramePr>
        <p:xfrm>
          <a:off x="2699792" y="4581128"/>
          <a:ext cx="5473700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12" name="Equation" r:id="rId10" imgW="5473700" imgH="1041400" progId="Equation.DSMT4">
                  <p:embed/>
                </p:oleObj>
              </mc:Choice>
              <mc:Fallback>
                <p:oleObj name="Equation" r:id="rId10" imgW="5473700" imgH="10414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581128"/>
                        <a:ext cx="5473700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251520" y="5877272"/>
                <a:ext cx="446449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故所求的收敛域为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877272"/>
                <a:ext cx="4464496" cy="523220"/>
              </a:xfrm>
              <a:prstGeom prst="rect">
                <a:avLst/>
              </a:prstGeom>
              <a:blipFill rotWithShape="0">
                <a:blip r:embed="rId12"/>
                <a:stretch>
                  <a:fillRect l="-2729" t="-15116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404664"/>
            <a:ext cx="385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续上例：当设级数为</a:t>
            </a:r>
            <a:endParaRPr lang="zh-CN" altLang="en-US" sz="2400" dirty="0"/>
          </a:p>
        </p:txBody>
      </p:sp>
      <p:graphicFrame>
        <p:nvGraphicFramePr>
          <p:cNvPr id="43009" name="Object 1"/>
          <p:cNvGraphicFramePr>
            <a:graphicFrameLocks noChangeAspect="1"/>
          </p:cNvGraphicFramePr>
          <p:nvPr/>
        </p:nvGraphicFramePr>
        <p:xfrm>
          <a:off x="3491880" y="188640"/>
          <a:ext cx="13112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0" name="Equation" r:id="rId1" imgW="1320800" imgH="927100" progId="Equation.DSMT4">
                  <p:embed/>
                </p:oleObj>
              </mc:Choice>
              <mc:Fallback>
                <p:oleObj name="Equation" r:id="rId1" imgW="1320800" imgH="927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88640"/>
                        <a:ext cx="1311275" cy="927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0" y="1268760"/>
                <a:ext cx="5148064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解  收敛半径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800" b="1" dirty="0"/>
                  <a:t>.</a:t>
                </a:r>
                <a:r>
                  <a:rPr lang="zh-CN" altLang="en-US" sz="28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800" b="1" dirty="0"/>
                  <a:t>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68760"/>
                <a:ext cx="5148064" cy="712631"/>
              </a:xfrm>
              <a:prstGeom prst="rect">
                <a:avLst/>
              </a:prstGeom>
              <a:blipFill rotWithShape="0">
                <a:blip r:embed="rId3"/>
                <a:stretch>
                  <a:fillRect l="-2370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4644008" y="1124744"/>
          <a:ext cx="3492500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1" name="Equation" r:id="rId4" imgW="3492500" imgH="889000" progId="Equation.DSMT4">
                  <p:embed/>
                </p:oleObj>
              </mc:Choice>
              <mc:Fallback>
                <p:oleObj name="Equation" r:id="rId4" imgW="3492500" imgH="8890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124744"/>
                        <a:ext cx="3492500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503238" y="2781300"/>
          <a:ext cx="66167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2" name="Equation" r:id="rId6" imgW="6616700" imgH="838200" progId="Equation.DSMT4">
                  <p:embed/>
                </p:oleObj>
              </mc:Choice>
              <mc:Fallback>
                <p:oleObj name="Equation" r:id="rId6" imgW="6616700" imgH="838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8" y="2781300"/>
                        <a:ext cx="66167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323528" y="6021288"/>
                <a:ext cx="6408712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故所求的收敛域为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021288"/>
                <a:ext cx="6408712" cy="712631"/>
              </a:xfrm>
              <a:prstGeom prst="rect">
                <a:avLst/>
              </a:prstGeom>
              <a:blipFill rotWithShape="0">
                <a:blip r:embed="rId8"/>
                <a:stretch>
                  <a:fillRect l="-1903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251520" y="2060848"/>
                <a:ext cx="4104456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故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800" b="1" dirty="0"/>
                  <a:t>不是收敛点</a:t>
                </a:r>
                <a:r>
                  <a:rPr lang="en-US" altLang="zh-CN" sz="2800" b="1" dirty="0"/>
                  <a:t>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60848"/>
                <a:ext cx="4104456" cy="712631"/>
              </a:xfrm>
              <a:prstGeom prst="rect">
                <a:avLst/>
              </a:prstGeom>
              <a:blipFill rotWithShape="0">
                <a:blip r:embed="rId9"/>
                <a:stretch>
                  <a:fillRect l="-2967" b="-8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3851920" y="2060848"/>
                <a:ext cx="4104456" cy="7126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CN" altLang="en-US" sz="2800" b="1" dirty="0"/>
                  <a:t>，通项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2060848"/>
                <a:ext cx="4104456" cy="712631"/>
              </a:xfrm>
              <a:prstGeom prst="rect">
                <a:avLst/>
              </a:prstGeom>
              <a:blipFill rotWithShape="0">
                <a:blip r:embed="rId10"/>
                <a:stretch>
                  <a:fillRect l="-3120" b="-59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647700" y="3716338"/>
          <a:ext cx="32639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3" name="Equation" r:id="rId11" imgW="3263900" imgH="685800" progId="Equation.DSMT4">
                  <p:embed/>
                </p:oleObj>
              </mc:Choice>
              <mc:Fallback>
                <p:oleObj name="Equation" r:id="rId11" imgW="3263900" imgH="6858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3716338"/>
                        <a:ext cx="3263900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915816" y="4725144"/>
          <a:ext cx="702692" cy="463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4" name="Equation" r:id="rId13" imgW="774065" imgH="508000" progId="Equation.DSMT4">
                  <p:embed/>
                </p:oleObj>
              </mc:Choice>
              <mc:Fallback>
                <p:oleObj name="Equation" r:id="rId13" imgW="774065" imgH="5080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725144"/>
                        <a:ext cx="702692" cy="463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39552" y="4653136"/>
            <a:ext cx="2448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易证交错级数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683568" y="5373216"/>
            <a:ext cx="68407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的绝对值通项单调趋于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，故该级数收敛</a:t>
            </a:r>
            <a:r>
              <a:rPr lang="en-US" altLang="zh-CN" sz="2800" b="1" dirty="0"/>
              <a:t>.</a:t>
            </a:r>
            <a:endParaRPr lang="zh-CN" alt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WPS 演示</Application>
  <PresentationFormat>全屏显示(4:3)</PresentationFormat>
  <Paragraphs>76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50</vt:i4>
      </vt:variant>
      <vt:variant>
        <vt:lpstr>幻灯片标题</vt:lpstr>
      </vt:variant>
      <vt:variant>
        <vt:i4>17</vt:i4>
      </vt:variant>
    </vt:vector>
  </HeadingPairs>
  <TitlesOfParts>
    <vt:vector size="78" baseType="lpstr">
      <vt:lpstr>Arial</vt:lpstr>
      <vt:lpstr>宋体</vt:lpstr>
      <vt:lpstr>Wingdings</vt:lpstr>
      <vt:lpstr>幼圆</vt:lpstr>
      <vt:lpstr>Times New Roman</vt:lpstr>
      <vt:lpstr>黑体</vt:lpstr>
      <vt:lpstr>微软雅黑</vt:lpstr>
      <vt:lpstr>Arial Unicode MS</vt:lpstr>
      <vt:lpstr>Calibri Light</vt:lpstr>
      <vt:lpstr>Calibri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li</dc:creator>
  <cp:lastModifiedBy>WPS_1602032122</cp:lastModifiedBy>
  <cp:revision>156</cp:revision>
  <dcterms:created xsi:type="dcterms:W3CDTF">1999-12-05T14:27:00Z</dcterms:created>
  <dcterms:modified xsi:type="dcterms:W3CDTF">2024-05-15T13:53:24Z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