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1"/>
  </p:notesMasterIdLst>
  <p:handoutMasterIdLst>
    <p:handoutMasterId r:id="rId42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05" r:id="rId40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83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511" autoAdjust="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799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33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33.wmf"/><Relationship Id="rId1" Type="http://schemas.openxmlformats.org/officeDocument/2006/relationships/image" Target="../media/image69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17" Type="http://schemas.openxmlformats.org/officeDocument/2006/relationships/image" Target="../media/image161.wmf"/><Relationship Id="rId2" Type="http://schemas.openxmlformats.org/officeDocument/2006/relationships/image" Target="../media/image146.wmf"/><Relationship Id="rId16" Type="http://schemas.openxmlformats.org/officeDocument/2006/relationships/image" Target="../media/image160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5" Type="http://schemas.openxmlformats.org/officeDocument/2006/relationships/image" Target="../media/image15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12" Type="http://schemas.openxmlformats.org/officeDocument/2006/relationships/image" Target="../media/image173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11" Type="http://schemas.openxmlformats.org/officeDocument/2006/relationships/image" Target="../media/image172.wmf"/><Relationship Id="rId5" Type="http://schemas.openxmlformats.org/officeDocument/2006/relationships/image" Target="../media/image166.wmf"/><Relationship Id="rId10" Type="http://schemas.openxmlformats.org/officeDocument/2006/relationships/image" Target="../media/image171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4" Type="http://schemas.openxmlformats.org/officeDocument/2006/relationships/image" Target="../media/image20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8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12" Type="http://schemas.openxmlformats.org/officeDocument/2006/relationships/image" Target="../media/image217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6.wmf"/><Relationship Id="rId5" Type="http://schemas.openxmlformats.org/officeDocument/2006/relationships/image" Target="../media/image210.wmf"/><Relationship Id="rId10" Type="http://schemas.openxmlformats.org/officeDocument/2006/relationships/image" Target="../media/image215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Relationship Id="rId14" Type="http://schemas.openxmlformats.org/officeDocument/2006/relationships/image" Target="../media/image21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image" Target="../media/image238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12" Type="http://schemas.openxmlformats.org/officeDocument/2006/relationships/image" Target="../media/image237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11" Type="http://schemas.openxmlformats.org/officeDocument/2006/relationships/image" Target="../media/image236.wmf"/><Relationship Id="rId5" Type="http://schemas.openxmlformats.org/officeDocument/2006/relationships/image" Target="../media/image230.wmf"/><Relationship Id="rId10" Type="http://schemas.openxmlformats.org/officeDocument/2006/relationships/image" Target="../media/image235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Relationship Id="rId14" Type="http://schemas.openxmlformats.org/officeDocument/2006/relationships/image" Target="../media/image23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image" Target="../media/image241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38E75ED9-8D57-41C7-B978-3B206A8A5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82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F0E2C832-A25D-4985-B059-8F87888DF6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17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42790-CDEC-42A5-AA8F-6E21840450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4893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7F5-20A9-40AA-9F35-7061A2F0A66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2316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46328-BD0B-4962-8CCE-F7C51CD4165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13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C721B-576D-47D2-8D1F-04E9F413F8F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192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9E552-0281-4D36-A251-80CE1555A31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9250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7C291-F2BA-4A34-9984-A8E0FC521F1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4233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3D044-1A07-42EC-8FE7-A31E44A1996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3415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6873F-0BBD-4BA7-BFB8-F52F23A1DDF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7240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6BE3B-6FA2-4150-90BC-2DA8CCB6719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9949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766C4-9F1A-4606-9A87-A9A2B369BF1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87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11BF0-5D0D-4C30-9EF7-8BB6AD3BDFA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441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630BD-406E-4CE7-96B8-172E5C34C50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4217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6C84D-2A68-4097-9900-B59AC6E7CEF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3929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F4ACA-1071-4F06-9734-0481048A952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490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0128E-D921-41E2-8C0A-6179BECD1E1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9726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D5B23-3054-4722-8400-9DCAA6219BD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4478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C71DE-0BB4-42AE-AB58-9EAC08923DC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9736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86CF4-82E5-43E5-8497-9DCD03E537A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613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CA734-312D-400B-9471-19ECA97EC15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632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AA638-814B-4A8C-B303-D20BF7A8952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7233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434BA-1870-4F56-AE50-2C2E3C9CEA3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3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D2B7-2D22-40F5-BCCF-9B438221A8F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843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6605-F552-4260-8847-0B4F7ECDB21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9995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EB07-1880-4035-A8F1-B465AE4060A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7483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0FC22-727A-4070-941B-CD09BA342C1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174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A6330-E940-4711-AD8B-5031A2A94D1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2018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E4B76-B6E8-415F-A2A8-9591E28232F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4081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E0AAC-78CB-4A9F-9968-D204333021D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2158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9183A-718F-4835-9930-48D3377308B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6066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E9148-5F55-4557-9A38-C1FCB02E550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2309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FD738-A95A-4DC1-BBB1-91608615EB8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0443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02D63-2E7A-4CFE-B424-E6D1E647EF0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026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F1BEC-6200-4AA1-BFAA-AD53A08C5A2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447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40608-962F-4AB8-895A-F55DB32C6EA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226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5F935-85E2-4489-A363-56D1C21D84C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263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A3EAC-B529-4A99-ADCD-49B74531F06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5904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BFE1F-5A7C-417B-9BC6-D0E5529F7D6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226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2EA13-0545-452A-8195-8BBCDD9230F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941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76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7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5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39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43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" Target="slide9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33.wmf"/><Relationship Id="rId10" Type="http://schemas.openxmlformats.org/officeDocument/2006/relationships/image" Target="../media/image71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0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79.bin"/><Relationship Id="rId5" Type="http://schemas.openxmlformats.org/officeDocument/2006/relationships/image" Target="../media/image33.wmf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3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8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79.wmf"/><Relationship Id="rId25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85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92.bin"/><Relationship Id="rId5" Type="http://schemas.openxmlformats.org/officeDocument/2006/relationships/image" Target="../media/image69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28" Type="http://schemas.openxmlformats.org/officeDocument/2006/relationships/oleObject" Target="../embeddings/oleObject94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80.wmf"/><Relationship Id="rId31" Type="http://schemas.openxmlformats.org/officeDocument/2006/relationships/image" Target="../media/image86.wmf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84.wmf"/><Relationship Id="rId30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1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0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06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15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13.wmf"/><Relationship Id="rId25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119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126.bin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23" Type="http://schemas.openxmlformats.org/officeDocument/2006/relationships/image" Target="../media/image116.wmf"/><Relationship Id="rId28" Type="http://schemas.openxmlformats.org/officeDocument/2006/relationships/oleObject" Target="../embeddings/oleObject128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14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1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0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28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26.wmf"/><Relationship Id="rId25" Type="http://schemas.openxmlformats.org/officeDocument/2006/relationships/image" Target="../media/image130.wmf"/><Relationship Id="rId33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29" Type="http://schemas.openxmlformats.org/officeDocument/2006/relationships/image" Target="../media/image132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23.wmf"/><Relationship Id="rId24" Type="http://schemas.openxmlformats.org/officeDocument/2006/relationships/oleObject" Target="../embeddings/oleObject139.bin"/><Relationship Id="rId32" Type="http://schemas.openxmlformats.org/officeDocument/2006/relationships/oleObject" Target="../embeddings/oleObject143.bin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28" Type="http://schemas.openxmlformats.org/officeDocument/2006/relationships/oleObject" Target="../embeddings/oleObject141.bin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27.wmf"/><Relationship Id="rId31" Type="http://schemas.openxmlformats.org/officeDocument/2006/relationships/image" Target="../media/image133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131.wmf"/><Relationship Id="rId30" Type="http://schemas.openxmlformats.org/officeDocument/2006/relationships/oleObject" Target="../embeddings/oleObject1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43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53.wmf"/><Relationship Id="rId34" Type="http://schemas.openxmlformats.org/officeDocument/2006/relationships/oleObject" Target="../embeddings/oleObject169.bin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1.wmf"/><Relationship Id="rId25" Type="http://schemas.openxmlformats.org/officeDocument/2006/relationships/image" Target="../media/image155.wmf"/><Relationship Id="rId33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57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8.wmf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37" Type="http://schemas.openxmlformats.org/officeDocument/2006/relationships/image" Target="../media/image161.wmf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28" Type="http://schemas.openxmlformats.org/officeDocument/2006/relationships/oleObject" Target="../embeddings/oleObject166.bin"/><Relationship Id="rId36" Type="http://schemas.openxmlformats.org/officeDocument/2006/relationships/oleObject" Target="../embeddings/oleObject170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52.wmf"/><Relationship Id="rId31" Type="http://schemas.openxmlformats.org/officeDocument/2006/relationships/image" Target="../media/image158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56.wmf"/><Relationship Id="rId30" Type="http://schemas.openxmlformats.org/officeDocument/2006/relationships/oleObject" Target="../embeddings/oleObject167.bin"/><Relationship Id="rId35" Type="http://schemas.openxmlformats.org/officeDocument/2006/relationships/image" Target="../media/image16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78.bin"/><Relationship Id="rId26" Type="http://schemas.openxmlformats.org/officeDocument/2006/relationships/oleObject" Target="../embeddings/oleObject182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70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68.wmf"/><Relationship Id="rId25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65.wmf"/><Relationship Id="rId24" Type="http://schemas.openxmlformats.org/officeDocument/2006/relationships/oleObject" Target="../embeddings/oleObject181.bin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23" Type="http://schemas.openxmlformats.org/officeDocument/2006/relationships/image" Target="../media/image171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69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0.bin"/><Relationship Id="rId27" Type="http://schemas.openxmlformats.org/officeDocument/2006/relationships/image" Target="../media/image17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190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9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81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8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90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8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95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9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200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1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0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10.w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6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214.wmf"/><Relationship Id="rId7" Type="http://schemas.openxmlformats.org/officeDocument/2006/relationships/image" Target="../media/image207.w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212.wmf"/><Relationship Id="rId25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29" Type="http://schemas.openxmlformats.org/officeDocument/2006/relationships/image" Target="../media/image218.wmf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09.wmf"/><Relationship Id="rId24" Type="http://schemas.openxmlformats.org/officeDocument/2006/relationships/oleObject" Target="../embeddings/oleObject225.bin"/><Relationship Id="rId5" Type="http://schemas.openxmlformats.org/officeDocument/2006/relationships/image" Target="../media/image206.wmf"/><Relationship Id="rId15" Type="http://schemas.openxmlformats.org/officeDocument/2006/relationships/image" Target="../media/image211.wmf"/><Relationship Id="rId23" Type="http://schemas.openxmlformats.org/officeDocument/2006/relationships/image" Target="../media/image215.wmf"/><Relationship Id="rId28" Type="http://schemas.openxmlformats.org/officeDocument/2006/relationships/oleObject" Target="../embeddings/oleObject227.bin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213.wmf"/><Relationship Id="rId31" Type="http://schemas.openxmlformats.org/officeDocument/2006/relationships/image" Target="../media/image219.w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4.bin"/><Relationship Id="rId27" Type="http://schemas.openxmlformats.org/officeDocument/2006/relationships/image" Target="../media/image217.wmf"/><Relationship Id="rId30" Type="http://schemas.openxmlformats.org/officeDocument/2006/relationships/oleObject" Target="../embeddings/oleObject2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224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23.wmf"/><Relationship Id="rId5" Type="http://schemas.openxmlformats.org/officeDocument/2006/relationships/image" Target="../media/image220.wmf"/><Relationship Id="rId15" Type="http://schemas.openxmlformats.org/officeDocument/2006/relationships/image" Target="../media/image225.wmf"/><Relationship Id="rId10" Type="http://schemas.openxmlformats.org/officeDocument/2006/relationships/oleObject" Target="../embeddings/oleObject232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3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32.wmf"/><Relationship Id="rId26" Type="http://schemas.openxmlformats.org/officeDocument/2006/relationships/image" Target="../media/image236.wmf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243.bin"/><Relationship Id="rId7" Type="http://schemas.openxmlformats.org/officeDocument/2006/relationships/image" Target="../media/image227.wmf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36.bin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35.wmf"/><Relationship Id="rId32" Type="http://schemas.openxmlformats.org/officeDocument/2006/relationships/image" Target="../media/image239.wmf"/><Relationship Id="rId5" Type="http://schemas.openxmlformats.org/officeDocument/2006/relationships/image" Target="../media/image226.wmf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37.w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" Type="http://schemas.openxmlformats.org/officeDocument/2006/relationships/oleObject" Target="../embeddings/oleObject235.bin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23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oleObject" Target="../embeddings/oleObject2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2.png"/><Relationship Id="rId11" Type="http://schemas.openxmlformats.org/officeDocument/2006/relationships/image" Target="../media/image2450.png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244.png"/><Relationship Id="rId4" Type="http://schemas.openxmlformats.org/officeDocument/2006/relationships/image" Target="../media/image241.png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246.wmf"/><Relationship Id="rId4" Type="http://schemas.openxmlformats.org/officeDocument/2006/relationships/oleObject" Target="../embeddings/oleObject25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6" name="Rectangle 618"/>
          <p:cNvSpPr>
            <a:spLocks noChangeArrowheads="1"/>
          </p:cNvSpPr>
          <p:nvPr/>
        </p:nvSpPr>
        <p:spPr bwMode="auto">
          <a:xfrm>
            <a:off x="1835696" y="404664"/>
            <a:ext cx="5684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Ch15§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  </a:t>
            </a:r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40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傅里叶级数  </a:t>
            </a:r>
            <a:endParaRPr lang="zh-CN" altLang="en-US" sz="24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7" name="Rectangle 619"/>
          <p:cNvSpPr>
            <a:spLocks noChangeArrowheads="1"/>
          </p:cNvSpPr>
          <p:nvPr/>
        </p:nvSpPr>
        <p:spPr bwMode="auto">
          <a:xfrm>
            <a:off x="575556" y="1269050"/>
            <a:ext cx="78852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98463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一个函数能表示成幂级数给研究函数带来便利</a:t>
            </a:r>
            <a:r>
              <a:rPr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但对函数的要求很</a:t>
            </a:r>
            <a:r>
              <a:rPr lang="zh-CN" altLang="en-US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高</a:t>
            </a:r>
            <a:r>
              <a:rPr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如果函数没有这么好的性质</a:t>
            </a:r>
            <a:r>
              <a:rPr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能否也可以用一些</a:t>
            </a:r>
            <a:r>
              <a:rPr lang="zh-CN" altLang="en-US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简单的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函数组成的级数来表示该函数呢</a:t>
            </a:r>
            <a:r>
              <a:rPr lang="en-US" altLang="zh-CN" sz="2800" b="0" dirty="0">
                <a:ea typeface="华文新魏" panose="02010800040101010101" pitchFamily="2" charset="-122"/>
              </a:rPr>
              <a:t>?</a:t>
            </a:r>
            <a:r>
              <a:rPr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这就是将要讨论的</a:t>
            </a:r>
            <a:r>
              <a:rPr lang="zh-CN" altLang="en-US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傅里叶级数，其有着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非常广泛的</a:t>
            </a:r>
            <a:r>
              <a:rPr lang="zh-CN" altLang="en-US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r>
              <a:rPr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     </a:t>
            </a:r>
            <a:endParaRPr lang="en-US" altLang="zh-CN" sz="2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911" name="Rectangle 6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99592" y="3825044"/>
            <a:ext cx="4834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一、三角级数</a:t>
            </a:r>
            <a:r>
              <a:rPr lang="en-US" altLang="zh-CN" sz="3200" b="0" dirty="0">
                <a:latin typeface="Arial" panose="020B0604020202020204" pitchFamily="34" charset="0"/>
                <a:ea typeface="华文新魏" panose="02010800040101010101" pitchFamily="2" charset="-122"/>
              </a:rPr>
              <a:t>·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正交函数系</a:t>
            </a:r>
          </a:p>
        </p:txBody>
      </p:sp>
      <p:sp>
        <p:nvSpPr>
          <p:cNvPr id="12912" name="Rectangle 62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7604" y="5049180"/>
            <a:ext cx="2774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三、收敛定理</a:t>
            </a:r>
          </a:p>
        </p:txBody>
      </p:sp>
      <p:grpSp>
        <p:nvGrpSpPr>
          <p:cNvPr id="12914" name="Group 626"/>
          <p:cNvGrpSpPr>
            <a:grpSpLocks/>
          </p:cNvGrpSpPr>
          <p:nvPr/>
        </p:nvGrpSpPr>
        <p:grpSpPr bwMode="auto">
          <a:xfrm>
            <a:off x="971600" y="4437112"/>
            <a:ext cx="7632700" cy="609600"/>
            <a:chOff x="629" y="2880"/>
            <a:chExt cx="4808" cy="384"/>
          </a:xfrm>
        </p:grpSpPr>
        <p:sp>
          <p:nvSpPr>
            <p:cNvPr id="12910" name="Rectangle 622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29" y="2880"/>
              <a:ext cx="48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二、以</a:t>
              </a:r>
              <a:r>
                <a: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</a:t>
              </a:r>
              <a:r>
                <a:rPr lang="zh-CN" altLang="en-US" sz="3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为周期的函数的傅里叶级数</a:t>
              </a:r>
            </a:p>
          </p:txBody>
        </p:sp>
        <p:graphicFrame>
          <p:nvGraphicFramePr>
            <p:cNvPr id="12913" name="Object 6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253548"/>
                </p:ext>
              </p:extLst>
            </p:nvPr>
          </p:nvGraphicFramePr>
          <p:xfrm>
            <a:off x="1491" y="2948"/>
            <a:ext cx="2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45" name="Equation" r:id="rId6" imgW="457200" imgH="393480" progId="Equation.DSMT4">
                    <p:embed/>
                  </p:oleObj>
                </mc:Choice>
                <mc:Fallback>
                  <p:oleObj name="Equation" r:id="rId6" imgW="457200" imgH="393480" progId="Equation.DSMT4">
                    <p:embed/>
                    <p:pic>
                      <p:nvPicPr>
                        <p:cNvPr id="0" name="Picture 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2948"/>
                          <a:ext cx="28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11560" y="594928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:3,4,5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9" name="Group 15"/>
          <p:cNvGrpSpPr>
            <a:grpSpLocks/>
          </p:cNvGrpSpPr>
          <p:nvPr/>
        </p:nvGrpSpPr>
        <p:grpSpPr bwMode="auto">
          <a:xfrm>
            <a:off x="585788" y="549275"/>
            <a:ext cx="7966075" cy="519113"/>
            <a:chOff x="409" y="845"/>
            <a:chExt cx="5018" cy="327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409" y="845"/>
              <a:ext cx="2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由定理条件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68" name="Object 4"/>
            <p:cNvGraphicFramePr>
              <a:graphicFrameLocks noChangeAspect="1"/>
            </p:cNvGraphicFramePr>
            <p:nvPr/>
          </p:nvGraphicFramePr>
          <p:xfrm>
            <a:off x="2880" y="908"/>
            <a:ext cx="7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1" name="Equation" r:id="rId4" imgW="1155700" imgH="381000" progId="Equation.DSMT4">
                    <p:embed/>
                  </p:oleObj>
                </mc:Choice>
                <mc:Fallback>
                  <p:oleObj name="Equation" r:id="rId4" imgW="1155700" imgH="3810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908"/>
                          <a:ext cx="72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3524" y="845"/>
              <a:ext cx="1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上连续且可积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598488" y="1230313"/>
            <a:ext cx="310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</a:rPr>
              <a:t>(9)</a:t>
            </a:r>
            <a:r>
              <a:rPr lang="zh-CN" altLang="en-US"/>
              <a:t>式逐项积分得  </a:t>
            </a: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187450" y="1925638"/>
          <a:ext cx="1571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2" name="Equation" r:id="rId6" imgW="1574800" imgH="685800" progId="Equation.DSMT4">
                  <p:embed/>
                </p:oleObj>
              </mc:Choice>
              <mc:Fallback>
                <p:oleObj name="Equation" r:id="rId6" imgW="1574800" imgH="685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25638"/>
                        <a:ext cx="1571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1527175" y="2814638"/>
          <a:ext cx="69723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3" name="Equation" r:id="rId8" imgW="6972300" imgH="927100" progId="Equation.DSMT4">
                  <p:embed/>
                </p:oleObj>
              </mc:Choice>
              <mc:Fallback>
                <p:oleObj name="Equation" r:id="rId8" imgW="6972300" imgH="9271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814638"/>
                        <a:ext cx="69723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557213" y="3906838"/>
            <a:ext cx="797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由关系式</a:t>
            </a:r>
            <a:r>
              <a:rPr lang="en-US" altLang="zh-CN">
                <a:latin typeface="Times New Roman" panose="02020603050405020304" pitchFamily="18" charset="0"/>
              </a:rPr>
              <a:t>(6)</a:t>
            </a:r>
            <a:r>
              <a:rPr lang="zh-CN" altLang="en-US"/>
              <a:t>知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上式右边括号内的积分都等于零</a:t>
            </a:r>
            <a:r>
              <a:rPr lang="en-US" altLang="zh-CN"/>
              <a:t>. 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96900" y="4602163"/>
            <a:ext cx="1077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所以 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339975" y="5111750"/>
          <a:ext cx="3857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4" name="Equation" r:id="rId10" imgW="3860800" imgH="838200" progId="Equation.DSMT4">
                  <p:embed/>
                </p:oleObj>
              </mc:Choice>
              <mc:Fallback>
                <p:oleObj name="Equation" r:id="rId10" imgW="3860800" imgH="838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111750"/>
                        <a:ext cx="3857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85788" y="5286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即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994025" y="979488"/>
          <a:ext cx="2657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9" name="Equation" r:id="rId4" imgW="2654300" imgH="850900" progId="Equation.DSMT4">
                  <p:embed/>
                </p:oleObj>
              </mc:Choice>
              <mc:Fallback>
                <p:oleObj name="Equation" r:id="rId4" imgW="2654300" imgH="8509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979488"/>
                        <a:ext cx="26574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2" name="Group 12"/>
          <p:cNvGrpSpPr>
            <a:grpSpLocks/>
          </p:cNvGrpSpPr>
          <p:nvPr/>
        </p:nvGrpSpPr>
        <p:grpSpPr bwMode="auto">
          <a:xfrm>
            <a:off x="568325" y="1844675"/>
            <a:ext cx="6383338" cy="534988"/>
            <a:chOff x="385" y="1742"/>
            <a:chExt cx="4021" cy="337"/>
          </a:xfrm>
        </p:grpSpPr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385" y="174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49" name="Object 9"/>
            <p:cNvGraphicFramePr>
              <a:graphicFrameLocks noChangeAspect="1"/>
            </p:cNvGraphicFramePr>
            <p:nvPr/>
          </p:nvGraphicFramePr>
          <p:xfrm>
            <a:off x="946" y="1797"/>
            <a:ext cx="5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0" name="Equation" r:id="rId6" imgW="914003" imgH="317362" progId="Equation.DSMT4">
                    <p:embed/>
                  </p:oleObj>
                </mc:Choice>
                <mc:Fallback>
                  <p:oleObj name="Equation" r:id="rId6" imgW="914003" imgH="317362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797"/>
                          <a:ext cx="57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1517" y="1752"/>
              <a:ext cx="28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乘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(9)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式两边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为正整数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116013" y="2347913"/>
          <a:ext cx="33416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Equation" r:id="rId8" imgW="3340100" imgH="850900" progId="Equation.DSMT4">
                  <p:embed/>
                </p:oleObj>
              </mc:Choice>
              <mc:Fallback>
                <p:oleObj name="Equation" r:id="rId8" imgW="3340100" imgH="8509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7913"/>
                        <a:ext cx="3341687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1898650" y="3221038"/>
          <a:ext cx="6578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2" name="Equation" r:id="rId10" imgW="6578600" imgH="927100" progId="Equation.DSMT4">
                  <p:embed/>
                </p:oleObj>
              </mc:Choice>
              <mc:Fallback>
                <p:oleObj name="Equation" r:id="rId10" imgW="6578600" imgH="9271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221038"/>
                        <a:ext cx="6578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98488" y="4276725"/>
            <a:ext cx="806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从第十三章</a:t>
            </a:r>
            <a:r>
              <a:rPr lang="en-US" altLang="zh-CN"/>
              <a:t>§1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习题</a:t>
            </a:r>
            <a:r>
              <a:rPr lang="en-US" altLang="zh-CN"/>
              <a:t>4</a:t>
            </a:r>
            <a:r>
              <a:rPr lang="zh-CN" altLang="en-US"/>
              <a:t>知道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由级数</a:t>
            </a:r>
            <a:r>
              <a:rPr lang="en-US" altLang="zh-CN">
                <a:latin typeface="Times New Roman" panose="02020603050405020304" pitchFamily="18" charset="0"/>
              </a:rPr>
              <a:t>(9)</a:t>
            </a:r>
            <a:r>
              <a:rPr lang="zh-CN" altLang="en-US"/>
              <a:t>一致收敛</a:t>
            </a:r>
            <a:r>
              <a:rPr lang="en-US" altLang="zh-CN"/>
              <a:t>,</a:t>
            </a:r>
            <a:r>
              <a:rPr lang="zh-CN" altLang="en-US"/>
              <a:t>可 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595313" y="4926013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得级数</a:t>
            </a:r>
            <a:r>
              <a:rPr lang="en-US" altLang="zh-CN">
                <a:latin typeface="Times New Roman" panose="02020603050405020304" pitchFamily="18" charset="0"/>
              </a:rPr>
              <a:t>(11)</a:t>
            </a:r>
            <a:r>
              <a:rPr lang="zh-CN" altLang="en-US"/>
              <a:t>也一致收敛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于是对级数</a:t>
            </a:r>
            <a:r>
              <a:rPr lang="en-US" altLang="zh-CN">
                <a:latin typeface="Times New Roman" panose="02020603050405020304" pitchFamily="18" charset="0"/>
              </a:rPr>
              <a:t>(11)</a:t>
            </a:r>
            <a:r>
              <a:rPr lang="zh-CN" altLang="en-US"/>
              <a:t>逐项求积</a:t>
            </a:r>
            <a:r>
              <a:rPr lang="en-US" altLang="zh-CN"/>
              <a:t>, 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620713" y="55022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187450" y="404813"/>
          <a:ext cx="247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7" name="Equation" r:id="rId4" imgW="2476500" imgH="685800" progId="Equation.DSMT4">
                  <p:embed/>
                </p:oleObj>
              </mc:Choice>
              <mc:Fallback>
                <p:oleObj name="Equation" r:id="rId4" imgW="2476500" imgH="6858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2476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692275" y="1052513"/>
          <a:ext cx="6194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8" name="Equation" r:id="rId6" imgW="6197600" imgH="927100" progId="Equation.DSMT4">
                  <p:embed/>
                </p:oleObj>
              </mc:Choice>
              <mc:Fallback>
                <p:oleObj name="Equation" r:id="rId6" imgW="6197600" imgH="9271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61944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8" name="Group 12"/>
          <p:cNvGrpSpPr>
            <a:grpSpLocks/>
          </p:cNvGrpSpPr>
          <p:nvPr/>
        </p:nvGrpSpPr>
        <p:grpSpPr bwMode="auto">
          <a:xfrm>
            <a:off x="568325" y="2868613"/>
            <a:ext cx="8059738" cy="531812"/>
            <a:chOff x="356" y="391"/>
            <a:chExt cx="5077" cy="335"/>
          </a:xfrm>
        </p:grpSpPr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56" y="399"/>
              <a:ext cx="3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由三角函数的正交性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右边除了以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30" name="Object 14"/>
            <p:cNvGraphicFramePr>
              <a:graphicFrameLocks noChangeAspect="1"/>
            </p:cNvGraphicFramePr>
            <p:nvPr/>
          </p:nvGraphicFramePr>
          <p:xfrm>
            <a:off x="3734" y="407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9" name="Equation" r:id="rId8" imgW="342751" imgH="431613" progId="Equation.DSMT4">
                    <p:embed/>
                  </p:oleObj>
                </mc:Choice>
                <mc:Fallback>
                  <p:oleObj name="Equation" r:id="rId8" imgW="342751" imgH="431613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4" y="407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3923" y="391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为系数的那一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615950" y="34305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项积分 </a:t>
            </a: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2987675" y="4052888"/>
          <a:ext cx="2409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0" name="Equation" r:id="rId10" imgW="2413000" imgH="685800" progId="Equation.DSMT4">
                  <p:embed/>
                </p:oleObj>
              </mc:Choice>
              <mc:Fallback>
                <p:oleObj name="Equation" r:id="rId10" imgW="2413000" imgH="6858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52888"/>
                        <a:ext cx="24098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611188" y="4845050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外</a:t>
            </a:r>
            <a:r>
              <a:rPr lang="en-US" altLang="zh-CN"/>
              <a:t>,</a:t>
            </a:r>
            <a:r>
              <a:rPr lang="zh-CN" altLang="en-US"/>
              <a:t>其他各项积分都等于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en-US" altLang="zh-CN"/>
              <a:t>,</a:t>
            </a:r>
            <a:r>
              <a:rPr lang="zh-CN" altLang="en-US"/>
              <a:t>于是得出</a:t>
            </a:r>
            <a:r>
              <a:rPr lang="en-US" altLang="zh-CN"/>
              <a:t>: </a:t>
            </a:r>
          </a:p>
        </p:txBody>
      </p:sp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1822450" y="5492750"/>
          <a:ext cx="548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1" name="Equation" r:id="rId12" imgW="5486400" imgH="685800" progId="Equation.DSMT4">
                  <p:embed/>
                </p:oleObj>
              </mc:Choice>
              <mc:Fallback>
                <p:oleObj name="Equation" r:id="rId12" imgW="5486400" imgH="6858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492750"/>
                        <a:ext cx="5486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2901950" y="2046288"/>
          <a:ext cx="334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" name="Equation" r:id="rId14" imgW="3340100" imgH="685800" progId="Equation.DSMT4">
                  <p:embed/>
                </p:oleObj>
              </mc:Choice>
              <mc:Fallback>
                <p:oleObj name="Equation" r:id="rId14" imgW="3340100" imgH="6858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046288"/>
                        <a:ext cx="3340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11188" y="7096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即</a:t>
            </a: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1774825" y="1228725"/>
          <a:ext cx="5534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4" imgW="5537200" imgH="850900" progId="Equation.DSMT4">
                  <p:embed/>
                </p:oleObj>
              </mc:Choice>
              <mc:Fallback>
                <p:oleObj name="Equation" r:id="rId4" imgW="5537200" imgH="8509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228725"/>
                        <a:ext cx="55340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98488" y="2206625"/>
            <a:ext cx="743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同理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(9)</a:t>
            </a:r>
            <a:r>
              <a:rPr lang="zh-CN" altLang="en-US"/>
              <a:t>式两边乘以</a:t>
            </a:r>
            <a:r>
              <a:rPr lang="en-US" altLang="zh-CN">
                <a:latin typeface="Times New Roman" panose="02020603050405020304" pitchFamily="18" charset="0"/>
              </a:rPr>
              <a:t>sin </a:t>
            </a:r>
            <a:r>
              <a:rPr lang="en-US" altLang="zh-CN" i="1">
                <a:latin typeface="Times New Roman" panose="02020603050405020304" pitchFamily="18" charset="0"/>
              </a:rPr>
              <a:t>kx</a:t>
            </a:r>
            <a:r>
              <a:rPr lang="en-US" altLang="zh-CN"/>
              <a:t>,</a:t>
            </a:r>
            <a:r>
              <a:rPr lang="zh-CN" altLang="en-US"/>
              <a:t>并逐项积分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可得  </a:t>
            </a: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701800" y="2941638"/>
          <a:ext cx="5534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6" imgW="5537200" imgH="850900" progId="Equation.DSMT4">
                  <p:embed/>
                </p:oleObj>
              </mc:Choice>
              <mc:Fallback>
                <p:oleObj name="Equation" r:id="rId6" imgW="5537200" imgH="8509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941638"/>
                        <a:ext cx="55340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560388" y="573088"/>
            <a:ext cx="8039100" cy="552450"/>
            <a:chOff x="385" y="370"/>
            <a:chExt cx="5064" cy="348"/>
          </a:xfrm>
        </p:grpSpPr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2270" y="460"/>
            <a:ext cx="26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44" name="Equation" r:id="rId4" imgW="418918" imgH="317362" progId="Equation.DSMT4">
                    <p:embed/>
                  </p:oleObj>
                </mc:Choice>
                <mc:Fallback>
                  <p:oleObj name="Equation" r:id="rId4" imgW="418918" imgH="317362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460"/>
                          <a:ext cx="26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0" name="Object 2"/>
            <p:cNvGraphicFramePr>
              <a:graphicFrameLocks noChangeAspect="1"/>
            </p:cNvGraphicFramePr>
            <p:nvPr/>
          </p:nvGraphicFramePr>
          <p:xfrm>
            <a:off x="3740" y="437"/>
            <a:ext cx="6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45" name="Equation" r:id="rId6" imgW="1091726" imgH="380835" progId="Equation.DSMT4">
                    <p:embed/>
                  </p:oleObj>
                </mc:Choice>
                <mc:Fallback>
                  <p:oleObj name="Equation" r:id="rId6" imgW="1091726" imgH="380835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437"/>
                          <a:ext cx="69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385" y="391"/>
              <a:ext cx="2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由此可知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是以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2506" y="370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为周期且在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4389" y="376"/>
              <a:ext cx="10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381" name="Group 13"/>
          <p:cNvGrpSpPr>
            <a:grpSpLocks/>
          </p:cNvGrpSpPr>
          <p:nvPr/>
        </p:nvGrpSpPr>
        <p:grpSpPr bwMode="auto">
          <a:xfrm>
            <a:off x="565150" y="1228725"/>
            <a:ext cx="8056563" cy="544513"/>
            <a:chOff x="372" y="845"/>
            <a:chExt cx="5075" cy="343"/>
          </a:xfrm>
        </p:grpSpPr>
        <p:graphicFrame>
          <p:nvGraphicFramePr>
            <p:cNvPr id="58377" name="Object 9"/>
            <p:cNvGraphicFramePr>
              <a:graphicFrameLocks noChangeAspect="1"/>
            </p:cNvGraphicFramePr>
            <p:nvPr/>
          </p:nvGraphicFramePr>
          <p:xfrm>
            <a:off x="3198" y="890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46" name="Equation" r:id="rId8" imgW="330057" imgH="431613" progId="Equation.DSMT4">
                    <p:embed/>
                  </p:oleObj>
                </mc:Choice>
                <mc:Fallback>
                  <p:oleObj name="Equation" r:id="rId8" imgW="330057" imgH="431613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890"/>
                          <a:ext cx="2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6" name="Object 8"/>
            <p:cNvGraphicFramePr>
              <a:graphicFrameLocks noChangeAspect="1"/>
            </p:cNvGraphicFramePr>
            <p:nvPr/>
          </p:nvGraphicFramePr>
          <p:xfrm>
            <a:off x="3672" y="898"/>
            <a:ext cx="1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47" name="Equation" r:id="rId10" imgW="317225" imgH="431425" progId="Equation.DSMT4">
                    <p:embed/>
                  </p:oleObj>
                </mc:Choice>
                <mc:Fallback>
                  <p:oleObj name="Equation" r:id="rId10" imgW="317225" imgH="431425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898"/>
                          <a:ext cx="1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372" y="845"/>
              <a:ext cx="3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则可按公式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(10)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计算出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3355" y="86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3825" y="853"/>
              <a:ext cx="1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它们称为函数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676275" y="1916113"/>
            <a:ext cx="813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f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关于三角函数系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(5) )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傅里叶系数</a:t>
            </a:r>
            <a:r>
              <a:rPr lang="en-US" altLang="zh-CN"/>
              <a:t>,</a:t>
            </a:r>
            <a:r>
              <a:rPr lang="zh-CN" altLang="en-US"/>
              <a:t>以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i="1"/>
              <a:t> </a:t>
            </a:r>
            <a:r>
              <a:rPr lang="zh-CN" altLang="en-US"/>
              <a:t>的傅里 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98488" y="2636838"/>
            <a:ext cx="8250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叶系数为系数的三角级数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zh-CN" altLang="en-US"/>
              <a:t>称为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/>
              <a:t>关于三角函数 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2613" y="3357563"/>
            <a:ext cx="405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傅里叶级数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记作 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75252"/>
              </p:ext>
            </p:extLst>
          </p:nvPr>
        </p:nvGraphicFramePr>
        <p:xfrm>
          <a:off x="1487488" y="3860800"/>
          <a:ext cx="70516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8" name="Equation" r:id="rId12" imgW="7048440" imgH="927000" progId="Equation.DSMT4">
                  <p:embed/>
                </p:oleObj>
              </mc:Choice>
              <mc:Fallback>
                <p:oleObj name="Equation" r:id="rId12" imgW="7048440" imgH="927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860800"/>
                        <a:ext cx="70516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592138" y="4854575"/>
            <a:ext cx="8226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这里记号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~”</a:t>
            </a:r>
            <a:r>
              <a:rPr lang="zh-CN" altLang="en-US"/>
              <a:t>表示上式右边是左边函数的傅里叶级  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603250" y="5502275"/>
            <a:ext cx="801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由定理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15.2</a:t>
            </a:r>
            <a:r>
              <a:rPr lang="zh-CN" altLang="en-US"/>
              <a:t>知道</a:t>
            </a:r>
            <a:r>
              <a:rPr lang="en-US" altLang="zh-CN"/>
              <a:t>: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zh-CN" altLang="en-US"/>
              <a:t>式右边的三角级数在整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77850" y="652463"/>
            <a:ext cx="807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个数轴上一致收敛于和函数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则此三角级数就是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611188" y="1341438"/>
            <a:ext cx="813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 f  </a:t>
            </a:r>
            <a:r>
              <a:rPr lang="zh-CN" altLang="en-US"/>
              <a:t>的傅里叶级数</a:t>
            </a:r>
            <a:r>
              <a:rPr lang="en-US" altLang="zh-CN"/>
              <a:t>,</a:t>
            </a:r>
            <a:r>
              <a:rPr lang="zh-CN" altLang="en-US"/>
              <a:t>即此时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r>
              <a:rPr lang="zh-CN" altLang="en-US"/>
              <a:t>式中的记号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~”</a:t>
            </a:r>
            <a:r>
              <a:rPr lang="zh-CN" altLang="en-US"/>
              <a:t>可换为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73088" y="273367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函数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 </a:t>
            </a:r>
            <a:r>
              <a:rPr lang="zh-CN" altLang="en-US"/>
              <a:t>出发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按公式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r>
              <a:rPr lang="zh-CN" altLang="en-US"/>
              <a:t>求出其傅里叶系数并得到 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584200" y="3525838"/>
            <a:ext cx="816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傅里叶级数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(12) 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这时还需讨论此级数是否收敛</a:t>
            </a:r>
            <a:r>
              <a:rPr lang="en-US" altLang="zh-CN"/>
              <a:t>.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617538" y="4267200"/>
            <a:ext cx="816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如果收敛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是否收敛于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本身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这就是下一段所要  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98488" y="4954588"/>
            <a:ext cx="2328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叙述的内容</a:t>
            </a:r>
            <a:r>
              <a:rPr lang="en-US" altLang="zh-CN"/>
              <a:t>. </a:t>
            </a:r>
          </a:p>
        </p:txBody>
      </p: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611188" y="1989138"/>
            <a:ext cx="8072437" cy="533400"/>
            <a:chOff x="385" y="1325"/>
            <a:chExt cx="5085" cy="336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385" y="1334"/>
              <a:ext cx="3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等号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然而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若从以      为周期且在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5238" name="Object 6"/>
            <p:cNvGraphicFramePr>
              <a:graphicFrameLocks noChangeAspect="1"/>
            </p:cNvGraphicFramePr>
            <p:nvPr/>
          </p:nvGraphicFramePr>
          <p:xfrm>
            <a:off x="3772" y="1394"/>
            <a:ext cx="6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6" name="Equation" r:id="rId4" imgW="1028700" imgH="381000" progId="Equation.DSMT4">
                    <p:embed/>
                  </p:oleObj>
                </mc:Choice>
                <mc:Fallback>
                  <p:oleObj name="Equation" r:id="rId4" imgW="1028700" imgH="3810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1394"/>
                          <a:ext cx="65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4410" y="1325"/>
              <a:ext cx="10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5244" name="Object 12"/>
            <p:cNvGraphicFramePr>
              <a:graphicFrameLocks noChangeAspect="1"/>
            </p:cNvGraphicFramePr>
            <p:nvPr/>
          </p:nvGraphicFramePr>
          <p:xfrm>
            <a:off x="2302" y="1398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07" name="Equation" r:id="rId6" imgW="418918" imgH="317362" progId="Equation.DSMT4">
                    <p:embed/>
                  </p:oleObj>
                </mc:Choice>
                <mc:Fallback>
                  <p:oleObj name="Equation" r:id="rId6" imgW="418918" imgH="317362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1398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43" name="Group 35"/>
          <p:cNvGrpSpPr>
            <a:grpSpLocks/>
          </p:cNvGrpSpPr>
          <p:nvPr/>
        </p:nvGrpSpPr>
        <p:grpSpPr bwMode="auto">
          <a:xfrm>
            <a:off x="539750" y="1592263"/>
            <a:ext cx="8031163" cy="520700"/>
            <a:chOff x="361" y="845"/>
            <a:chExt cx="5059" cy="328"/>
          </a:xfrm>
        </p:grpSpPr>
        <p:graphicFrame>
          <p:nvGraphicFramePr>
            <p:cNvPr id="94221" name="Object 13"/>
            <p:cNvGraphicFramePr>
              <a:graphicFrameLocks noChangeAspect="1"/>
            </p:cNvGraphicFramePr>
            <p:nvPr/>
          </p:nvGraphicFramePr>
          <p:xfrm>
            <a:off x="1347" y="894"/>
            <a:ext cx="6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5" name="Equation" r:id="rId4" imgW="1028700" imgH="381000" progId="Equation.DSMT4">
                    <p:embed/>
                  </p:oleObj>
                </mc:Choice>
                <mc:Fallback>
                  <p:oleObj name="Equation" r:id="rId4" imgW="1028700" imgH="3810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894"/>
                          <a:ext cx="65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2" name="Object 14"/>
            <p:cNvGraphicFramePr>
              <a:graphicFrameLocks noChangeAspect="1"/>
            </p:cNvGraphicFramePr>
            <p:nvPr/>
          </p:nvGraphicFramePr>
          <p:xfrm>
            <a:off x="4343" y="883"/>
            <a:ext cx="10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6" name="Equation" r:id="rId6" imgW="1701800" imgH="381000" progId="Equation.DSMT4">
                    <p:embed/>
                  </p:oleObj>
                </mc:Choice>
                <mc:Fallback>
                  <p:oleObj name="Equation" r:id="rId6" imgW="1701800" imgH="3810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883"/>
                          <a:ext cx="107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361" y="845"/>
              <a:ext cx="1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941" y="846"/>
              <a:ext cx="2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上按段光滑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则在每一点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661988" y="2254250"/>
            <a:ext cx="8069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的傅里叶级数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r>
              <a:rPr lang="zh-CN" altLang="en-US" dirty="0"/>
              <a:t>收敛于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在点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的左、右极限的 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576263" y="2946400"/>
            <a:ext cx="277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算术平均值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即 </a:t>
            </a:r>
          </a:p>
        </p:txBody>
      </p:sp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1008063" y="3681413"/>
          <a:ext cx="7477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7" name="Equation" r:id="rId8" imgW="7480300" imgH="927100" progId="Equation.DSMT4">
                  <p:embed/>
                </p:oleObj>
              </mc:Choice>
              <mc:Fallback>
                <p:oleObj name="Equation" r:id="rId8" imgW="7480300" imgH="9271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681413"/>
                        <a:ext cx="74771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34" name="Group 26"/>
          <p:cNvGrpSpPr>
            <a:grpSpLocks/>
          </p:cNvGrpSpPr>
          <p:nvPr/>
        </p:nvGrpSpPr>
        <p:grpSpPr bwMode="auto">
          <a:xfrm>
            <a:off x="611188" y="4760913"/>
            <a:ext cx="4684712" cy="528637"/>
            <a:chOff x="393" y="368"/>
            <a:chExt cx="2951" cy="333"/>
          </a:xfrm>
        </p:grpSpPr>
        <p:graphicFrame>
          <p:nvGraphicFramePr>
            <p:cNvPr id="94235" name="Object 27"/>
            <p:cNvGraphicFramePr>
              <a:graphicFrameLocks noChangeAspect="1"/>
            </p:cNvGraphicFramePr>
            <p:nvPr/>
          </p:nvGraphicFramePr>
          <p:xfrm>
            <a:off x="937" y="393"/>
            <a:ext cx="4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8" name="Equation" r:id="rId10" imgW="774364" imgH="431613" progId="Equation.DSMT4">
                    <p:embed/>
                  </p:oleObj>
                </mc:Choice>
                <mc:Fallback>
                  <p:oleObj name="Equation" r:id="rId10" imgW="774364" imgH="431613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393"/>
                          <a:ext cx="4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93" y="3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1410" y="374"/>
              <a:ext cx="19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的傅里叶系数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611188" y="5516563"/>
            <a:ext cx="4649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定理的证明将在</a:t>
            </a:r>
            <a:r>
              <a:rPr lang="en-US" altLang="zh-CN"/>
              <a:t>§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/>
              <a:t>中进行</a:t>
            </a:r>
            <a:r>
              <a:rPr lang="en-US" altLang="zh-CN"/>
              <a:t>. </a:t>
            </a:r>
          </a:p>
        </p:txBody>
      </p:sp>
      <p:grpSp>
        <p:nvGrpSpPr>
          <p:cNvPr id="94241" name="Group 33"/>
          <p:cNvGrpSpPr>
            <a:grpSpLocks/>
          </p:cNvGrpSpPr>
          <p:nvPr/>
        </p:nvGrpSpPr>
        <p:grpSpPr bwMode="auto">
          <a:xfrm>
            <a:off x="539750" y="944563"/>
            <a:ext cx="8134350" cy="519112"/>
            <a:chOff x="376" y="407"/>
            <a:chExt cx="5124" cy="327"/>
          </a:xfrm>
        </p:grpSpPr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376" y="407"/>
              <a:ext cx="5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15.3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r>
                <a:rPr lang="zh-CN" altLang="en-US">
                  <a:solidFill>
                    <a:srgbClr val="0000FF"/>
                  </a:solidFill>
                </a:rPr>
                <a:t>傅里叶级数收敛定理</a:t>
              </a:r>
              <a:r>
                <a:rPr lang="en-US" altLang="zh-CN">
                  <a:solidFill>
                    <a:srgbClr val="0000FF"/>
                  </a:solidFill>
                </a:rPr>
                <a:t>)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若以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/>
                <a:t>为周期的 </a:t>
              </a:r>
            </a:p>
          </p:txBody>
        </p:sp>
        <p:graphicFrame>
          <p:nvGraphicFramePr>
            <p:cNvPr id="94239" name="Object 31"/>
            <p:cNvGraphicFramePr>
              <a:graphicFrameLocks noChangeAspect="1"/>
            </p:cNvGraphicFramePr>
            <p:nvPr/>
          </p:nvGraphicFramePr>
          <p:xfrm>
            <a:off x="4135" y="464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9" name="Equation" r:id="rId12" imgW="418918" imgH="317362" progId="Equation.DSMT4">
                    <p:embed/>
                  </p:oleObj>
                </mc:Choice>
                <mc:Fallback>
                  <p:oleObj name="Equation" r:id="rId12" imgW="418918" imgH="317362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464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2700338" y="296863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三、收敛定理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611188" y="604372"/>
            <a:ext cx="8210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注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尽管傅里叶级数</a:t>
            </a:r>
            <a:r>
              <a:rPr lang="zh-CN" altLang="en-US" dirty="0" smtClean="0"/>
              <a:t>的解析性质</a:t>
            </a:r>
            <a:r>
              <a:rPr lang="zh-CN" altLang="en-US" dirty="0"/>
              <a:t>不如幂级数</a:t>
            </a:r>
            <a:r>
              <a:rPr lang="en-US" altLang="zh-CN" dirty="0"/>
              <a:t>,</a:t>
            </a:r>
            <a:r>
              <a:rPr lang="zh-CN" altLang="en-US" dirty="0"/>
              <a:t>但它对 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574675" y="1181100"/>
            <a:ext cx="7954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函数的要求却比幂级数要低得多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所以应用更广</a:t>
            </a:r>
            <a:r>
              <a:rPr lang="en-US" altLang="zh-CN"/>
              <a:t>. 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576263" y="1773238"/>
            <a:ext cx="7329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而且即将看到函数周期性的要求也可以去掉</a:t>
            </a:r>
            <a:r>
              <a:rPr lang="en-US" altLang="zh-CN" dirty="0"/>
              <a:t>. 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604838" y="2349500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概念解释</a:t>
            </a:r>
          </a:p>
        </p:txBody>
      </p:sp>
      <p:grpSp>
        <p:nvGrpSpPr>
          <p:cNvPr id="93219" name="Group 35"/>
          <p:cNvGrpSpPr>
            <a:grpSpLocks/>
          </p:cNvGrpSpPr>
          <p:nvPr/>
        </p:nvGrpSpPr>
        <p:grpSpPr bwMode="auto">
          <a:xfrm>
            <a:off x="611188" y="2924175"/>
            <a:ext cx="8353425" cy="531813"/>
            <a:chOff x="385" y="1842"/>
            <a:chExt cx="5262" cy="335"/>
          </a:xfrm>
        </p:grpSpPr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385" y="1850"/>
              <a:ext cx="1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的导函数在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3202" name="Object 18"/>
            <p:cNvGraphicFramePr>
              <a:graphicFrameLocks noChangeAspect="1"/>
            </p:cNvGraphicFramePr>
            <p:nvPr/>
          </p:nvGraphicFramePr>
          <p:xfrm>
            <a:off x="2167" y="1894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8" name="Equation" r:id="rId4" imgW="774364" imgH="393529" progId="Equation.DSMT4">
                    <p:embed/>
                  </p:oleObj>
                </mc:Choice>
                <mc:Fallback>
                  <p:oleObj name="Equation" r:id="rId4" imgW="774364" imgH="393529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1894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4" name="Rectangle 20"/>
            <p:cNvSpPr>
              <a:spLocks noChangeArrowheads="1"/>
            </p:cNvSpPr>
            <p:nvPr/>
          </p:nvSpPr>
          <p:spPr bwMode="auto">
            <a:xfrm>
              <a:off x="2563" y="1842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光</a:t>
              </a:r>
              <a:r>
                <a:rPr lang="zh-CN" altLang="en-US" dirty="0">
                  <a:solidFill>
                    <a:srgbClr val="0000FF"/>
                  </a:solidFill>
                </a:rPr>
                <a:t>滑</a:t>
              </a:r>
              <a:r>
                <a:rPr lang="en-US" altLang="zh-CN" dirty="0">
                  <a:solidFill>
                    <a:srgbClr val="0000FF"/>
                  </a:solidFill>
                </a:rPr>
                <a:t>.</a:t>
              </a:r>
              <a:r>
                <a:rPr lang="en-US" altLang="zh-CN" dirty="0"/>
                <a:t> </a:t>
              </a:r>
              <a:r>
                <a:rPr lang="en-US" altLang="zh-CN" sz="1100" dirty="0"/>
                <a:t> </a:t>
              </a:r>
            </a:p>
          </p:txBody>
        </p:sp>
      </p:grpSp>
      <p:grpSp>
        <p:nvGrpSpPr>
          <p:cNvPr id="93220" name="Group 36"/>
          <p:cNvGrpSpPr>
            <a:grpSpLocks/>
          </p:cNvGrpSpPr>
          <p:nvPr/>
        </p:nvGrpSpPr>
        <p:grpSpPr bwMode="auto">
          <a:xfrm>
            <a:off x="623888" y="3573463"/>
            <a:ext cx="8412608" cy="519112"/>
            <a:chOff x="393" y="2251"/>
            <a:chExt cx="5079" cy="327"/>
          </a:xfrm>
        </p:grpSpPr>
        <p:sp>
          <p:nvSpPr>
            <p:cNvPr id="93207" name="Rectangle 23"/>
            <p:cNvSpPr>
              <a:spLocks noChangeArrowheads="1"/>
            </p:cNvSpPr>
            <p:nvPr/>
          </p:nvSpPr>
          <p:spPr bwMode="auto">
            <a:xfrm>
              <a:off x="393" y="2251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如果定义在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3206" name="Object 22"/>
            <p:cNvGraphicFramePr>
              <a:graphicFrameLocks noChangeAspect="1"/>
            </p:cNvGraphicFramePr>
            <p:nvPr/>
          </p:nvGraphicFramePr>
          <p:xfrm>
            <a:off x="1837" y="229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9" name="Equation" r:id="rId6" imgW="774364" imgH="393529" progId="Equation.DSMT4">
                    <p:embed/>
                  </p:oleObj>
                </mc:Choice>
                <mc:Fallback>
                  <p:oleObj name="Equation" r:id="rId6" imgW="774364" imgH="393529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296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8" name="Rectangle 24"/>
            <p:cNvSpPr>
              <a:spLocks noChangeArrowheads="1"/>
            </p:cNvSpPr>
            <p:nvPr/>
          </p:nvSpPr>
          <p:spPr bwMode="auto">
            <a:xfrm>
              <a:off x="2200" y="2251"/>
              <a:ext cx="3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上函数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至多有有限个第一类间</a:t>
              </a:r>
              <a:r>
                <a:rPr lang="zh-CN" altLang="en-US" sz="11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590550" y="4221163"/>
            <a:ext cx="822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断点</a:t>
            </a:r>
            <a:r>
              <a:rPr lang="en-US" altLang="zh-CN"/>
              <a:t>,</a:t>
            </a:r>
            <a:r>
              <a:rPr lang="zh-CN" altLang="en-US"/>
              <a:t>其导函数在</a:t>
            </a:r>
            <a:r>
              <a:rPr lang="en-US" altLang="zh-CN"/>
              <a:t>[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/>
              <a:t>]</a:t>
            </a:r>
            <a:r>
              <a:rPr lang="zh-CN" altLang="en-US"/>
              <a:t>上除了至多有限个点外都存 </a:t>
            </a:r>
          </a:p>
        </p:txBody>
      </p:sp>
      <p:grpSp>
        <p:nvGrpSpPr>
          <p:cNvPr id="93214" name="Group 30"/>
          <p:cNvGrpSpPr>
            <a:grpSpLocks/>
          </p:cNvGrpSpPr>
          <p:nvPr/>
        </p:nvGrpSpPr>
        <p:grpSpPr bwMode="auto">
          <a:xfrm>
            <a:off x="590550" y="4811713"/>
            <a:ext cx="8072438" cy="563562"/>
            <a:chOff x="372" y="3497"/>
            <a:chExt cx="5085" cy="355"/>
          </a:xfrm>
        </p:grpSpPr>
        <p:sp>
          <p:nvSpPr>
            <p:cNvPr id="93212" name="Rectangle 28"/>
            <p:cNvSpPr>
              <a:spLocks noChangeArrowheads="1"/>
            </p:cNvSpPr>
            <p:nvPr/>
          </p:nvSpPr>
          <p:spPr bwMode="auto">
            <a:xfrm>
              <a:off x="372" y="3525"/>
              <a:ext cx="3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在且连续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并且在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这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有限个点上导函数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3211" name="Object 27"/>
            <p:cNvGraphicFramePr>
              <a:graphicFrameLocks noChangeAspect="1"/>
            </p:cNvGraphicFramePr>
            <p:nvPr/>
          </p:nvGraphicFramePr>
          <p:xfrm>
            <a:off x="4153" y="3578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40" name="Equation" r:id="rId7" imgW="393359" imgH="406048" progId="Equation.DSMT4">
                    <p:embed/>
                  </p:oleObj>
                </mc:Choice>
                <mc:Fallback>
                  <p:oleObj name="Equation" r:id="rId7" imgW="393359" imgH="406048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3578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4397" y="3497"/>
              <a:ext cx="10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的左、右</a:t>
              </a:r>
              <a:r>
                <a:rPr lang="zh-CN" altLang="en-US" sz="11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216" name="Rectangle 32"/>
              <p:cNvSpPr>
                <a:spLocks noChangeArrowheads="1"/>
              </p:cNvSpPr>
              <p:nvPr/>
            </p:nvSpPr>
            <p:spPr bwMode="auto">
              <a:xfrm>
                <a:off x="647564" y="5445224"/>
                <a:ext cx="598644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极限存在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按段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光滑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216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5445224"/>
                <a:ext cx="5986447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037" t="-15116" r="-1324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5796136" y="6093296"/>
                <a:ext cx="303961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允许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在有限个点不存在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  <a:endPara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6093296"/>
                <a:ext cx="3039615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209" t="-12308" r="-1807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622300" y="620713"/>
            <a:ext cx="7596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 b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/>
              <a:t>上按段光滑的函数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/>
              <a:t>,</a:t>
            </a:r>
            <a:r>
              <a:rPr lang="zh-CN" altLang="en-US"/>
              <a:t>有如下重要性质</a:t>
            </a:r>
            <a:r>
              <a:rPr lang="en-US" altLang="zh-CN"/>
              <a:t>: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0713" y="1196975"/>
            <a:ext cx="3222625" cy="550863"/>
            <a:chOff x="391" y="754"/>
            <a:chExt cx="2030" cy="347"/>
          </a:xfrm>
        </p:grpSpPr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391" y="754"/>
              <a:ext cx="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(i)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68" name="Object 8"/>
            <p:cNvGraphicFramePr>
              <a:graphicFrameLocks noChangeAspect="1"/>
            </p:cNvGraphicFramePr>
            <p:nvPr/>
          </p:nvGraphicFramePr>
          <p:xfrm>
            <a:off x="1140" y="800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1" name="Equation" r:id="rId4" imgW="774364" imgH="393529" progId="Equation.DSMT4">
                    <p:embed/>
                  </p:oleObj>
                </mc:Choice>
                <mc:Fallback>
                  <p:oleObj name="Equation" r:id="rId4" imgW="774364" imgH="393529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800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1574" y="774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90" name="Group 30"/>
          <p:cNvGrpSpPr>
            <a:grpSpLocks/>
          </p:cNvGrpSpPr>
          <p:nvPr/>
        </p:nvGrpSpPr>
        <p:grpSpPr bwMode="auto">
          <a:xfrm>
            <a:off x="615950" y="1773238"/>
            <a:ext cx="8129588" cy="566737"/>
            <a:chOff x="388" y="1117"/>
            <a:chExt cx="5121" cy="357"/>
          </a:xfrm>
        </p:grpSpPr>
        <p:grpSp>
          <p:nvGrpSpPr>
            <p:cNvPr id="92189" name="Group 29"/>
            <p:cNvGrpSpPr>
              <a:grpSpLocks/>
            </p:cNvGrpSpPr>
            <p:nvPr/>
          </p:nvGrpSpPr>
          <p:grpSpPr bwMode="auto">
            <a:xfrm>
              <a:off x="388" y="1125"/>
              <a:ext cx="3519" cy="349"/>
              <a:chOff x="388" y="1125"/>
              <a:chExt cx="3519" cy="349"/>
            </a:xfrm>
          </p:grpSpPr>
          <p:graphicFrame>
            <p:nvGraphicFramePr>
              <p:cNvPr id="92172" name="Object 12"/>
              <p:cNvGraphicFramePr>
                <a:graphicFrameLocks noChangeAspect="1"/>
              </p:cNvGraphicFramePr>
              <p:nvPr/>
            </p:nvGraphicFramePr>
            <p:xfrm>
              <a:off x="1028" y="1176"/>
              <a:ext cx="48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72" name="Equation" r:id="rId6" imgW="774364" imgH="393529" progId="Equation.DSMT4">
                      <p:embed/>
                    </p:oleObj>
                  </mc:Choice>
                  <mc:Fallback>
                    <p:oleObj name="Equation" r:id="rId6" imgW="774364" imgH="393529" progId="Equation.DSMT4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8" y="1176"/>
                            <a:ext cx="486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1" name="Object 11"/>
              <p:cNvGraphicFramePr>
                <a:graphicFrameLocks noChangeAspect="1"/>
              </p:cNvGraphicFramePr>
              <p:nvPr/>
            </p:nvGraphicFramePr>
            <p:xfrm>
              <a:off x="3091" y="1176"/>
              <a:ext cx="81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73" name="Equation" r:id="rId7" imgW="1295400" imgH="393700" progId="Equation.DSMT4">
                      <p:embed/>
                    </p:oleObj>
                  </mc:Choice>
                  <mc:Fallback>
                    <p:oleObj name="Equation" r:id="rId7" imgW="1295400" imgH="393700" progId="Equation.DSMT4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1" y="1176"/>
                            <a:ext cx="816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173" name="Rectangle 13"/>
              <p:cNvSpPr>
                <a:spLocks noChangeArrowheads="1"/>
              </p:cNvSpPr>
              <p:nvPr/>
            </p:nvSpPr>
            <p:spPr bwMode="auto">
              <a:xfrm>
                <a:off x="388" y="1147"/>
                <a:ext cx="7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4" name="Rectangle 14"/>
              <p:cNvSpPr>
                <a:spLocks noChangeArrowheads="1"/>
              </p:cNvSpPr>
              <p:nvPr/>
            </p:nvSpPr>
            <p:spPr bwMode="auto">
              <a:xfrm>
                <a:off x="1466" y="1125"/>
                <a:ext cx="18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上每一点都存在 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787" y="1117"/>
              <a:ext cx="1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如果在不连续</a:t>
              </a:r>
              <a:r>
                <a:rPr lang="zh-CN" altLang="en-US" sz="1100"/>
                <a:t>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81" name="Group 21"/>
          <p:cNvGrpSpPr>
            <a:grpSpLocks/>
          </p:cNvGrpSpPr>
          <p:nvPr/>
        </p:nvGrpSpPr>
        <p:grpSpPr bwMode="auto">
          <a:xfrm>
            <a:off x="585788" y="2463800"/>
            <a:ext cx="8027987" cy="541338"/>
            <a:chOff x="385" y="2205"/>
            <a:chExt cx="5057" cy="341"/>
          </a:xfrm>
        </p:grpSpPr>
        <p:graphicFrame>
          <p:nvGraphicFramePr>
            <p:cNvPr id="92177" name="Object 17"/>
            <p:cNvGraphicFramePr>
              <a:graphicFrameLocks noChangeAspect="1"/>
            </p:cNvGraphicFramePr>
            <p:nvPr/>
          </p:nvGraphicFramePr>
          <p:xfrm>
            <a:off x="1557" y="2275"/>
            <a:ext cx="15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4" name="Equation" r:id="rId9" imgW="2413000" imgH="393700" progId="Equation.DSMT4">
                    <p:embed/>
                  </p:oleObj>
                </mc:Choice>
                <mc:Fallback>
                  <p:oleObj name="Equation" r:id="rId9" imgW="2413000" imgH="3937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2275"/>
                          <a:ext cx="15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6" name="Object 16"/>
            <p:cNvGraphicFramePr>
              <a:graphicFrameLocks noChangeAspect="1"/>
            </p:cNvGraphicFramePr>
            <p:nvPr/>
          </p:nvGraphicFramePr>
          <p:xfrm>
            <a:off x="3451" y="2259"/>
            <a:ext cx="15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5" name="Equation" r:id="rId11" imgW="2413000" imgH="393700" progId="Equation.DSMT4">
                    <p:embed/>
                  </p:oleObj>
                </mc:Choice>
                <mc:Fallback>
                  <p:oleObj name="Equation" r:id="rId11" imgW="2413000" imgH="3937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2259"/>
                          <a:ext cx="15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385" y="2219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点补充定义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045" y="220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4945" y="2205"/>
              <a:ext cx="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609600" y="3155950"/>
            <a:ext cx="1077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还有 </a:t>
            </a:r>
          </a:p>
        </p:txBody>
      </p:sp>
      <p:graphicFrame>
        <p:nvGraphicFramePr>
          <p:cNvPr id="92183" name="Object 23"/>
          <p:cNvGraphicFramePr>
            <a:graphicFrameLocks noChangeAspect="1"/>
          </p:cNvGraphicFramePr>
          <p:nvPr/>
        </p:nvGraphicFramePr>
        <p:xfrm>
          <a:off x="1979613" y="4076700"/>
          <a:ext cx="64849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6" name="Equation" r:id="rId13" imgW="6489700" imgH="1803400" progId="Equation.DSMT4">
                  <p:embed/>
                </p:oleObj>
              </mc:Choice>
              <mc:Fallback>
                <p:oleObj name="Equation" r:id="rId13" imgW="6489700" imgH="1803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6700"/>
                        <a:ext cx="6484937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43" name="Group 7"/>
          <p:cNvGrpSpPr>
            <a:grpSpLocks/>
          </p:cNvGrpSpPr>
          <p:nvPr/>
        </p:nvGrpSpPr>
        <p:grpSpPr bwMode="auto">
          <a:xfrm>
            <a:off x="611188" y="549275"/>
            <a:ext cx="8037512" cy="552450"/>
            <a:chOff x="385" y="415"/>
            <a:chExt cx="5063" cy="348"/>
          </a:xfrm>
        </p:grpSpPr>
        <p:graphicFrame>
          <p:nvGraphicFramePr>
            <p:cNvPr id="91139" name="Object 3"/>
            <p:cNvGraphicFramePr>
              <a:graphicFrameLocks noChangeAspect="1"/>
            </p:cNvGraphicFramePr>
            <p:nvPr/>
          </p:nvGraphicFramePr>
          <p:xfrm>
            <a:off x="1933" y="474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1" name="Equation" r:id="rId4" imgW="393359" imgH="406048" progId="Equation.DSMT4">
                    <p:embed/>
                  </p:oleObj>
                </mc:Choice>
                <mc:Fallback>
                  <p:oleObj name="Equation" r:id="rId4" imgW="393359" imgH="406048" progId="Equation.DSMT4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474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38" name="Object 2"/>
            <p:cNvGraphicFramePr>
              <a:graphicFrameLocks noChangeAspect="1"/>
            </p:cNvGraphicFramePr>
            <p:nvPr/>
          </p:nvGraphicFramePr>
          <p:xfrm>
            <a:off x="2384" y="474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2" name="Equation" r:id="rId6" imgW="774364" imgH="393529" progId="Equation.DSMT4">
                    <p:embed/>
                  </p:oleObj>
                </mc:Choice>
                <mc:Fallback>
                  <p:oleObj name="Equation" r:id="rId6" imgW="774364" imgH="393529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474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385" y="436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(iii)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在补充定义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2096" y="4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2813" y="427"/>
              <a:ext cx="2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上那些至多有限个不存在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85788" y="1254125"/>
            <a:ext cx="8016875" cy="554038"/>
            <a:chOff x="385" y="959"/>
            <a:chExt cx="5050" cy="349"/>
          </a:xfrm>
        </p:grpSpPr>
        <p:graphicFrame>
          <p:nvGraphicFramePr>
            <p:cNvPr id="91145" name="Object 9"/>
            <p:cNvGraphicFramePr>
              <a:graphicFrameLocks noChangeAspect="1"/>
            </p:cNvGraphicFramePr>
            <p:nvPr/>
          </p:nvGraphicFramePr>
          <p:xfrm>
            <a:off x="3107" y="1026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3" name="Equation" r:id="rId8" imgW="393359" imgH="406048" progId="Equation.DSMT4">
                    <p:embed/>
                  </p:oleObj>
                </mc:Choice>
                <mc:Fallback>
                  <p:oleObj name="Equation" r:id="rId8" imgW="393359" imgH="406048" progId="Equation.DSMT4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026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4" name="Object 8"/>
            <p:cNvGraphicFramePr>
              <a:graphicFrameLocks noChangeAspect="1"/>
            </p:cNvGraphicFramePr>
            <p:nvPr/>
          </p:nvGraphicFramePr>
          <p:xfrm>
            <a:off x="3606" y="1040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4" name="Equation" r:id="rId9" imgW="393359" imgH="406048" progId="Equation.DSMT4">
                    <p:embed/>
                  </p:oleObj>
                </mc:Choice>
                <mc:Fallback>
                  <p:oleObj name="Equation" r:id="rId9" imgW="393359" imgH="406048" progId="Equation.DSMT4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040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385" y="981"/>
              <a:ext cx="2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导数的点上的值后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仍记为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337" y="963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),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3833" y="959"/>
              <a:ext cx="1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587375" y="1944688"/>
            <a:ext cx="375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从几何图形上讲</a:t>
            </a:r>
            <a:r>
              <a:rPr lang="en-US" altLang="zh-CN"/>
              <a:t>, </a:t>
            </a:r>
            <a:r>
              <a:rPr lang="zh-CN" altLang="en-US"/>
              <a:t>在  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585788" y="2681288"/>
            <a:ext cx="3635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区间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 b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/>
              <a:t>上按段光滑 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588963" y="3341688"/>
            <a:ext cx="393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光滑函数</a:t>
            </a:r>
            <a:r>
              <a:rPr lang="en-US" altLang="zh-CN"/>
              <a:t>,</a:t>
            </a:r>
            <a:r>
              <a:rPr lang="zh-CN" altLang="en-US"/>
              <a:t>是由有限个  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588963" y="4710113"/>
            <a:ext cx="357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多有有限个第一类间 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585788" y="5357813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断点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15-1)</a:t>
            </a:r>
            <a:r>
              <a:rPr lang="en-US" altLang="zh-CN"/>
              <a:t>. </a:t>
            </a:r>
          </a:p>
        </p:txBody>
      </p:sp>
      <p:sp>
        <p:nvSpPr>
          <p:cNvPr id="91218" name="Rectangle 82"/>
          <p:cNvSpPr>
            <a:spLocks noChangeArrowheads="1"/>
          </p:cNvSpPr>
          <p:nvPr/>
        </p:nvSpPr>
        <p:spPr bwMode="auto">
          <a:xfrm>
            <a:off x="558800" y="4019550"/>
            <a:ext cx="3757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光滑弧段所组成</a:t>
            </a:r>
            <a:r>
              <a:rPr lang="en-US" altLang="zh-CN"/>
              <a:t>,</a:t>
            </a:r>
            <a:r>
              <a:rPr lang="zh-CN" altLang="en-US"/>
              <a:t>它至 </a:t>
            </a:r>
          </a:p>
        </p:txBody>
      </p:sp>
      <p:grpSp>
        <p:nvGrpSpPr>
          <p:cNvPr id="91220" name="Group 84"/>
          <p:cNvGrpSpPr>
            <a:grpSpLocks/>
          </p:cNvGrpSpPr>
          <p:nvPr/>
        </p:nvGrpSpPr>
        <p:grpSpPr bwMode="auto">
          <a:xfrm>
            <a:off x="4643438" y="2409825"/>
            <a:ext cx="3732212" cy="3068638"/>
            <a:chOff x="2925" y="1518"/>
            <a:chExt cx="2351" cy="1933"/>
          </a:xfrm>
        </p:grpSpPr>
        <p:graphicFrame>
          <p:nvGraphicFramePr>
            <p:cNvPr id="91187" name="Object 51"/>
            <p:cNvGraphicFramePr>
              <a:graphicFrameLocks noChangeAspect="1"/>
            </p:cNvGraphicFramePr>
            <p:nvPr/>
          </p:nvGraphicFramePr>
          <p:xfrm>
            <a:off x="3597" y="3211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5" name="Equation" r:id="rId10" imgW="1040948" imgH="380835" progId="Equation.DSMT4">
                    <p:embed/>
                  </p:oleObj>
                </mc:Choice>
                <mc:Fallback>
                  <p:oleObj name="Equation" r:id="rId10" imgW="1040948" imgH="380835" progId="Equation.DSMT4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3211"/>
                          <a:ext cx="67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8" name="Line 52"/>
            <p:cNvSpPr>
              <a:spLocks noChangeShapeType="1"/>
            </p:cNvSpPr>
            <p:nvPr/>
          </p:nvSpPr>
          <p:spPr bwMode="auto">
            <a:xfrm>
              <a:off x="2925" y="2963"/>
              <a:ext cx="23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Line 53"/>
            <p:cNvSpPr>
              <a:spLocks noChangeShapeType="1"/>
            </p:cNvSpPr>
            <p:nvPr/>
          </p:nvSpPr>
          <p:spPr bwMode="auto">
            <a:xfrm flipV="1">
              <a:off x="3278" y="1525"/>
              <a:ext cx="0" cy="16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190" name="Object 54"/>
            <p:cNvGraphicFramePr>
              <a:graphicFrameLocks noChangeAspect="1"/>
            </p:cNvGraphicFramePr>
            <p:nvPr/>
          </p:nvGraphicFramePr>
          <p:xfrm>
            <a:off x="3127" y="29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6" name="Equation" r:id="rId12" imgW="228600" imgH="241300" progId="Equation.DSMT4">
                    <p:embed/>
                  </p:oleObj>
                </mc:Choice>
                <mc:Fallback>
                  <p:oleObj name="Equation" r:id="rId12" imgW="228600" imgH="241300" progId="Equation.DSMT4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9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91" name="Line 55"/>
            <p:cNvSpPr>
              <a:spLocks noChangeShapeType="1"/>
            </p:cNvSpPr>
            <p:nvPr/>
          </p:nvSpPr>
          <p:spPr bwMode="auto">
            <a:xfrm flipH="1">
              <a:off x="3463" y="2219"/>
              <a:ext cx="16" cy="7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193" name="Object 57"/>
            <p:cNvGraphicFramePr>
              <a:graphicFrameLocks noChangeAspect="1"/>
            </p:cNvGraphicFramePr>
            <p:nvPr/>
          </p:nvGraphicFramePr>
          <p:xfrm>
            <a:off x="5148" y="302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7" name="Equation" r:id="rId14" imgW="203112" imgH="190417" progId="Equation.DSMT4">
                    <p:embed/>
                  </p:oleObj>
                </mc:Choice>
                <mc:Fallback>
                  <p:oleObj name="Equation" r:id="rId14" imgW="203112" imgH="190417" progId="Equation.DSMT4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02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4" name="Object 58"/>
            <p:cNvGraphicFramePr>
              <a:graphicFrameLocks noChangeAspect="1"/>
            </p:cNvGraphicFramePr>
            <p:nvPr/>
          </p:nvGraphicFramePr>
          <p:xfrm>
            <a:off x="4807" y="3013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8" name="Equation" r:id="rId16" imgW="164957" imgH="241091" progId="Equation.DSMT4">
                    <p:embed/>
                  </p:oleObj>
                </mc:Choice>
                <mc:Fallback>
                  <p:oleObj name="Equation" r:id="rId16" imgW="164957" imgH="241091" progId="Equation.DSMT4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3013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5" name="Object 59"/>
            <p:cNvGraphicFramePr>
              <a:graphicFrameLocks noChangeAspect="1"/>
            </p:cNvGraphicFramePr>
            <p:nvPr/>
          </p:nvGraphicFramePr>
          <p:xfrm>
            <a:off x="3463" y="1723"/>
            <a:ext cx="56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9" name="Equation" r:id="rId18" imgW="1002865" imgH="291973" progId="Equation.DSMT4">
                    <p:embed/>
                  </p:oleObj>
                </mc:Choice>
                <mc:Fallback>
                  <p:oleObj name="Equation" r:id="rId18" imgW="1002865" imgH="291973" progId="Equation.DSMT4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1723"/>
                          <a:ext cx="561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6" name="Object 60"/>
            <p:cNvGraphicFramePr>
              <a:graphicFrameLocks noChangeAspect="1"/>
            </p:cNvGraphicFramePr>
            <p:nvPr/>
          </p:nvGraphicFramePr>
          <p:xfrm>
            <a:off x="3379" y="2963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0" name="Equation" r:id="rId20" imgW="253890" imgH="330057" progId="Equation.DSMT4">
                    <p:embed/>
                  </p:oleObj>
                </mc:Choice>
                <mc:Fallback>
                  <p:oleObj name="Equation" r:id="rId20" imgW="253890" imgH="330057" progId="Equation.DSMT4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963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7" name="Object 61"/>
            <p:cNvGraphicFramePr>
              <a:graphicFrameLocks noChangeAspect="1"/>
            </p:cNvGraphicFramePr>
            <p:nvPr/>
          </p:nvGraphicFramePr>
          <p:xfrm>
            <a:off x="3648" y="2963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1" name="Equation" r:id="rId22" imgW="266584" imgH="330057" progId="Equation.DSMT4">
                    <p:embed/>
                  </p:oleObj>
                </mc:Choice>
                <mc:Fallback>
                  <p:oleObj name="Equation" r:id="rId22" imgW="266584" imgH="330057" progId="Equation.DSMT4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963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8" name="Object 62"/>
            <p:cNvGraphicFramePr>
              <a:graphicFrameLocks noChangeAspect="1"/>
            </p:cNvGraphicFramePr>
            <p:nvPr/>
          </p:nvGraphicFramePr>
          <p:xfrm>
            <a:off x="2975" y="2988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2" name="Equation" r:id="rId24" imgW="177646" imgH="190335" progId="Equation.DSMT4">
                    <p:embed/>
                  </p:oleObj>
                </mc:Choice>
                <mc:Fallback>
                  <p:oleObj name="Equation" r:id="rId24" imgW="177646" imgH="190335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" y="2988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9" name="Object 63"/>
            <p:cNvGraphicFramePr>
              <a:graphicFrameLocks noChangeAspect="1"/>
            </p:cNvGraphicFramePr>
            <p:nvPr/>
          </p:nvGraphicFramePr>
          <p:xfrm>
            <a:off x="4000" y="2963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3" name="Equation" r:id="rId26" imgW="266584" imgH="330057" progId="Equation.DSMT4">
                    <p:embed/>
                  </p:oleObj>
                </mc:Choice>
                <mc:Fallback>
                  <p:oleObj name="Equation" r:id="rId26" imgW="266584" imgH="330057" progId="Equation.DSMT4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2963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200" name="Object 64"/>
            <p:cNvGraphicFramePr>
              <a:graphicFrameLocks noChangeAspect="1"/>
            </p:cNvGraphicFramePr>
            <p:nvPr/>
          </p:nvGraphicFramePr>
          <p:xfrm>
            <a:off x="4437" y="2963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4" name="Equation" r:id="rId28" imgW="266584" imgH="330057" progId="Equation.DSMT4">
                    <p:embed/>
                  </p:oleObj>
                </mc:Choice>
                <mc:Fallback>
                  <p:oleObj name="Equation" r:id="rId28" imgW="266584" imgH="330057" progId="Equation.DSMT4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963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201" name="Line 65"/>
            <p:cNvSpPr>
              <a:spLocks noChangeShapeType="1"/>
            </p:cNvSpPr>
            <p:nvPr/>
          </p:nvSpPr>
          <p:spPr bwMode="auto">
            <a:xfrm flipH="1">
              <a:off x="3715" y="2120"/>
              <a:ext cx="17" cy="8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2" name="Line 66"/>
            <p:cNvSpPr>
              <a:spLocks noChangeShapeType="1"/>
            </p:cNvSpPr>
            <p:nvPr/>
          </p:nvSpPr>
          <p:spPr bwMode="auto">
            <a:xfrm>
              <a:off x="4084" y="1971"/>
              <a:ext cx="0" cy="9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3" name="Line 67"/>
            <p:cNvSpPr>
              <a:spLocks noChangeShapeType="1"/>
            </p:cNvSpPr>
            <p:nvPr/>
          </p:nvSpPr>
          <p:spPr bwMode="auto">
            <a:xfrm>
              <a:off x="4521" y="2120"/>
              <a:ext cx="0" cy="8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4" name="Line 68"/>
            <p:cNvSpPr>
              <a:spLocks noChangeShapeType="1"/>
            </p:cNvSpPr>
            <p:nvPr/>
          </p:nvSpPr>
          <p:spPr bwMode="auto">
            <a:xfrm>
              <a:off x="4857" y="2170"/>
              <a:ext cx="0" cy="7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5" name="Line 69"/>
            <p:cNvSpPr>
              <a:spLocks noChangeShapeType="1"/>
            </p:cNvSpPr>
            <p:nvPr/>
          </p:nvSpPr>
          <p:spPr bwMode="auto">
            <a:xfrm>
              <a:off x="3026" y="2542"/>
              <a:ext cx="0" cy="4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6" name="Freeform 70"/>
            <p:cNvSpPr>
              <a:spLocks/>
            </p:cNvSpPr>
            <p:nvPr/>
          </p:nvSpPr>
          <p:spPr bwMode="auto">
            <a:xfrm>
              <a:off x="3026" y="2219"/>
              <a:ext cx="706" cy="323"/>
            </a:xfrm>
            <a:custGeom>
              <a:avLst/>
              <a:gdLst>
                <a:gd name="T0" fmla="*/ 0 w 1764"/>
                <a:gd name="T1" fmla="*/ 806 h 806"/>
                <a:gd name="T2" fmla="*/ 504 w 1764"/>
                <a:gd name="T3" fmla="*/ 372 h 806"/>
                <a:gd name="T4" fmla="*/ 1134 w 1764"/>
                <a:gd name="T5" fmla="*/ 0 h 806"/>
                <a:gd name="T6" fmla="*/ 1428 w 1764"/>
                <a:gd name="T7" fmla="*/ 372 h 806"/>
                <a:gd name="T8" fmla="*/ 1764 w 1764"/>
                <a:gd name="T9" fmla="*/ 62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806">
                  <a:moveTo>
                    <a:pt x="0" y="806"/>
                  </a:moveTo>
                  <a:cubicBezTo>
                    <a:pt x="84" y="734"/>
                    <a:pt x="315" y="506"/>
                    <a:pt x="504" y="372"/>
                  </a:cubicBezTo>
                  <a:cubicBezTo>
                    <a:pt x="693" y="238"/>
                    <a:pt x="919" y="88"/>
                    <a:pt x="1134" y="0"/>
                  </a:cubicBezTo>
                  <a:cubicBezTo>
                    <a:pt x="1279" y="208"/>
                    <a:pt x="1323" y="269"/>
                    <a:pt x="1428" y="372"/>
                  </a:cubicBezTo>
                  <a:cubicBezTo>
                    <a:pt x="1533" y="475"/>
                    <a:pt x="1694" y="568"/>
                    <a:pt x="1764" y="62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7" name="Freeform 71"/>
            <p:cNvSpPr>
              <a:spLocks/>
            </p:cNvSpPr>
            <p:nvPr/>
          </p:nvSpPr>
          <p:spPr bwMode="auto">
            <a:xfrm>
              <a:off x="3732" y="1897"/>
              <a:ext cx="352" cy="223"/>
            </a:xfrm>
            <a:custGeom>
              <a:avLst/>
              <a:gdLst>
                <a:gd name="T0" fmla="*/ 0 w 882"/>
                <a:gd name="T1" fmla="*/ 558 h 558"/>
                <a:gd name="T2" fmla="*/ 420 w 882"/>
                <a:gd name="T3" fmla="*/ 248 h 558"/>
                <a:gd name="T4" fmla="*/ 882 w 882"/>
                <a:gd name="T5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558">
                  <a:moveTo>
                    <a:pt x="0" y="558"/>
                  </a:moveTo>
                  <a:cubicBezTo>
                    <a:pt x="70" y="506"/>
                    <a:pt x="273" y="341"/>
                    <a:pt x="420" y="248"/>
                  </a:cubicBezTo>
                  <a:cubicBezTo>
                    <a:pt x="567" y="155"/>
                    <a:pt x="786" y="52"/>
                    <a:pt x="882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8" name="Freeform 72"/>
            <p:cNvSpPr>
              <a:spLocks/>
            </p:cNvSpPr>
            <p:nvPr/>
          </p:nvSpPr>
          <p:spPr bwMode="auto">
            <a:xfrm>
              <a:off x="4084" y="2170"/>
              <a:ext cx="773" cy="414"/>
            </a:xfrm>
            <a:custGeom>
              <a:avLst/>
              <a:gdLst>
                <a:gd name="T0" fmla="*/ 0 w 1932"/>
                <a:gd name="T1" fmla="*/ 0 h 1037"/>
                <a:gd name="T2" fmla="*/ 546 w 1932"/>
                <a:gd name="T3" fmla="*/ 620 h 1037"/>
                <a:gd name="T4" fmla="*/ 1093 w 1932"/>
                <a:gd name="T5" fmla="*/ 1037 h 1037"/>
                <a:gd name="T6" fmla="*/ 1554 w 1932"/>
                <a:gd name="T7" fmla="*/ 620 h 1037"/>
                <a:gd name="T8" fmla="*/ 1932 w 1932"/>
                <a:gd name="T9" fmla="*/ 62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2" h="1037">
                  <a:moveTo>
                    <a:pt x="0" y="0"/>
                  </a:moveTo>
                  <a:cubicBezTo>
                    <a:pt x="91" y="103"/>
                    <a:pt x="364" y="447"/>
                    <a:pt x="546" y="620"/>
                  </a:cubicBezTo>
                  <a:cubicBezTo>
                    <a:pt x="728" y="793"/>
                    <a:pt x="925" y="1037"/>
                    <a:pt x="1093" y="1037"/>
                  </a:cubicBezTo>
                  <a:cubicBezTo>
                    <a:pt x="1261" y="1037"/>
                    <a:pt x="1414" y="782"/>
                    <a:pt x="1554" y="620"/>
                  </a:cubicBezTo>
                  <a:cubicBezTo>
                    <a:pt x="1694" y="458"/>
                    <a:pt x="1853" y="178"/>
                    <a:pt x="1932" y="62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9" name="Oval 73"/>
            <p:cNvSpPr>
              <a:spLocks noChangeArrowheads="1"/>
            </p:cNvSpPr>
            <p:nvPr/>
          </p:nvSpPr>
          <p:spPr bwMode="auto">
            <a:xfrm>
              <a:off x="3698" y="2442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0" name="Oval 74"/>
            <p:cNvSpPr>
              <a:spLocks noChangeArrowheads="1"/>
            </p:cNvSpPr>
            <p:nvPr/>
          </p:nvSpPr>
          <p:spPr bwMode="auto">
            <a:xfrm>
              <a:off x="4068" y="1872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1" name="Oval 75"/>
            <p:cNvSpPr>
              <a:spLocks noChangeArrowheads="1"/>
            </p:cNvSpPr>
            <p:nvPr/>
          </p:nvSpPr>
          <p:spPr bwMode="auto">
            <a:xfrm>
              <a:off x="3698" y="2095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2" name="Oval 76"/>
            <p:cNvSpPr>
              <a:spLocks noChangeArrowheads="1"/>
            </p:cNvSpPr>
            <p:nvPr/>
          </p:nvSpPr>
          <p:spPr bwMode="auto">
            <a:xfrm>
              <a:off x="4488" y="2219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3" name="Oval 77"/>
            <p:cNvSpPr>
              <a:spLocks noChangeArrowheads="1"/>
            </p:cNvSpPr>
            <p:nvPr/>
          </p:nvSpPr>
          <p:spPr bwMode="auto">
            <a:xfrm>
              <a:off x="4488" y="2566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4" name="Oval 78"/>
            <p:cNvSpPr>
              <a:spLocks noChangeArrowheads="1"/>
            </p:cNvSpPr>
            <p:nvPr/>
          </p:nvSpPr>
          <p:spPr bwMode="auto">
            <a:xfrm>
              <a:off x="4841" y="2145"/>
              <a:ext cx="50" cy="49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5" name="Oval 79"/>
            <p:cNvSpPr>
              <a:spLocks noChangeArrowheads="1"/>
            </p:cNvSpPr>
            <p:nvPr/>
          </p:nvSpPr>
          <p:spPr bwMode="auto">
            <a:xfrm>
              <a:off x="4068" y="2145"/>
              <a:ext cx="50" cy="49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6" name="Oval 80"/>
            <p:cNvSpPr>
              <a:spLocks noChangeArrowheads="1"/>
            </p:cNvSpPr>
            <p:nvPr/>
          </p:nvSpPr>
          <p:spPr bwMode="auto">
            <a:xfrm>
              <a:off x="3698" y="2542"/>
              <a:ext cx="50" cy="49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219" name="Object 83"/>
            <p:cNvGraphicFramePr>
              <a:graphicFrameLocks noChangeAspect="1"/>
            </p:cNvGraphicFramePr>
            <p:nvPr/>
          </p:nvGraphicFramePr>
          <p:xfrm>
            <a:off x="3065" y="1518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5" name="Equation" r:id="rId30" imgW="190417" imgH="241195" progId="Equation.DSMT4">
                    <p:embed/>
                  </p:oleObj>
                </mc:Choice>
                <mc:Fallback>
                  <p:oleObj name="Equation" r:id="rId30" imgW="190417" imgH="241195" progId="Equation.DSMT4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1518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835150" y="519113"/>
            <a:ext cx="5783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一、三角级数</a:t>
            </a:r>
            <a:r>
              <a:rPr lang="en-US" altLang="zh-CN" sz="3600" b="0">
                <a:solidFill>
                  <a:srgbClr val="0000FF"/>
                </a:solidFill>
                <a:ea typeface="华文新魏" panose="02010800040101010101" pitchFamily="2" charset="-122"/>
              </a:rPr>
              <a:t>·</a:t>
            </a:r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正交函数系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06425" y="1268413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在科学实验与工程技术的某些现象中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常会碰到一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25475" y="1844675"/>
            <a:ext cx="7866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种周期运动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最简单的周期运动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可用正弦函数  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2703513" y="2565400"/>
          <a:ext cx="5829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8" name="Equation" r:id="rId4" imgW="5829300" imgH="393700" progId="Equation.DSMT4">
                  <p:embed/>
                </p:oleObj>
              </mc:Choice>
              <mc:Fallback>
                <p:oleObj name="Equation" r:id="rId4" imgW="5829300" imgH="3937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2565400"/>
                        <a:ext cx="58293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06425" y="3213100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来描述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由</a:t>
            </a:r>
            <a:r>
              <a:rPr lang="en-US" altLang="zh-CN"/>
              <a:t>(1)</a:t>
            </a:r>
            <a:r>
              <a:rPr lang="zh-CN" altLang="en-US"/>
              <a:t>所表达的周期运动也称为简谐振动</a:t>
            </a:r>
            <a:r>
              <a:rPr lang="en-US" altLang="zh-CN"/>
              <a:t>, </a:t>
            </a:r>
          </a:p>
        </p:txBody>
      </p: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603250" y="3860800"/>
            <a:ext cx="7983538" cy="533400"/>
            <a:chOff x="380" y="2686"/>
            <a:chExt cx="5029" cy="336"/>
          </a:xfrm>
        </p:grpSpPr>
        <p:graphicFrame>
          <p:nvGraphicFramePr>
            <p:cNvPr id="48144" name="Object 16"/>
            <p:cNvGraphicFramePr>
              <a:graphicFrameLocks noChangeAspect="1"/>
            </p:cNvGraphicFramePr>
            <p:nvPr/>
          </p:nvGraphicFramePr>
          <p:xfrm>
            <a:off x="1896" y="2757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9" name="Equation" r:id="rId6" imgW="266469" imgH="304536" progId="Equation.DSMT4">
                    <p:embed/>
                  </p:oleObj>
                </mc:Choice>
                <mc:Fallback>
                  <p:oleObj name="Equation" r:id="rId6" imgW="266469" imgH="304536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757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17"/>
            <p:cNvGraphicFramePr>
              <a:graphicFrameLocks noChangeAspect="1"/>
            </p:cNvGraphicFramePr>
            <p:nvPr/>
          </p:nvGraphicFramePr>
          <p:xfrm>
            <a:off x="3197" y="2780"/>
            <a:ext cx="18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0" name="Equation" r:id="rId8" imgW="291973" imgH="241195" progId="Equation.DSMT4">
                    <p:embed/>
                  </p:oleObj>
                </mc:Choice>
                <mc:Fallback>
                  <p:oleObj name="Equation" r:id="rId8" imgW="291973" imgH="241195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2780"/>
                          <a:ext cx="18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380" y="2695"/>
              <a:ext cx="1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其中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>
                  <a:cs typeface="Times New Roman" panose="02020603050405020304" pitchFamily="18" charset="0"/>
                </a:rPr>
                <a:t>为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振幅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2061" y="2686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初相角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3359" y="2686"/>
              <a:ext cx="20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角频率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于是简谐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596900" y="4513263"/>
            <a:ext cx="7977188" cy="838200"/>
            <a:chOff x="376" y="2811"/>
            <a:chExt cx="5025" cy="528"/>
          </a:xfrm>
        </p:grpSpPr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376" y="2902"/>
              <a:ext cx="1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振动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周期</a:t>
              </a:r>
              <a:r>
                <a:rPr lang="zh-CN" altLang="en-US">
                  <a:cs typeface="Times New Roman" panose="02020603050405020304" pitchFamily="18" charset="0"/>
                </a:rPr>
                <a:t>是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51" name="Object 23"/>
            <p:cNvGraphicFramePr>
              <a:graphicFrameLocks noChangeAspect="1"/>
            </p:cNvGraphicFramePr>
            <p:nvPr/>
          </p:nvGraphicFramePr>
          <p:xfrm>
            <a:off x="2027" y="2811"/>
            <a:ext cx="7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1" name="Equation" r:id="rId10" imgW="1193800" imgH="838200" progId="Equation.DSMT4">
                    <p:embed/>
                  </p:oleObj>
                </mc:Choice>
                <mc:Fallback>
                  <p:oleObj name="Equation" r:id="rId10" imgW="1193800" imgH="8382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2811"/>
                          <a:ext cx="75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2789" y="2902"/>
              <a:ext cx="2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较为复杂的周期运动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则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95313" y="538003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常常是几个简谐振动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55" name="Group 43"/>
          <p:cNvGrpSpPr>
            <a:grpSpLocks/>
          </p:cNvGrpSpPr>
          <p:nvPr/>
        </p:nvGrpSpPr>
        <p:grpSpPr bwMode="auto">
          <a:xfrm>
            <a:off x="601663" y="633413"/>
            <a:ext cx="7978775" cy="519112"/>
            <a:chOff x="379" y="399"/>
            <a:chExt cx="5026" cy="327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79" y="399"/>
              <a:ext cx="50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收敛定理指出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的傅里叶级数在点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处收敛于   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14" name="Object 2"/>
            <p:cNvGraphicFramePr>
              <a:graphicFrameLocks noChangeAspect="1"/>
            </p:cNvGraphicFramePr>
            <p:nvPr/>
          </p:nvGraphicFramePr>
          <p:xfrm>
            <a:off x="4940" y="452"/>
            <a:ext cx="1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67" name="Equation" r:id="rId4" imgW="304536" imgH="393359" progId="Equation.DSMT4">
                    <p:embed/>
                  </p:oleObj>
                </mc:Choice>
                <mc:Fallback>
                  <p:oleObj name="Equation" r:id="rId4" imgW="304536" imgH="393359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452"/>
                          <a:ext cx="1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56" name="Group 44"/>
          <p:cNvGrpSpPr>
            <a:grpSpLocks/>
          </p:cNvGrpSpPr>
          <p:nvPr/>
        </p:nvGrpSpPr>
        <p:grpSpPr bwMode="auto">
          <a:xfrm>
            <a:off x="598488" y="1265238"/>
            <a:ext cx="8118475" cy="838200"/>
            <a:chOff x="377" y="754"/>
            <a:chExt cx="5114" cy="528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377" y="791"/>
              <a:ext cx="35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该点的左、右极限的算术平均值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18" name="Object 6"/>
            <p:cNvGraphicFramePr>
              <a:graphicFrameLocks noChangeAspect="1"/>
            </p:cNvGraphicFramePr>
            <p:nvPr/>
          </p:nvGraphicFramePr>
          <p:xfrm>
            <a:off x="3595" y="754"/>
            <a:ext cx="18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68" name="Equation" r:id="rId6" imgW="3009900" imgH="838200" progId="Equation.DSMT4">
                    <p:embed/>
                  </p:oleObj>
                </mc:Choice>
                <mc:Fallback>
                  <p:oleObj name="Equation" r:id="rId6" imgW="3009900" imgH="83820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5" y="754"/>
                          <a:ext cx="189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598488" y="2101850"/>
            <a:ext cx="4910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而当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在点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/>
              <a:t>连续时</a:t>
            </a:r>
            <a:r>
              <a:rPr lang="en-US" altLang="zh-CN"/>
              <a:t>,</a:t>
            </a:r>
            <a:r>
              <a:rPr lang="zh-CN" altLang="en-US"/>
              <a:t>则有</a:t>
            </a:r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2700338" y="2792413"/>
          <a:ext cx="407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9" name="Equation" r:id="rId8" imgW="4076700" imgH="838200" progId="Equation.DSMT4">
                  <p:embed/>
                </p:oleObj>
              </mc:Choice>
              <mc:Fallback>
                <p:oleObj name="Equation" r:id="rId8" imgW="4076700" imgH="8382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92413"/>
                        <a:ext cx="4076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568325" y="3713163"/>
            <a:ext cx="7239000" cy="538162"/>
            <a:chOff x="382" y="2321"/>
            <a:chExt cx="4560" cy="339"/>
          </a:xfrm>
        </p:grpSpPr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382" y="2333"/>
              <a:ext cx="30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即此时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的傅里叶级数收敛于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24" name="Object 12"/>
            <p:cNvGraphicFramePr>
              <a:graphicFrameLocks noChangeAspect="1"/>
            </p:cNvGraphicFramePr>
            <p:nvPr/>
          </p:nvGraphicFramePr>
          <p:xfrm>
            <a:off x="3227" y="2382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70" name="Equation" r:id="rId10" imgW="774364" imgH="393529" progId="Equation.DSMT4">
                    <p:embed/>
                  </p:oleObj>
                </mc:Choice>
                <mc:Fallback>
                  <p:oleObj name="Equation" r:id="rId10" imgW="774364" imgH="393529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382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3702" y="2321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294438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cs typeface="Times New Roman" panose="02020603050405020304" pitchFamily="18" charset="0"/>
                </a:rPr>
                <a:t>. </a:t>
              </a:r>
              <a:r>
                <a:rPr lang="zh-CN" altLang="en-US" sz="2800">
                  <a:cs typeface="Times New Roman" panose="02020603050405020304" pitchFamily="18" charset="0"/>
                </a:rPr>
                <a:t>这样便有  </a:t>
              </a:r>
              <a:endParaRPr lang="zh-CN" altLang="en-US" b="0"/>
            </a:p>
          </p:txBody>
        </p:sp>
      </p:grpSp>
      <p:grpSp>
        <p:nvGrpSpPr>
          <p:cNvPr id="90152" name="Group 40"/>
          <p:cNvGrpSpPr>
            <a:grpSpLocks/>
          </p:cNvGrpSpPr>
          <p:nvPr/>
        </p:nvGrpSpPr>
        <p:grpSpPr bwMode="auto">
          <a:xfrm>
            <a:off x="611188" y="4897438"/>
            <a:ext cx="8005762" cy="533400"/>
            <a:chOff x="385" y="3049"/>
            <a:chExt cx="5043" cy="336"/>
          </a:xfrm>
        </p:grpSpPr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385" y="3058"/>
              <a:ext cx="3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上按段光滑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的傅里叶级数在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39" name="Object 27"/>
            <p:cNvGraphicFramePr>
              <a:graphicFrameLocks noChangeAspect="1"/>
            </p:cNvGraphicFramePr>
            <p:nvPr/>
          </p:nvGraphicFramePr>
          <p:xfrm>
            <a:off x="3696" y="3103"/>
            <a:ext cx="9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71" name="Equation" r:id="rId12" imgW="1459866" imgH="393529" progId="Equation.DSMT4">
                    <p:embed/>
                  </p:oleObj>
                </mc:Choice>
                <mc:Fallback>
                  <p:oleObj name="Equation" r:id="rId12" imgW="1459866" imgH="393529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103"/>
                          <a:ext cx="9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4593" y="3049"/>
              <a:ext cx="8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上收敛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598488" y="5502275"/>
            <a:ext cx="1281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于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i="1"/>
              <a:t> </a:t>
            </a:r>
            <a:r>
              <a:rPr lang="en-US" altLang="zh-CN"/>
              <a:t>. </a:t>
            </a:r>
          </a:p>
        </p:txBody>
      </p:sp>
      <p:grpSp>
        <p:nvGrpSpPr>
          <p:cNvPr id="90151" name="Group 39"/>
          <p:cNvGrpSpPr>
            <a:grpSpLocks/>
          </p:cNvGrpSpPr>
          <p:nvPr/>
        </p:nvGrpSpPr>
        <p:grpSpPr bwMode="auto">
          <a:xfrm>
            <a:off x="611188" y="4337050"/>
            <a:ext cx="7745412" cy="519113"/>
            <a:chOff x="385" y="2695"/>
            <a:chExt cx="4879" cy="327"/>
          </a:xfrm>
        </p:grpSpPr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385" y="2695"/>
              <a:ext cx="4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推论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若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是以      为周期的连续函数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且在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33" name="Object 21"/>
            <p:cNvGraphicFramePr>
              <a:graphicFrameLocks noChangeAspect="1"/>
            </p:cNvGraphicFramePr>
            <p:nvPr/>
          </p:nvGraphicFramePr>
          <p:xfrm>
            <a:off x="4620" y="2740"/>
            <a:ext cx="6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72" name="Equation" r:id="rId14" imgW="1028700" imgH="381000" progId="Equation.DSMT4">
                    <p:embed/>
                  </p:oleObj>
                </mc:Choice>
                <mc:Fallback>
                  <p:oleObj name="Equation" r:id="rId14" imgW="1028700" imgH="38100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2740"/>
                          <a:ext cx="64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0" name="Object 38"/>
            <p:cNvGraphicFramePr>
              <a:graphicFrameLocks noChangeAspect="1"/>
            </p:cNvGraphicFramePr>
            <p:nvPr/>
          </p:nvGraphicFramePr>
          <p:xfrm>
            <a:off x="1849" y="2755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73" name="Equation" r:id="rId16" imgW="418918" imgH="317362" progId="Equation.DSMT4">
                    <p:embed/>
                  </p:oleObj>
                </mc:Choice>
                <mc:Fallback>
                  <p:oleObj name="Equation" r:id="rId16" imgW="418918" imgH="317362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2755"/>
                          <a:ext cx="26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02" name="Group 14"/>
          <p:cNvGrpSpPr>
            <a:grpSpLocks/>
          </p:cNvGrpSpPr>
          <p:nvPr/>
        </p:nvGrpSpPr>
        <p:grpSpPr bwMode="auto">
          <a:xfrm>
            <a:off x="587375" y="1182688"/>
            <a:ext cx="8142288" cy="573087"/>
            <a:chOff x="370" y="819"/>
            <a:chExt cx="5129" cy="361"/>
          </a:xfrm>
        </p:grpSpPr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370" y="853"/>
              <a:ext cx="3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系数公式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(10)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中的积分区间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9099" name="Object 11"/>
            <p:cNvGraphicFramePr>
              <a:graphicFrameLocks noChangeAspect="1"/>
            </p:cNvGraphicFramePr>
            <p:nvPr/>
          </p:nvGraphicFramePr>
          <p:xfrm>
            <a:off x="3535" y="890"/>
            <a:ext cx="6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6" name="Equation" r:id="rId4" imgW="1028700" imgH="381000" progId="Equation.DSMT4">
                    <p:embed/>
                  </p:oleObj>
                </mc:Choice>
                <mc:Fallback>
                  <p:oleObj name="Equation" r:id="rId4" imgW="1028700" imgH="381000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890"/>
                          <a:ext cx="65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4158" y="819"/>
              <a:ext cx="1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可以改为长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9109" name="Object 21"/>
          <p:cNvGraphicFramePr>
            <a:graphicFrameLocks noChangeAspect="1"/>
          </p:cNvGraphicFramePr>
          <p:nvPr/>
        </p:nvGraphicFramePr>
        <p:xfrm>
          <a:off x="1547813" y="2492375"/>
          <a:ext cx="701833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7" name="Equation" r:id="rId6" imgW="7366000" imgH="1803400" progId="Equation.DSMT4">
                  <p:embed/>
                </p:oleObj>
              </mc:Choice>
              <mc:Fallback>
                <p:oleObj name="Equation" r:id="rId6" imgW="7366000" imgH="18034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2375"/>
                        <a:ext cx="701833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606425" y="4273550"/>
            <a:ext cx="319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其中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 </a:t>
            </a:r>
            <a:r>
              <a:rPr lang="zh-CN" altLang="en-US"/>
              <a:t>为任何实数</a:t>
            </a:r>
            <a:r>
              <a:rPr lang="en-US" altLang="zh-CN"/>
              <a:t>.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609600" y="4892675"/>
            <a:ext cx="813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/>
              <a:t> </a:t>
            </a:r>
            <a:r>
              <a:rPr lang="zh-CN" altLang="en-US"/>
              <a:t>在具体讨论函数的傅里叶级数展开式时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经常 </a:t>
            </a: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585788" y="5537200"/>
            <a:ext cx="8061325" cy="555625"/>
            <a:chOff x="371" y="368"/>
            <a:chExt cx="5078" cy="350"/>
          </a:xfrm>
        </p:grpSpPr>
        <p:graphicFrame>
          <p:nvGraphicFramePr>
            <p:cNvPr id="89113" name="Object 25"/>
            <p:cNvGraphicFramePr>
              <a:graphicFrameLocks noChangeAspect="1"/>
            </p:cNvGraphicFramePr>
            <p:nvPr/>
          </p:nvGraphicFramePr>
          <p:xfrm>
            <a:off x="1795" y="439"/>
            <a:ext cx="6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8" name="Equation" r:id="rId8" imgW="1040948" imgH="393529" progId="Equation.DSMT4">
                    <p:embed/>
                  </p:oleObj>
                </mc:Choice>
                <mc:Fallback>
                  <p:oleObj name="Equation" r:id="rId8" imgW="1040948" imgH="393529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439"/>
                          <a:ext cx="6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4" name="Object 26"/>
            <p:cNvGraphicFramePr>
              <a:graphicFrameLocks noChangeAspect="1"/>
            </p:cNvGraphicFramePr>
            <p:nvPr/>
          </p:nvGraphicFramePr>
          <p:xfrm>
            <a:off x="2839" y="425"/>
            <a:ext cx="6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9" name="Equation" r:id="rId10" imgW="1040948" imgH="393529" progId="Equation.DSMT4">
                    <p:embed/>
                  </p:oleObj>
                </mc:Choice>
                <mc:Fallback>
                  <p:oleObj name="Equation" r:id="rId10" imgW="1040948" imgH="393529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425"/>
                          <a:ext cx="6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5" name="Rectangle 27"/>
            <p:cNvSpPr>
              <a:spLocks noChangeArrowheads="1"/>
            </p:cNvSpPr>
            <p:nvPr/>
          </p:nvSpPr>
          <p:spPr bwMode="auto">
            <a:xfrm>
              <a:off x="371" y="391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只给出函数在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2448" y="38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3527" y="368"/>
              <a:ext cx="19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上的解析式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但读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9123" name="Group 35"/>
          <p:cNvGrpSpPr>
            <a:grpSpLocks/>
          </p:cNvGrpSpPr>
          <p:nvPr/>
        </p:nvGrpSpPr>
        <p:grpSpPr bwMode="auto">
          <a:xfrm>
            <a:off x="611188" y="620713"/>
            <a:ext cx="8164512" cy="519112"/>
            <a:chOff x="367" y="382"/>
            <a:chExt cx="5143" cy="327"/>
          </a:xfrm>
        </p:grpSpPr>
        <p:sp>
          <p:nvSpPr>
            <p:cNvPr id="89098" name="Rectangle 10"/>
            <p:cNvSpPr>
              <a:spLocks noChangeArrowheads="1"/>
            </p:cNvSpPr>
            <p:nvPr/>
          </p:nvSpPr>
          <p:spPr bwMode="auto">
            <a:xfrm>
              <a:off x="367" y="382"/>
              <a:ext cx="5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注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根据收敛定理的假设</a:t>
              </a:r>
              <a:r>
                <a:rPr lang="en-US" altLang="zh-CN"/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zh-CN" altLang="en-US"/>
                <a:t>是以   为周期的函数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89122" name="Object 34"/>
            <p:cNvGraphicFramePr>
              <a:graphicFrameLocks noChangeAspect="1"/>
            </p:cNvGraphicFramePr>
            <p:nvPr/>
          </p:nvGraphicFramePr>
          <p:xfrm>
            <a:off x="3563" y="445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70" name="Equation" r:id="rId12" imgW="418918" imgH="317362" progId="Equation.DSMT4">
                    <p:embed/>
                  </p:oleObj>
                </mc:Choice>
                <mc:Fallback>
                  <p:oleObj name="Equation" r:id="rId12" imgW="418918" imgH="317362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445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125" name="Group 37"/>
          <p:cNvGrpSpPr>
            <a:grpSpLocks/>
          </p:cNvGrpSpPr>
          <p:nvPr/>
        </p:nvGrpSpPr>
        <p:grpSpPr bwMode="auto">
          <a:xfrm>
            <a:off x="623888" y="1844675"/>
            <a:ext cx="6672262" cy="546100"/>
            <a:chOff x="393" y="1162"/>
            <a:chExt cx="4203" cy="344"/>
          </a:xfrm>
        </p:grpSpPr>
        <p:grpSp>
          <p:nvGrpSpPr>
            <p:cNvPr id="89103" name="Group 15"/>
            <p:cNvGrpSpPr>
              <a:grpSpLocks/>
            </p:cNvGrpSpPr>
            <p:nvPr/>
          </p:nvGrpSpPr>
          <p:grpSpPr bwMode="auto">
            <a:xfrm>
              <a:off x="393" y="1162"/>
              <a:ext cx="4203" cy="344"/>
              <a:chOff x="393" y="382"/>
              <a:chExt cx="4203" cy="344"/>
            </a:xfrm>
          </p:grpSpPr>
          <p:graphicFrame>
            <p:nvGraphicFramePr>
              <p:cNvPr id="89104" name="Object 16"/>
              <p:cNvGraphicFramePr>
                <a:graphicFrameLocks noChangeAspect="1"/>
              </p:cNvGraphicFramePr>
              <p:nvPr/>
            </p:nvGraphicFramePr>
            <p:xfrm>
              <a:off x="3379" y="417"/>
              <a:ext cx="25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371" name="Equation" r:id="rId14" imgW="393529" imgH="431613" progId="Equation.DSMT4">
                      <p:embed/>
                    </p:oleObj>
                  </mc:Choice>
                  <mc:Fallback>
                    <p:oleObj name="Equation" r:id="rId14" imgW="393529" imgH="431613" progId="Equation.DSMT4">
                      <p:embed/>
                      <p:pic>
                        <p:nvPicPr>
                          <p:cNvPr id="0" name="Picture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417"/>
                            <a:ext cx="252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05" name="Object 17"/>
              <p:cNvGraphicFramePr>
                <a:graphicFrameLocks noChangeAspect="1"/>
              </p:cNvGraphicFramePr>
              <p:nvPr/>
            </p:nvGraphicFramePr>
            <p:xfrm>
              <a:off x="3742" y="415"/>
              <a:ext cx="25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372" name="Equation" r:id="rId16" imgW="406224" imgH="431613" progId="Equation.DSMT4">
                      <p:embed/>
                    </p:oleObj>
                  </mc:Choice>
                  <mc:Fallback>
                    <p:oleObj name="Equation" r:id="rId16" imgW="406224" imgH="431613" progId="Equation.DSMT4">
                      <p:embed/>
                      <p:pic>
                        <p:nvPicPr>
                          <p:cNvPr id="0" name="Picture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415"/>
                            <a:ext cx="252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06" name="Rectangle 18"/>
              <p:cNvSpPr>
                <a:spLocks noChangeArrowheads="1"/>
              </p:cNvSpPr>
              <p:nvPr/>
            </p:nvSpPr>
            <p:spPr bwMode="auto">
              <a:xfrm>
                <a:off x="393" y="399"/>
                <a:ext cx="32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度为      的任何区间</a:t>
                </a:r>
                <a:r>
                  <a:rPr lang="en-US" altLang="zh-CN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而不影响 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7" name="Rectangle 19"/>
              <p:cNvSpPr>
                <a:spLocks noChangeArrowheads="1"/>
              </p:cNvSpPr>
              <p:nvPr/>
            </p:nvSpPr>
            <p:spPr bwMode="auto">
              <a:xfrm>
                <a:off x="3606" y="38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8" name="Rectangle 20"/>
              <p:cNvSpPr>
                <a:spLocks noChangeArrowheads="1"/>
              </p:cNvSpPr>
              <p:nvPr/>
            </p:nvSpPr>
            <p:spPr bwMode="auto">
              <a:xfrm>
                <a:off x="3899" y="390"/>
                <a:ext cx="6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9124" name="Object 36"/>
            <p:cNvGraphicFramePr>
              <a:graphicFrameLocks noChangeAspect="1"/>
            </p:cNvGraphicFramePr>
            <p:nvPr/>
          </p:nvGraphicFramePr>
          <p:xfrm>
            <a:off x="942" y="1244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73" name="Equation" r:id="rId18" imgW="418918" imgH="317362" progId="Equation.DSMT4">
                    <p:embed/>
                  </p:oleObj>
                </mc:Choice>
                <mc:Fallback>
                  <p:oleObj name="Equation" r:id="rId18" imgW="418918" imgH="317362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1244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85" name="Group 21"/>
          <p:cNvGrpSpPr>
            <a:grpSpLocks/>
          </p:cNvGrpSpPr>
          <p:nvPr/>
        </p:nvGrpSpPr>
        <p:grpSpPr bwMode="auto">
          <a:xfrm>
            <a:off x="565150" y="549275"/>
            <a:ext cx="8135938" cy="550863"/>
            <a:chOff x="359" y="370"/>
            <a:chExt cx="5125" cy="347"/>
          </a:xfrm>
        </p:grpSpPr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359" y="390"/>
              <a:ext cx="38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者应理解为它是定义在整个数轴上以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82" name="Object 18"/>
            <p:cNvGraphicFramePr>
              <a:graphicFrameLocks noChangeAspect="1"/>
            </p:cNvGraphicFramePr>
            <p:nvPr/>
          </p:nvGraphicFramePr>
          <p:xfrm>
            <a:off x="4013" y="457"/>
            <a:ext cx="26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52" name="Equation" r:id="rId4" imgW="418918" imgH="317362" progId="Equation.DSMT4">
                    <p:embed/>
                  </p:oleObj>
                </mc:Choice>
                <mc:Fallback>
                  <p:oleObj name="Equation" r:id="rId4" imgW="418918" imgH="317362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457"/>
                          <a:ext cx="26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4199" y="370"/>
              <a:ext cx="1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为周期的函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101" name="Group 37"/>
          <p:cNvGrpSpPr>
            <a:grpSpLocks/>
          </p:cNvGrpSpPr>
          <p:nvPr/>
        </p:nvGrpSpPr>
        <p:grpSpPr bwMode="auto">
          <a:xfrm>
            <a:off x="592138" y="1182688"/>
            <a:ext cx="8083550" cy="527050"/>
            <a:chOff x="373" y="751"/>
            <a:chExt cx="5092" cy="332"/>
          </a:xfrm>
        </p:grpSpPr>
        <p:graphicFrame>
          <p:nvGraphicFramePr>
            <p:cNvPr id="88087" name="Object 23"/>
            <p:cNvGraphicFramePr>
              <a:graphicFrameLocks noChangeAspect="1"/>
            </p:cNvGraphicFramePr>
            <p:nvPr/>
          </p:nvGraphicFramePr>
          <p:xfrm>
            <a:off x="1222" y="807"/>
            <a:ext cx="6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53" name="Equation" r:id="rId6" imgW="1040948" imgH="393529" progId="Equation.DSMT4">
                    <p:embed/>
                  </p:oleObj>
                </mc:Choice>
                <mc:Fallback>
                  <p:oleObj name="Equation" r:id="rId6" imgW="1040948" imgH="393529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807"/>
                          <a:ext cx="6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6" name="Object 22"/>
            <p:cNvGraphicFramePr>
              <a:graphicFrameLocks noChangeAspect="1"/>
            </p:cNvGraphicFramePr>
            <p:nvPr/>
          </p:nvGraphicFramePr>
          <p:xfrm>
            <a:off x="3989" y="817"/>
            <a:ext cx="6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54" name="Equation" r:id="rId8" imgW="1040948" imgH="393529" progId="Equation.DSMT4">
                    <p:embed/>
                  </p:oleObj>
                </mc:Choice>
                <mc:Fallback>
                  <p:oleObj name="Equation" r:id="rId8" imgW="1040948" imgH="393529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817"/>
                          <a:ext cx="6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373" y="751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1842" y="751"/>
              <a:ext cx="2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以外的部分按函数在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4630" y="756"/>
              <a:ext cx="8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上的对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596900" y="1773238"/>
            <a:ext cx="822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应关系做</a:t>
            </a:r>
            <a:r>
              <a:rPr lang="zh-CN" altLang="en-US">
                <a:solidFill>
                  <a:srgbClr val="0000FF"/>
                </a:solidFill>
              </a:rPr>
              <a:t>周期延拓</a:t>
            </a:r>
            <a:r>
              <a:rPr lang="en-US" altLang="zh-CN"/>
              <a:t>. </a:t>
            </a:r>
            <a:r>
              <a:rPr lang="zh-CN" altLang="en-US"/>
              <a:t>也就是说函数本身不一定是定 </a:t>
            </a: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576263" y="2420938"/>
            <a:ext cx="822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义在整个数轴上的周期函数</a:t>
            </a:r>
            <a:r>
              <a:rPr lang="en-US" altLang="zh-CN"/>
              <a:t>, </a:t>
            </a:r>
            <a:r>
              <a:rPr lang="zh-CN" altLang="en-US"/>
              <a:t>但我们认为它是周期 </a:t>
            </a:r>
          </a:p>
        </p:txBody>
      </p:sp>
      <p:grpSp>
        <p:nvGrpSpPr>
          <p:cNvPr id="88097" name="Group 33"/>
          <p:cNvGrpSpPr>
            <a:grpSpLocks/>
          </p:cNvGrpSpPr>
          <p:nvPr/>
        </p:nvGrpSpPr>
        <p:grpSpPr bwMode="auto">
          <a:xfrm>
            <a:off x="585788" y="3084513"/>
            <a:ext cx="8112125" cy="544512"/>
            <a:chOff x="369" y="2205"/>
            <a:chExt cx="5110" cy="343"/>
          </a:xfrm>
        </p:grpSpPr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369" y="2205"/>
              <a:ext cx="1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94" name="Object 30"/>
            <p:cNvGraphicFramePr>
              <a:graphicFrameLocks noChangeAspect="1"/>
            </p:cNvGraphicFramePr>
            <p:nvPr/>
          </p:nvGraphicFramePr>
          <p:xfrm>
            <a:off x="1675" y="2253"/>
            <a:ext cx="6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55" name="Equation" r:id="rId10" imgW="1040948" imgH="393529" progId="Equation.DSMT4">
                    <p:embed/>
                  </p:oleObj>
                </mc:Choice>
                <mc:Fallback>
                  <p:oleObj name="Equation" r:id="rId10" imgW="1040948" imgH="393529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2253"/>
                          <a:ext cx="6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2282" y="2221"/>
              <a:ext cx="31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上的解析表达式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那么周期延拓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8098" name="Rectangle 34"/>
          <p:cNvSpPr>
            <a:spLocks noChangeArrowheads="1"/>
          </p:cNvSpPr>
          <p:nvPr/>
        </p:nvSpPr>
        <p:spPr bwMode="auto">
          <a:xfrm>
            <a:off x="593725" y="371633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后的函数为 </a:t>
            </a:r>
          </a:p>
        </p:txBody>
      </p:sp>
      <p:graphicFrame>
        <p:nvGraphicFramePr>
          <p:cNvPr id="88099" name="Object 35"/>
          <p:cNvGraphicFramePr>
            <a:graphicFrameLocks noChangeAspect="1"/>
          </p:cNvGraphicFramePr>
          <p:nvPr/>
        </p:nvGraphicFramePr>
        <p:xfrm>
          <a:off x="1363663" y="4394200"/>
          <a:ext cx="67087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6" name="Equation" r:id="rId12" imgW="6705600" imgH="1549400" progId="Equation.DSMT4">
                  <p:embed/>
                </p:oleObj>
              </mc:Choice>
              <mc:Fallback>
                <p:oleObj name="Equation" r:id="rId12" imgW="6705600" imgH="15494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394200"/>
                        <a:ext cx="6708775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595313" y="666750"/>
            <a:ext cx="816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如图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15-2</a:t>
            </a:r>
            <a:r>
              <a:rPr lang="zh-CN" altLang="en-US"/>
              <a:t>所示</a:t>
            </a:r>
            <a:r>
              <a:rPr lang="en-US" altLang="zh-CN"/>
              <a:t>. </a:t>
            </a:r>
            <a:r>
              <a:rPr lang="zh-CN" altLang="en-US"/>
              <a:t>因此当笼统地说函数的傅里叶级数 </a:t>
            </a:r>
          </a:p>
        </p:txBody>
      </p:sp>
      <p:grpSp>
        <p:nvGrpSpPr>
          <p:cNvPr id="87052" name="Group 12"/>
          <p:cNvGrpSpPr>
            <a:grpSpLocks/>
          </p:cNvGrpSpPr>
          <p:nvPr/>
        </p:nvGrpSpPr>
        <p:grpSpPr bwMode="auto">
          <a:xfrm>
            <a:off x="611188" y="1268413"/>
            <a:ext cx="4960937" cy="558800"/>
            <a:chOff x="371" y="842"/>
            <a:chExt cx="3125" cy="352"/>
          </a:xfrm>
        </p:grpSpPr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371" y="845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时就是指函数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7049" name="Object 9"/>
            <p:cNvGraphicFramePr>
              <a:graphicFrameLocks noChangeAspect="1"/>
            </p:cNvGraphicFramePr>
            <p:nvPr/>
          </p:nvGraphicFramePr>
          <p:xfrm>
            <a:off x="1783" y="842"/>
            <a:ext cx="1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5" name="Equation" r:id="rId4" imgW="304536" imgH="494870" progId="Equation.DSMT4">
                    <p:embed/>
                  </p:oleObj>
                </mc:Choice>
                <mc:Fallback>
                  <p:oleObj name="Equation" r:id="rId4" imgW="304536" imgH="494870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842"/>
                          <a:ext cx="19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1874" y="867"/>
              <a:ext cx="1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的傅里叶级数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94" name="Group 54"/>
          <p:cNvGrpSpPr>
            <a:grpSpLocks/>
          </p:cNvGrpSpPr>
          <p:nvPr/>
        </p:nvGrpSpPr>
        <p:grpSpPr bwMode="auto">
          <a:xfrm>
            <a:off x="590550" y="4338638"/>
            <a:ext cx="7942263" cy="1019175"/>
            <a:chOff x="372" y="2733"/>
            <a:chExt cx="5003" cy="642"/>
          </a:xfrm>
        </p:grpSpPr>
        <p:grpSp>
          <p:nvGrpSpPr>
            <p:cNvPr id="87090" name="Group 50"/>
            <p:cNvGrpSpPr>
              <a:grpSpLocks/>
            </p:cNvGrpSpPr>
            <p:nvPr/>
          </p:nvGrpSpPr>
          <p:grpSpPr bwMode="auto">
            <a:xfrm>
              <a:off x="372" y="2733"/>
              <a:ext cx="2917" cy="642"/>
              <a:chOff x="372" y="2697"/>
              <a:chExt cx="2917" cy="642"/>
            </a:xfrm>
          </p:grpSpPr>
          <p:sp>
            <p:nvSpPr>
              <p:cNvPr id="87088" name="Rectangle 48"/>
              <p:cNvSpPr>
                <a:spLocks noChangeArrowheads="1"/>
              </p:cNvSpPr>
              <p:nvPr/>
            </p:nvSpPr>
            <p:spPr bwMode="auto">
              <a:xfrm>
                <a:off x="372" y="2852"/>
                <a:ext cx="8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 </a:t>
                </a:r>
                <a:r>
                  <a:rPr lang="en-US" altLang="zh-CN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7087" name="Object 47"/>
              <p:cNvGraphicFramePr>
                <a:graphicFrameLocks noChangeAspect="1"/>
              </p:cNvGraphicFramePr>
              <p:nvPr/>
            </p:nvGraphicFramePr>
            <p:xfrm>
              <a:off x="1111" y="2697"/>
              <a:ext cx="2178" cy="6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486" name="Equation" r:id="rId6" imgW="3454400" imgH="1016000" progId="Equation.DSMT4">
                      <p:embed/>
                    </p:oleObj>
                  </mc:Choice>
                  <mc:Fallback>
                    <p:oleObj name="Equation" r:id="rId6" imgW="3454400" imgH="1016000" progId="Equation.DSMT4">
                      <p:embed/>
                      <p:pic>
                        <p:nvPicPr>
                          <p:cNvPr id="0" name="Picture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697"/>
                            <a:ext cx="2178" cy="6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7089" name="Rectangle 49"/>
            <p:cNvSpPr>
              <a:spLocks noChangeArrowheads="1"/>
            </p:cNvSpPr>
            <p:nvPr/>
          </p:nvSpPr>
          <p:spPr bwMode="auto">
            <a:xfrm>
              <a:off x="3384" y="2886"/>
              <a:ext cx="19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求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zh-CN" altLang="en-US"/>
                <a:t>傅里叶级数展 </a:t>
              </a:r>
            </a:p>
          </p:txBody>
        </p:sp>
      </p:grpSp>
      <p:grpSp>
        <p:nvGrpSpPr>
          <p:cNvPr id="87092" name="Group 52"/>
          <p:cNvGrpSpPr>
            <a:grpSpLocks/>
          </p:cNvGrpSpPr>
          <p:nvPr/>
        </p:nvGrpSpPr>
        <p:grpSpPr bwMode="auto">
          <a:xfrm>
            <a:off x="2339975" y="1916113"/>
            <a:ext cx="4648200" cy="2192337"/>
            <a:chOff x="1474" y="1200"/>
            <a:chExt cx="2928" cy="1381"/>
          </a:xfrm>
        </p:grpSpPr>
        <p:graphicFrame>
          <p:nvGraphicFramePr>
            <p:cNvPr id="87054" name="Object 14"/>
            <p:cNvGraphicFramePr>
              <a:graphicFrameLocks noChangeAspect="1"/>
            </p:cNvGraphicFramePr>
            <p:nvPr/>
          </p:nvGraphicFramePr>
          <p:xfrm>
            <a:off x="1555" y="2373"/>
            <a:ext cx="284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7" name="Equation" r:id="rId8" imgW="4533900" imgH="330200" progId="Equation.DSMT4">
                    <p:embed/>
                  </p:oleObj>
                </mc:Choice>
                <mc:Fallback>
                  <p:oleObj name="Equation" r:id="rId8" imgW="4533900" imgH="33020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2373"/>
                          <a:ext cx="284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1474" y="2001"/>
              <a:ext cx="28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 flipV="1">
              <a:off x="2448" y="1207"/>
              <a:ext cx="0" cy="9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7057" name="Object 17"/>
            <p:cNvGraphicFramePr>
              <a:graphicFrameLocks noChangeAspect="1"/>
            </p:cNvGraphicFramePr>
            <p:nvPr/>
          </p:nvGraphicFramePr>
          <p:xfrm>
            <a:off x="2297" y="202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8" name="Equation" r:id="rId10" imgW="228600" imgH="241300" progId="Equation.DSMT4">
                    <p:embed/>
                  </p:oleObj>
                </mc:Choice>
                <mc:Fallback>
                  <p:oleObj name="Equation" r:id="rId10" imgW="228600" imgH="241300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02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8" name="Object 18"/>
            <p:cNvGraphicFramePr>
              <a:graphicFrameLocks noChangeAspect="1"/>
            </p:cNvGraphicFramePr>
            <p:nvPr/>
          </p:nvGraphicFramePr>
          <p:xfrm>
            <a:off x="2321" y="1253"/>
            <a:ext cx="3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9" name="Equation" r:id="rId12" imgW="152268" imgH="253780" progId="Equation.DSMT4">
                    <p:embed/>
                  </p:oleObj>
                </mc:Choice>
                <mc:Fallback>
                  <p:oleObj name="Equation" r:id="rId12" imgW="152268" imgH="253780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1253"/>
                          <a:ext cx="36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9" name="Object 19"/>
            <p:cNvGraphicFramePr>
              <a:graphicFrameLocks noChangeAspect="1"/>
            </p:cNvGraphicFramePr>
            <p:nvPr/>
          </p:nvGraphicFramePr>
          <p:xfrm>
            <a:off x="4204" y="2069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0" name="Equation" r:id="rId14" imgW="203112" imgH="190417" progId="Equation.DSMT4">
                    <p:embed/>
                  </p:oleObj>
                </mc:Choice>
                <mc:Fallback>
                  <p:oleObj name="Equation" r:id="rId14" imgW="203112" imgH="190417" progId="Equation.DSMT4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069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0" name="Object 20"/>
            <p:cNvGraphicFramePr>
              <a:graphicFrameLocks noChangeAspect="1"/>
            </p:cNvGraphicFramePr>
            <p:nvPr/>
          </p:nvGraphicFramePr>
          <p:xfrm>
            <a:off x="2683" y="1430"/>
            <a:ext cx="56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1" name="Equation" r:id="rId16" imgW="1002865" imgH="291973" progId="Equation.DSMT4">
                    <p:embed/>
                  </p:oleObj>
                </mc:Choice>
                <mc:Fallback>
                  <p:oleObj name="Equation" r:id="rId16" imgW="1002865" imgH="291973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1430"/>
                          <a:ext cx="56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1" name="Object 21"/>
            <p:cNvGraphicFramePr>
              <a:graphicFrameLocks noChangeAspect="1"/>
            </p:cNvGraphicFramePr>
            <p:nvPr/>
          </p:nvGraphicFramePr>
          <p:xfrm>
            <a:off x="2677" y="2030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2" name="Equation" r:id="rId18" imgW="190417" imgH="190417" progId="Equation.DSMT4">
                    <p:embed/>
                  </p:oleObj>
                </mc:Choice>
                <mc:Fallback>
                  <p:oleObj name="Equation" r:id="rId18" imgW="190417" imgH="190417" progId="Equation.DSMT4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2030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2" name="Object 22"/>
            <p:cNvGraphicFramePr>
              <a:graphicFrameLocks noChangeAspect="1"/>
            </p:cNvGraphicFramePr>
            <p:nvPr/>
          </p:nvGraphicFramePr>
          <p:xfrm>
            <a:off x="1482" y="2026"/>
            <a:ext cx="2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3" name="Equation" r:id="rId20" imgW="457200" imgH="241300" progId="Equation.DSMT4">
                    <p:embed/>
                  </p:oleObj>
                </mc:Choice>
                <mc:Fallback>
                  <p:oleObj name="Equation" r:id="rId20" imgW="457200" imgH="241300" progId="Equation.DSMT4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2026"/>
                          <a:ext cx="28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3" name="Object 23"/>
            <p:cNvGraphicFramePr>
              <a:graphicFrameLocks noChangeAspect="1"/>
            </p:cNvGraphicFramePr>
            <p:nvPr/>
          </p:nvGraphicFramePr>
          <p:xfrm>
            <a:off x="2052" y="2026"/>
            <a:ext cx="22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4" name="Equation" r:id="rId22" imgW="368300" imgH="241300" progId="Equation.DSMT4">
                    <p:embed/>
                  </p:oleObj>
                </mc:Choice>
                <mc:Fallback>
                  <p:oleObj name="Equation" r:id="rId22" imgW="368300" imgH="241300" progId="Equation.DSMT4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" y="2026"/>
                          <a:ext cx="225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4" name="Object 24"/>
            <p:cNvGraphicFramePr>
              <a:graphicFrameLocks noChangeAspect="1"/>
            </p:cNvGraphicFramePr>
            <p:nvPr/>
          </p:nvGraphicFramePr>
          <p:xfrm>
            <a:off x="3206" y="1979"/>
            <a:ext cx="20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5" name="Equation" r:id="rId24" imgW="317225" imgH="241091" progId="Equation.DSMT4">
                    <p:embed/>
                  </p:oleObj>
                </mc:Choice>
                <mc:Fallback>
                  <p:oleObj name="Equation" r:id="rId24" imgW="317225" imgH="241091" progId="Equation.DSMT4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1979"/>
                          <a:ext cx="20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5" name="Object 25"/>
            <p:cNvGraphicFramePr>
              <a:graphicFrameLocks noChangeAspect="1"/>
            </p:cNvGraphicFramePr>
            <p:nvPr/>
          </p:nvGraphicFramePr>
          <p:xfrm>
            <a:off x="3789" y="2001"/>
            <a:ext cx="20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6" name="Equation" r:id="rId26" imgW="317225" imgH="241091" progId="Equation.DSMT4">
                    <p:embed/>
                  </p:oleObj>
                </mc:Choice>
                <mc:Fallback>
                  <p:oleObj name="Equation" r:id="rId26" imgW="317225" imgH="241091" progId="Equation.DSMT4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" y="2001"/>
                          <a:ext cx="20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2734" y="1951"/>
              <a:ext cx="0" cy="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>
              <a:off x="2163" y="1951"/>
              <a:ext cx="0" cy="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8" name="Line 28"/>
            <p:cNvSpPr>
              <a:spLocks noChangeShapeType="1"/>
            </p:cNvSpPr>
            <p:nvPr/>
          </p:nvSpPr>
          <p:spPr bwMode="auto">
            <a:xfrm>
              <a:off x="3876" y="1951"/>
              <a:ext cx="0" cy="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>
              <a:off x="3305" y="1951"/>
              <a:ext cx="0" cy="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0" name="Line 30"/>
            <p:cNvSpPr>
              <a:spLocks noChangeShapeType="1"/>
            </p:cNvSpPr>
            <p:nvPr/>
          </p:nvSpPr>
          <p:spPr bwMode="auto">
            <a:xfrm>
              <a:off x="1592" y="1951"/>
              <a:ext cx="0" cy="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071" name="Group 31"/>
            <p:cNvGrpSpPr>
              <a:grpSpLocks/>
            </p:cNvGrpSpPr>
            <p:nvPr/>
          </p:nvGrpSpPr>
          <p:grpSpPr bwMode="auto">
            <a:xfrm>
              <a:off x="2146" y="1704"/>
              <a:ext cx="621" cy="545"/>
              <a:chOff x="7640" y="3788"/>
              <a:chExt cx="1554" cy="1362"/>
            </a:xfrm>
          </p:grpSpPr>
          <p:sp>
            <p:nvSpPr>
              <p:cNvPr id="87072" name="Oval 32"/>
              <p:cNvSpPr>
                <a:spLocks noChangeArrowheads="1"/>
              </p:cNvSpPr>
              <p:nvPr/>
            </p:nvSpPr>
            <p:spPr bwMode="auto">
              <a:xfrm>
                <a:off x="9068" y="502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3" name="Freeform 33"/>
              <p:cNvSpPr>
                <a:spLocks/>
              </p:cNvSpPr>
              <p:nvPr/>
            </p:nvSpPr>
            <p:spPr bwMode="auto">
              <a:xfrm>
                <a:off x="7682" y="3788"/>
                <a:ext cx="1428" cy="1300"/>
              </a:xfrm>
              <a:custGeom>
                <a:avLst/>
                <a:gdLst>
                  <a:gd name="T0" fmla="*/ 0 w 1428"/>
                  <a:gd name="T1" fmla="*/ 122 h 1300"/>
                  <a:gd name="T2" fmla="*/ 252 w 1428"/>
                  <a:gd name="T3" fmla="*/ 432 h 1300"/>
                  <a:gd name="T4" fmla="*/ 638 w 1428"/>
                  <a:gd name="T5" fmla="*/ 132 h 1300"/>
                  <a:gd name="T6" fmla="*/ 1078 w 1428"/>
                  <a:gd name="T7" fmla="*/ 112 h 1300"/>
                  <a:gd name="T8" fmla="*/ 1218 w 1428"/>
                  <a:gd name="T9" fmla="*/ 804 h 1300"/>
                  <a:gd name="T10" fmla="*/ 1428 w 1428"/>
                  <a:gd name="T11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8" h="1300">
                    <a:moveTo>
                      <a:pt x="0" y="122"/>
                    </a:moveTo>
                    <a:cubicBezTo>
                      <a:pt x="59" y="282"/>
                      <a:pt x="146" y="430"/>
                      <a:pt x="252" y="432"/>
                    </a:cubicBezTo>
                    <a:cubicBezTo>
                      <a:pt x="358" y="434"/>
                      <a:pt x="500" y="185"/>
                      <a:pt x="638" y="132"/>
                    </a:cubicBezTo>
                    <a:cubicBezTo>
                      <a:pt x="776" y="79"/>
                      <a:pt x="981" y="0"/>
                      <a:pt x="1078" y="112"/>
                    </a:cubicBezTo>
                    <a:cubicBezTo>
                      <a:pt x="1175" y="224"/>
                      <a:pt x="1160" y="606"/>
                      <a:pt x="1218" y="804"/>
                    </a:cubicBezTo>
                    <a:cubicBezTo>
                      <a:pt x="1276" y="1002"/>
                      <a:pt x="1351" y="1165"/>
                      <a:pt x="1428" y="1300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4" name="Oval 34"/>
              <p:cNvSpPr>
                <a:spLocks noChangeArrowheads="1"/>
              </p:cNvSpPr>
              <p:nvPr/>
            </p:nvSpPr>
            <p:spPr bwMode="auto">
              <a:xfrm>
                <a:off x="7640" y="3910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075" name="Group 35"/>
            <p:cNvGrpSpPr>
              <a:grpSpLocks/>
            </p:cNvGrpSpPr>
            <p:nvPr/>
          </p:nvGrpSpPr>
          <p:grpSpPr bwMode="auto">
            <a:xfrm>
              <a:off x="1558" y="1703"/>
              <a:ext cx="621" cy="545"/>
              <a:chOff x="7640" y="3788"/>
              <a:chExt cx="1554" cy="1362"/>
            </a:xfrm>
          </p:grpSpPr>
          <p:sp>
            <p:nvSpPr>
              <p:cNvPr id="87076" name="Oval 36"/>
              <p:cNvSpPr>
                <a:spLocks noChangeArrowheads="1"/>
              </p:cNvSpPr>
              <p:nvPr/>
            </p:nvSpPr>
            <p:spPr bwMode="auto">
              <a:xfrm>
                <a:off x="9068" y="502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7" name="Freeform 37"/>
              <p:cNvSpPr>
                <a:spLocks/>
              </p:cNvSpPr>
              <p:nvPr/>
            </p:nvSpPr>
            <p:spPr bwMode="auto">
              <a:xfrm>
                <a:off x="7682" y="3788"/>
                <a:ext cx="1428" cy="1300"/>
              </a:xfrm>
              <a:custGeom>
                <a:avLst/>
                <a:gdLst>
                  <a:gd name="T0" fmla="*/ 0 w 1428"/>
                  <a:gd name="T1" fmla="*/ 122 h 1300"/>
                  <a:gd name="T2" fmla="*/ 252 w 1428"/>
                  <a:gd name="T3" fmla="*/ 432 h 1300"/>
                  <a:gd name="T4" fmla="*/ 638 w 1428"/>
                  <a:gd name="T5" fmla="*/ 132 h 1300"/>
                  <a:gd name="T6" fmla="*/ 1078 w 1428"/>
                  <a:gd name="T7" fmla="*/ 112 h 1300"/>
                  <a:gd name="T8" fmla="*/ 1218 w 1428"/>
                  <a:gd name="T9" fmla="*/ 804 h 1300"/>
                  <a:gd name="T10" fmla="*/ 1428 w 1428"/>
                  <a:gd name="T11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8" h="1300">
                    <a:moveTo>
                      <a:pt x="0" y="122"/>
                    </a:moveTo>
                    <a:cubicBezTo>
                      <a:pt x="59" y="282"/>
                      <a:pt x="146" y="430"/>
                      <a:pt x="252" y="432"/>
                    </a:cubicBezTo>
                    <a:cubicBezTo>
                      <a:pt x="358" y="434"/>
                      <a:pt x="500" y="185"/>
                      <a:pt x="638" y="132"/>
                    </a:cubicBezTo>
                    <a:cubicBezTo>
                      <a:pt x="776" y="79"/>
                      <a:pt x="981" y="0"/>
                      <a:pt x="1078" y="112"/>
                    </a:cubicBezTo>
                    <a:cubicBezTo>
                      <a:pt x="1175" y="224"/>
                      <a:pt x="1160" y="606"/>
                      <a:pt x="1218" y="804"/>
                    </a:cubicBezTo>
                    <a:cubicBezTo>
                      <a:pt x="1276" y="1002"/>
                      <a:pt x="1351" y="1165"/>
                      <a:pt x="1428" y="1300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8" name="Oval 38"/>
              <p:cNvSpPr>
                <a:spLocks noChangeArrowheads="1"/>
              </p:cNvSpPr>
              <p:nvPr/>
            </p:nvSpPr>
            <p:spPr bwMode="auto">
              <a:xfrm>
                <a:off x="7640" y="3910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079" name="Group 39"/>
            <p:cNvGrpSpPr>
              <a:grpSpLocks/>
            </p:cNvGrpSpPr>
            <p:nvPr/>
          </p:nvGrpSpPr>
          <p:grpSpPr bwMode="auto">
            <a:xfrm>
              <a:off x="2682" y="1703"/>
              <a:ext cx="621" cy="545"/>
              <a:chOff x="7640" y="3788"/>
              <a:chExt cx="1554" cy="1362"/>
            </a:xfrm>
          </p:grpSpPr>
          <p:sp>
            <p:nvSpPr>
              <p:cNvPr id="87080" name="Oval 40"/>
              <p:cNvSpPr>
                <a:spLocks noChangeArrowheads="1"/>
              </p:cNvSpPr>
              <p:nvPr/>
            </p:nvSpPr>
            <p:spPr bwMode="auto">
              <a:xfrm>
                <a:off x="9068" y="502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1" name="Freeform 41"/>
              <p:cNvSpPr>
                <a:spLocks/>
              </p:cNvSpPr>
              <p:nvPr/>
            </p:nvSpPr>
            <p:spPr bwMode="auto">
              <a:xfrm>
                <a:off x="7682" y="3788"/>
                <a:ext cx="1428" cy="1300"/>
              </a:xfrm>
              <a:custGeom>
                <a:avLst/>
                <a:gdLst>
                  <a:gd name="T0" fmla="*/ 0 w 1428"/>
                  <a:gd name="T1" fmla="*/ 122 h 1300"/>
                  <a:gd name="T2" fmla="*/ 252 w 1428"/>
                  <a:gd name="T3" fmla="*/ 432 h 1300"/>
                  <a:gd name="T4" fmla="*/ 638 w 1428"/>
                  <a:gd name="T5" fmla="*/ 132 h 1300"/>
                  <a:gd name="T6" fmla="*/ 1078 w 1428"/>
                  <a:gd name="T7" fmla="*/ 112 h 1300"/>
                  <a:gd name="T8" fmla="*/ 1218 w 1428"/>
                  <a:gd name="T9" fmla="*/ 804 h 1300"/>
                  <a:gd name="T10" fmla="*/ 1428 w 1428"/>
                  <a:gd name="T11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8" h="1300">
                    <a:moveTo>
                      <a:pt x="0" y="122"/>
                    </a:moveTo>
                    <a:cubicBezTo>
                      <a:pt x="59" y="282"/>
                      <a:pt x="146" y="430"/>
                      <a:pt x="252" y="432"/>
                    </a:cubicBezTo>
                    <a:cubicBezTo>
                      <a:pt x="358" y="434"/>
                      <a:pt x="500" y="185"/>
                      <a:pt x="638" y="132"/>
                    </a:cubicBezTo>
                    <a:cubicBezTo>
                      <a:pt x="776" y="79"/>
                      <a:pt x="981" y="0"/>
                      <a:pt x="1078" y="112"/>
                    </a:cubicBezTo>
                    <a:cubicBezTo>
                      <a:pt x="1175" y="224"/>
                      <a:pt x="1160" y="606"/>
                      <a:pt x="1218" y="804"/>
                    </a:cubicBezTo>
                    <a:cubicBezTo>
                      <a:pt x="1276" y="1002"/>
                      <a:pt x="1351" y="1165"/>
                      <a:pt x="1428" y="1300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2" name="Oval 42"/>
              <p:cNvSpPr>
                <a:spLocks noChangeArrowheads="1"/>
              </p:cNvSpPr>
              <p:nvPr/>
            </p:nvSpPr>
            <p:spPr bwMode="auto">
              <a:xfrm>
                <a:off x="7640" y="3910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083" name="Group 43"/>
            <p:cNvGrpSpPr>
              <a:grpSpLocks/>
            </p:cNvGrpSpPr>
            <p:nvPr/>
          </p:nvGrpSpPr>
          <p:grpSpPr bwMode="auto">
            <a:xfrm>
              <a:off x="3254" y="1704"/>
              <a:ext cx="622" cy="545"/>
              <a:chOff x="7640" y="3788"/>
              <a:chExt cx="1554" cy="1362"/>
            </a:xfrm>
          </p:grpSpPr>
          <p:sp>
            <p:nvSpPr>
              <p:cNvPr id="87084" name="Oval 44"/>
              <p:cNvSpPr>
                <a:spLocks noChangeArrowheads="1"/>
              </p:cNvSpPr>
              <p:nvPr/>
            </p:nvSpPr>
            <p:spPr bwMode="auto">
              <a:xfrm>
                <a:off x="9068" y="502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5" name="Freeform 45"/>
              <p:cNvSpPr>
                <a:spLocks/>
              </p:cNvSpPr>
              <p:nvPr/>
            </p:nvSpPr>
            <p:spPr bwMode="auto">
              <a:xfrm>
                <a:off x="7682" y="3788"/>
                <a:ext cx="1428" cy="1300"/>
              </a:xfrm>
              <a:custGeom>
                <a:avLst/>
                <a:gdLst>
                  <a:gd name="T0" fmla="*/ 0 w 1428"/>
                  <a:gd name="T1" fmla="*/ 122 h 1300"/>
                  <a:gd name="T2" fmla="*/ 252 w 1428"/>
                  <a:gd name="T3" fmla="*/ 432 h 1300"/>
                  <a:gd name="T4" fmla="*/ 638 w 1428"/>
                  <a:gd name="T5" fmla="*/ 132 h 1300"/>
                  <a:gd name="T6" fmla="*/ 1078 w 1428"/>
                  <a:gd name="T7" fmla="*/ 112 h 1300"/>
                  <a:gd name="T8" fmla="*/ 1218 w 1428"/>
                  <a:gd name="T9" fmla="*/ 804 h 1300"/>
                  <a:gd name="T10" fmla="*/ 1428 w 1428"/>
                  <a:gd name="T11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8" h="1300">
                    <a:moveTo>
                      <a:pt x="0" y="122"/>
                    </a:moveTo>
                    <a:cubicBezTo>
                      <a:pt x="59" y="282"/>
                      <a:pt x="146" y="430"/>
                      <a:pt x="252" y="432"/>
                    </a:cubicBezTo>
                    <a:cubicBezTo>
                      <a:pt x="358" y="434"/>
                      <a:pt x="500" y="185"/>
                      <a:pt x="638" y="132"/>
                    </a:cubicBezTo>
                    <a:cubicBezTo>
                      <a:pt x="776" y="79"/>
                      <a:pt x="981" y="0"/>
                      <a:pt x="1078" y="112"/>
                    </a:cubicBezTo>
                    <a:cubicBezTo>
                      <a:pt x="1175" y="224"/>
                      <a:pt x="1160" y="606"/>
                      <a:pt x="1218" y="804"/>
                    </a:cubicBezTo>
                    <a:cubicBezTo>
                      <a:pt x="1276" y="1002"/>
                      <a:pt x="1351" y="1165"/>
                      <a:pt x="1428" y="1300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6" name="Oval 46"/>
              <p:cNvSpPr>
                <a:spLocks noChangeArrowheads="1"/>
              </p:cNvSpPr>
              <p:nvPr/>
            </p:nvSpPr>
            <p:spPr bwMode="auto">
              <a:xfrm>
                <a:off x="7640" y="3910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87091" name="Object 51"/>
            <p:cNvGraphicFramePr>
              <a:graphicFrameLocks noChangeAspect="1"/>
            </p:cNvGraphicFramePr>
            <p:nvPr/>
          </p:nvGraphicFramePr>
          <p:xfrm>
            <a:off x="2294" y="1200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7" name="Equation" r:id="rId28" imgW="190417" imgH="241195" progId="Equation.DSMT4">
                    <p:embed/>
                  </p:oleObj>
                </mc:Choice>
                <mc:Fallback>
                  <p:oleObj name="Equation" r:id="rId28" imgW="190417" imgH="241195" progId="Equation.DSMT4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1200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614363" y="5502275"/>
            <a:ext cx="1077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开式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03250" y="512763"/>
            <a:ext cx="783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函数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及其周期延拓后的图像如图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15-3 </a:t>
            </a:r>
            <a:r>
              <a:rPr lang="zh-CN" altLang="en-US"/>
              <a:t>所示</a:t>
            </a:r>
            <a:r>
              <a:rPr lang="en-US" altLang="zh-CN"/>
              <a:t>,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03250" y="1109663"/>
            <a:ext cx="3697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显然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是按段光滑的</a:t>
            </a:r>
            <a:r>
              <a:rPr lang="en-US" altLang="zh-CN"/>
              <a:t>. </a:t>
            </a:r>
          </a:p>
        </p:txBody>
      </p:sp>
      <p:grpSp>
        <p:nvGrpSpPr>
          <p:cNvPr id="86070" name="Group 54"/>
          <p:cNvGrpSpPr>
            <a:grpSpLocks/>
          </p:cNvGrpSpPr>
          <p:nvPr/>
        </p:nvGrpSpPr>
        <p:grpSpPr bwMode="auto">
          <a:xfrm>
            <a:off x="2051050" y="1844675"/>
            <a:ext cx="4506913" cy="1819275"/>
            <a:chOff x="1292" y="1162"/>
            <a:chExt cx="2839" cy="1146"/>
          </a:xfrm>
        </p:grpSpPr>
        <p:graphicFrame>
          <p:nvGraphicFramePr>
            <p:cNvPr id="86021" name="Object 5"/>
            <p:cNvGraphicFramePr>
              <a:graphicFrameLocks noChangeAspect="1"/>
            </p:cNvGraphicFramePr>
            <p:nvPr/>
          </p:nvGraphicFramePr>
          <p:xfrm>
            <a:off x="2283" y="2108"/>
            <a:ext cx="5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1" name="Equation" r:id="rId4" imgW="914003" imgH="317362" progId="Equation.DSMT4">
                    <p:embed/>
                  </p:oleObj>
                </mc:Choice>
                <mc:Fallback>
                  <p:oleObj name="Equation" r:id="rId4" imgW="914003" imgH="317362" progId="Equation.DSMT4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3" y="2108"/>
                          <a:ext cx="57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1292" y="1835"/>
              <a:ext cx="28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 flipV="1">
              <a:off x="2266" y="1165"/>
              <a:ext cx="0" cy="8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6024" name="Object 8"/>
            <p:cNvGraphicFramePr>
              <a:graphicFrameLocks noChangeAspect="1"/>
            </p:cNvGraphicFramePr>
            <p:nvPr/>
          </p:nvGraphicFramePr>
          <p:xfrm>
            <a:off x="2115" y="186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2" name="Equation" r:id="rId6" imgW="215806" imgH="228501" progId="Equation.DSMT4">
                    <p:embed/>
                  </p:oleObj>
                </mc:Choice>
                <mc:Fallback>
                  <p:oleObj name="Equation" r:id="rId6" imgW="215806" imgH="228501" progId="Equation.DSMT4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1860"/>
                          <a:ext cx="13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2080" y="116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3" name="Equation" r:id="rId8" imgW="190417" imgH="241195" progId="Equation.DSMT4">
                    <p:embed/>
                  </p:oleObj>
                </mc:Choice>
                <mc:Fallback>
                  <p:oleObj name="Equation" r:id="rId8" imgW="190417" imgH="241195" progId="Equation.DSMT4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1162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10"/>
            <p:cNvGraphicFramePr>
              <a:graphicFrameLocks noChangeAspect="1"/>
            </p:cNvGraphicFramePr>
            <p:nvPr/>
          </p:nvGraphicFramePr>
          <p:xfrm>
            <a:off x="3959" y="188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4" name="Equation" r:id="rId10" imgW="203112" imgH="190417" progId="Equation.DSMT4">
                    <p:embed/>
                  </p:oleObj>
                </mc:Choice>
                <mc:Fallback>
                  <p:oleObj name="Equation" r:id="rId10" imgW="203112" imgH="190417" progId="Equation.DSMT4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1881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Object 11"/>
            <p:cNvGraphicFramePr>
              <a:graphicFrameLocks noChangeAspect="1"/>
            </p:cNvGraphicFramePr>
            <p:nvPr/>
          </p:nvGraphicFramePr>
          <p:xfrm>
            <a:off x="2502" y="1264"/>
            <a:ext cx="51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5" name="Equation" r:id="rId12" imgW="901309" imgH="266584" progId="Equation.DSMT4">
                    <p:embed/>
                  </p:oleObj>
                </mc:Choice>
                <mc:Fallback>
                  <p:oleObj name="Equation" r:id="rId12" imgW="901309" imgH="266584" progId="Equation.DSMT4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1264"/>
                          <a:ext cx="518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8" name="Object 12"/>
            <p:cNvGraphicFramePr>
              <a:graphicFrameLocks noChangeAspect="1"/>
            </p:cNvGraphicFramePr>
            <p:nvPr/>
          </p:nvGraphicFramePr>
          <p:xfrm>
            <a:off x="2503" y="1897"/>
            <a:ext cx="11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6" name="Equation" r:id="rId14" imgW="177492" imgH="177492" progId="Equation.DSMT4">
                    <p:embed/>
                  </p:oleObj>
                </mc:Choice>
                <mc:Fallback>
                  <p:oleObj name="Equation" r:id="rId14" imgW="177492" imgH="177492" progId="Equation.DSMT4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1897"/>
                          <a:ext cx="112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9" name="Object 13"/>
            <p:cNvGraphicFramePr>
              <a:graphicFrameLocks noChangeAspect="1"/>
            </p:cNvGraphicFramePr>
            <p:nvPr/>
          </p:nvGraphicFramePr>
          <p:xfrm>
            <a:off x="1300" y="1860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7" name="Equation" r:id="rId16" imgW="419100" imgH="228600" progId="Equation.DSMT4">
                    <p:embed/>
                  </p:oleObj>
                </mc:Choice>
                <mc:Fallback>
                  <p:oleObj name="Equation" r:id="rId16" imgW="419100" imgH="228600" progId="Equation.DSMT4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1860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0" name="Object 14"/>
            <p:cNvGraphicFramePr>
              <a:graphicFrameLocks noChangeAspect="1"/>
            </p:cNvGraphicFramePr>
            <p:nvPr/>
          </p:nvGraphicFramePr>
          <p:xfrm>
            <a:off x="1871" y="1871"/>
            <a:ext cx="20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8" name="Equation" r:id="rId18" imgW="330057" imgH="215806" progId="Equation.DSMT4">
                    <p:embed/>
                  </p:oleObj>
                </mc:Choice>
                <mc:Fallback>
                  <p:oleObj name="Equation" r:id="rId18" imgW="330057" imgH="215806" progId="Equation.DSMT4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1871"/>
                          <a:ext cx="208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1" name="Object 15"/>
            <p:cNvGraphicFramePr>
              <a:graphicFrameLocks noChangeAspect="1"/>
            </p:cNvGraphicFramePr>
            <p:nvPr/>
          </p:nvGraphicFramePr>
          <p:xfrm>
            <a:off x="3029" y="1865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9" name="Equation" r:id="rId20" imgW="291973" imgH="228501" progId="Equation.DSMT4">
                    <p:embed/>
                  </p:oleObj>
                </mc:Choice>
                <mc:Fallback>
                  <p:oleObj name="Equation" r:id="rId20" imgW="291973" imgH="228501" progId="Equation.DSMT4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865"/>
                          <a:ext cx="18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2" name="Object 16"/>
            <p:cNvGraphicFramePr>
              <a:graphicFrameLocks noChangeAspect="1"/>
            </p:cNvGraphicFramePr>
            <p:nvPr/>
          </p:nvGraphicFramePr>
          <p:xfrm>
            <a:off x="3608" y="1865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30" name="Equation" r:id="rId22" imgW="291973" imgH="228501" progId="Equation.DSMT4">
                    <p:embed/>
                  </p:oleObj>
                </mc:Choice>
                <mc:Fallback>
                  <p:oleObj name="Equation" r:id="rId22" imgW="291973" imgH="228501" progId="Equation.DSMT4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1865"/>
                          <a:ext cx="18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>
              <a:off x="2552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1981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>
              <a:off x="3694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3123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>
              <a:off x="1410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6038" name="Object 22"/>
            <p:cNvGraphicFramePr>
              <a:graphicFrameLocks noChangeAspect="1"/>
            </p:cNvGraphicFramePr>
            <p:nvPr/>
          </p:nvGraphicFramePr>
          <p:xfrm>
            <a:off x="1602" y="1860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31" name="Equation" r:id="rId24" imgW="419100" imgH="228600" progId="Equation.DSMT4">
                    <p:embed/>
                  </p:oleObj>
                </mc:Choice>
                <mc:Fallback>
                  <p:oleObj name="Equation" r:id="rId24" imgW="419100" imgH="228600" progId="Equation.DSMT4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860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>
              <a:off x="1695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Line 24"/>
            <p:cNvSpPr>
              <a:spLocks noChangeShapeType="1"/>
            </p:cNvSpPr>
            <p:nvPr/>
          </p:nvSpPr>
          <p:spPr bwMode="auto">
            <a:xfrm>
              <a:off x="2837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Line 25"/>
            <p:cNvSpPr>
              <a:spLocks noChangeShapeType="1"/>
            </p:cNvSpPr>
            <p:nvPr/>
          </p:nvSpPr>
          <p:spPr bwMode="auto">
            <a:xfrm>
              <a:off x="3409" y="1786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6042" name="Object 26"/>
            <p:cNvGraphicFramePr>
              <a:graphicFrameLocks noChangeAspect="1"/>
            </p:cNvGraphicFramePr>
            <p:nvPr/>
          </p:nvGraphicFramePr>
          <p:xfrm>
            <a:off x="2724" y="1860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32" name="Equation" r:id="rId26" imgW="291973" imgH="228501" progId="Equation.DSMT4">
                    <p:embed/>
                  </p:oleObj>
                </mc:Choice>
                <mc:Fallback>
                  <p:oleObj name="Equation" r:id="rId26" imgW="291973" imgH="228501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1860"/>
                          <a:ext cx="18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3" name="Object 27"/>
            <p:cNvGraphicFramePr>
              <a:graphicFrameLocks noChangeAspect="1"/>
            </p:cNvGraphicFramePr>
            <p:nvPr/>
          </p:nvGraphicFramePr>
          <p:xfrm>
            <a:off x="3321" y="1878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33" name="Equation" r:id="rId28" imgW="291973" imgH="228501" progId="Equation.DSMT4">
                    <p:embed/>
                  </p:oleObj>
                </mc:Choice>
                <mc:Fallback>
                  <p:oleObj name="Equation" r:id="rId28" imgW="291973" imgH="228501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1878"/>
                          <a:ext cx="18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4" name="Line 28"/>
            <p:cNvSpPr>
              <a:spLocks noChangeShapeType="1"/>
            </p:cNvSpPr>
            <p:nvPr/>
          </p:nvSpPr>
          <p:spPr bwMode="auto">
            <a:xfrm>
              <a:off x="2233" y="1537"/>
              <a:ext cx="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6045" name="Object 29"/>
            <p:cNvGraphicFramePr>
              <a:graphicFrameLocks noChangeAspect="1"/>
            </p:cNvGraphicFramePr>
            <p:nvPr/>
          </p:nvGraphicFramePr>
          <p:xfrm>
            <a:off x="2304" y="1463"/>
            <a:ext cx="11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34" name="Equation" r:id="rId30" imgW="177492" imgH="177492" progId="Equation.DSMT4">
                    <p:embed/>
                  </p:oleObj>
                </mc:Choice>
                <mc:Fallback>
                  <p:oleObj name="Equation" r:id="rId30" imgW="177492" imgH="177492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63"/>
                          <a:ext cx="112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6046" name="Group 30"/>
            <p:cNvGrpSpPr>
              <a:grpSpLocks/>
            </p:cNvGrpSpPr>
            <p:nvPr/>
          </p:nvGrpSpPr>
          <p:grpSpPr bwMode="auto">
            <a:xfrm>
              <a:off x="1393" y="1513"/>
              <a:ext cx="621" cy="347"/>
              <a:chOff x="2054" y="6824"/>
              <a:chExt cx="1554" cy="868"/>
            </a:xfrm>
          </p:grpSpPr>
          <p:sp>
            <p:nvSpPr>
              <p:cNvPr id="86047" name="Oval 31"/>
              <p:cNvSpPr>
                <a:spLocks noChangeArrowheads="1"/>
              </p:cNvSpPr>
              <p:nvPr/>
            </p:nvSpPr>
            <p:spPr bwMode="auto">
              <a:xfrm>
                <a:off x="3482" y="6824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8" name="Freeform 32"/>
              <p:cNvSpPr>
                <a:spLocks/>
              </p:cNvSpPr>
              <p:nvPr/>
            </p:nvSpPr>
            <p:spPr bwMode="auto">
              <a:xfrm>
                <a:off x="2096" y="6886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Oval 33"/>
              <p:cNvSpPr>
                <a:spLocks noChangeArrowheads="1"/>
              </p:cNvSpPr>
              <p:nvPr/>
            </p:nvSpPr>
            <p:spPr bwMode="auto">
              <a:xfrm>
                <a:off x="2054" y="7568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50" name="Group 34"/>
            <p:cNvGrpSpPr>
              <a:grpSpLocks/>
            </p:cNvGrpSpPr>
            <p:nvPr/>
          </p:nvGrpSpPr>
          <p:grpSpPr bwMode="auto">
            <a:xfrm>
              <a:off x="1964" y="1513"/>
              <a:ext cx="622" cy="347"/>
              <a:chOff x="2054" y="6824"/>
              <a:chExt cx="1554" cy="868"/>
            </a:xfrm>
          </p:grpSpPr>
          <p:sp>
            <p:nvSpPr>
              <p:cNvPr id="86051" name="Oval 35"/>
              <p:cNvSpPr>
                <a:spLocks noChangeArrowheads="1"/>
              </p:cNvSpPr>
              <p:nvPr/>
            </p:nvSpPr>
            <p:spPr bwMode="auto">
              <a:xfrm>
                <a:off x="3482" y="6824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36"/>
              <p:cNvSpPr>
                <a:spLocks/>
              </p:cNvSpPr>
              <p:nvPr/>
            </p:nvSpPr>
            <p:spPr bwMode="auto">
              <a:xfrm>
                <a:off x="2096" y="6886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Oval 37"/>
              <p:cNvSpPr>
                <a:spLocks noChangeArrowheads="1"/>
              </p:cNvSpPr>
              <p:nvPr/>
            </p:nvSpPr>
            <p:spPr bwMode="auto">
              <a:xfrm>
                <a:off x="2054" y="7568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54" name="Group 38"/>
            <p:cNvGrpSpPr>
              <a:grpSpLocks/>
            </p:cNvGrpSpPr>
            <p:nvPr/>
          </p:nvGrpSpPr>
          <p:grpSpPr bwMode="auto">
            <a:xfrm>
              <a:off x="2535" y="1513"/>
              <a:ext cx="622" cy="347"/>
              <a:chOff x="2054" y="6824"/>
              <a:chExt cx="1554" cy="868"/>
            </a:xfrm>
          </p:grpSpPr>
          <p:sp>
            <p:nvSpPr>
              <p:cNvPr id="86055" name="Oval 39"/>
              <p:cNvSpPr>
                <a:spLocks noChangeArrowheads="1"/>
              </p:cNvSpPr>
              <p:nvPr/>
            </p:nvSpPr>
            <p:spPr bwMode="auto">
              <a:xfrm>
                <a:off x="3482" y="6824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Freeform 40"/>
              <p:cNvSpPr>
                <a:spLocks/>
              </p:cNvSpPr>
              <p:nvPr/>
            </p:nvSpPr>
            <p:spPr bwMode="auto">
              <a:xfrm>
                <a:off x="2096" y="6886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7" name="Oval 41"/>
              <p:cNvSpPr>
                <a:spLocks noChangeArrowheads="1"/>
              </p:cNvSpPr>
              <p:nvPr/>
            </p:nvSpPr>
            <p:spPr bwMode="auto">
              <a:xfrm>
                <a:off x="2054" y="7568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58" name="Group 42"/>
            <p:cNvGrpSpPr>
              <a:grpSpLocks/>
            </p:cNvGrpSpPr>
            <p:nvPr/>
          </p:nvGrpSpPr>
          <p:grpSpPr bwMode="auto">
            <a:xfrm>
              <a:off x="3106" y="1513"/>
              <a:ext cx="622" cy="347"/>
              <a:chOff x="2054" y="6824"/>
              <a:chExt cx="1554" cy="868"/>
            </a:xfrm>
          </p:grpSpPr>
          <p:sp>
            <p:nvSpPr>
              <p:cNvPr id="86059" name="Oval 43"/>
              <p:cNvSpPr>
                <a:spLocks noChangeArrowheads="1"/>
              </p:cNvSpPr>
              <p:nvPr/>
            </p:nvSpPr>
            <p:spPr bwMode="auto">
              <a:xfrm>
                <a:off x="3482" y="6824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Freeform 44"/>
              <p:cNvSpPr>
                <a:spLocks/>
              </p:cNvSpPr>
              <p:nvPr/>
            </p:nvSpPr>
            <p:spPr bwMode="auto">
              <a:xfrm>
                <a:off x="2096" y="6886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Oval 45"/>
              <p:cNvSpPr>
                <a:spLocks noChangeArrowheads="1"/>
              </p:cNvSpPr>
              <p:nvPr/>
            </p:nvSpPr>
            <p:spPr bwMode="auto">
              <a:xfrm>
                <a:off x="2054" y="7568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6062" name="Rectangle 46"/>
          <p:cNvSpPr>
            <a:spLocks noChangeArrowheads="1"/>
          </p:cNvSpPr>
          <p:nvPr/>
        </p:nvSpPr>
        <p:spPr bwMode="auto">
          <a:xfrm>
            <a:off x="596900" y="3730625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故由傅里叶级数收敛定理</a:t>
            </a:r>
            <a:r>
              <a:rPr lang="en-US" altLang="zh-CN"/>
              <a:t>, </a:t>
            </a:r>
            <a:r>
              <a:rPr lang="zh-CN" altLang="en-US"/>
              <a:t>它可以展开成傅里叶级 </a:t>
            </a:r>
          </a:p>
        </p:txBody>
      </p:sp>
      <p:sp>
        <p:nvSpPr>
          <p:cNvPr id="86063" name="Rectangle 47"/>
          <p:cNvSpPr>
            <a:spLocks noChangeArrowheads="1"/>
          </p:cNvSpPr>
          <p:nvPr/>
        </p:nvSpPr>
        <p:spPr bwMode="auto">
          <a:xfrm>
            <a:off x="611188" y="4327525"/>
            <a:ext cx="1703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由于 </a:t>
            </a:r>
          </a:p>
        </p:txBody>
      </p:sp>
      <p:graphicFrame>
        <p:nvGraphicFramePr>
          <p:cNvPr id="86064" name="Object 48"/>
          <p:cNvGraphicFramePr>
            <a:graphicFrameLocks noChangeAspect="1"/>
          </p:cNvGraphicFramePr>
          <p:nvPr/>
        </p:nvGraphicFramePr>
        <p:xfrm>
          <a:off x="2070100" y="5076825"/>
          <a:ext cx="4832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5" name="Equation" r:id="rId32" imgW="5080000" imgH="838200" progId="Equation.DSMT4">
                  <p:embed/>
                </p:oleObj>
              </mc:Choice>
              <mc:Fallback>
                <p:oleObj name="Equation" r:id="rId32" imgW="5080000" imgH="8382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076825"/>
                        <a:ext cx="48323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95313" y="620713"/>
            <a:ext cx="199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当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/>
              <a:t>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时</a:t>
            </a:r>
            <a:r>
              <a:rPr lang="en-US" altLang="zh-CN"/>
              <a:t>, </a:t>
            </a:r>
          </a:p>
        </p:txBody>
      </p: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1271588" y="1196975"/>
          <a:ext cx="58959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5" name="Equation" r:id="rId4" imgW="6197600" imgH="838200" progId="Equation.DSMT4">
                  <p:embed/>
                </p:oleObj>
              </mc:Choice>
              <mc:Fallback>
                <p:oleObj name="Equation" r:id="rId4" imgW="6197600" imgH="838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196975"/>
                        <a:ext cx="58959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666875" y="2205038"/>
          <a:ext cx="6696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6" name="Equation" r:id="rId6" imgW="6692900" imgH="850900" progId="Equation.DSMT4">
                  <p:embed/>
                </p:oleObj>
              </mc:Choice>
              <mc:Fallback>
                <p:oleObj name="Equation" r:id="rId6" imgW="6692900" imgH="8509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205038"/>
                        <a:ext cx="6696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662113" y="3284538"/>
          <a:ext cx="643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7" name="Equation" r:id="rId8" imgW="6438900" imgH="1447800" progId="Equation.DSMT4">
                  <p:embed/>
                </p:oleObj>
              </mc:Choice>
              <mc:Fallback>
                <p:oleObj name="Equation" r:id="rId8" imgW="6438900" imgH="1447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284538"/>
                        <a:ext cx="643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300163" y="5013325"/>
          <a:ext cx="56483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8" name="Equation" r:id="rId10" imgW="5930900" imgH="850900" progId="Equation.DSMT4">
                  <p:embed/>
                </p:oleObj>
              </mc:Choice>
              <mc:Fallback>
                <p:oleObj name="Equation" r:id="rId10" imgW="5930900" imgH="8509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013325"/>
                        <a:ext cx="56483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679575" y="565150"/>
          <a:ext cx="48482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8" name="Equation" r:id="rId4" imgW="4851400" imgH="850900" progId="Equation.DSMT4">
                  <p:embed/>
                </p:oleObj>
              </mc:Choice>
              <mc:Fallback>
                <p:oleObj name="Equation" r:id="rId4" imgW="4851400" imgH="8509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565150"/>
                        <a:ext cx="48482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7" name="Group 19"/>
          <p:cNvGrpSpPr>
            <a:grpSpLocks/>
          </p:cNvGrpSpPr>
          <p:nvPr/>
        </p:nvGrpSpPr>
        <p:grpSpPr bwMode="auto">
          <a:xfrm>
            <a:off x="1644650" y="1490663"/>
            <a:ext cx="5676900" cy="904875"/>
            <a:chOff x="1036" y="939"/>
            <a:chExt cx="3576" cy="570"/>
          </a:xfrm>
        </p:grpSpPr>
        <p:graphicFrame>
          <p:nvGraphicFramePr>
            <p:cNvPr id="83972" name="Object 4"/>
            <p:cNvGraphicFramePr>
              <a:graphicFrameLocks noChangeAspect="1"/>
            </p:cNvGraphicFramePr>
            <p:nvPr/>
          </p:nvGraphicFramePr>
          <p:xfrm>
            <a:off x="1036" y="947"/>
            <a:ext cx="247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69" name="Equation" r:id="rId6" imgW="3924300" imgH="889000" progId="Equation.DSMT4">
                    <p:embed/>
                  </p:oleObj>
                </mc:Choice>
                <mc:Fallback>
                  <p:oleObj name="Equation" r:id="rId6" imgW="3924300" imgH="8890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947"/>
                          <a:ext cx="2472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3670" y="939"/>
            <a:ext cx="942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70" name="Equation" r:id="rId8" imgW="1497950" imgH="901309" progId="Equation.DSMT4">
                    <p:embed/>
                  </p:oleObj>
                </mc:Choice>
                <mc:Fallback>
                  <p:oleObj name="Equation" r:id="rId8" imgW="1497950" imgH="901309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939"/>
                          <a:ext cx="942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79" name="Group 11"/>
          <p:cNvGrpSpPr>
            <a:grpSpLocks/>
          </p:cNvGrpSpPr>
          <p:nvPr/>
        </p:nvGrpSpPr>
        <p:grpSpPr bwMode="auto">
          <a:xfrm>
            <a:off x="609600" y="2565400"/>
            <a:ext cx="3889375" cy="534988"/>
            <a:chOff x="400" y="1742"/>
            <a:chExt cx="2450" cy="337"/>
          </a:xfrm>
        </p:grpSpPr>
        <p:graphicFrame>
          <p:nvGraphicFramePr>
            <p:cNvPr id="83970" name="Object 2"/>
            <p:cNvGraphicFramePr>
              <a:graphicFrameLocks noChangeAspect="1"/>
            </p:cNvGraphicFramePr>
            <p:nvPr/>
          </p:nvGraphicFramePr>
          <p:xfrm>
            <a:off x="1787" y="1797"/>
            <a:ext cx="7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71" name="Equation" r:id="rId10" imgW="1180588" imgH="393529" progId="Equation.DSMT4">
                    <p:embed/>
                  </p:oleObj>
                </mc:Choice>
                <mc:Fallback>
                  <p:oleObj name="Equation" r:id="rId10" imgW="1180588" imgH="393529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" y="1797"/>
                          <a:ext cx="7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400" y="1752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所以在开区间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2509" y="174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1763713" y="3213100"/>
          <a:ext cx="5648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2" name="Equation" r:id="rId12" imgW="5651500" imgH="1993900" progId="Equation.DSMT4">
                  <p:embed/>
                </p:oleObj>
              </mc:Choice>
              <mc:Fallback>
                <p:oleObj name="Equation" r:id="rId12" imgW="5651500" imgH="19939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3100"/>
                        <a:ext cx="5648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2" name="Group 14"/>
          <p:cNvGrpSpPr>
            <a:grpSpLocks/>
          </p:cNvGrpSpPr>
          <p:nvPr/>
        </p:nvGrpSpPr>
        <p:grpSpPr bwMode="auto">
          <a:xfrm>
            <a:off x="611188" y="5373688"/>
            <a:ext cx="5037137" cy="563562"/>
            <a:chOff x="385" y="391"/>
            <a:chExt cx="3173" cy="355"/>
          </a:xfrm>
        </p:grpSpPr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385" y="3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984" name="Object 16"/>
            <p:cNvGraphicFramePr>
              <a:graphicFrameLocks noChangeAspect="1"/>
            </p:cNvGraphicFramePr>
            <p:nvPr/>
          </p:nvGraphicFramePr>
          <p:xfrm>
            <a:off x="715" y="482"/>
            <a:ext cx="6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73" name="Equation" r:id="rId14" imgW="1054100" imgH="292100" progId="Equation.DSMT4">
                    <p:embed/>
                  </p:oleObj>
                </mc:Choice>
                <mc:Fallback>
                  <p:oleObj name="Equation" r:id="rId14" imgW="1054100" imgH="2921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482"/>
                          <a:ext cx="6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1362" y="419"/>
              <a:ext cx="2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上式右边收敛于  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619250" y="620713"/>
          <a:ext cx="5038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8" name="Equation" r:id="rId4" imgW="5041900" imgH="838200" progId="Equation.DSMT4">
                  <p:embed/>
                </p:oleObj>
              </mc:Choice>
              <mc:Fallback>
                <p:oleObj name="Equation" r:id="rId4" imgW="5041900" imgH="83820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20713"/>
                        <a:ext cx="50387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5" name="Group 11"/>
          <p:cNvGrpSpPr>
            <a:grpSpLocks/>
          </p:cNvGrpSpPr>
          <p:nvPr/>
        </p:nvGrpSpPr>
        <p:grpSpPr bwMode="auto">
          <a:xfrm>
            <a:off x="577850" y="1509713"/>
            <a:ext cx="8043863" cy="550862"/>
            <a:chOff x="340" y="1087"/>
            <a:chExt cx="5067" cy="347"/>
          </a:xfrm>
        </p:grpSpPr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340" y="1087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52" name="Object 8"/>
            <p:cNvGraphicFramePr>
              <a:graphicFrameLocks noChangeAspect="1"/>
            </p:cNvGraphicFramePr>
            <p:nvPr/>
          </p:nvGraphicFramePr>
          <p:xfrm>
            <a:off x="1222" y="1154"/>
            <a:ext cx="6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19" name="Equation" r:id="rId6" imgW="1028700" imgH="381000" progId="Equation.DSMT4">
                    <p:embed/>
                  </p:oleObj>
                </mc:Choice>
                <mc:Fallback>
                  <p:oleObj name="Equation" r:id="rId6" imgW="1028700" imgH="381000" progId="Equation.DSMT4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1154"/>
                          <a:ext cx="65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1837" y="1107"/>
              <a:ext cx="3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的傅里叶级数的图象如图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15-4 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581025" y="2276475"/>
            <a:ext cx="515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所示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zh-CN" altLang="en-US">
                <a:latin typeface="Times New Roman" panose="02020603050405020304" pitchFamily="18" charset="0"/>
              </a:rPr>
              <a:t>注意它与图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15-3 </a:t>
            </a:r>
            <a:r>
              <a:rPr lang="zh-CN" altLang="en-US">
                <a:latin typeface="Times New Roman" panose="02020603050405020304" pitchFamily="18" charset="0"/>
              </a:rPr>
              <a:t>的差别 </a:t>
            </a:r>
            <a:r>
              <a:rPr lang="en-US" altLang="zh-CN"/>
              <a:t>).</a:t>
            </a:r>
          </a:p>
        </p:txBody>
      </p:sp>
      <p:grpSp>
        <p:nvGrpSpPr>
          <p:cNvPr id="83007" name="Group 63"/>
          <p:cNvGrpSpPr>
            <a:grpSpLocks/>
          </p:cNvGrpSpPr>
          <p:nvPr/>
        </p:nvGrpSpPr>
        <p:grpSpPr bwMode="auto">
          <a:xfrm>
            <a:off x="2224088" y="2997200"/>
            <a:ext cx="4508500" cy="1981200"/>
            <a:chOff x="1401" y="1888"/>
            <a:chExt cx="2840" cy="1248"/>
          </a:xfrm>
        </p:grpSpPr>
        <p:graphicFrame>
          <p:nvGraphicFramePr>
            <p:cNvPr id="82958" name="Object 14"/>
            <p:cNvGraphicFramePr>
              <a:graphicFrameLocks noChangeAspect="1"/>
            </p:cNvGraphicFramePr>
            <p:nvPr/>
          </p:nvGraphicFramePr>
          <p:xfrm>
            <a:off x="2308" y="2927"/>
            <a:ext cx="57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0" name="Equation" r:id="rId8" imgW="914003" imgH="317362" progId="Equation.DSMT4">
                    <p:embed/>
                  </p:oleObj>
                </mc:Choice>
                <mc:Fallback>
                  <p:oleObj name="Equation" r:id="rId8" imgW="914003" imgH="317362" progId="Equation.DSMT4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2927"/>
                          <a:ext cx="57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>
              <a:off x="1401" y="2593"/>
              <a:ext cx="28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0" name="Line 16"/>
            <p:cNvSpPr>
              <a:spLocks noChangeShapeType="1"/>
            </p:cNvSpPr>
            <p:nvPr/>
          </p:nvSpPr>
          <p:spPr bwMode="auto">
            <a:xfrm flipV="1">
              <a:off x="2376" y="1891"/>
              <a:ext cx="0" cy="9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961" name="Object 17"/>
            <p:cNvGraphicFramePr>
              <a:graphicFrameLocks noChangeAspect="1"/>
            </p:cNvGraphicFramePr>
            <p:nvPr/>
          </p:nvGraphicFramePr>
          <p:xfrm>
            <a:off x="2224" y="2619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1" name="Equation" r:id="rId10" imgW="215806" imgH="228501" progId="Equation.DSMT4">
                    <p:embed/>
                  </p:oleObj>
                </mc:Choice>
                <mc:Fallback>
                  <p:oleObj name="Equation" r:id="rId10" imgW="215806" imgH="228501" progId="Equation.DSMT4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2619"/>
                          <a:ext cx="136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2" name="Object 18"/>
            <p:cNvGraphicFramePr>
              <a:graphicFrameLocks noChangeAspect="1"/>
            </p:cNvGraphicFramePr>
            <p:nvPr/>
          </p:nvGraphicFramePr>
          <p:xfrm>
            <a:off x="2200" y="1888"/>
            <a:ext cx="12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2" name="Equation" r:id="rId12" imgW="190417" imgH="241195" progId="Equation.DSMT4">
                    <p:embed/>
                  </p:oleObj>
                </mc:Choice>
                <mc:Fallback>
                  <p:oleObj name="Equation" r:id="rId12" imgW="190417" imgH="241195" progId="Equation.DSMT4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888"/>
                          <a:ext cx="120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3" name="Object 19"/>
            <p:cNvGraphicFramePr>
              <a:graphicFrameLocks noChangeAspect="1"/>
            </p:cNvGraphicFramePr>
            <p:nvPr/>
          </p:nvGraphicFramePr>
          <p:xfrm>
            <a:off x="4073" y="2645"/>
            <a:ext cx="120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3" name="Equation" r:id="rId14" imgW="190335" imgH="177646" progId="Equation.DSMT4">
                    <p:embed/>
                  </p:oleObj>
                </mc:Choice>
                <mc:Fallback>
                  <p:oleObj name="Equation" r:id="rId14" imgW="190335" imgH="177646" progId="Equation.DSMT4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2645"/>
                          <a:ext cx="120" cy="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4" name="Object 20"/>
            <p:cNvGraphicFramePr>
              <a:graphicFrameLocks noChangeAspect="1"/>
            </p:cNvGraphicFramePr>
            <p:nvPr/>
          </p:nvGraphicFramePr>
          <p:xfrm>
            <a:off x="2611" y="1995"/>
            <a:ext cx="51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4" name="Equation" r:id="rId16" imgW="901309" imgH="266584" progId="Equation.DSMT4">
                    <p:embed/>
                  </p:oleObj>
                </mc:Choice>
                <mc:Fallback>
                  <p:oleObj name="Equation" r:id="rId16" imgW="901309" imgH="266584" progId="Equation.DSMT4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1995"/>
                          <a:ext cx="51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5" name="Object 21"/>
            <p:cNvGraphicFramePr>
              <a:graphicFrameLocks noChangeAspect="1"/>
            </p:cNvGraphicFramePr>
            <p:nvPr/>
          </p:nvGraphicFramePr>
          <p:xfrm>
            <a:off x="2613" y="2649"/>
            <a:ext cx="112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5" name="Equation" r:id="rId18" imgW="177492" imgH="177492" progId="Equation.DSMT4">
                    <p:embed/>
                  </p:oleObj>
                </mc:Choice>
                <mc:Fallback>
                  <p:oleObj name="Equation" r:id="rId18" imgW="177492" imgH="177492" progId="Equation.DSMT4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649"/>
                          <a:ext cx="112" cy="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6" name="Object 22"/>
            <p:cNvGraphicFramePr>
              <a:graphicFrameLocks noChangeAspect="1"/>
            </p:cNvGraphicFramePr>
            <p:nvPr/>
          </p:nvGraphicFramePr>
          <p:xfrm>
            <a:off x="1409" y="2619"/>
            <a:ext cx="26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6" name="Equation" r:id="rId20" imgW="419100" imgH="228600" progId="Equation.DSMT4">
                    <p:embed/>
                  </p:oleObj>
                </mc:Choice>
                <mc:Fallback>
                  <p:oleObj name="Equation" r:id="rId20" imgW="419100" imgH="228600" progId="Equation.DSMT4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2619"/>
                          <a:ext cx="26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7" name="Object 23"/>
            <p:cNvGraphicFramePr>
              <a:graphicFrameLocks noChangeAspect="1"/>
            </p:cNvGraphicFramePr>
            <p:nvPr/>
          </p:nvGraphicFramePr>
          <p:xfrm>
            <a:off x="1980" y="2650"/>
            <a:ext cx="20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7" name="Equation" r:id="rId22" imgW="330057" imgH="215806" progId="Equation.DSMT4">
                    <p:embed/>
                  </p:oleObj>
                </mc:Choice>
                <mc:Fallback>
                  <p:oleObj name="Equation" r:id="rId22" imgW="330057" imgH="215806" progId="Equation.DSMT4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2650"/>
                          <a:ext cx="208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8" name="Object 24"/>
            <p:cNvGraphicFramePr>
              <a:graphicFrameLocks noChangeAspect="1"/>
            </p:cNvGraphicFramePr>
            <p:nvPr/>
          </p:nvGraphicFramePr>
          <p:xfrm>
            <a:off x="3134" y="2624"/>
            <a:ext cx="19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8" name="Equation" r:id="rId24" imgW="304668" imgH="228501" progId="Equation.DSMT4">
                    <p:embed/>
                  </p:oleObj>
                </mc:Choice>
                <mc:Fallback>
                  <p:oleObj name="Equation" r:id="rId24" imgW="304668" imgH="228501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2624"/>
                          <a:ext cx="192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9" name="Object 25"/>
            <p:cNvGraphicFramePr>
              <a:graphicFrameLocks noChangeAspect="1"/>
            </p:cNvGraphicFramePr>
            <p:nvPr/>
          </p:nvGraphicFramePr>
          <p:xfrm>
            <a:off x="3718" y="2624"/>
            <a:ext cx="18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29" name="Equation" r:id="rId26" imgW="291973" imgH="228501" progId="Equation.DSMT4">
                    <p:embed/>
                  </p:oleObj>
                </mc:Choice>
                <mc:Fallback>
                  <p:oleObj name="Equation" r:id="rId26" imgW="291973" imgH="228501" progId="Equation.DSMT4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" y="2624"/>
                          <a:ext cx="18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>
              <a:off x="2661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1" name="Line 27"/>
            <p:cNvSpPr>
              <a:spLocks noChangeShapeType="1"/>
            </p:cNvSpPr>
            <p:nvPr/>
          </p:nvSpPr>
          <p:spPr bwMode="auto">
            <a:xfrm>
              <a:off x="2090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Line 28"/>
            <p:cNvSpPr>
              <a:spLocks noChangeShapeType="1"/>
            </p:cNvSpPr>
            <p:nvPr/>
          </p:nvSpPr>
          <p:spPr bwMode="auto">
            <a:xfrm>
              <a:off x="3804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Line 29"/>
            <p:cNvSpPr>
              <a:spLocks noChangeShapeType="1"/>
            </p:cNvSpPr>
            <p:nvPr/>
          </p:nvSpPr>
          <p:spPr bwMode="auto">
            <a:xfrm>
              <a:off x="3233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4" name="Line 30"/>
            <p:cNvSpPr>
              <a:spLocks noChangeShapeType="1"/>
            </p:cNvSpPr>
            <p:nvPr/>
          </p:nvSpPr>
          <p:spPr bwMode="auto">
            <a:xfrm>
              <a:off x="1519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975" name="Object 31"/>
            <p:cNvGraphicFramePr>
              <a:graphicFrameLocks noChangeAspect="1"/>
            </p:cNvGraphicFramePr>
            <p:nvPr/>
          </p:nvGraphicFramePr>
          <p:xfrm>
            <a:off x="1711" y="2619"/>
            <a:ext cx="26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30" name="Equation" r:id="rId28" imgW="419100" imgH="228600" progId="Equation.DSMT4">
                    <p:embed/>
                  </p:oleObj>
                </mc:Choice>
                <mc:Fallback>
                  <p:oleObj name="Equation" r:id="rId28" imgW="419100" imgH="228600" progId="Equation.DSMT4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2619"/>
                          <a:ext cx="26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6" name="Line 32"/>
            <p:cNvSpPr>
              <a:spLocks noChangeShapeType="1"/>
            </p:cNvSpPr>
            <p:nvPr/>
          </p:nvSpPr>
          <p:spPr bwMode="auto">
            <a:xfrm>
              <a:off x="1804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Line 33"/>
            <p:cNvSpPr>
              <a:spLocks noChangeShapeType="1"/>
            </p:cNvSpPr>
            <p:nvPr/>
          </p:nvSpPr>
          <p:spPr bwMode="auto">
            <a:xfrm>
              <a:off x="2947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Line 34"/>
            <p:cNvSpPr>
              <a:spLocks noChangeShapeType="1"/>
            </p:cNvSpPr>
            <p:nvPr/>
          </p:nvSpPr>
          <p:spPr bwMode="auto">
            <a:xfrm>
              <a:off x="3518" y="2541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979" name="Object 35"/>
            <p:cNvGraphicFramePr>
              <a:graphicFrameLocks noChangeAspect="1"/>
            </p:cNvGraphicFramePr>
            <p:nvPr/>
          </p:nvGraphicFramePr>
          <p:xfrm>
            <a:off x="2833" y="2619"/>
            <a:ext cx="18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31" name="Equation" r:id="rId30" imgW="291973" imgH="228501" progId="Equation.DSMT4">
                    <p:embed/>
                  </p:oleObj>
                </mc:Choice>
                <mc:Fallback>
                  <p:oleObj name="Equation" r:id="rId30" imgW="291973" imgH="228501" progId="Equation.DSMT4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2619"/>
                          <a:ext cx="18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0" name="Object 36"/>
            <p:cNvGraphicFramePr>
              <a:graphicFrameLocks noChangeAspect="1"/>
            </p:cNvGraphicFramePr>
            <p:nvPr/>
          </p:nvGraphicFramePr>
          <p:xfrm>
            <a:off x="3431" y="2619"/>
            <a:ext cx="18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32" name="Equation" r:id="rId32" imgW="291973" imgH="228501" progId="Equation.DSMT4">
                    <p:embed/>
                  </p:oleObj>
                </mc:Choice>
                <mc:Fallback>
                  <p:oleObj name="Equation" r:id="rId32" imgW="291973" imgH="228501" progId="Equation.DSMT4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2619"/>
                          <a:ext cx="18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81" name="Line 37"/>
            <p:cNvSpPr>
              <a:spLocks noChangeShapeType="1"/>
            </p:cNvSpPr>
            <p:nvPr/>
          </p:nvSpPr>
          <p:spPr bwMode="auto">
            <a:xfrm>
              <a:off x="2342" y="2281"/>
              <a:ext cx="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982" name="Object 38"/>
            <p:cNvGraphicFramePr>
              <a:graphicFrameLocks noChangeAspect="1"/>
            </p:cNvGraphicFramePr>
            <p:nvPr/>
          </p:nvGraphicFramePr>
          <p:xfrm>
            <a:off x="2212" y="2203"/>
            <a:ext cx="112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33" name="Equation" r:id="rId34" imgW="177492" imgH="177492" progId="Equation.DSMT4">
                    <p:embed/>
                  </p:oleObj>
                </mc:Choice>
                <mc:Fallback>
                  <p:oleObj name="Equation" r:id="rId34" imgW="177492" imgH="177492" progId="Equation.DSMT4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203"/>
                          <a:ext cx="112" cy="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983" name="Group 39"/>
            <p:cNvGrpSpPr>
              <a:grpSpLocks/>
            </p:cNvGrpSpPr>
            <p:nvPr/>
          </p:nvGrpSpPr>
          <p:grpSpPr bwMode="auto">
            <a:xfrm>
              <a:off x="2073" y="2255"/>
              <a:ext cx="622" cy="364"/>
              <a:chOff x="3104" y="2492"/>
              <a:chExt cx="1554" cy="868"/>
            </a:xfrm>
          </p:grpSpPr>
          <p:sp>
            <p:nvSpPr>
              <p:cNvPr id="82984" name="Freeform 40"/>
              <p:cNvSpPr>
                <a:spLocks/>
              </p:cNvSpPr>
              <p:nvPr/>
            </p:nvSpPr>
            <p:spPr bwMode="auto">
              <a:xfrm>
                <a:off x="3146" y="2554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5" name="Oval 41"/>
              <p:cNvSpPr>
                <a:spLocks noChangeArrowheads="1"/>
              </p:cNvSpPr>
              <p:nvPr/>
            </p:nvSpPr>
            <p:spPr bwMode="auto">
              <a:xfrm>
                <a:off x="3104" y="3236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6" name="Oval 42"/>
              <p:cNvSpPr>
                <a:spLocks noChangeArrowheads="1"/>
              </p:cNvSpPr>
              <p:nvPr/>
            </p:nvSpPr>
            <p:spPr bwMode="auto">
              <a:xfrm>
                <a:off x="3104" y="285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7" name="Oval 43"/>
              <p:cNvSpPr>
                <a:spLocks noChangeArrowheads="1"/>
              </p:cNvSpPr>
              <p:nvPr/>
            </p:nvSpPr>
            <p:spPr bwMode="auto">
              <a:xfrm>
                <a:off x="4532" y="2492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88" name="Group 44"/>
            <p:cNvGrpSpPr>
              <a:grpSpLocks/>
            </p:cNvGrpSpPr>
            <p:nvPr/>
          </p:nvGrpSpPr>
          <p:grpSpPr bwMode="auto">
            <a:xfrm>
              <a:off x="2645" y="2252"/>
              <a:ext cx="621" cy="364"/>
              <a:chOff x="3104" y="2492"/>
              <a:chExt cx="1554" cy="868"/>
            </a:xfrm>
          </p:grpSpPr>
          <p:sp>
            <p:nvSpPr>
              <p:cNvPr id="82989" name="Freeform 45"/>
              <p:cNvSpPr>
                <a:spLocks/>
              </p:cNvSpPr>
              <p:nvPr/>
            </p:nvSpPr>
            <p:spPr bwMode="auto">
              <a:xfrm>
                <a:off x="3146" y="2554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0" name="Oval 46"/>
              <p:cNvSpPr>
                <a:spLocks noChangeArrowheads="1"/>
              </p:cNvSpPr>
              <p:nvPr/>
            </p:nvSpPr>
            <p:spPr bwMode="auto">
              <a:xfrm>
                <a:off x="3104" y="3236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1" name="Oval 47"/>
              <p:cNvSpPr>
                <a:spLocks noChangeArrowheads="1"/>
              </p:cNvSpPr>
              <p:nvPr/>
            </p:nvSpPr>
            <p:spPr bwMode="auto">
              <a:xfrm>
                <a:off x="3104" y="285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2" name="Oval 48"/>
              <p:cNvSpPr>
                <a:spLocks noChangeArrowheads="1"/>
              </p:cNvSpPr>
              <p:nvPr/>
            </p:nvSpPr>
            <p:spPr bwMode="auto">
              <a:xfrm>
                <a:off x="4532" y="2492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3233" y="2252"/>
              <a:ext cx="621" cy="364"/>
              <a:chOff x="3104" y="2492"/>
              <a:chExt cx="1554" cy="868"/>
            </a:xfrm>
          </p:grpSpPr>
          <p:sp>
            <p:nvSpPr>
              <p:cNvPr id="82994" name="Freeform 50"/>
              <p:cNvSpPr>
                <a:spLocks/>
              </p:cNvSpPr>
              <p:nvPr/>
            </p:nvSpPr>
            <p:spPr bwMode="auto">
              <a:xfrm>
                <a:off x="3146" y="2554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5" name="Oval 51"/>
              <p:cNvSpPr>
                <a:spLocks noChangeArrowheads="1"/>
              </p:cNvSpPr>
              <p:nvPr/>
            </p:nvSpPr>
            <p:spPr bwMode="auto">
              <a:xfrm>
                <a:off x="3104" y="3236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6" name="Oval 52"/>
              <p:cNvSpPr>
                <a:spLocks noChangeArrowheads="1"/>
              </p:cNvSpPr>
              <p:nvPr/>
            </p:nvSpPr>
            <p:spPr bwMode="auto">
              <a:xfrm>
                <a:off x="3104" y="285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7" name="Oval 53"/>
              <p:cNvSpPr>
                <a:spLocks noChangeArrowheads="1"/>
              </p:cNvSpPr>
              <p:nvPr/>
            </p:nvSpPr>
            <p:spPr bwMode="auto">
              <a:xfrm>
                <a:off x="4532" y="2492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98" name="Group 54"/>
            <p:cNvGrpSpPr>
              <a:grpSpLocks/>
            </p:cNvGrpSpPr>
            <p:nvPr/>
          </p:nvGrpSpPr>
          <p:grpSpPr bwMode="auto">
            <a:xfrm>
              <a:off x="1502" y="2252"/>
              <a:ext cx="622" cy="364"/>
              <a:chOff x="3104" y="2492"/>
              <a:chExt cx="1554" cy="868"/>
            </a:xfrm>
          </p:grpSpPr>
          <p:sp>
            <p:nvSpPr>
              <p:cNvPr id="82999" name="Freeform 55"/>
              <p:cNvSpPr>
                <a:spLocks/>
              </p:cNvSpPr>
              <p:nvPr/>
            </p:nvSpPr>
            <p:spPr bwMode="auto">
              <a:xfrm>
                <a:off x="3146" y="2554"/>
                <a:ext cx="1470" cy="744"/>
              </a:xfrm>
              <a:custGeom>
                <a:avLst/>
                <a:gdLst>
                  <a:gd name="T0" fmla="*/ 0 w 1470"/>
                  <a:gd name="T1" fmla="*/ 744 h 744"/>
                  <a:gd name="T2" fmla="*/ 714 w 1470"/>
                  <a:gd name="T3" fmla="*/ 744 h 744"/>
                  <a:gd name="T4" fmla="*/ 1470 w 1470"/>
                  <a:gd name="T5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0" h="744">
                    <a:moveTo>
                      <a:pt x="0" y="744"/>
                    </a:moveTo>
                    <a:lnTo>
                      <a:pt x="714" y="744"/>
                    </a:lnTo>
                    <a:lnTo>
                      <a:pt x="1470" y="0"/>
                    </a:ln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0" name="Oval 56"/>
              <p:cNvSpPr>
                <a:spLocks noChangeArrowheads="1"/>
              </p:cNvSpPr>
              <p:nvPr/>
            </p:nvSpPr>
            <p:spPr bwMode="auto">
              <a:xfrm>
                <a:off x="3104" y="3236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1" name="Oval 57"/>
              <p:cNvSpPr>
                <a:spLocks noChangeArrowheads="1"/>
              </p:cNvSpPr>
              <p:nvPr/>
            </p:nvSpPr>
            <p:spPr bwMode="auto">
              <a:xfrm>
                <a:off x="3104" y="2856"/>
                <a:ext cx="126" cy="124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2" name="Oval 58"/>
              <p:cNvSpPr>
                <a:spLocks noChangeArrowheads="1"/>
              </p:cNvSpPr>
              <p:nvPr/>
            </p:nvSpPr>
            <p:spPr bwMode="auto">
              <a:xfrm>
                <a:off x="4532" y="2492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83003" name="Object 59"/>
            <p:cNvGraphicFramePr>
              <a:graphicFrameLocks noChangeAspect="1"/>
            </p:cNvGraphicFramePr>
            <p:nvPr/>
          </p:nvGraphicFramePr>
          <p:xfrm>
            <a:off x="2200" y="2251"/>
            <a:ext cx="13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34" name="Equation" r:id="rId36" imgW="190500" imgH="508000" progId="Equation.DSMT4">
                    <p:embed/>
                  </p:oleObj>
                </mc:Choice>
                <mc:Fallback>
                  <p:oleObj name="Equation" r:id="rId36" imgW="190500" imgH="508000" progId="Equation.DSMT4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251"/>
                          <a:ext cx="135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04" name="Line 60"/>
            <p:cNvSpPr>
              <a:spLocks noChangeShapeType="1"/>
            </p:cNvSpPr>
            <p:nvPr/>
          </p:nvSpPr>
          <p:spPr bwMode="auto">
            <a:xfrm>
              <a:off x="2342" y="2434"/>
              <a:ext cx="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13694"/>
              </p:ext>
            </p:extLst>
          </p:nvPr>
        </p:nvGraphicFramePr>
        <p:xfrm>
          <a:off x="1943708" y="1052736"/>
          <a:ext cx="364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6" name="Equation" r:id="rId4" imgW="3644900" imgH="1651000" progId="Equation.DSMT4">
                  <p:embed/>
                </p:oleObj>
              </mc:Choice>
              <mc:Fallback>
                <p:oleObj name="Equation" r:id="rId4" imgW="3644900" imgH="1651000" progId="Equation.DSMT4">
                  <p:embed/>
                  <p:pic>
                    <p:nvPicPr>
                      <p:cNvPr id="0" name="Picture 1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1052736"/>
                        <a:ext cx="364807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1028"/>
          <p:cNvSpPr>
            <a:spLocks noChangeArrowheads="1"/>
          </p:cNvSpPr>
          <p:nvPr/>
        </p:nvSpPr>
        <p:spPr bwMode="auto">
          <a:xfrm>
            <a:off x="575556" y="2924944"/>
            <a:ext cx="3608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及其周期延拓的 </a:t>
            </a:r>
          </a:p>
        </p:txBody>
      </p:sp>
      <p:sp>
        <p:nvSpPr>
          <p:cNvPr id="81925" name="Rectangle 1029"/>
          <p:cNvSpPr>
            <a:spLocks noChangeArrowheads="1"/>
          </p:cNvSpPr>
          <p:nvPr/>
        </p:nvSpPr>
        <p:spPr bwMode="auto">
          <a:xfrm>
            <a:off x="539552" y="3645024"/>
            <a:ext cx="3427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图形如图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dirty="0">
                <a:latin typeface="Times New Roman" panose="02020603050405020304" pitchFamily="18" charset="0"/>
              </a:rPr>
              <a:t>-5 </a:t>
            </a:r>
            <a:r>
              <a:rPr lang="zh-CN" altLang="en-US" dirty="0"/>
              <a:t>所示</a:t>
            </a:r>
            <a:r>
              <a:rPr lang="en-US" altLang="zh-CN" dirty="0"/>
              <a:t>. </a:t>
            </a:r>
          </a:p>
        </p:txBody>
      </p:sp>
      <p:sp>
        <p:nvSpPr>
          <p:cNvPr id="81926" name="Rectangle 1030"/>
          <p:cNvSpPr>
            <a:spLocks noChangeArrowheads="1"/>
          </p:cNvSpPr>
          <p:nvPr/>
        </p:nvSpPr>
        <p:spPr bwMode="auto">
          <a:xfrm>
            <a:off x="467544" y="4257092"/>
            <a:ext cx="3697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显然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是按段光滑的</a:t>
            </a:r>
            <a:r>
              <a:rPr lang="en-US" altLang="zh-CN" dirty="0"/>
              <a:t>, </a:t>
            </a:r>
          </a:p>
        </p:txBody>
      </p:sp>
      <p:sp>
        <p:nvSpPr>
          <p:cNvPr id="81927" name="Rectangle 1031"/>
          <p:cNvSpPr>
            <a:spLocks noChangeArrowheads="1"/>
          </p:cNvSpPr>
          <p:nvPr/>
        </p:nvSpPr>
        <p:spPr bwMode="auto">
          <a:xfrm>
            <a:off x="503548" y="4797152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因此可以展开成傅里 </a:t>
            </a:r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575556" y="5373216"/>
            <a:ext cx="161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叶级数</a:t>
            </a:r>
            <a:r>
              <a:rPr lang="en-US" altLang="zh-CN"/>
              <a:t>. </a:t>
            </a:r>
          </a:p>
        </p:txBody>
      </p:sp>
      <p:grpSp>
        <p:nvGrpSpPr>
          <p:cNvPr id="81995" name="Group 1099"/>
          <p:cNvGrpSpPr>
            <a:grpSpLocks/>
          </p:cNvGrpSpPr>
          <p:nvPr/>
        </p:nvGrpSpPr>
        <p:grpSpPr bwMode="auto">
          <a:xfrm>
            <a:off x="4247964" y="2924944"/>
            <a:ext cx="4214813" cy="3463925"/>
            <a:chOff x="2674" y="1570"/>
            <a:chExt cx="2655" cy="2182"/>
          </a:xfrm>
        </p:grpSpPr>
        <p:graphicFrame>
          <p:nvGraphicFramePr>
            <p:cNvPr id="81930" name="Object 1034"/>
            <p:cNvGraphicFramePr>
              <a:graphicFrameLocks noChangeAspect="1"/>
            </p:cNvGraphicFramePr>
            <p:nvPr/>
          </p:nvGraphicFramePr>
          <p:xfrm>
            <a:off x="3665" y="3552"/>
            <a:ext cx="57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7" name="Equation" r:id="rId6" imgW="914003" imgH="317362" progId="Equation.DSMT4">
                    <p:embed/>
                  </p:oleObj>
                </mc:Choice>
                <mc:Fallback>
                  <p:oleObj name="Equation" r:id="rId6" imgW="914003" imgH="317362" progId="Equation.DSMT4">
                    <p:embed/>
                    <p:pic>
                      <p:nvPicPr>
                        <p:cNvPr id="0" name="Picture 1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3552"/>
                          <a:ext cx="577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1" name="Line 1035"/>
            <p:cNvSpPr>
              <a:spLocks noChangeShapeType="1"/>
            </p:cNvSpPr>
            <p:nvPr/>
          </p:nvSpPr>
          <p:spPr bwMode="auto">
            <a:xfrm>
              <a:off x="2674" y="2239"/>
              <a:ext cx="26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Line 1036"/>
            <p:cNvSpPr>
              <a:spLocks noChangeShapeType="1"/>
            </p:cNvSpPr>
            <p:nvPr/>
          </p:nvSpPr>
          <p:spPr bwMode="auto">
            <a:xfrm flipV="1">
              <a:off x="3917" y="1573"/>
              <a:ext cx="0" cy="19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33" name="Object 1037"/>
            <p:cNvGraphicFramePr>
              <a:graphicFrameLocks noChangeAspect="1"/>
            </p:cNvGraphicFramePr>
            <p:nvPr/>
          </p:nvGraphicFramePr>
          <p:xfrm>
            <a:off x="3917" y="2264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8" name="Equation" r:id="rId8" imgW="215806" imgH="228501" progId="Equation.DSMT4">
                    <p:embed/>
                  </p:oleObj>
                </mc:Choice>
                <mc:Fallback>
                  <p:oleObj name="Equation" r:id="rId8" imgW="215806" imgH="228501" progId="Equation.DSMT4">
                    <p:embed/>
                    <p:pic>
                      <p:nvPicPr>
                        <p:cNvPr id="0" name="Picture 1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264"/>
                          <a:ext cx="13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4" name="Object 1038"/>
            <p:cNvGraphicFramePr>
              <a:graphicFrameLocks noChangeAspect="1"/>
            </p:cNvGraphicFramePr>
            <p:nvPr/>
          </p:nvGraphicFramePr>
          <p:xfrm>
            <a:off x="3742" y="1570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9" name="Equation" r:id="rId10" imgW="190417" imgH="241195" progId="Equation.DSMT4">
                    <p:embed/>
                  </p:oleObj>
                </mc:Choice>
                <mc:Fallback>
                  <p:oleObj name="Equation" r:id="rId10" imgW="190417" imgH="241195" progId="Equation.DSMT4">
                    <p:embed/>
                    <p:pic>
                      <p:nvPicPr>
                        <p:cNvPr id="0" name="Picture 1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570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1039"/>
            <p:cNvGraphicFramePr>
              <a:graphicFrameLocks noChangeAspect="1"/>
            </p:cNvGraphicFramePr>
            <p:nvPr/>
          </p:nvGraphicFramePr>
          <p:xfrm>
            <a:off x="5195" y="2289"/>
            <a:ext cx="12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0" name="Equation" r:id="rId12" imgW="190335" imgH="177646" progId="Equation.DSMT4">
                    <p:embed/>
                  </p:oleObj>
                </mc:Choice>
                <mc:Fallback>
                  <p:oleObj name="Equation" r:id="rId12" imgW="190335" imgH="177646" progId="Equation.DSMT4">
                    <p:embed/>
                    <p:pic>
                      <p:nvPicPr>
                        <p:cNvPr id="0" name="Picture 1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" y="2289"/>
                          <a:ext cx="120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1040"/>
            <p:cNvGraphicFramePr>
              <a:graphicFrameLocks noChangeAspect="1"/>
            </p:cNvGraphicFramePr>
            <p:nvPr/>
          </p:nvGraphicFramePr>
          <p:xfrm>
            <a:off x="4153" y="1672"/>
            <a:ext cx="51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1" name="Equation" r:id="rId14" imgW="901309" imgH="266584" progId="Equation.DSMT4">
                    <p:embed/>
                  </p:oleObj>
                </mc:Choice>
                <mc:Fallback>
                  <p:oleObj name="Equation" r:id="rId14" imgW="901309" imgH="266584" progId="Equation.DSMT4">
                    <p:embed/>
                    <p:pic>
                      <p:nvPicPr>
                        <p:cNvPr id="0" name="Picture 1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1672"/>
                          <a:ext cx="51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7" name="Object 1041"/>
            <p:cNvGraphicFramePr>
              <a:graphicFrameLocks noChangeAspect="1"/>
            </p:cNvGraphicFramePr>
            <p:nvPr/>
          </p:nvGraphicFramePr>
          <p:xfrm>
            <a:off x="2951" y="2267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2" name="Equation" r:id="rId16" imgW="419100" imgH="228600" progId="Equation.DSMT4">
                    <p:embed/>
                  </p:oleObj>
                </mc:Choice>
                <mc:Fallback>
                  <p:oleObj name="Equation" r:id="rId16" imgW="419100" imgH="228600" progId="Equation.DSMT4">
                    <p:embed/>
                    <p:pic>
                      <p:nvPicPr>
                        <p:cNvPr id="0" name="Picture 1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267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8" name="Object 1042"/>
            <p:cNvGraphicFramePr>
              <a:graphicFrameLocks noChangeAspect="1"/>
            </p:cNvGraphicFramePr>
            <p:nvPr/>
          </p:nvGraphicFramePr>
          <p:xfrm>
            <a:off x="3522" y="2305"/>
            <a:ext cx="20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3" name="Equation" r:id="rId18" imgW="330057" imgH="215806" progId="Equation.DSMT4">
                    <p:embed/>
                  </p:oleObj>
                </mc:Choice>
                <mc:Fallback>
                  <p:oleObj name="Equation" r:id="rId18" imgW="330057" imgH="215806" progId="Equation.DSMT4">
                    <p:embed/>
                    <p:pic>
                      <p:nvPicPr>
                        <p:cNvPr id="0" name="Picture 1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2305"/>
                          <a:ext cx="208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9" name="Object 1043"/>
            <p:cNvGraphicFramePr>
              <a:graphicFrameLocks noChangeAspect="1"/>
            </p:cNvGraphicFramePr>
            <p:nvPr/>
          </p:nvGraphicFramePr>
          <p:xfrm>
            <a:off x="4693" y="2272"/>
            <a:ext cx="130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4" name="Equation" r:id="rId20" imgW="291973" imgH="228501" progId="Equation.DSMT4">
                    <p:embed/>
                  </p:oleObj>
                </mc:Choice>
                <mc:Fallback>
                  <p:oleObj name="Equation" r:id="rId20" imgW="291973" imgH="228501" progId="Equation.DSMT4">
                    <p:embed/>
                    <p:pic>
                      <p:nvPicPr>
                        <p:cNvPr id="0" name="Picture 1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" y="2272"/>
                          <a:ext cx="130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Line 1044"/>
            <p:cNvSpPr>
              <a:spLocks noChangeShapeType="1"/>
            </p:cNvSpPr>
            <p:nvPr/>
          </p:nvSpPr>
          <p:spPr bwMode="auto">
            <a:xfrm>
              <a:off x="4203" y="219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Line 1045"/>
            <p:cNvSpPr>
              <a:spLocks noChangeShapeType="1"/>
            </p:cNvSpPr>
            <p:nvPr/>
          </p:nvSpPr>
          <p:spPr bwMode="auto">
            <a:xfrm>
              <a:off x="3632" y="219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Line 1046"/>
            <p:cNvSpPr>
              <a:spLocks noChangeShapeType="1"/>
            </p:cNvSpPr>
            <p:nvPr/>
          </p:nvSpPr>
          <p:spPr bwMode="auto">
            <a:xfrm>
              <a:off x="4804" y="219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Line 1047"/>
            <p:cNvSpPr>
              <a:spLocks noChangeShapeType="1"/>
            </p:cNvSpPr>
            <p:nvPr/>
          </p:nvSpPr>
          <p:spPr bwMode="auto">
            <a:xfrm>
              <a:off x="3060" y="219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44" name="Object 1048"/>
            <p:cNvGraphicFramePr>
              <a:graphicFrameLocks noChangeAspect="1"/>
            </p:cNvGraphicFramePr>
            <p:nvPr/>
          </p:nvGraphicFramePr>
          <p:xfrm>
            <a:off x="3253" y="2267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5" name="Equation" r:id="rId22" imgW="419100" imgH="228600" progId="Equation.DSMT4">
                    <p:embed/>
                  </p:oleObj>
                </mc:Choice>
                <mc:Fallback>
                  <p:oleObj name="Equation" r:id="rId22" imgW="419100" imgH="228600" progId="Equation.DSMT4">
                    <p:embed/>
                    <p:pic>
                      <p:nvPicPr>
                        <p:cNvPr id="0" name="Picture 1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2267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5" name="Line 1049"/>
            <p:cNvSpPr>
              <a:spLocks noChangeShapeType="1"/>
            </p:cNvSpPr>
            <p:nvPr/>
          </p:nvSpPr>
          <p:spPr bwMode="auto">
            <a:xfrm>
              <a:off x="3346" y="219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Line 1050"/>
            <p:cNvSpPr>
              <a:spLocks noChangeShapeType="1"/>
            </p:cNvSpPr>
            <p:nvPr/>
          </p:nvSpPr>
          <p:spPr bwMode="auto">
            <a:xfrm>
              <a:off x="4519" y="2193"/>
              <a:ext cx="0" cy="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47" name="Object 1051"/>
            <p:cNvGraphicFramePr>
              <a:graphicFrameLocks noChangeAspect="1"/>
            </p:cNvGraphicFramePr>
            <p:nvPr/>
          </p:nvGraphicFramePr>
          <p:xfrm>
            <a:off x="4375" y="2267"/>
            <a:ext cx="1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6" name="Equation" r:id="rId24" imgW="291973" imgH="228501" progId="Equation.DSMT4">
                    <p:embed/>
                  </p:oleObj>
                </mc:Choice>
                <mc:Fallback>
                  <p:oleObj name="Equation" r:id="rId24" imgW="291973" imgH="228501" progId="Equation.DSMT4">
                    <p:embed/>
                    <p:pic>
                      <p:nvPicPr>
                        <p:cNvPr id="0" name="Picture 1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267"/>
                          <a:ext cx="18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9" name="Oval 1053"/>
            <p:cNvSpPr>
              <a:spLocks noChangeArrowheads="1"/>
            </p:cNvSpPr>
            <p:nvPr/>
          </p:nvSpPr>
          <p:spPr bwMode="auto">
            <a:xfrm>
              <a:off x="3044" y="2215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Freeform 1054"/>
            <p:cNvSpPr>
              <a:spLocks/>
            </p:cNvSpPr>
            <p:nvPr/>
          </p:nvSpPr>
          <p:spPr bwMode="auto">
            <a:xfrm>
              <a:off x="2792" y="1868"/>
              <a:ext cx="285" cy="372"/>
            </a:xfrm>
            <a:custGeom>
              <a:avLst/>
              <a:gdLst>
                <a:gd name="T0" fmla="*/ 0 w 714"/>
                <a:gd name="T1" fmla="*/ 930 h 930"/>
                <a:gd name="T2" fmla="*/ 400 w 714"/>
                <a:gd name="T3" fmla="*/ 542 h 930"/>
                <a:gd name="T4" fmla="*/ 714 w 714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4" h="930">
                  <a:moveTo>
                    <a:pt x="0" y="930"/>
                  </a:moveTo>
                  <a:cubicBezTo>
                    <a:pt x="67" y="865"/>
                    <a:pt x="281" y="697"/>
                    <a:pt x="400" y="542"/>
                  </a:cubicBezTo>
                  <a:cubicBezTo>
                    <a:pt x="519" y="387"/>
                    <a:pt x="649" y="113"/>
                    <a:pt x="71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Oval 1055"/>
            <p:cNvSpPr>
              <a:spLocks noChangeArrowheads="1"/>
            </p:cNvSpPr>
            <p:nvPr/>
          </p:nvSpPr>
          <p:spPr bwMode="auto">
            <a:xfrm>
              <a:off x="2758" y="2215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Oval 1056"/>
            <p:cNvSpPr>
              <a:spLocks noChangeArrowheads="1"/>
            </p:cNvSpPr>
            <p:nvPr/>
          </p:nvSpPr>
          <p:spPr bwMode="auto">
            <a:xfrm>
              <a:off x="3044" y="1843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Freeform 1057"/>
            <p:cNvSpPr>
              <a:spLocks/>
            </p:cNvSpPr>
            <p:nvPr/>
          </p:nvSpPr>
          <p:spPr bwMode="auto">
            <a:xfrm>
              <a:off x="3067" y="2618"/>
              <a:ext cx="285" cy="793"/>
            </a:xfrm>
            <a:custGeom>
              <a:avLst/>
              <a:gdLst>
                <a:gd name="T0" fmla="*/ 0 w 714"/>
                <a:gd name="T1" fmla="*/ 0 h 1984"/>
                <a:gd name="T2" fmla="*/ 368 w 714"/>
                <a:gd name="T3" fmla="*/ 772 h 1984"/>
                <a:gd name="T4" fmla="*/ 714 w 714"/>
                <a:gd name="T5" fmla="*/ 1984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4" h="1984">
                  <a:moveTo>
                    <a:pt x="0" y="0"/>
                  </a:moveTo>
                  <a:cubicBezTo>
                    <a:pt x="61" y="129"/>
                    <a:pt x="249" y="441"/>
                    <a:pt x="368" y="772"/>
                  </a:cubicBezTo>
                  <a:cubicBezTo>
                    <a:pt x="487" y="1103"/>
                    <a:pt x="642" y="1732"/>
                    <a:pt x="714" y="198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4" name="Oval 1058"/>
            <p:cNvSpPr>
              <a:spLocks noChangeArrowheads="1"/>
            </p:cNvSpPr>
            <p:nvPr/>
          </p:nvSpPr>
          <p:spPr bwMode="auto">
            <a:xfrm>
              <a:off x="3319" y="3386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5" name="Oval 1059"/>
            <p:cNvSpPr>
              <a:spLocks noChangeArrowheads="1"/>
            </p:cNvSpPr>
            <p:nvPr/>
          </p:nvSpPr>
          <p:spPr bwMode="auto">
            <a:xfrm>
              <a:off x="3033" y="2593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Oval 1061"/>
            <p:cNvSpPr>
              <a:spLocks noChangeArrowheads="1"/>
            </p:cNvSpPr>
            <p:nvPr/>
          </p:nvSpPr>
          <p:spPr bwMode="auto">
            <a:xfrm>
              <a:off x="3603" y="2215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Freeform 1062"/>
            <p:cNvSpPr>
              <a:spLocks/>
            </p:cNvSpPr>
            <p:nvPr/>
          </p:nvSpPr>
          <p:spPr bwMode="auto">
            <a:xfrm>
              <a:off x="3339" y="1862"/>
              <a:ext cx="285" cy="372"/>
            </a:xfrm>
            <a:custGeom>
              <a:avLst/>
              <a:gdLst>
                <a:gd name="T0" fmla="*/ 0 w 714"/>
                <a:gd name="T1" fmla="*/ 930 h 930"/>
                <a:gd name="T2" fmla="*/ 400 w 714"/>
                <a:gd name="T3" fmla="*/ 542 h 930"/>
                <a:gd name="T4" fmla="*/ 714 w 714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4" h="930">
                  <a:moveTo>
                    <a:pt x="0" y="930"/>
                  </a:moveTo>
                  <a:cubicBezTo>
                    <a:pt x="67" y="865"/>
                    <a:pt x="281" y="697"/>
                    <a:pt x="400" y="542"/>
                  </a:cubicBezTo>
                  <a:cubicBezTo>
                    <a:pt x="519" y="387"/>
                    <a:pt x="649" y="113"/>
                    <a:pt x="71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9" name="Oval 1063"/>
            <p:cNvSpPr>
              <a:spLocks noChangeArrowheads="1"/>
            </p:cNvSpPr>
            <p:nvPr/>
          </p:nvSpPr>
          <p:spPr bwMode="auto">
            <a:xfrm>
              <a:off x="3316" y="2205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0" name="Oval 1064"/>
            <p:cNvSpPr>
              <a:spLocks noChangeArrowheads="1"/>
            </p:cNvSpPr>
            <p:nvPr/>
          </p:nvSpPr>
          <p:spPr bwMode="auto">
            <a:xfrm>
              <a:off x="3591" y="1837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1" name="Freeform 1065"/>
            <p:cNvSpPr>
              <a:spLocks/>
            </p:cNvSpPr>
            <p:nvPr/>
          </p:nvSpPr>
          <p:spPr bwMode="auto">
            <a:xfrm>
              <a:off x="3632" y="2618"/>
              <a:ext cx="285" cy="793"/>
            </a:xfrm>
            <a:custGeom>
              <a:avLst/>
              <a:gdLst>
                <a:gd name="T0" fmla="*/ 0 w 714"/>
                <a:gd name="T1" fmla="*/ 0 h 1984"/>
                <a:gd name="T2" fmla="*/ 368 w 714"/>
                <a:gd name="T3" fmla="*/ 772 h 1984"/>
                <a:gd name="T4" fmla="*/ 714 w 714"/>
                <a:gd name="T5" fmla="*/ 1984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4" h="1984">
                  <a:moveTo>
                    <a:pt x="0" y="0"/>
                  </a:moveTo>
                  <a:cubicBezTo>
                    <a:pt x="61" y="129"/>
                    <a:pt x="249" y="441"/>
                    <a:pt x="368" y="772"/>
                  </a:cubicBezTo>
                  <a:cubicBezTo>
                    <a:pt x="487" y="1103"/>
                    <a:pt x="642" y="1732"/>
                    <a:pt x="714" y="198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Oval 1066"/>
            <p:cNvSpPr>
              <a:spLocks noChangeArrowheads="1"/>
            </p:cNvSpPr>
            <p:nvPr/>
          </p:nvSpPr>
          <p:spPr bwMode="auto">
            <a:xfrm>
              <a:off x="3884" y="3386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Oval 1067"/>
            <p:cNvSpPr>
              <a:spLocks noChangeArrowheads="1"/>
            </p:cNvSpPr>
            <p:nvPr/>
          </p:nvSpPr>
          <p:spPr bwMode="auto">
            <a:xfrm>
              <a:off x="3598" y="2593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Oval 1069"/>
            <p:cNvSpPr>
              <a:spLocks noChangeArrowheads="1"/>
            </p:cNvSpPr>
            <p:nvPr/>
          </p:nvSpPr>
          <p:spPr bwMode="auto">
            <a:xfrm>
              <a:off x="4179" y="2215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1070"/>
            <p:cNvSpPr>
              <a:spLocks/>
            </p:cNvSpPr>
            <p:nvPr/>
          </p:nvSpPr>
          <p:spPr bwMode="auto">
            <a:xfrm>
              <a:off x="3927" y="1868"/>
              <a:ext cx="285" cy="372"/>
            </a:xfrm>
            <a:custGeom>
              <a:avLst/>
              <a:gdLst>
                <a:gd name="T0" fmla="*/ 0 w 714"/>
                <a:gd name="T1" fmla="*/ 930 h 930"/>
                <a:gd name="T2" fmla="*/ 400 w 714"/>
                <a:gd name="T3" fmla="*/ 542 h 930"/>
                <a:gd name="T4" fmla="*/ 714 w 714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4" h="930">
                  <a:moveTo>
                    <a:pt x="0" y="930"/>
                  </a:moveTo>
                  <a:cubicBezTo>
                    <a:pt x="67" y="865"/>
                    <a:pt x="281" y="697"/>
                    <a:pt x="400" y="542"/>
                  </a:cubicBezTo>
                  <a:cubicBezTo>
                    <a:pt x="519" y="387"/>
                    <a:pt x="649" y="113"/>
                    <a:pt x="71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Oval 1071"/>
            <p:cNvSpPr>
              <a:spLocks noChangeArrowheads="1"/>
            </p:cNvSpPr>
            <p:nvPr/>
          </p:nvSpPr>
          <p:spPr bwMode="auto">
            <a:xfrm>
              <a:off x="3893" y="2215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Oval 1072"/>
            <p:cNvSpPr>
              <a:spLocks noChangeArrowheads="1"/>
            </p:cNvSpPr>
            <p:nvPr/>
          </p:nvSpPr>
          <p:spPr bwMode="auto">
            <a:xfrm>
              <a:off x="4179" y="1843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993" name="Group 1097"/>
            <p:cNvGrpSpPr>
              <a:grpSpLocks/>
            </p:cNvGrpSpPr>
            <p:nvPr/>
          </p:nvGrpSpPr>
          <p:grpSpPr bwMode="auto">
            <a:xfrm rot="-146545">
              <a:off x="4192" y="2593"/>
              <a:ext cx="336" cy="843"/>
              <a:chOff x="4174" y="2593"/>
              <a:chExt cx="336" cy="843"/>
            </a:xfrm>
          </p:grpSpPr>
          <p:sp>
            <p:nvSpPr>
              <p:cNvPr id="81969" name="Freeform 1073"/>
              <p:cNvSpPr>
                <a:spLocks/>
              </p:cNvSpPr>
              <p:nvPr/>
            </p:nvSpPr>
            <p:spPr bwMode="auto">
              <a:xfrm>
                <a:off x="4208" y="2618"/>
                <a:ext cx="285" cy="793"/>
              </a:xfrm>
              <a:custGeom>
                <a:avLst/>
                <a:gdLst>
                  <a:gd name="T0" fmla="*/ 0 w 714"/>
                  <a:gd name="T1" fmla="*/ 0 h 1984"/>
                  <a:gd name="T2" fmla="*/ 368 w 714"/>
                  <a:gd name="T3" fmla="*/ 772 h 1984"/>
                  <a:gd name="T4" fmla="*/ 714 w 714"/>
                  <a:gd name="T5" fmla="*/ 1984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4" h="1984">
                    <a:moveTo>
                      <a:pt x="0" y="0"/>
                    </a:moveTo>
                    <a:cubicBezTo>
                      <a:pt x="61" y="129"/>
                      <a:pt x="249" y="441"/>
                      <a:pt x="368" y="772"/>
                    </a:cubicBezTo>
                    <a:cubicBezTo>
                      <a:pt x="487" y="1103"/>
                      <a:pt x="642" y="1732"/>
                      <a:pt x="714" y="1984"/>
                    </a:cubicBezTo>
                  </a:path>
                </a:pathLst>
              </a:cu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70" name="Oval 1074"/>
              <p:cNvSpPr>
                <a:spLocks noChangeArrowheads="1"/>
              </p:cNvSpPr>
              <p:nvPr/>
            </p:nvSpPr>
            <p:spPr bwMode="auto">
              <a:xfrm>
                <a:off x="4460" y="3386"/>
                <a:ext cx="50" cy="50"/>
              </a:xfrm>
              <a:prstGeom prst="ellipse">
                <a:avLst/>
              </a:prstGeom>
              <a:solidFill>
                <a:srgbClr val="0000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71" name="Oval 1075"/>
              <p:cNvSpPr>
                <a:spLocks noChangeArrowheads="1"/>
              </p:cNvSpPr>
              <p:nvPr/>
            </p:nvSpPr>
            <p:spPr bwMode="auto">
              <a:xfrm>
                <a:off x="4174" y="2593"/>
                <a:ext cx="50" cy="50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973" name="Oval 1077"/>
            <p:cNvSpPr>
              <a:spLocks noChangeArrowheads="1"/>
            </p:cNvSpPr>
            <p:nvPr/>
          </p:nvSpPr>
          <p:spPr bwMode="auto">
            <a:xfrm>
              <a:off x="4782" y="2205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4" name="Freeform 1078"/>
            <p:cNvSpPr>
              <a:spLocks/>
            </p:cNvSpPr>
            <p:nvPr/>
          </p:nvSpPr>
          <p:spPr bwMode="auto">
            <a:xfrm>
              <a:off x="4531" y="1859"/>
              <a:ext cx="285" cy="372"/>
            </a:xfrm>
            <a:custGeom>
              <a:avLst/>
              <a:gdLst>
                <a:gd name="T0" fmla="*/ 0 w 714"/>
                <a:gd name="T1" fmla="*/ 930 h 930"/>
                <a:gd name="T2" fmla="*/ 400 w 714"/>
                <a:gd name="T3" fmla="*/ 542 h 930"/>
                <a:gd name="T4" fmla="*/ 714 w 714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4" h="930">
                  <a:moveTo>
                    <a:pt x="0" y="930"/>
                  </a:moveTo>
                  <a:cubicBezTo>
                    <a:pt x="67" y="865"/>
                    <a:pt x="281" y="697"/>
                    <a:pt x="400" y="542"/>
                  </a:cubicBezTo>
                  <a:cubicBezTo>
                    <a:pt x="519" y="387"/>
                    <a:pt x="649" y="113"/>
                    <a:pt x="71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5" name="Oval 1079"/>
            <p:cNvSpPr>
              <a:spLocks noChangeArrowheads="1"/>
            </p:cNvSpPr>
            <p:nvPr/>
          </p:nvSpPr>
          <p:spPr bwMode="auto">
            <a:xfrm>
              <a:off x="4502" y="2205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6" name="Oval 1080"/>
            <p:cNvSpPr>
              <a:spLocks noChangeArrowheads="1"/>
            </p:cNvSpPr>
            <p:nvPr/>
          </p:nvSpPr>
          <p:spPr bwMode="auto">
            <a:xfrm>
              <a:off x="4771" y="1843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7" name="Freeform 1081"/>
            <p:cNvSpPr>
              <a:spLocks/>
            </p:cNvSpPr>
            <p:nvPr/>
          </p:nvSpPr>
          <p:spPr bwMode="auto">
            <a:xfrm>
              <a:off x="4818" y="2618"/>
              <a:ext cx="285" cy="793"/>
            </a:xfrm>
            <a:custGeom>
              <a:avLst/>
              <a:gdLst>
                <a:gd name="T0" fmla="*/ 0 w 714"/>
                <a:gd name="T1" fmla="*/ 0 h 1984"/>
                <a:gd name="T2" fmla="*/ 368 w 714"/>
                <a:gd name="T3" fmla="*/ 772 h 1984"/>
                <a:gd name="T4" fmla="*/ 714 w 714"/>
                <a:gd name="T5" fmla="*/ 1984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4" h="1984">
                  <a:moveTo>
                    <a:pt x="0" y="0"/>
                  </a:moveTo>
                  <a:cubicBezTo>
                    <a:pt x="61" y="129"/>
                    <a:pt x="249" y="441"/>
                    <a:pt x="368" y="772"/>
                  </a:cubicBezTo>
                  <a:cubicBezTo>
                    <a:pt x="487" y="1103"/>
                    <a:pt x="642" y="1732"/>
                    <a:pt x="714" y="198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8" name="Oval 1082"/>
            <p:cNvSpPr>
              <a:spLocks noChangeArrowheads="1"/>
            </p:cNvSpPr>
            <p:nvPr/>
          </p:nvSpPr>
          <p:spPr bwMode="auto">
            <a:xfrm>
              <a:off x="5070" y="3386"/>
              <a:ext cx="50" cy="50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9" name="Oval 1083"/>
            <p:cNvSpPr>
              <a:spLocks noChangeArrowheads="1"/>
            </p:cNvSpPr>
            <p:nvPr/>
          </p:nvSpPr>
          <p:spPr bwMode="auto">
            <a:xfrm>
              <a:off x="4784" y="2593"/>
              <a:ext cx="50" cy="5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80" name="Object 1084"/>
            <p:cNvGraphicFramePr>
              <a:graphicFrameLocks noChangeAspect="1"/>
            </p:cNvGraphicFramePr>
            <p:nvPr/>
          </p:nvGraphicFramePr>
          <p:xfrm>
            <a:off x="4154" y="2305"/>
            <a:ext cx="11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7" name="Equation" r:id="rId26" imgW="177492" imgH="177492" progId="Equation.DSMT4">
                    <p:embed/>
                  </p:oleObj>
                </mc:Choice>
                <mc:Fallback>
                  <p:oleObj name="Equation" r:id="rId26" imgW="177492" imgH="177492" progId="Equation.DSMT4">
                    <p:embed/>
                    <p:pic>
                      <p:nvPicPr>
                        <p:cNvPr id="0" name="Picture 1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2305"/>
                          <a:ext cx="112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4" name="Line 1088"/>
            <p:cNvSpPr>
              <a:spLocks noChangeShapeType="1"/>
            </p:cNvSpPr>
            <p:nvPr/>
          </p:nvSpPr>
          <p:spPr bwMode="auto">
            <a:xfrm>
              <a:off x="3067" y="1882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5" name="Line 1089"/>
            <p:cNvSpPr>
              <a:spLocks noChangeShapeType="1"/>
            </p:cNvSpPr>
            <p:nvPr/>
          </p:nvSpPr>
          <p:spPr bwMode="auto">
            <a:xfrm>
              <a:off x="3622" y="1876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6" name="Line 1090"/>
            <p:cNvSpPr>
              <a:spLocks noChangeShapeType="1"/>
            </p:cNvSpPr>
            <p:nvPr/>
          </p:nvSpPr>
          <p:spPr bwMode="auto">
            <a:xfrm>
              <a:off x="4207" y="1883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7" name="Line 1091"/>
            <p:cNvSpPr>
              <a:spLocks noChangeShapeType="1"/>
            </p:cNvSpPr>
            <p:nvPr/>
          </p:nvSpPr>
          <p:spPr bwMode="auto">
            <a:xfrm>
              <a:off x="4808" y="1875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8" name="Line 1092"/>
            <p:cNvSpPr>
              <a:spLocks noChangeShapeType="1"/>
            </p:cNvSpPr>
            <p:nvPr/>
          </p:nvSpPr>
          <p:spPr bwMode="auto">
            <a:xfrm>
              <a:off x="3061" y="2409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9" name="Line 1093"/>
            <p:cNvSpPr>
              <a:spLocks noChangeShapeType="1"/>
            </p:cNvSpPr>
            <p:nvPr/>
          </p:nvSpPr>
          <p:spPr bwMode="auto">
            <a:xfrm>
              <a:off x="3622" y="2409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0" name="Line 1094"/>
            <p:cNvSpPr>
              <a:spLocks noChangeShapeType="1"/>
            </p:cNvSpPr>
            <p:nvPr/>
          </p:nvSpPr>
          <p:spPr bwMode="auto">
            <a:xfrm>
              <a:off x="4808" y="2397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1" name="Line 1095"/>
            <p:cNvSpPr>
              <a:spLocks noChangeShapeType="1"/>
            </p:cNvSpPr>
            <p:nvPr/>
          </p:nvSpPr>
          <p:spPr bwMode="auto">
            <a:xfrm>
              <a:off x="4201" y="2408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611560" y="368660"/>
            <a:ext cx="562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将下列函数展开成傅里叶级数</a:t>
            </a:r>
            <a:r>
              <a:rPr lang="en-US" altLang="zh-CN" dirty="0"/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620713" y="606425"/>
            <a:ext cx="8210550" cy="533400"/>
            <a:chOff x="385" y="382"/>
            <a:chExt cx="5172" cy="336"/>
          </a:xfrm>
        </p:grpSpPr>
        <p:graphicFrame>
          <p:nvGraphicFramePr>
            <p:cNvPr id="80900" name="Object 4"/>
            <p:cNvGraphicFramePr>
              <a:graphicFrameLocks noChangeAspect="1"/>
            </p:cNvGraphicFramePr>
            <p:nvPr/>
          </p:nvGraphicFramePr>
          <p:xfrm>
            <a:off x="769" y="453"/>
            <a:ext cx="28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3" name="Equation" r:id="rId4" imgW="457200" imgH="330200" progId="Equation.DSMT4">
                    <p:embed/>
                  </p:oleObj>
                </mc:Choice>
                <mc:Fallback>
                  <p:oleObj name="Equation" r:id="rId4" imgW="457200" imgH="3302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453"/>
                          <a:ext cx="28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899" name="Object 3"/>
            <p:cNvGraphicFramePr>
              <a:graphicFrameLocks noChangeAspect="1"/>
            </p:cNvGraphicFramePr>
            <p:nvPr/>
          </p:nvGraphicFramePr>
          <p:xfrm>
            <a:off x="1610" y="456"/>
            <a:ext cx="4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4" name="Equation" r:id="rId6" imgW="748975" imgH="317362" progId="Equation.DSMT4">
                    <p:embed/>
                  </p:oleObj>
                </mc:Choice>
                <mc:Fallback>
                  <p:oleObj name="Equation" r:id="rId6" imgW="748975" imgH="317362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456"/>
                          <a:ext cx="4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898" name="Object 2"/>
            <p:cNvGraphicFramePr>
              <a:graphicFrameLocks noChangeAspect="1"/>
            </p:cNvGraphicFramePr>
            <p:nvPr/>
          </p:nvGraphicFramePr>
          <p:xfrm>
            <a:off x="2472" y="436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5" name="Equation" r:id="rId8" imgW="990170" imgH="393529" progId="Equation.DSMT4">
                    <p:embed/>
                  </p:oleObj>
                </mc:Choice>
                <mc:Fallback>
                  <p:oleObj name="Equation" r:id="rId8" imgW="990170" imgH="393529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436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1" name="Rectangle 5"/>
            <p:cNvSpPr>
              <a:spLocks noChangeArrowheads="1"/>
            </p:cNvSpPr>
            <p:nvPr/>
          </p:nvSpPr>
          <p:spPr bwMode="auto">
            <a:xfrm>
              <a:off x="385" y="391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>
              <a:off x="999" y="391"/>
              <a:ext cx="6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中令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2064" y="382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3016" y="391"/>
              <a:ext cx="2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上计算傅里叶系数如下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1284288" y="1323975"/>
            <a:ext cx="6643687" cy="847725"/>
            <a:chOff x="809" y="834"/>
            <a:chExt cx="4185" cy="534"/>
          </a:xfrm>
        </p:grpSpPr>
        <p:graphicFrame>
          <p:nvGraphicFramePr>
            <p:cNvPr id="80910" name="Object 14"/>
            <p:cNvGraphicFramePr>
              <a:graphicFrameLocks noChangeAspect="1"/>
            </p:cNvGraphicFramePr>
            <p:nvPr/>
          </p:nvGraphicFramePr>
          <p:xfrm>
            <a:off x="809" y="839"/>
            <a:ext cx="155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6" name="Equation" r:id="rId10" imgW="2590800" imgH="850900" progId="Equation.DSMT4">
                    <p:embed/>
                  </p:oleObj>
                </mc:Choice>
                <mc:Fallback>
                  <p:oleObj name="Equation" r:id="rId10" imgW="2590800" imgH="8509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839"/>
                          <a:ext cx="1554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9" name="Object 13"/>
            <p:cNvGraphicFramePr>
              <a:graphicFrameLocks noChangeAspect="1"/>
            </p:cNvGraphicFramePr>
            <p:nvPr/>
          </p:nvGraphicFramePr>
          <p:xfrm>
            <a:off x="2432" y="834"/>
            <a:ext cx="256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7" name="Equation" r:id="rId12" imgW="4064000" imgH="850900" progId="Equation.DSMT4">
                    <p:embed/>
                  </p:oleObj>
                </mc:Choice>
                <mc:Fallback>
                  <p:oleObj name="Equation" r:id="rId12" imgW="4064000" imgH="8509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2" y="834"/>
                          <a:ext cx="2562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1625600" y="2255838"/>
          <a:ext cx="2778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8" name="Equation" r:id="rId14" imgW="2781300" imgH="889000" progId="Equation.DSMT4">
                  <p:embed/>
                </p:oleObj>
              </mc:Choice>
              <mc:Fallback>
                <p:oleObj name="Equation" r:id="rId14" imgW="2781300" imgH="8890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255838"/>
                        <a:ext cx="27781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1277938" y="3373438"/>
          <a:ext cx="3581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9" name="Equation" r:id="rId16" imgW="3759200" imgH="850900" progId="Equation.DSMT4">
                  <p:embed/>
                </p:oleObj>
              </mc:Choice>
              <mc:Fallback>
                <p:oleObj name="Equation" r:id="rId16" imgW="3759200" imgH="8509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373438"/>
                        <a:ext cx="35814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670050" y="4592638"/>
          <a:ext cx="5943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0" name="Equation" r:id="rId18" imgW="5943600" imgH="850900" progId="Equation.DSMT4">
                  <p:embed/>
                </p:oleObj>
              </mc:Choice>
              <mc:Fallback>
                <p:oleObj name="Equation" r:id="rId18" imgW="5943600" imgH="8509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592638"/>
                        <a:ext cx="59436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835150" y="623888"/>
          <a:ext cx="5248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8" name="Equation" r:id="rId4" imgW="5245100" imgH="431800" progId="Equation.DSMT4">
                  <p:embed/>
                </p:oleObj>
              </mc:Choice>
              <mc:Fallback>
                <p:oleObj name="Equation" r:id="rId4" imgW="5245100" imgH="431800" progId="Equation.DSMT4">
                  <p:embed/>
                  <p:pic>
                    <p:nvPicPr>
                      <p:cNvPr id="0" name="Picture 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3888"/>
                        <a:ext cx="52482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2193925" y="1568450"/>
          <a:ext cx="6324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9" name="Equation" r:id="rId6" imgW="6324600" imgH="927100" progId="Equation.DSMT4">
                  <p:embed/>
                </p:oleObj>
              </mc:Choice>
              <mc:Fallback>
                <p:oleObj name="Equation" r:id="rId6" imgW="6324600" imgH="927100" progId="Equation.DSMT4">
                  <p:embed/>
                  <p:pic>
                    <p:nvPicPr>
                      <p:cNvPr id="0" name="Picture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568450"/>
                        <a:ext cx="63246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17" name="Group 1045"/>
          <p:cNvGrpSpPr>
            <a:grpSpLocks/>
          </p:cNvGrpSpPr>
          <p:nvPr/>
        </p:nvGrpSpPr>
        <p:grpSpPr bwMode="auto">
          <a:xfrm>
            <a:off x="557213" y="2565400"/>
            <a:ext cx="7900987" cy="942975"/>
            <a:chOff x="351" y="1667"/>
            <a:chExt cx="4977" cy="594"/>
          </a:xfrm>
        </p:grpSpPr>
        <p:graphicFrame>
          <p:nvGraphicFramePr>
            <p:cNvPr id="49172" name="Object 20"/>
            <p:cNvGraphicFramePr>
              <a:graphicFrameLocks noChangeAspect="1"/>
            </p:cNvGraphicFramePr>
            <p:nvPr/>
          </p:nvGraphicFramePr>
          <p:xfrm>
            <a:off x="1750" y="1803"/>
            <a:ext cx="2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0" name="Equation" r:id="rId8" imgW="368140" imgH="431613" progId="Equation.DSMT4">
                    <p:embed/>
                  </p:oleObj>
                </mc:Choice>
                <mc:Fallback>
                  <p:oleObj name="Equation" r:id="rId8" imgW="368140" imgH="431613" progId="Equation.DSMT4">
                    <p:embed/>
                    <p:pic>
                      <p:nvPicPr>
                        <p:cNvPr id="0" name="Picture 1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1803"/>
                          <a:ext cx="2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21"/>
            <p:cNvGraphicFramePr>
              <a:graphicFrameLocks noChangeAspect="1"/>
            </p:cNvGraphicFramePr>
            <p:nvPr/>
          </p:nvGraphicFramePr>
          <p:xfrm>
            <a:off x="2898" y="1667"/>
            <a:ext cx="243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71" name="Equation" r:id="rId10" imgW="3860800" imgH="939800" progId="Equation.DSMT4">
                    <p:embed/>
                  </p:oleObj>
                </mc:Choice>
                <mc:Fallback>
                  <p:oleObj name="Equation" r:id="rId10" imgW="3860800" imgH="939800" progId="Equation.DSMT4">
                    <p:embed/>
                    <p:pic>
                      <p:nvPicPr>
                        <p:cNvPr id="0" name="Picture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1667"/>
                          <a:ext cx="2430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351" y="1776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由于简谐振动  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1939" y="175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的周期为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608013" y="35496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所以函数</a:t>
            </a:r>
            <a:r>
              <a:rPr lang="en-US" altLang="zh-CN"/>
              <a:t>(2)</a:t>
            </a:r>
            <a:r>
              <a:rPr lang="zh-CN" altLang="en-US"/>
              <a:t>周期为</a:t>
            </a:r>
            <a:r>
              <a:rPr lang="en-US" altLang="zh-CN" i="1"/>
              <a:t>T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对无穷多个简谐振动进行叠 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598488" y="409575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加就得到函数项级数  </a:t>
            </a:r>
          </a:p>
        </p:txBody>
      </p:sp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2598738" y="4511675"/>
          <a:ext cx="5934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2" name="Equation" r:id="rId12" imgW="5930900" imgH="927100" progId="Equation.DSMT4">
                  <p:embed/>
                </p:oleObj>
              </mc:Choice>
              <mc:Fallback>
                <p:oleObj name="Equation" r:id="rId12" imgW="5930900" imgH="927100" progId="Equation.DSMT4">
                  <p:embed/>
                  <p:pic>
                    <p:nvPicPr>
                      <p:cNvPr id="0" name="Picture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511675"/>
                        <a:ext cx="59340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585788" y="1109663"/>
            <a:ext cx="179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的叠加： </a:t>
            </a:r>
          </a:p>
        </p:txBody>
      </p:sp>
      <p:sp>
        <p:nvSpPr>
          <p:cNvPr id="80916" name="Rectangle 1044"/>
          <p:cNvSpPr>
            <a:spLocks noChangeArrowheads="1"/>
          </p:cNvSpPr>
          <p:nvPr/>
        </p:nvSpPr>
        <p:spPr bwMode="auto">
          <a:xfrm>
            <a:off x="609600" y="5502275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若级数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/>
              <a:t>收敛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则它所描述的是更为一般的周期运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98663" y="692150"/>
          <a:ext cx="53816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1" name="Equation" r:id="rId4" imgW="5384800" imgH="1231900" progId="Equation.DSMT4">
                  <p:embed/>
                </p:oleObj>
              </mc:Choice>
              <mc:Fallback>
                <p:oleObj name="Equation" r:id="rId4" imgW="5384800" imgH="12319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692150"/>
                        <a:ext cx="5381625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989138" y="3556000"/>
          <a:ext cx="2295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2" name="Equation" r:id="rId6" imgW="2298700" imgH="850900" progId="Equation.DSMT4">
                  <p:embed/>
                </p:oleObj>
              </mc:Choice>
              <mc:Fallback>
                <p:oleObj name="Equation" r:id="rId6" imgW="2298700" imgH="8509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556000"/>
                        <a:ext cx="22955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609725" y="4706938"/>
          <a:ext cx="35337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3" name="Equation" r:id="rId8" imgW="3708400" imgH="850900" progId="Equation.DSMT4">
                  <p:embed/>
                </p:oleObj>
              </mc:Choice>
              <mc:Fallback>
                <p:oleObj name="Equation" r:id="rId8" imgW="3708400" imgH="8509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4706938"/>
                        <a:ext cx="35337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2808288" y="2060575"/>
          <a:ext cx="5435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4" name="Equation" r:id="rId10" imgW="5435600" imgH="1231900" progId="Equation.DSMT4">
                  <p:embed/>
                </p:oleObj>
              </mc:Choice>
              <mc:Fallback>
                <p:oleObj name="Equation" r:id="rId10" imgW="5435600" imgH="12319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060575"/>
                        <a:ext cx="5435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719263" y="549275"/>
          <a:ext cx="5876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6" name="Equation" r:id="rId4" imgW="5880100" imgH="850900" progId="Equation.DSMT4">
                  <p:embed/>
                </p:oleObj>
              </mc:Choice>
              <mc:Fallback>
                <p:oleObj name="Equation" r:id="rId4" imgW="5880100" imgH="8509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49275"/>
                        <a:ext cx="58769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670050" y="1484313"/>
          <a:ext cx="5648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7" name="Equation" r:id="rId6" imgW="5651500" imgH="1231900" progId="Equation.DSMT4">
                  <p:embed/>
                </p:oleObj>
              </mc:Choice>
              <mc:Fallback>
                <p:oleObj name="Equation" r:id="rId6" imgW="5651500" imgH="12319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484313"/>
                        <a:ext cx="56483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717675" y="2852738"/>
          <a:ext cx="57054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8" name="Equation" r:id="rId8" imgW="5702300" imgH="1231900" progId="Equation.DSMT4">
                  <p:embed/>
                </p:oleObj>
              </mc:Choice>
              <mc:Fallback>
                <p:oleObj name="Equation" r:id="rId8" imgW="5702300" imgH="12319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2852738"/>
                        <a:ext cx="570547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673225" y="4149725"/>
          <a:ext cx="49149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9" name="Equation" r:id="rId10" imgW="4914900" imgH="1092200" progId="Equation.DSMT4">
                  <p:embed/>
                </p:oleObj>
              </mc:Choice>
              <mc:Fallback>
                <p:oleObj name="Equation" r:id="rId10" imgW="4914900" imgH="1092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149725"/>
                        <a:ext cx="49149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8" name="Group 10"/>
          <p:cNvGrpSpPr>
            <a:grpSpLocks/>
          </p:cNvGrpSpPr>
          <p:nvPr/>
        </p:nvGrpSpPr>
        <p:grpSpPr bwMode="auto">
          <a:xfrm>
            <a:off x="620713" y="5373688"/>
            <a:ext cx="4489450" cy="563562"/>
            <a:chOff x="391" y="399"/>
            <a:chExt cx="2828" cy="355"/>
          </a:xfrm>
        </p:grpSpPr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91" y="399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所以当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60" name="Object 12"/>
            <p:cNvGraphicFramePr>
              <a:graphicFrameLocks noChangeAspect="1"/>
            </p:cNvGraphicFramePr>
            <p:nvPr/>
          </p:nvGraphicFramePr>
          <p:xfrm>
            <a:off x="1127" y="459"/>
            <a:ext cx="164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60" name="Equation" r:id="rId12" imgW="2602370" imgH="406224" progId="Equation.DSMT4">
                    <p:embed/>
                  </p:oleObj>
                </mc:Choice>
                <mc:Fallback>
                  <p:oleObj name="Equation" r:id="rId12" imgW="2602370" imgH="406224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459"/>
                          <a:ext cx="1642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2766" y="42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696913" y="404813"/>
          <a:ext cx="5054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7" name="Equation" r:id="rId4" imgW="5054600" imgH="876300" progId="Equation.DSMT4">
                  <p:embed/>
                </p:oleObj>
              </mc:Choice>
              <mc:Fallback>
                <p:oleObj name="Equation" r:id="rId4" imgW="5054600" imgH="8763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04813"/>
                        <a:ext cx="505460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449388" y="2657475"/>
          <a:ext cx="59563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8" name="Equation" r:id="rId6" imgW="5956300" imgH="876300" progId="Equation.DSMT4">
                  <p:embed/>
                </p:oleObj>
              </mc:Choice>
              <mc:Fallback>
                <p:oleObj name="Equation" r:id="rId6" imgW="5956300" imgH="8763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657475"/>
                        <a:ext cx="59563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1535113" y="1473200"/>
          <a:ext cx="612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9" name="Equation" r:id="rId8" imgW="6121400" imgH="1054100" progId="Equation.DSMT4">
                  <p:embed/>
                </p:oleObj>
              </mc:Choice>
              <mc:Fallback>
                <p:oleObj name="Equation" r:id="rId8" imgW="6121400" imgH="10541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473200"/>
                        <a:ext cx="6121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679575" y="3736975"/>
          <a:ext cx="6794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0" name="Equation" r:id="rId10" imgW="6794500" imgH="1003300" progId="Equation.DSMT4">
                  <p:embed/>
                </p:oleObj>
              </mc:Choice>
              <mc:Fallback>
                <p:oleObj name="Equation" r:id="rId10" imgW="6794500" imgH="10033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736975"/>
                        <a:ext cx="6794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606550" y="4960938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1" name="Equation" r:id="rId12" imgW="2349500" imgH="952500" progId="Equation.DSMT4">
                  <p:embed/>
                </p:oleObj>
              </mc:Choice>
              <mc:Fallback>
                <p:oleObj name="Equation" r:id="rId12" imgW="2349500" imgH="9525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960938"/>
                        <a:ext cx="2349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573088" y="520700"/>
            <a:ext cx="2819400" cy="531813"/>
            <a:chOff x="385" y="391"/>
            <a:chExt cx="1776" cy="335"/>
          </a:xfrm>
        </p:grpSpPr>
        <p:sp>
          <p:nvSpPr>
            <p:cNvPr id="76803" name="Rectangle 3"/>
            <p:cNvSpPr>
              <a:spLocks noChangeArrowheads="1"/>
            </p:cNvSpPr>
            <p:nvPr/>
          </p:nvSpPr>
          <p:spPr bwMode="auto">
            <a:xfrm>
              <a:off x="385" y="3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02" name="Object 2"/>
            <p:cNvGraphicFramePr>
              <a:graphicFrameLocks noChangeAspect="1"/>
            </p:cNvGraphicFramePr>
            <p:nvPr/>
          </p:nvGraphicFramePr>
          <p:xfrm>
            <a:off x="685" y="513"/>
            <a:ext cx="52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00" name="Equation" r:id="rId4" imgW="825500" imgH="241300" progId="Equation.DSMT4">
                    <p:embed/>
                  </p:oleObj>
                </mc:Choice>
                <mc:Fallback>
                  <p:oleObj name="Equation" r:id="rId4" imgW="825500" imgH="2413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513"/>
                          <a:ext cx="52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1202" y="399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781300" y="1150938"/>
          <a:ext cx="3482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1" name="Equation" r:id="rId6" imgW="3479800" imgH="838200" progId="Equation.DSMT4">
                  <p:embed/>
                </p:oleObj>
              </mc:Choice>
              <mc:Fallback>
                <p:oleObj name="Equation" r:id="rId6" imgW="3479800" imgH="838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150938"/>
                        <a:ext cx="34829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90550" y="202723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所以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001838" y="2773363"/>
          <a:ext cx="6543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2" name="Equation" r:id="rId8" imgW="6540500" imgH="939800" progId="Equation.DSMT4">
                  <p:embed/>
                </p:oleObj>
              </mc:Choice>
              <mc:Fallback>
                <p:oleObj name="Equation" r:id="rId8" imgW="6540500" imgH="9398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773363"/>
                        <a:ext cx="65436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1403350" y="4581525"/>
          <a:ext cx="6543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3" name="Equation" r:id="rId10" imgW="6540500" imgH="838200" progId="Equation.DSMT4">
                  <p:embed/>
                </p:oleObj>
              </mc:Choice>
              <mc:Fallback>
                <p:oleObj name="Equation" r:id="rId10" imgW="6540500" imgH="838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65436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577850" y="5502275"/>
            <a:ext cx="2014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</a:rPr>
              <a:t>因此</a:t>
            </a:r>
          </a:p>
        </p:txBody>
      </p:sp>
      <p:grpSp>
        <p:nvGrpSpPr>
          <p:cNvPr id="76819" name="Group 19"/>
          <p:cNvGrpSpPr>
            <a:grpSpLocks/>
          </p:cNvGrpSpPr>
          <p:nvPr/>
        </p:nvGrpSpPr>
        <p:grpSpPr bwMode="auto">
          <a:xfrm>
            <a:off x="539750" y="3933825"/>
            <a:ext cx="3594100" cy="531813"/>
            <a:chOff x="351" y="2484"/>
            <a:chExt cx="2264" cy="335"/>
          </a:xfrm>
        </p:grpSpPr>
        <p:grpSp>
          <p:nvGrpSpPr>
            <p:cNvPr id="76811" name="Group 11"/>
            <p:cNvGrpSpPr>
              <a:grpSpLocks/>
            </p:cNvGrpSpPr>
            <p:nvPr/>
          </p:nvGrpSpPr>
          <p:grpSpPr bwMode="auto">
            <a:xfrm>
              <a:off x="351" y="2484"/>
              <a:ext cx="2264" cy="335"/>
              <a:chOff x="431" y="1298"/>
              <a:chExt cx="2264" cy="335"/>
            </a:xfrm>
          </p:grpSpPr>
          <p:sp>
            <p:nvSpPr>
              <p:cNvPr id="76812" name="Rectangle 12"/>
              <p:cNvSpPr>
                <a:spLocks noChangeArrowheads="1"/>
              </p:cNvSpPr>
              <p:nvPr/>
            </p:nvSpPr>
            <p:spPr bwMode="auto">
              <a:xfrm>
                <a:off x="431" y="129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6813" name="Object 13"/>
              <p:cNvGraphicFramePr>
                <a:graphicFrameLocks noChangeAspect="1"/>
              </p:cNvGraphicFramePr>
              <p:nvPr/>
            </p:nvGraphicFramePr>
            <p:xfrm>
              <a:off x="756" y="1373"/>
              <a:ext cx="504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004" name="Equation" r:id="rId12" imgW="799753" imgH="317362" progId="Equation.DSMT4">
                      <p:embed/>
                    </p:oleObj>
                  </mc:Choice>
                  <mc:Fallback>
                    <p:oleObj name="Equation" r:id="rId12" imgW="799753" imgH="317362" progId="Equation.DSMT4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" y="1373"/>
                            <a:ext cx="504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14" name="Rectangle 14"/>
              <p:cNvSpPr>
                <a:spLocks noChangeArrowheads="1"/>
              </p:cNvSpPr>
              <p:nvPr/>
            </p:nvSpPr>
            <p:spPr bwMode="auto">
              <a:xfrm>
                <a:off x="1231" y="1306"/>
                <a:ext cx="14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      时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76818" name="Object 18"/>
            <p:cNvGraphicFramePr>
              <a:graphicFrameLocks noChangeAspect="1"/>
            </p:cNvGraphicFramePr>
            <p:nvPr/>
          </p:nvGraphicFramePr>
          <p:xfrm>
            <a:off x="1477" y="2559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05" name="Equation" r:id="rId14" imgW="418918" imgH="317362" progId="Equation.DSMT4">
                    <p:embed/>
                  </p:oleObj>
                </mc:Choice>
                <mc:Fallback>
                  <p:oleObj name="Equation" r:id="rId14" imgW="418918" imgH="317362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559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704975" y="620713"/>
          <a:ext cx="6751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2" name="Equation" r:id="rId4" imgW="6756400" imgH="952500" progId="Equation.DSMT4">
                  <p:embed/>
                </p:oleObj>
              </mc:Choice>
              <mc:Fallback>
                <p:oleObj name="Equation" r:id="rId4" imgW="6756400" imgH="9525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620713"/>
                        <a:ext cx="675163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9913" y="1685925"/>
            <a:ext cx="407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由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14</a:t>
            </a:r>
            <a:r>
              <a:rPr lang="en-US" altLang="zh-CN"/>
              <a:t>)</a:t>
            </a:r>
            <a:r>
              <a:rPr lang="zh-CN" altLang="en-US"/>
              <a:t>或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15</a:t>
            </a:r>
            <a:r>
              <a:rPr lang="en-US" altLang="zh-CN"/>
              <a:t>)</a:t>
            </a:r>
            <a:r>
              <a:rPr lang="zh-CN" altLang="en-US"/>
              <a:t>都可推得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2832100" y="2139950"/>
          <a:ext cx="3324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3" name="Equation" r:id="rId6" imgW="3327400" imgH="889000" progId="Equation.DSMT4">
                  <p:embed/>
                </p:oleObj>
              </mc:Choice>
              <mc:Fallback>
                <p:oleObj name="Equation" r:id="rId6" imgW="3327400" imgH="8890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139950"/>
                        <a:ext cx="33242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617538" y="3097213"/>
            <a:ext cx="8064500" cy="533400"/>
            <a:chOff x="383" y="1788"/>
            <a:chExt cx="5080" cy="336"/>
          </a:xfrm>
        </p:grpSpPr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383" y="1797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上式提供了一个计算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787" name="Object 11"/>
            <p:cNvGraphicFramePr>
              <a:graphicFrameLocks noChangeAspect="1"/>
            </p:cNvGraphicFramePr>
            <p:nvPr/>
          </p:nvGraphicFramePr>
          <p:xfrm>
            <a:off x="2795" y="1888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4" name="Equation" r:id="rId8" imgW="241300" imgH="228600" progId="Equation.DSMT4">
                    <p:embed/>
                  </p:oleObj>
                </mc:Choice>
                <mc:Fallback>
                  <p:oleObj name="Equation" r:id="rId8" imgW="241300" imgH="2286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1888"/>
                          <a:ext cx="15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2941" y="1788"/>
              <a:ext cx="2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的方法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还可以找出其他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794" name="Group 18"/>
          <p:cNvGrpSpPr>
            <a:grpSpLocks/>
          </p:cNvGrpSpPr>
          <p:nvPr/>
        </p:nvGrpSpPr>
        <p:grpSpPr bwMode="auto">
          <a:xfrm>
            <a:off x="600075" y="3695700"/>
            <a:ext cx="6335713" cy="525463"/>
            <a:chOff x="372" y="2213"/>
            <a:chExt cx="3991" cy="331"/>
          </a:xfrm>
        </p:grpSpPr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372" y="2213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展开式来计算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791" name="Object 15"/>
            <p:cNvGraphicFramePr>
              <a:graphicFrameLocks noChangeAspect="1"/>
            </p:cNvGraphicFramePr>
            <p:nvPr/>
          </p:nvGraphicFramePr>
          <p:xfrm>
            <a:off x="1853" y="2333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5" name="Equation" r:id="rId10" imgW="241300" imgH="228600" progId="Equation.DSMT4">
                    <p:embed/>
                  </p:oleObj>
                </mc:Choice>
                <mc:Fallback>
                  <p:oleObj name="Equation" r:id="rId10" imgW="241300" imgH="2286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2333"/>
                          <a:ext cx="15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2010" y="2217"/>
              <a:ext cx="2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关键是收敛速度要快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585788" y="4349750"/>
            <a:ext cx="834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/>
              <a:t> </a:t>
            </a:r>
            <a:r>
              <a:rPr lang="zh-CN" altLang="en-US"/>
              <a:t>在电子技术中经常用到矩形波</a:t>
            </a:r>
            <a:r>
              <a:rPr lang="en-US" altLang="zh-CN"/>
              <a:t>(</a:t>
            </a:r>
            <a:r>
              <a:rPr lang="zh-CN" altLang="en-US"/>
              <a:t>如图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15-6</a:t>
            </a:r>
            <a:r>
              <a:rPr lang="zh-CN" altLang="en-US"/>
              <a:t>所示</a:t>
            </a:r>
            <a:r>
              <a:rPr lang="en-US" altLang="zh-CN"/>
              <a:t>), </a:t>
            </a: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584200" y="4900613"/>
            <a:ext cx="813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反映的是一种复杂的周期运动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用傅里叶级数展开 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85788" y="5459413"/>
            <a:ext cx="8132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后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就可以将复杂的矩形波看成一系列不同频率的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96913" y="549275"/>
            <a:ext cx="733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简谐振动的叠加</a:t>
            </a:r>
            <a:r>
              <a:rPr lang="en-US" altLang="zh-CN"/>
              <a:t>, </a:t>
            </a:r>
            <a:r>
              <a:rPr lang="zh-CN" altLang="en-US"/>
              <a:t>在电工学中称为谐波分析</a:t>
            </a:r>
            <a:r>
              <a:rPr lang="en-US" altLang="zh-CN"/>
              <a:t>. </a:t>
            </a:r>
          </a:p>
        </p:txBody>
      </p:sp>
      <p:grpSp>
        <p:nvGrpSpPr>
          <p:cNvPr id="74760" name="Group 8"/>
          <p:cNvGrpSpPr>
            <a:grpSpLocks/>
          </p:cNvGrpSpPr>
          <p:nvPr/>
        </p:nvGrpSpPr>
        <p:grpSpPr bwMode="auto">
          <a:xfrm>
            <a:off x="700088" y="1111250"/>
            <a:ext cx="7029450" cy="531813"/>
            <a:chOff x="354" y="861"/>
            <a:chExt cx="4428" cy="335"/>
          </a:xfrm>
        </p:grpSpPr>
        <p:graphicFrame>
          <p:nvGraphicFramePr>
            <p:cNvPr id="74756" name="Object 4"/>
            <p:cNvGraphicFramePr>
              <a:graphicFrameLocks noChangeAspect="1"/>
            </p:cNvGraphicFramePr>
            <p:nvPr/>
          </p:nvGraphicFramePr>
          <p:xfrm>
            <a:off x="657" y="935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8" name="Equation" r:id="rId4" imgW="774364" imgH="393529" progId="Equation.DSMT4">
                    <p:embed/>
                  </p:oleObj>
                </mc:Choice>
                <mc:Fallback>
                  <p:oleObj name="Equation" r:id="rId4" imgW="774364" imgH="393529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935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5" name="Object 3"/>
            <p:cNvGraphicFramePr>
              <a:graphicFrameLocks noChangeAspect="1"/>
            </p:cNvGraphicFramePr>
            <p:nvPr/>
          </p:nvGraphicFramePr>
          <p:xfrm>
            <a:off x="2094" y="935"/>
            <a:ext cx="26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9" name="Equation" r:id="rId6" imgW="418918" imgH="317362" progId="Equation.DSMT4">
                    <p:embed/>
                  </p:oleObj>
                </mc:Choice>
                <mc:Fallback>
                  <p:oleObj name="Equation" r:id="rId6" imgW="418918" imgH="317362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935"/>
                          <a:ext cx="26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354" y="86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1100" y="869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是周期为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2306" y="861"/>
              <a:ext cx="2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的矩形波函数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15-6 ),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797" name="Group 45"/>
          <p:cNvGrpSpPr>
            <a:grpSpLocks/>
          </p:cNvGrpSpPr>
          <p:nvPr/>
        </p:nvGrpSpPr>
        <p:grpSpPr bwMode="auto">
          <a:xfrm>
            <a:off x="5102225" y="1700213"/>
            <a:ext cx="3416300" cy="2819400"/>
            <a:chOff x="3223" y="1110"/>
            <a:chExt cx="2152" cy="1776"/>
          </a:xfrm>
        </p:grpSpPr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3223" y="2028"/>
              <a:ext cx="21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4323" y="1135"/>
              <a:ext cx="0" cy="14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776" name="Object 24"/>
            <p:cNvGraphicFramePr>
              <a:graphicFrameLocks noChangeAspect="1"/>
            </p:cNvGraphicFramePr>
            <p:nvPr/>
          </p:nvGraphicFramePr>
          <p:xfrm>
            <a:off x="4323" y="2028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0" name="Equation" r:id="rId8" imgW="241091" imgH="266469" progId="Equation.DSMT4">
                    <p:embed/>
                  </p:oleObj>
                </mc:Choice>
                <mc:Fallback>
                  <p:oleObj name="Equation" r:id="rId8" imgW="241091" imgH="266469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2028"/>
                          <a:ext cx="15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5" name="Object 23"/>
            <p:cNvGraphicFramePr>
              <a:graphicFrameLocks noChangeAspect="1"/>
            </p:cNvGraphicFramePr>
            <p:nvPr/>
          </p:nvGraphicFramePr>
          <p:xfrm>
            <a:off x="5239" y="2077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1" name="Equation" r:id="rId10" imgW="215713" imgH="203024" progId="Equation.DSMT4">
                    <p:embed/>
                  </p:oleObj>
                </mc:Choice>
                <mc:Fallback>
                  <p:oleObj name="Equation" r:id="rId10" imgW="215713" imgH="203024" progId="Equation.DSMT4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2077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4" name="Object 22"/>
            <p:cNvGraphicFramePr>
              <a:graphicFrameLocks noChangeAspect="1"/>
            </p:cNvGraphicFramePr>
            <p:nvPr/>
          </p:nvGraphicFramePr>
          <p:xfrm>
            <a:off x="4139" y="1110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2" name="Equation" r:id="rId12" imgW="215713" imgH="253780" progId="Equation.DSMT4">
                    <p:embed/>
                  </p:oleObj>
                </mc:Choice>
                <mc:Fallback>
                  <p:oleObj name="Equation" r:id="rId12" imgW="215713" imgH="253780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1110"/>
                          <a:ext cx="13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3" name="Object 21"/>
            <p:cNvGraphicFramePr>
              <a:graphicFrameLocks noChangeAspect="1"/>
            </p:cNvGraphicFramePr>
            <p:nvPr/>
          </p:nvGraphicFramePr>
          <p:xfrm>
            <a:off x="5033" y="2053"/>
            <a:ext cx="112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3" name="Equation" r:id="rId14" imgW="177492" imgH="177492" progId="Equation.DSMT4">
                    <p:embed/>
                  </p:oleObj>
                </mc:Choice>
                <mc:Fallback>
                  <p:oleObj name="Equation" r:id="rId14" imgW="177492" imgH="177492" progId="Equation.DSMT4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053"/>
                          <a:ext cx="112" cy="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2" name="Object 20"/>
            <p:cNvGraphicFramePr>
              <a:graphicFrameLocks noChangeAspect="1"/>
            </p:cNvGraphicFramePr>
            <p:nvPr/>
          </p:nvGraphicFramePr>
          <p:xfrm>
            <a:off x="4361" y="2263"/>
            <a:ext cx="23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4" name="Equation" r:id="rId16" imgW="368300" imgH="571500" progId="Equation.DSMT4">
                    <p:embed/>
                  </p:oleObj>
                </mc:Choice>
                <mc:Fallback>
                  <p:oleObj name="Equation" r:id="rId16" imgW="368300" imgH="571500" progId="Equation.DSMT4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2263"/>
                          <a:ext cx="232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1" name="Object 19"/>
            <p:cNvGraphicFramePr>
              <a:graphicFrameLocks noChangeAspect="1"/>
            </p:cNvGraphicFramePr>
            <p:nvPr/>
          </p:nvGraphicFramePr>
          <p:xfrm>
            <a:off x="4143" y="1408"/>
            <a:ext cx="13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5" name="Equation" r:id="rId18" imgW="215806" imgH="571252" progId="Equation.DSMT4">
                    <p:embed/>
                  </p:oleObj>
                </mc:Choice>
                <mc:Fallback>
                  <p:oleObj name="Equation" r:id="rId18" imgW="215806" imgH="571252" progId="Equation.DSMT4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408"/>
                          <a:ext cx="13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flipV="1">
              <a:off x="4332" y="1581"/>
              <a:ext cx="7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3525" y="2474"/>
              <a:ext cx="8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4298" y="1556"/>
              <a:ext cx="51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5071" y="1556"/>
              <a:ext cx="50" cy="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>
              <a:off x="3534" y="2040"/>
              <a:ext cx="0" cy="42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>
              <a:off x="5105" y="1619"/>
              <a:ext cx="0" cy="3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764" name="Object 12"/>
            <p:cNvGraphicFramePr>
              <a:graphicFrameLocks noChangeAspect="1"/>
            </p:cNvGraphicFramePr>
            <p:nvPr/>
          </p:nvGraphicFramePr>
          <p:xfrm>
            <a:off x="3937" y="2710"/>
            <a:ext cx="53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6" name="Equation" r:id="rId20" imgW="850531" imgH="279279" progId="Equation.DSMT4">
                    <p:embed/>
                  </p:oleObj>
                </mc:Choice>
                <mc:Fallback>
                  <p:oleObj name="Equation" r:id="rId20" imgW="850531" imgH="279279" progId="Equation.DSMT4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10"/>
                          <a:ext cx="536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3" name="Object 11"/>
            <p:cNvGraphicFramePr>
              <a:graphicFrameLocks noChangeAspect="1"/>
            </p:cNvGraphicFramePr>
            <p:nvPr/>
          </p:nvGraphicFramePr>
          <p:xfrm>
            <a:off x="3315" y="2053"/>
            <a:ext cx="192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7" name="Equation" r:id="rId22" imgW="304404" imgH="177569" progId="Equation.DSMT4">
                    <p:embed/>
                  </p:oleObj>
                </mc:Choice>
                <mc:Fallback>
                  <p:oleObj name="Equation" r:id="rId22" imgW="304404" imgH="177569" progId="Equation.DSMT4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" y="2053"/>
                          <a:ext cx="192" cy="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709613" y="1687513"/>
            <a:ext cx="3830637" cy="531812"/>
            <a:chOff x="377" y="1290"/>
            <a:chExt cx="2413" cy="335"/>
          </a:xfrm>
        </p:grpSpPr>
        <p:graphicFrame>
          <p:nvGraphicFramePr>
            <p:cNvPr id="74761" name="Object 9"/>
            <p:cNvGraphicFramePr>
              <a:graphicFrameLocks noChangeAspect="1"/>
            </p:cNvGraphicFramePr>
            <p:nvPr/>
          </p:nvGraphicFramePr>
          <p:xfrm>
            <a:off x="685" y="1354"/>
            <a:ext cx="6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28" name="Equation" r:id="rId24" imgW="1054100" imgH="393700" progId="Equation.DSMT4">
                    <p:embed/>
                  </p:oleObj>
                </mc:Choice>
                <mc:Fallback>
                  <p:oleObj name="Equation" r:id="rId24" imgW="1054100" imgH="393700" progId="Equation.DSMT4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1354"/>
                          <a:ext cx="6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377" y="12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81" name="Rectangle 29"/>
            <p:cNvSpPr>
              <a:spLocks noChangeArrowheads="1"/>
            </p:cNvSpPr>
            <p:nvPr/>
          </p:nvSpPr>
          <p:spPr bwMode="auto">
            <a:xfrm>
              <a:off x="1324" y="129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上的表达式为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4783" name="Object 31"/>
          <p:cNvGraphicFramePr>
            <a:graphicFrameLocks noChangeAspect="1"/>
          </p:cNvGraphicFramePr>
          <p:nvPr/>
        </p:nvGraphicFramePr>
        <p:xfrm>
          <a:off x="866775" y="2247900"/>
          <a:ext cx="40290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9" name="Equation" r:id="rId26" imgW="4025900" imgH="1841500" progId="Equation.DSMT4">
                  <p:embed/>
                </p:oleObj>
              </mc:Choice>
              <mc:Fallback>
                <p:oleObj name="Equation" r:id="rId26" imgW="4025900" imgH="18415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247900"/>
                        <a:ext cx="4029075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750888" y="4205288"/>
            <a:ext cx="5364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求该矩形波函数的傅里叶展开式</a:t>
            </a:r>
            <a:r>
              <a:rPr lang="en-US" altLang="zh-CN"/>
              <a:t>.</a:t>
            </a:r>
          </a:p>
        </p:txBody>
      </p:sp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754063" y="4797425"/>
            <a:ext cx="7165975" cy="536575"/>
            <a:chOff x="392" y="387"/>
            <a:chExt cx="4514" cy="338"/>
          </a:xfrm>
        </p:grpSpPr>
        <p:sp>
          <p:nvSpPr>
            <p:cNvPr id="74790" name="Rectangle 38"/>
            <p:cNvSpPr>
              <a:spLocks noChangeArrowheads="1"/>
            </p:cNvSpPr>
            <p:nvPr/>
          </p:nvSpPr>
          <p:spPr bwMode="auto">
            <a:xfrm>
              <a:off x="392" y="398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由于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791" name="Object 39"/>
            <p:cNvGraphicFramePr>
              <a:graphicFrameLocks noChangeAspect="1"/>
            </p:cNvGraphicFramePr>
            <p:nvPr/>
          </p:nvGraphicFramePr>
          <p:xfrm>
            <a:off x="1202" y="43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30" name="Equation" r:id="rId28" imgW="774364" imgH="393529" progId="Equation.DSMT4">
                    <p:embed/>
                  </p:oleObj>
                </mc:Choice>
                <mc:Fallback>
                  <p:oleObj name="Equation" r:id="rId28" imgW="774364" imgH="393529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436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92" name="Rectangle 40"/>
            <p:cNvSpPr>
              <a:spLocks noChangeArrowheads="1"/>
            </p:cNvSpPr>
            <p:nvPr/>
          </p:nvSpPr>
          <p:spPr bwMode="auto">
            <a:xfrm>
              <a:off x="1653" y="387"/>
              <a:ext cx="3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是奇函数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积分区间是对称区间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862013" y="5465763"/>
            <a:ext cx="2227262" cy="519112"/>
            <a:chOff x="441" y="3467"/>
            <a:chExt cx="1403" cy="327"/>
          </a:xfrm>
        </p:grpSpPr>
        <p:graphicFrame>
          <p:nvGraphicFramePr>
            <p:cNvPr id="74793" name="Object 41"/>
            <p:cNvGraphicFramePr>
              <a:graphicFrameLocks noChangeAspect="1"/>
            </p:cNvGraphicFramePr>
            <p:nvPr/>
          </p:nvGraphicFramePr>
          <p:xfrm>
            <a:off x="441" y="3508"/>
            <a:ext cx="6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31" name="Equation" r:id="rId30" imgW="1028700" imgH="381000" progId="Equation.DSMT4">
                    <p:embed/>
                  </p:oleObj>
                </mc:Choice>
                <mc:Fallback>
                  <p:oleObj name="Equation" r:id="rId30" imgW="1028700" imgH="381000" progId="Equation.DSMT4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" y="3508"/>
                          <a:ext cx="65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1066" y="3467"/>
              <a:ext cx="7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781050" y="620713"/>
          <a:ext cx="32734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2" name="Equation" r:id="rId4" imgW="3276600" imgH="838200" progId="Equation.DSMT4">
                  <p:embed/>
                </p:oleObj>
              </mc:Choice>
              <mc:Fallback>
                <p:oleObj name="Equation" r:id="rId4" imgW="3276600" imgH="838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620713"/>
                        <a:ext cx="327342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788988" y="2519363"/>
          <a:ext cx="6181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3" name="Equation" r:id="rId6" imgW="6184900" imgH="838200" progId="Equation.DSMT4">
                  <p:embed/>
                </p:oleObj>
              </mc:Choice>
              <mc:Fallback>
                <p:oleObj name="Equation" r:id="rId6" imgW="6184900" imgH="8382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519363"/>
                        <a:ext cx="61817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790575" y="3644900"/>
            <a:ext cx="7681913" cy="1438275"/>
            <a:chOff x="498" y="2296"/>
            <a:chExt cx="4839" cy="906"/>
          </a:xfrm>
        </p:grpSpPr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498" y="2392"/>
            <a:ext cx="282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44" name="Equation" r:id="rId8" imgW="4483100" imgH="1028700" progId="Equation.DSMT4">
                    <p:embed/>
                  </p:oleObj>
                </mc:Choice>
                <mc:Fallback>
                  <p:oleObj name="Equation" r:id="rId8" imgW="4483100" imgH="10287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2392"/>
                          <a:ext cx="2826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4" name="Object 6"/>
            <p:cNvGraphicFramePr>
              <a:graphicFrameLocks noChangeAspect="1"/>
            </p:cNvGraphicFramePr>
            <p:nvPr/>
          </p:nvGraphicFramePr>
          <p:xfrm>
            <a:off x="3439" y="2296"/>
            <a:ext cx="1898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45" name="Equation" r:id="rId10" imgW="3009900" imgH="1435100" progId="Equation.DSMT4">
                    <p:embed/>
                  </p:oleObj>
                </mc:Choice>
                <mc:Fallback>
                  <p:oleObj name="Equation" r:id="rId10" imgW="3009900" imgH="14351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2296"/>
                          <a:ext cx="1898" cy="9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608013" y="5286375"/>
            <a:ext cx="5921375" cy="528638"/>
            <a:chOff x="383" y="3330"/>
            <a:chExt cx="3730" cy="333"/>
          </a:xfrm>
        </p:grpSpPr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383" y="333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742" name="Object 14"/>
            <p:cNvGraphicFramePr>
              <a:graphicFrameLocks noChangeAspect="1"/>
            </p:cNvGraphicFramePr>
            <p:nvPr/>
          </p:nvGraphicFramePr>
          <p:xfrm>
            <a:off x="1178" y="3411"/>
            <a:ext cx="22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46" name="Equation" r:id="rId12" imgW="3644900" imgH="393700" progId="Equation.DSMT4">
                    <p:embed/>
                  </p:oleObj>
                </mc:Choice>
                <mc:Fallback>
                  <p:oleObj name="Equation" r:id="rId12" imgW="3644900" imgH="3937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411"/>
                          <a:ext cx="229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3492" y="3336"/>
              <a:ext cx="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742950" y="1570038"/>
          <a:ext cx="422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7" name="Equation" r:id="rId14" imgW="4229100" imgH="838200" progId="Equation.DSMT4">
                  <p:embed/>
                </p:oleObj>
              </mc:Choice>
              <mc:Fallback>
                <p:oleObj name="Equation" r:id="rId14" imgW="4229100" imgH="8382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570038"/>
                        <a:ext cx="422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712788" y="476250"/>
          <a:ext cx="7756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8" name="Equation" r:id="rId4" imgW="7759700" imgH="838200" progId="Equation.DSMT4">
                  <p:embed/>
                </p:oleObj>
              </mc:Choice>
              <mc:Fallback>
                <p:oleObj name="Equation" r:id="rId4" imgW="7759700" imgH="83820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76250"/>
                        <a:ext cx="7756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11188" y="1433513"/>
            <a:ext cx="4956175" cy="534987"/>
            <a:chOff x="393" y="835"/>
            <a:chExt cx="3122" cy="337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393" y="83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08" name="Object 4"/>
            <p:cNvGraphicFramePr>
              <a:graphicFrameLocks noChangeAspect="1"/>
            </p:cNvGraphicFramePr>
            <p:nvPr/>
          </p:nvGraphicFramePr>
          <p:xfrm>
            <a:off x="741" y="914"/>
            <a:ext cx="22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9" name="Equation" r:id="rId6" imgW="3594100" imgH="393700" progId="Equation.DSMT4">
                    <p:embed/>
                  </p:oleObj>
                </mc:Choice>
                <mc:Fallback>
                  <p:oleObj name="Equation" r:id="rId6" imgW="3594100" imgH="393700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914"/>
                          <a:ext cx="22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3074" y="845"/>
              <a:ext cx="4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11188" y="2154238"/>
            <a:ext cx="706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级数收敛到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实际上级数每一项都为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 </a:t>
            </a:r>
            <a:r>
              <a:rPr lang="en-US" altLang="zh-CN" dirty="0"/>
              <a:t>). </a:t>
            </a:r>
          </a:p>
        </p:txBody>
      </p:sp>
      <p:grpSp>
        <p:nvGrpSpPr>
          <p:cNvPr id="72742" name="Group 38"/>
          <p:cNvGrpSpPr>
            <a:grpSpLocks/>
          </p:cNvGrpSpPr>
          <p:nvPr/>
        </p:nvGrpSpPr>
        <p:grpSpPr bwMode="auto">
          <a:xfrm>
            <a:off x="1862138" y="2873375"/>
            <a:ext cx="5014912" cy="3292475"/>
            <a:chOff x="1173" y="1742"/>
            <a:chExt cx="3159" cy="2074"/>
          </a:xfrm>
        </p:grpSpPr>
        <p:pic>
          <p:nvPicPr>
            <p:cNvPr id="72715" name="Picture 11" descr="rec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1" t="17638" r="6863" b="21541"/>
            <a:stretch>
              <a:fillRect/>
            </a:stretch>
          </p:blipFill>
          <p:spPr bwMode="auto">
            <a:xfrm>
              <a:off x="1616" y="2092"/>
              <a:ext cx="2414" cy="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1173" y="2807"/>
              <a:ext cx="31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 flipV="1">
              <a:off x="2794" y="1757"/>
              <a:ext cx="0" cy="16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719" name="Object 15"/>
            <p:cNvGraphicFramePr>
              <a:graphicFrameLocks noChangeAspect="1"/>
            </p:cNvGraphicFramePr>
            <p:nvPr/>
          </p:nvGraphicFramePr>
          <p:xfrm>
            <a:off x="2806" y="2821"/>
            <a:ext cx="20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0" name="Equation" r:id="rId9" imgW="215806" imgH="228501" progId="Equation.DSMT4">
                    <p:embed/>
                  </p:oleObj>
                </mc:Choice>
                <mc:Fallback>
                  <p:oleObj name="Equation" r:id="rId9" imgW="215806" imgH="228501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821"/>
                          <a:ext cx="200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0" name="Object 16"/>
            <p:cNvGraphicFramePr>
              <a:graphicFrameLocks noChangeAspect="1"/>
            </p:cNvGraphicFramePr>
            <p:nvPr/>
          </p:nvGraphicFramePr>
          <p:xfrm>
            <a:off x="4156" y="2847"/>
            <a:ext cx="17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1" name="Equation" r:id="rId11" imgW="190335" imgH="177646" progId="Equation.DSMT4">
                    <p:embed/>
                  </p:oleObj>
                </mc:Choice>
                <mc:Fallback>
                  <p:oleObj name="Equation" r:id="rId11" imgW="190335" imgH="177646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2847"/>
                          <a:ext cx="176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1" name="Object 17"/>
            <p:cNvGraphicFramePr>
              <a:graphicFrameLocks noChangeAspect="1"/>
            </p:cNvGraphicFramePr>
            <p:nvPr/>
          </p:nvGraphicFramePr>
          <p:xfrm>
            <a:off x="2552" y="1742"/>
            <a:ext cx="16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2" name="Equation" r:id="rId13" imgW="177569" imgH="215619" progId="Equation.DSMT4">
                    <p:embed/>
                  </p:oleObj>
                </mc:Choice>
                <mc:Fallback>
                  <p:oleObj name="Equation" r:id="rId13" imgW="177569" imgH="215619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1742"/>
                          <a:ext cx="165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2" name="Object 18"/>
            <p:cNvGraphicFramePr>
              <a:graphicFrameLocks noChangeAspect="1"/>
            </p:cNvGraphicFramePr>
            <p:nvPr/>
          </p:nvGraphicFramePr>
          <p:xfrm>
            <a:off x="3840" y="2836"/>
            <a:ext cx="16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3" name="Equation" r:id="rId15" imgW="177492" imgH="177492" progId="Equation.DSMT4">
                    <p:embed/>
                  </p:oleObj>
                </mc:Choice>
                <mc:Fallback>
                  <p:oleObj name="Equation" r:id="rId15" imgW="177492" imgH="177492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36"/>
                          <a:ext cx="165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Object 19"/>
            <p:cNvGraphicFramePr>
              <a:graphicFrameLocks noChangeAspect="1"/>
            </p:cNvGraphicFramePr>
            <p:nvPr/>
          </p:nvGraphicFramePr>
          <p:xfrm>
            <a:off x="2850" y="3084"/>
            <a:ext cx="34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4" name="Equation" r:id="rId17" imgW="368300" imgH="571500" progId="Equation.DSMT4">
                    <p:embed/>
                  </p:oleObj>
                </mc:Choice>
                <mc:Fallback>
                  <p:oleObj name="Equation" r:id="rId17" imgW="368300" imgH="571500" progId="Equation.DSMT4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3084"/>
                          <a:ext cx="342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4" name="Object 20"/>
            <p:cNvGraphicFramePr>
              <a:graphicFrameLocks noChangeAspect="1"/>
            </p:cNvGraphicFramePr>
            <p:nvPr/>
          </p:nvGraphicFramePr>
          <p:xfrm>
            <a:off x="2528" y="2078"/>
            <a:ext cx="20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5" name="Equation" r:id="rId19" imgW="215806" imgH="571252" progId="Equation.DSMT4">
                    <p:embed/>
                  </p:oleObj>
                </mc:Choice>
                <mc:Fallback>
                  <p:oleObj name="Equation" r:id="rId19" imgW="215806" imgH="571252" progId="Equation.DSMT4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2078"/>
                          <a:ext cx="200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 flipV="1">
              <a:off x="2782" y="2279"/>
              <a:ext cx="11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1610" y="3333"/>
              <a:ext cx="1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Oval 23"/>
            <p:cNvSpPr>
              <a:spLocks noChangeArrowheads="1"/>
            </p:cNvSpPr>
            <p:nvPr/>
          </p:nvSpPr>
          <p:spPr bwMode="auto">
            <a:xfrm>
              <a:off x="2757" y="2252"/>
              <a:ext cx="75" cy="59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FF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Oval 24"/>
            <p:cNvSpPr>
              <a:spLocks noChangeArrowheads="1"/>
            </p:cNvSpPr>
            <p:nvPr/>
          </p:nvSpPr>
          <p:spPr bwMode="auto">
            <a:xfrm>
              <a:off x="3896" y="2252"/>
              <a:ext cx="74" cy="59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0000FF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1631" y="2822"/>
              <a:ext cx="0" cy="49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946" y="2326"/>
              <a:ext cx="0" cy="4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731" name="Object 27"/>
            <p:cNvGraphicFramePr>
              <a:graphicFrameLocks noChangeAspect="1"/>
            </p:cNvGraphicFramePr>
            <p:nvPr/>
          </p:nvGraphicFramePr>
          <p:xfrm>
            <a:off x="2408" y="3609"/>
            <a:ext cx="79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6" name="Equation" r:id="rId21" imgW="901309" imgH="317362" progId="Equation.DSMT4">
                    <p:embed/>
                  </p:oleObj>
                </mc:Choice>
                <mc:Fallback>
                  <p:oleObj name="Equation" r:id="rId21" imgW="901309" imgH="317362" progId="Equation.DSMT4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3609"/>
                          <a:ext cx="790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2" name="Object 28"/>
            <p:cNvGraphicFramePr>
              <a:graphicFrameLocks noChangeAspect="1"/>
            </p:cNvGraphicFramePr>
            <p:nvPr/>
          </p:nvGraphicFramePr>
          <p:xfrm>
            <a:off x="1308" y="2836"/>
            <a:ext cx="283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7" name="Equation" r:id="rId23" imgW="304404" imgH="177569" progId="Equation.DSMT4">
                    <p:embed/>
                  </p:oleObj>
                </mc:Choice>
                <mc:Fallback>
                  <p:oleObj name="Equation" r:id="rId23" imgW="304404" imgH="177569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2836"/>
                          <a:ext cx="283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3" name="Object 29"/>
            <p:cNvGraphicFramePr>
              <a:graphicFrameLocks noChangeAspect="1"/>
            </p:cNvGraphicFramePr>
            <p:nvPr/>
          </p:nvGraphicFramePr>
          <p:xfrm>
            <a:off x="2971" y="2517"/>
            <a:ext cx="39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8" name="Equation" r:id="rId25" imgW="545863" imgH="241195" progId="Equation.DSMT4">
                    <p:embed/>
                  </p:oleObj>
                </mc:Choice>
                <mc:Fallback>
                  <p:oleObj name="Equation" r:id="rId25" imgW="545863" imgH="241195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517"/>
                          <a:ext cx="393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4" name="Object 30"/>
            <p:cNvGraphicFramePr>
              <a:graphicFrameLocks noChangeAspect="1"/>
            </p:cNvGraphicFramePr>
            <p:nvPr/>
          </p:nvGraphicFramePr>
          <p:xfrm>
            <a:off x="3368" y="1881"/>
            <a:ext cx="41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9" name="Equation" r:id="rId27" imgW="571252" imgH="241195" progId="Equation.DSMT4">
                    <p:embed/>
                  </p:oleObj>
                </mc:Choice>
                <mc:Fallback>
                  <p:oleObj name="Equation" r:id="rId27" imgW="571252" imgH="241195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1881"/>
                          <a:ext cx="412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5" name="Object 31"/>
            <p:cNvGraphicFramePr>
              <a:graphicFrameLocks noChangeAspect="1"/>
            </p:cNvGraphicFramePr>
            <p:nvPr/>
          </p:nvGraphicFramePr>
          <p:xfrm>
            <a:off x="2856" y="1929"/>
            <a:ext cx="41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0" name="Equation" r:id="rId29" imgW="571252" imgH="241195" progId="Equation.DSMT4">
                    <p:embed/>
                  </p:oleObj>
                </mc:Choice>
                <mc:Fallback>
                  <p:oleObj name="Equation" r:id="rId29" imgW="571252" imgH="241195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929"/>
                          <a:ext cx="412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 flipH="1">
              <a:off x="3124" y="2006"/>
              <a:ext cx="244" cy="187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 flipH="1">
              <a:off x="2880" y="2068"/>
              <a:ext cx="163" cy="12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 flipH="1" flipV="1">
              <a:off x="3043" y="2381"/>
              <a:ext cx="81" cy="187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11339"/>
              </p:ext>
            </p:extLst>
          </p:nvPr>
        </p:nvGraphicFramePr>
        <p:xfrm>
          <a:off x="6278563" y="3014663"/>
          <a:ext cx="6238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1" name="Equation" r:id="rId31" imgW="545760" imgH="241200" progId="Equation.DSMT4">
                  <p:embed/>
                </p:oleObj>
              </mc:Choice>
              <mc:Fallback>
                <p:oleObj name="Equation" r:id="rId31" imgW="545760" imgH="2412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3014663"/>
                        <a:ext cx="623887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5567364" y="3262312"/>
            <a:ext cx="690559" cy="292101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23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18870"/>
              </p:ext>
            </p:extLst>
          </p:nvPr>
        </p:nvGraphicFramePr>
        <p:xfrm>
          <a:off x="3959932" y="1628032"/>
          <a:ext cx="2448272" cy="1542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0" name="BMP 图象" r:id="rId3" imgW="3076190" imgH="1552792" progId="PBrush">
                  <p:embed/>
                </p:oleObj>
              </mc:Choice>
              <mc:Fallback>
                <p:oleObj name="BMP 图象" r:id="rId3" imgW="3076190" imgH="1552792" progId="PBrush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32" y="1628032"/>
                        <a:ext cx="2448272" cy="1542181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4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679089"/>
              </p:ext>
            </p:extLst>
          </p:nvPr>
        </p:nvGraphicFramePr>
        <p:xfrm>
          <a:off x="674177" y="3609020"/>
          <a:ext cx="262298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1" name="BMP 图象" r:id="rId5" imgW="3076190" imgH="1467055" progId="PBrush">
                  <p:embed/>
                </p:oleObj>
              </mc:Choice>
              <mc:Fallback>
                <p:oleObj name="BMP 图象" r:id="rId5" imgW="3076190" imgH="1467055" progId="PBrush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77" y="3609020"/>
                        <a:ext cx="2622980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5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399444"/>
              </p:ext>
            </p:extLst>
          </p:nvPr>
        </p:nvGraphicFramePr>
        <p:xfrm>
          <a:off x="3959932" y="3609020"/>
          <a:ext cx="219624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2" name="BMP 图象" r:id="rId7" imgW="3076190" imgH="1476190" progId="PBrush">
                  <p:embed/>
                </p:oleObj>
              </mc:Choice>
              <mc:Fallback>
                <p:oleObj name="BMP 图象" r:id="rId7" imgW="3076190" imgH="1476190" progId="PBrush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32" y="3609020"/>
                        <a:ext cx="2196243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51" name="Object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172093"/>
              </p:ext>
            </p:extLst>
          </p:nvPr>
        </p:nvGraphicFramePr>
        <p:xfrm>
          <a:off x="6624228" y="3609019"/>
          <a:ext cx="215439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3" name="BMP 图象" r:id="rId9" imgW="3104762" imgH="1523810" progId="PBrush">
                  <p:embed/>
                </p:oleObj>
              </mc:Choice>
              <mc:Fallback>
                <p:oleObj name="BMP 图象" r:id="rId9" imgW="3104762" imgH="1523810" progId="PBrush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228" y="3609019"/>
                        <a:ext cx="2154392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7525" y="5768460"/>
                <a:ext cx="6660740" cy="611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0" dirty="0" smtClean="0"/>
                  <a:t>代入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5" y="5768460"/>
                <a:ext cx="6660740" cy="6110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t="-7921" b="-14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147800"/>
              </p:ext>
            </p:extLst>
          </p:nvPr>
        </p:nvGraphicFramePr>
        <p:xfrm>
          <a:off x="846886" y="1627478"/>
          <a:ext cx="235478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4" name="BMP 图象" r:id="rId12" imgW="3115110" imgH="1514686" progId="PBrush">
                  <p:embed/>
                </p:oleObj>
              </mc:Choice>
              <mc:Fallback>
                <p:oleObj name="BMP 图象" r:id="rId12" imgW="3115110" imgH="1514686" progId="PBrush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86" y="1627478"/>
                        <a:ext cx="2354783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32788" y="195286"/>
                <a:ext cx="7647623" cy="100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𝒔𝒊𝒏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𝒔𝒊𝒏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𝟑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+⋯+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𝒔𝒊𝒏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</a:t>
                </a:r>
              </a:p>
              <a:p>
                <a:r>
                  <a:rPr lang="zh-CN" altLang="en-US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图像如图，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.</m:t>
                    </m:r>
                  </m:oMath>
                </a14:m>
                <a:r>
                  <a:rPr lang="zh-CN" altLang="en-US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endPara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8" y="195286"/>
                <a:ext cx="7647623" cy="1002134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358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03575" y="530225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 </a:t>
            </a:r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598488" y="1601788"/>
            <a:ext cx="8064500" cy="531812"/>
            <a:chOff x="377" y="1009"/>
            <a:chExt cx="5080" cy="335"/>
          </a:xfrm>
        </p:grpSpPr>
        <p:graphicFrame>
          <p:nvGraphicFramePr>
            <p:cNvPr id="71684" name="Object 4"/>
            <p:cNvGraphicFramePr>
              <a:graphicFrameLocks noChangeAspect="1"/>
            </p:cNvGraphicFramePr>
            <p:nvPr/>
          </p:nvGraphicFramePr>
          <p:xfrm>
            <a:off x="1552" y="1054"/>
            <a:ext cx="6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1" name="Equation" r:id="rId4" imgW="1028700" imgH="381000" progId="Equation.DSMT4">
                    <p:embed/>
                  </p:oleObj>
                </mc:Choice>
                <mc:Fallback>
                  <p:oleObj name="Equation" r:id="rId4" imgW="1028700" imgH="3810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1054"/>
                          <a:ext cx="65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3" name="Object 3"/>
            <p:cNvGraphicFramePr>
              <a:graphicFrameLocks noChangeAspect="1"/>
            </p:cNvGraphicFramePr>
            <p:nvPr/>
          </p:nvGraphicFramePr>
          <p:xfrm>
            <a:off x="3519" y="1054"/>
            <a:ext cx="131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2" name="Equation" r:id="rId6" imgW="2082800" imgH="393700" progId="Equation.DSMT4">
                    <p:embed/>
                  </p:oleObj>
                </mc:Choice>
                <mc:Fallback>
                  <p:oleObj name="Equation" r:id="rId6" imgW="2082800" imgH="3937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" y="1054"/>
                          <a:ext cx="1311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377" y="1009"/>
              <a:ext cx="1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设函数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2185" y="1009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4735" y="1017"/>
              <a:ext cx="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这样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79438" y="2405063"/>
            <a:ext cx="518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的函数能否求出其傅里叶级数</a:t>
            </a:r>
            <a:r>
              <a:rPr lang="en-US" altLang="zh-CN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2" name="Group 1038"/>
          <p:cNvGrpSpPr>
            <a:grpSpLocks/>
          </p:cNvGrpSpPr>
          <p:nvPr/>
        </p:nvGrpSpPr>
        <p:grpSpPr bwMode="auto">
          <a:xfrm>
            <a:off x="611188" y="561975"/>
            <a:ext cx="8027987" cy="563563"/>
            <a:chOff x="385" y="817"/>
            <a:chExt cx="5057" cy="355"/>
          </a:xfrm>
        </p:grpSpPr>
        <p:graphicFrame>
          <p:nvGraphicFramePr>
            <p:cNvPr id="66570" name="Object 10"/>
            <p:cNvGraphicFramePr>
              <a:graphicFrameLocks noChangeAspect="1"/>
            </p:cNvGraphicFramePr>
            <p:nvPr/>
          </p:nvGraphicFramePr>
          <p:xfrm>
            <a:off x="3504" y="890"/>
            <a:ext cx="51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74" name="Equation" r:id="rId4" imgW="812447" imgH="317362" progId="Equation.DSMT4">
                    <p:embed/>
                  </p:oleObj>
                </mc:Choice>
                <mc:Fallback>
                  <p:oleObj name="Equation" r:id="rId4" imgW="812447" imgH="317362" progId="Equation.DSMT4">
                    <p:embed/>
                    <p:pic>
                      <p:nvPicPr>
                        <p:cNvPr id="0" name="Picture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90"/>
                          <a:ext cx="51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9"/>
            <p:cNvGraphicFramePr>
              <a:graphicFrameLocks noChangeAspect="1"/>
            </p:cNvGraphicFramePr>
            <p:nvPr/>
          </p:nvGraphicFramePr>
          <p:xfrm>
            <a:off x="4593" y="895"/>
            <a:ext cx="51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75" name="Equation" r:id="rId6" imgW="812447" imgH="317362" progId="Equation.DSMT4">
                    <p:embed/>
                  </p:oleObj>
                </mc:Choice>
                <mc:Fallback>
                  <p:oleObj name="Equation" r:id="rId6" imgW="812447" imgH="317362" progId="Equation.DSMT4">
                    <p:embed/>
                    <p:pic>
                      <p:nvPicPr>
                        <p:cNvPr id="0" name="Picture 1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895"/>
                          <a:ext cx="51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385" y="845"/>
              <a:ext cx="31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动现象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对于级数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(3),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只须讨论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3907" y="835"/>
              <a:ext cx="6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5057" y="817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611188" y="1268413"/>
            <a:ext cx="4335462" cy="519112"/>
            <a:chOff x="385" y="1289"/>
            <a:chExt cx="2731" cy="327"/>
          </a:xfrm>
        </p:grpSpPr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385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75" name="Object 15"/>
            <p:cNvGraphicFramePr>
              <a:graphicFrameLocks noChangeAspect="1"/>
            </p:cNvGraphicFramePr>
            <p:nvPr/>
          </p:nvGraphicFramePr>
          <p:xfrm>
            <a:off x="703" y="1389"/>
            <a:ext cx="31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76" name="Equation" r:id="rId8" imgW="508000" imgH="241300" progId="Equation.DSMT4">
                    <p:embed/>
                  </p:oleObj>
                </mc:Choice>
                <mc:Fallback>
                  <p:oleObj name="Equation" r:id="rId8" imgW="508000" imgH="241300" progId="Equation.DSMT4">
                    <p:embed/>
                    <p:pic>
                      <p:nvPicPr>
                        <p:cNvPr id="0" name="Picture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89"/>
                          <a:ext cx="31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7" name="Rectangle 17"/>
            <p:cNvSpPr>
              <a:spLocks noChangeArrowheads="1"/>
            </p:cNvSpPr>
            <p:nvPr/>
          </p:nvSpPr>
          <p:spPr bwMode="auto">
            <a:xfrm>
              <a:off x="983" y="1289"/>
              <a:ext cx="21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代换</a:t>
              </a:r>
              <a:r>
                <a:rPr lang="en-US" altLang="zh-CN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的情形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1798638" y="1992313"/>
          <a:ext cx="6086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" name="Equation" r:id="rId10" imgW="6083300" imgH="431800" progId="Equation.DSMT4">
                  <p:embed/>
                </p:oleObj>
              </mc:Choice>
              <mc:Fallback>
                <p:oleObj name="Equation" r:id="rId10" imgW="6083300" imgH="431800" progId="Equation.DSMT4">
                  <p:embed/>
                  <p:pic>
                    <p:nvPicPr>
                      <p:cNvPr id="0" name="Picture 1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992313"/>
                        <a:ext cx="6086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611188" y="247650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所以</a:t>
            </a:r>
          </a:p>
        </p:txBody>
      </p:sp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1042988" y="3081338"/>
          <a:ext cx="3343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" name="Equation" r:id="rId12" imgW="3340100" imgH="927100" progId="Equation.DSMT4">
                  <p:embed/>
                </p:oleObj>
              </mc:Choice>
              <mc:Fallback>
                <p:oleObj name="Equation" r:id="rId12" imgW="3340100" imgH="927100" progId="Equation.DSMT4">
                  <p:embed/>
                  <p:pic>
                    <p:nvPicPr>
                      <p:cNvPr id="0" name="Picture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81338"/>
                        <a:ext cx="33432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ChangeAspect="1"/>
          </p:cNvGraphicFramePr>
          <p:nvPr/>
        </p:nvGraphicFramePr>
        <p:xfrm>
          <a:off x="1000125" y="4089400"/>
          <a:ext cx="7534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9" name="Equation" r:id="rId14" imgW="7531100" imgH="927100" progId="Equation.DSMT4">
                  <p:embed/>
                </p:oleObj>
              </mc:Choice>
              <mc:Fallback>
                <p:oleObj name="Equation" r:id="rId14" imgW="7531100" imgH="927100" progId="Equation.DSMT4">
                  <p:embed/>
                  <p:pic>
                    <p:nvPicPr>
                      <p:cNvPr id="0" name="Picture 1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089400"/>
                        <a:ext cx="75342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039"/>
          <p:cNvGraphicFramePr>
            <a:graphicFrameLocks noChangeAspect="1"/>
          </p:cNvGraphicFramePr>
          <p:nvPr/>
        </p:nvGraphicFramePr>
        <p:xfrm>
          <a:off x="676275" y="5183188"/>
          <a:ext cx="7496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0" name="Equation" r:id="rId16" imgW="7493000" imgH="838200" progId="Equation.DSMT4">
                  <p:embed/>
                </p:oleObj>
              </mc:Choice>
              <mc:Fallback>
                <p:oleObj name="Equation" r:id="rId16" imgW="7493000" imgH="838200" progId="Equation.DSMT4">
                  <p:embed/>
                  <p:pic>
                    <p:nvPicPr>
                      <p:cNvPr id="0" name="Picture 1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5183188"/>
                        <a:ext cx="74961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044700" y="1023938"/>
          <a:ext cx="64865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Equation" r:id="rId4" imgW="6489700" imgH="927100" progId="Equation.DSMT4">
                  <p:embed/>
                </p:oleObj>
              </mc:Choice>
              <mc:Fallback>
                <p:oleObj name="Equation" r:id="rId4" imgW="6489700" imgH="9271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023938"/>
                        <a:ext cx="64865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92138" y="1960563"/>
            <a:ext cx="625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它是由三角函数列</a:t>
            </a:r>
            <a:r>
              <a:rPr lang="en-US" altLang="zh-CN" dirty="0"/>
              <a:t>(</a:t>
            </a:r>
            <a:r>
              <a:rPr lang="zh-CN" altLang="en-US" dirty="0"/>
              <a:t>也称为三角函数系</a:t>
            </a:r>
            <a:r>
              <a:rPr lang="en-US" altLang="zh-CN" dirty="0"/>
              <a:t>)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017588" y="2740025"/>
          <a:ext cx="7515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Equation" r:id="rId6" imgW="7518400" imgH="393700" progId="Equation.DSMT4">
                  <p:embed/>
                </p:oleObj>
              </mc:Choice>
              <mc:Fallback>
                <p:oleObj name="Equation" r:id="rId6" imgW="7518400" imgH="3937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740025"/>
                        <a:ext cx="75152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98488" y="3341688"/>
            <a:ext cx="518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所产生的一般形式的三角级数</a:t>
            </a:r>
            <a:r>
              <a:rPr lang="en-US" altLang="zh-CN"/>
              <a:t>. 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98488" y="4062413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容易验证</a:t>
            </a:r>
            <a:r>
              <a:rPr lang="en-US" altLang="zh-CN"/>
              <a:t>,</a:t>
            </a:r>
            <a:r>
              <a:rPr lang="zh-CN" altLang="en-US"/>
              <a:t>若三角级数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/>
              <a:t>)</a:t>
            </a:r>
            <a:r>
              <a:rPr lang="zh-CN" altLang="en-US"/>
              <a:t>收敛</a:t>
            </a:r>
            <a:r>
              <a:rPr lang="en-US" altLang="zh-CN"/>
              <a:t>,</a:t>
            </a:r>
            <a:r>
              <a:rPr lang="zh-CN" altLang="en-US"/>
              <a:t>则它的和一定是一 </a:t>
            </a:r>
          </a:p>
        </p:txBody>
      </p: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577850" y="4748213"/>
            <a:ext cx="4022725" cy="519112"/>
            <a:chOff x="364" y="3495"/>
            <a:chExt cx="2534" cy="327"/>
          </a:xfrm>
        </p:grpSpPr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364" y="3495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个以</a:t>
              </a:r>
              <a:r>
                <a:rPr lang="zh-CN" altLang="en-US" b="0">
                  <a:latin typeface="Times New Roman" panose="02020603050405020304" pitchFamily="18" charset="0"/>
                </a:rPr>
                <a:t>       </a:t>
              </a:r>
              <a:r>
                <a:rPr lang="zh-CN" altLang="en-US"/>
                <a:t>为周期的函数</a:t>
              </a:r>
              <a:r>
                <a:rPr lang="en-US" altLang="zh-CN"/>
                <a:t>. </a:t>
              </a:r>
            </a:p>
          </p:txBody>
        </p:sp>
        <p:graphicFrame>
          <p:nvGraphicFramePr>
            <p:cNvPr id="50191" name="Object 15"/>
            <p:cNvGraphicFramePr>
              <a:graphicFrameLocks noChangeAspect="1"/>
            </p:cNvGraphicFramePr>
            <p:nvPr/>
          </p:nvGraphicFramePr>
          <p:xfrm>
            <a:off x="935" y="3556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8" name="Equation" r:id="rId8" imgW="418918" imgH="317362" progId="Equation.DSMT4">
                    <p:embed/>
                  </p:oleObj>
                </mc:Choice>
                <mc:Fallback>
                  <p:oleObj name="Equation" r:id="rId8" imgW="418918" imgH="317362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3556"/>
                          <a:ext cx="26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608013" y="5445125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关于三角级数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/>
              <a:t>)</a:t>
            </a:r>
            <a:r>
              <a:rPr lang="zh-CN" altLang="en-US"/>
              <a:t>的收敛性有如下定理</a:t>
            </a:r>
            <a:r>
              <a:rPr lang="en-US" altLang="zh-CN"/>
              <a:t>:</a:t>
            </a:r>
          </a:p>
        </p:txBody>
      </p:sp>
      <p:grpSp>
        <p:nvGrpSpPr>
          <p:cNvPr id="50195" name="Group 19"/>
          <p:cNvGrpSpPr>
            <a:grpSpLocks/>
          </p:cNvGrpSpPr>
          <p:nvPr/>
        </p:nvGrpSpPr>
        <p:grpSpPr bwMode="auto">
          <a:xfrm>
            <a:off x="611188" y="579438"/>
            <a:ext cx="3279775" cy="519112"/>
            <a:chOff x="385" y="365"/>
            <a:chExt cx="2066" cy="327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385" y="365"/>
              <a:ext cx="2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则级数</a:t>
              </a:r>
              <a:r>
                <a:rPr lang="en-US" altLang="zh-CN">
                  <a:latin typeface="Times New Roman" panose="02020603050405020304" pitchFamily="18" charset="0"/>
                </a:rPr>
                <a:t>(    )</a:t>
              </a:r>
              <a:r>
                <a:rPr lang="zh-CN" altLang="en-US"/>
                <a:t>可写成  </a:t>
              </a:r>
            </a:p>
          </p:txBody>
        </p:sp>
        <p:graphicFrame>
          <p:nvGraphicFramePr>
            <p:cNvPr id="50194" name="Object 18"/>
            <p:cNvGraphicFramePr>
              <a:graphicFrameLocks noChangeAspect="1"/>
            </p:cNvGraphicFramePr>
            <p:nvPr/>
          </p:nvGraphicFramePr>
          <p:xfrm>
            <a:off x="1211" y="437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9" name="Equation" r:id="rId10" imgW="291973" imgH="330057" progId="Equation.DSMT4">
                    <p:embed/>
                  </p:oleObj>
                </mc:Choice>
                <mc:Fallback>
                  <p:oleObj name="Equation" r:id="rId10" imgW="291973" imgH="330057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437"/>
                          <a:ext cx="18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11188" y="549275"/>
            <a:ext cx="3313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15.1</a:t>
            </a:r>
            <a:r>
              <a:rPr lang="en-US" altLang="zh-CN"/>
              <a:t> </a:t>
            </a:r>
            <a:r>
              <a:rPr lang="zh-CN" altLang="en-US"/>
              <a:t>若级数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874963" y="1136650"/>
          <a:ext cx="3209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Equation" r:id="rId4" imgW="3213100" imgH="927100" progId="Equation.DSMT4">
                  <p:embed/>
                </p:oleObj>
              </mc:Choice>
              <mc:Fallback>
                <p:oleObj name="Equation" r:id="rId4" imgW="3213100" imgH="927100" progId="Equation.DSMT4">
                  <p:embed/>
                  <p:pic>
                    <p:nvPicPr>
                      <p:cNvPr id="0" name="Picture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1136650"/>
                        <a:ext cx="32099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565150" y="2062163"/>
            <a:ext cx="8404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收敛</a:t>
            </a:r>
            <a:r>
              <a:rPr lang="en-US" altLang="zh-CN"/>
              <a:t>,</a:t>
            </a:r>
            <a:r>
              <a:rPr lang="zh-CN" altLang="en-US"/>
              <a:t>则级数</a:t>
            </a:r>
            <a:r>
              <a:rPr lang="en-US" altLang="zh-CN"/>
              <a:t>(4)</a:t>
            </a:r>
            <a:r>
              <a:rPr lang="zh-CN" altLang="en-US"/>
              <a:t>在整个数轴上绝对收敛且一致收敛</a:t>
            </a:r>
            <a:r>
              <a:rPr lang="en-US" altLang="zh-CN"/>
              <a:t>. 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73088" y="2725738"/>
            <a:ext cx="3927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证 对任何实数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/>
              <a:t>,</a:t>
            </a:r>
            <a:r>
              <a:rPr lang="zh-CN" altLang="en-US"/>
              <a:t>由于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2051050" y="3444875"/>
          <a:ext cx="496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Equation" r:id="rId6" imgW="4965700" imgH="431800" progId="Equation.DSMT4">
                  <p:embed/>
                </p:oleObj>
              </mc:Choice>
              <mc:Fallback>
                <p:oleObj name="Equation" r:id="rId6" imgW="4965700" imgH="431800" progId="Equation.DSMT4">
                  <p:embed/>
                  <p:pic>
                    <p:nvPicPr>
                      <p:cNvPr id="0" name="Picture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44875"/>
                        <a:ext cx="4968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77850" y="4092575"/>
            <a:ext cx="7151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根据优级数判别法</a:t>
            </a:r>
            <a:r>
              <a:rPr lang="en-US" altLang="zh-CN"/>
              <a:t>, </a:t>
            </a:r>
            <a:r>
              <a:rPr lang="zh-CN" altLang="en-US"/>
              <a:t>就能得到本定理的结论</a:t>
            </a:r>
            <a:r>
              <a:rPr lang="en-US" altLang="zh-CN"/>
              <a:t>.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65150" y="4797425"/>
            <a:ext cx="806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为进一步研究三角级数</a:t>
            </a: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zh-CN" altLang="en-US"/>
              <a:t>的收敛性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先讨论三角函 </a:t>
            </a:r>
          </a:p>
        </p:txBody>
      </p:sp>
      <p:sp>
        <p:nvSpPr>
          <p:cNvPr id="75798" name="Rectangle 1046"/>
          <p:cNvSpPr>
            <a:spLocks noChangeArrowheads="1"/>
          </p:cNvSpPr>
          <p:nvPr/>
        </p:nvSpPr>
        <p:spPr bwMode="auto">
          <a:xfrm>
            <a:off x="598488" y="5430838"/>
            <a:ext cx="824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数系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/>
              <a:t>的特性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/>
              <a:t>首先容易看出三角级数系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/>
              <a:t>中所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11188" y="1168400"/>
            <a:ext cx="810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其次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在三角函数系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/>
              <a:t>中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任何两个不相同的函数 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1652588" y="2465388"/>
          <a:ext cx="6905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3" name="Equation" r:id="rId4" imgW="6908800" imgH="685800" progId="Equation.DSMT4">
                  <p:embed/>
                </p:oleObj>
              </mc:Choice>
              <mc:Fallback>
                <p:oleObj name="Equation" r:id="rId4" imgW="6908800" imgH="685800" progId="Equation.DSMT4">
                  <p:embed/>
                  <p:pic>
                    <p:nvPicPr>
                      <p:cNvPr id="0" name="Picture 1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465388"/>
                        <a:ext cx="6905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597025" y="3271838"/>
          <a:ext cx="69818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4" name="Equation" r:id="rId6" imgW="6985000" imgH="2057400" progId="Equation.DSMT4">
                  <p:embed/>
                </p:oleObj>
              </mc:Choice>
              <mc:Fallback>
                <p:oleObj name="Equation" r:id="rId6" imgW="6985000" imgH="2057400" progId="Equation.DSMT4">
                  <p:embed/>
                  <p:pic>
                    <p:nvPicPr>
                      <p:cNvPr id="0" name="Picture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271838"/>
                        <a:ext cx="698182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6" name="Group 1042"/>
          <p:cNvGrpSpPr>
            <a:grpSpLocks/>
          </p:cNvGrpSpPr>
          <p:nvPr/>
        </p:nvGrpSpPr>
        <p:grpSpPr bwMode="auto">
          <a:xfrm>
            <a:off x="611188" y="549275"/>
            <a:ext cx="4222750" cy="519113"/>
            <a:chOff x="367" y="845"/>
            <a:chExt cx="2660" cy="327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367" y="845"/>
              <a:ext cx="2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有函数具有共同的周期</a:t>
              </a:r>
              <a:r>
                <a:rPr lang="zh-CN" altLang="en-US" b="0">
                  <a:latin typeface="Times New Roman" panose="02020603050405020304" pitchFamily="18" charset="0"/>
                </a:rPr>
                <a:t> </a:t>
              </a:r>
              <a:endParaRPr lang="zh-CN" altLang="en-US"/>
            </a:p>
          </p:txBody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2707" y="917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5" name="Equation" r:id="rId8" imgW="507780" imgH="317362" progId="Equation.DSMT4">
                    <p:embed/>
                  </p:oleObj>
                </mc:Choice>
                <mc:Fallback>
                  <p:oleObj name="Equation" r:id="rId8" imgW="507780" imgH="317362" progId="Equation.DSMT4">
                    <p:embed/>
                    <p:pic>
                      <p:nvPicPr>
                        <p:cNvPr id="0" name="Picture 1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917"/>
                          <a:ext cx="32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48" name="Group 1044"/>
          <p:cNvGrpSpPr>
            <a:grpSpLocks/>
          </p:cNvGrpSpPr>
          <p:nvPr/>
        </p:nvGrpSpPr>
        <p:grpSpPr bwMode="auto">
          <a:xfrm>
            <a:off x="573088" y="1831975"/>
            <a:ext cx="5726112" cy="519113"/>
            <a:chOff x="385" y="1752"/>
            <a:chExt cx="3607" cy="327"/>
          </a:xfrm>
        </p:grpSpPr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85" y="1752"/>
              <a:ext cx="36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的乘积在      上的积分等于零</a:t>
              </a:r>
              <a:r>
                <a:rPr lang="en-US" altLang="zh-CN"/>
                <a:t>,</a:t>
              </a:r>
              <a:r>
                <a:rPr lang="zh-CN" altLang="en-US"/>
                <a:t>即</a:t>
              </a:r>
            </a:p>
          </p:txBody>
        </p:sp>
        <p:graphicFrame>
          <p:nvGraphicFramePr>
            <p:cNvPr id="73747" name="Object 1043"/>
            <p:cNvGraphicFramePr>
              <a:graphicFrameLocks noChangeAspect="1"/>
            </p:cNvGraphicFramePr>
            <p:nvPr/>
          </p:nvGraphicFramePr>
          <p:xfrm>
            <a:off x="1389" y="1820"/>
            <a:ext cx="6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6" name="Equation" r:id="rId10" imgW="1028700" imgH="381000" progId="Equation.DSMT4">
                    <p:embed/>
                  </p:oleObj>
                </mc:Choice>
                <mc:Fallback>
                  <p:oleObj name="Equation" r:id="rId10" imgW="1028700" imgH="381000" progId="Equation.DSMT4">
                    <p:embed/>
                    <p:pic>
                      <p:nvPicPr>
                        <p:cNvPr id="0" name="Picture 1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1820"/>
                          <a:ext cx="64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49" name="Group 1045"/>
          <p:cNvGrpSpPr>
            <a:grpSpLocks/>
          </p:cNvGrpSpPr>
          <p:nvPr/>
        </p:nvGrpSpPr>
        <p:grpSpPr bwMode="auto">
          <a:xfrm>
            <a:off x="611188" y="5430838"/>
            <a:ext cx="7959725" cy="519112"/>
            <a:chOff x="385" y="391"/>
            <a:chExt cx="5014" cy="327"/>
          </a:xfrm>
        </p:grpSpPr>
        <p:sp>
          <p:nvSpPr>
            <p:cNvPr id="73750" name="Rectangle 1046"/>
            <p:cNvSpPr>
              <a:spLocks noChangeArrowheads="1"/>
            </p:cNvSpPr>
            <p:nvPr/>
          </p:nvSpPr>
          <p:spPr bwMode="auto">
            <a:xfrm>
              <a:off x="385" y="391"/>
              <a:ext cx="3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中任何一个函数的平方在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751" name="Object 1047"/>
            <p:cNvGraphicFramePr>
              <a:graphicFrameLocks noChangeAspect="1"/>
            </p:cNvGraphicFramePr>
            <p:nvPr/>
          </p:nvGraphicFramePr>
          <p:xfrm>
            <a:off x="3571" y="452"/>
            <a:ext cx="56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7" name="Equation" r:id="rId12" imgW="901309" imgH="380835" progId="Equation.DSMT4">
                    <p:embed/>
                  </p:oleObj>
                </mc:Choice>
                <mc:Fallback>
                  <p:oleObj name="Equation" r:id="rId12" imgW="901309" imgH="380835" progId="Equation.DSMT4">
                    <p:embed/>
                    <p:pic>
                      <p:nvPicPr>
                        <p:cNvPr id="0" name="Picture 1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452"/>
                          <a:ext cx="56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2" name="Rectangle 1048"/>
            <p:cNvSpPr>
              <a:spLocks noChangeArrowheads="1"/>
            </p:cNvSpPr>
            <p:nvPr/>
          </p:nvSpPr>
          <p:spPr bwMode="auto">
            <a:xfrm>
              <a:off x="4158" y="391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上的积分都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11188" y="585788"/>
            <a:ext cx="2417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不等于零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即 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8202"/>
              </p:ext>
            </p:extLst>
          </p:nvPr>
        </p:nvGraphicFramePr>
        <p:xfrm>
          <a:off x="1549400" y="1096963"/>
          <a:ext cx="70358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1" name="Equation" r:id="rId4" imgW="7035480" imgH="1549080" progId="Equation.DSMT4">
                  <p:embed/>
                </p:oleObj>
              </mc:Choice>
              <mc:Fallback>
                <p:oleObj name="Equation" r:id="rId4" imgW="7035480" imgH="15490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096963"/>
                        <a:ext cx="7035800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2" name="Group 16"/>
          <p:cNvGrpSpPr>
            <a:grpSpLocks/>
          </p:cNvGrpSpPr>
          <p:nvPr/>
        </p:nvGrpSpPr>
        <p:grpSpPr bwMode="auto">
          <a:xfrm>
            <a:off x="598488" y="2754313"/>
            <a:ext cx="6176962" cy="569912"/>
            <a:chOff x="414" y="2205"/>
            <a:chExt cx="3891" cy="359"/>
          </a:xfrm>
        </p:grpSpPr>
        <p:graphicFrame>
          <p:nvGraphicFramePr>
            <p:cNvPr id="65547" name="Object 11"/>
            <p:cNvGraphicFramePr>
              <a:graphicFrameLocks noChangeAspect="1"/>
            </p:cNvGraphicFramePr>
            <p:nvPr/>
          </p:nvGraphicFramePr>
          <p:xfrm>
            <a:off x="1610" y="2280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2" name="Equation" r:id="rId6" imgW="380670" imgH="317225" progId="Equation.DSMT4">
                    <p:embed/>
                  </p:oleObj>
                </mc:Choice>
                <mc:Fallback>
                  <p:oleObj name="Equation" r:id="rId6" imgW="380670" imgH="317225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80"/>
                          <a:ext cx="24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10"/>
            <p:cNvGraphicFramePr>
              <a:graphicFrameLocks noChangeAspect="1"/>
            </p:cNvGraphicFramePr>
            <p:nvPr/>
          </p:nvGraphicFramePr>
          <p:xfrm>
            <a:off x="2101" y="2304"/>
            <a:ext cx="2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3" name="Equation" r:id="rId8" imgW="406048" imgH="317225" progId="Equation.DSMT4">
                    <p:embed/>
                  </p:oleObj>
                </mc:Choice>
                <mc:Fallback>
                  <p:oleObj name="Equation" r:id="rId8" imgW="406048" imgH="317225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2304"/>
                          <a:ext cx="2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2645" y="2269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4" name="Equation" r:id="rId10" imgW="774364" imgH="393529" progId="Equation.DSMT4">
                    <p:embed/>
                  </p:oleObj>
                </mc:Choice>
                <mc:Fallback>
                  <p:oleObj name="Equation" r:id="rId10" imgW="774364" imgH="393529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5" y="2269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414" y="2205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若两个函数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1791" y="220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2306" y="221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133" y="2237"/>
              <a:ext cx="1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2916238" y="3402013"/>
          <a:ext cx="2714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5" name="Equation" r:id="rId12" imgW="2717800" imgH="685800" progId="Equation.DSMT4">
                  <p:embed/>
                </p:oleObj>
              </mc:Choice>
              <mc:Fallback>
                <p:oleObj name="Equation" r:id="rId12" imgW="2717800" imgH="6858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402013"/>
                        <a:ext cx="2714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585788" y="4149725"/>
            <a:ext cx="8029575" cy="546100"/>
            <a:chOff x="385" y="382"/>
            <a:chExt cx="5058" cy="344"/>
          </a:xfrm>
        </p:grpSpPr>
        <p:graphicFrame>
          <p:nvGraphicFramePr>
            <p:cNvPr id="65556" name="Object 20"/>
            <p:cNvGraphicFramePr>
              <a:graphicFrameLocks noChangeAspect="1"/>
            </p:cNvGraphicFramePr>
            <p:nvPr/>
          </p:nvGraphicFramePr>
          <p:xfrm>
            <a:off x="847" y="474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6" name="Equation" r:id="rId14" imgW="380670" imgH="317225" progId="Equation.DSMT4">
                    <p:embed/>
                  </p:oleObj>
                </mc:Choice>
                <mc:Fallback>
                  <p:oleObj name="Equation" r:id="rId14" imgW="380670" imgH="317225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474"/>
                          <a:ext cx="24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21"/>
            <p:cNvGraphicFramePr>
              <a:graphicFrameLocks noChangeAspect="1"/>
            </p:cNvGraphicFramePr>
            <p:nvPr/>
          </p:nvGraphicFramePr>
          <p:xfrm>
            <a:off x="1290" y="465"/>
            <a:ext cx="2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7" name="Equation" r:id="rId15" imgW="406048" imgH="317225" progId="Equation.DSMT4">
                    <p:embed/>
                  </p:oleObj>
                </mc:Choice>
                <mc:Fallback>
                  <p:oleObj name="Equation" r:id="rId15" imgW="406048" imgH="317225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465"/>
                          <a:ext cx="2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22"/>
            <p:cNvGraphicFramePr>
              <a:graphicFrameLocks noChangeAspect="1"/>
            </p:cNvGraphicFramePr>
            <p:nvPr/>
          </p:nvGraphicFramePr>
          <p:xfrm>
            <a:off x="1752" y="43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8" name="Equation" r:id="rId16" imgW="774364" imgH="393529" progId="Equation.DSMT4">
                    <p:embed/>
                  </p:oleObj>
                </mc:Choice>
                <mc:Fallback>
                  <p:oleObj name="Equation" r:id="rId16" imgW="774364" imgH="393529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436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9" name="Object 23"/>
            <p:cNvGraphicFramePr>
              <a:graphicFrameLocks noChangeAspect="1"/>
            </p:cNvGraphicFramePr>
            <p:nvPr/>
          </p:nvGraphicFramePr>
          <p:xfrm>
            <a:off x="3974" y="43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9" name="Equation" r:id="rId17" imgW="774364" imgH="393529" progId="Equation.DSMT4">
                    <p:embed/>
                  </p:oleObj>
                </mc:Choice>
                <mc:Fallback>
                  <p:oleObj name="Equation" r:id="rId17" imgW="774364" imgH="393529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436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85" y="39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1004" y="3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1442" y="38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2197" y="399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上是</a:t>
              </a:r>
              <a:r>
                <a:rPr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正交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4383" y="382"/>
              <a:ext cx="10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上具有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570" name="Group 34"/>
          <p:cNvGrpSpPr>
            <a:grpSpLocks/>
          </p:cNvGrpSpPr>
          <p:nvPr/>
        </p:nvGrpSpPr>
        <p:grpSpPr bwMode="auto">
          <a:xfrm>
            <a:off x="603250" y="4827588"/>
            <a:ext cx="7929563" cy="530225"/>
            <a:chOff x="380" y="3041"/>
            <a:chExt cx="4995" cy="334"/>
          </a:xfrm>
        </p:grpSpPr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380" y="3041"/>
              <a:ext cx="2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由此三角函数系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67" name="Object 31"/>
            <p:cNvGraphicFramePr>
              <a:graphicFrameLocks noChangeAspect="1"/>
            </p:cNvGraphicFramePr>
            <p:nvPr/>
          </p:nvGraphicFramePr>
          <p:xfrm>
            <a:off x="3227" y="3102"/>
            <a:ext cx="61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0" name="Equation" r:id="rId18" imgW="965200" imgH="381000" progId="Equation.DSMT4">
                    <p:embed/>
                  </p:oleObj>
                </mc:Choice>
                <mc:Fallback>
                  <p:oleObj name="Equation" r:id="rId18" imgW="965200" imgH="38100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3102"/>
                          <a:ext cx="61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3809" y="3048"/>
              <a:ext cx="1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上具有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正交性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611188" y="5502275"/>
            <a:ext cx="415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或者说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/>
              <a:t>是正交函数系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11188" y="1268413"/>
            <a:ext cx="795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现应用三角函数系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/>
              <a:t>的正交性来讨论三角级数</a:t>
            </a: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en-US" altLang="zh-CN"/>
              <a:t> </a:t>
            </a:r>
          </a:p>
        </p:txBody>
      </p:sp>
      <p:grpSp>
        <p:nvGrpSpPr>
          <p:cNvPr id="63508" name="Group 20"/>
          <p:cNvGrpSpPr>
            <a:grpSpLocks/>
          </p:cNvGrpSpPr>
          <p:nvPr/>
        </p:nvGrpSpPr>
        <p:grpSpPr bwMode="auto">
          <a:xfrm>
            <a:off x="573088" y="1844675"/>
            <a:ext cx="7742237" cy="527050"/>
            <a:chOff x="372" y="1329"/>
            <a:chExt cx="4877" cy="332"/>
          </a:xfrm>
        </p:grpSpPr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372" y="1334"/>
              <a:ext cx="28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的和函数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与级数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的系数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9" name="Object 11"/>
            <p:cNvGraphicFramePr>
              <a:graphicFrameLocks noChangeAspect="1"/>
            </p:cNvGraphicFramePr>
            <p:nvPr/>
          </p:nvGraphicFramePr>
          <p:xfrm>
            <a:off x="3162" y="1362"/>
            <a:ext cx="8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63" name="Equation" r:id="rId4" imgW="1307532" imgH="431613" progId="Equation.DSMT4">
                    <p:embed/>
                  </p:oleObj>
                </mc:Choice>
                <mc:Fallback>
                  <p:oleObj name="Equation" r:id="rId4" imgW="1307532" imgH="431613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1362"/>
                          <a:ext cx="8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3952" y="1329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之间的关系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95313" y="2492375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/>
              <a:t> </a:t>
            </a:r>
            <a:r>
              <a:rPr lang="zh-CN" altLang="en-US"/>
              <a:t>若在整个数轴上  </a:t>
            </a:r>
          </a:p>
        </p:txBody>
      </p: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1382713" y="2924175"/>
          <a:ext cx="7153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4" name="Equation" r:id="rId6" imgW="7150100" imgH="927100" progId="Equation.DSMT4">
                  <p:embed/>
                </p:oleObj>
              </mc:Choice>
              <mc:Fallback>
                <p:oleObj name="Equation" r:id="rId6" imgW="7150100" imgH="9271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924175"/>
                        <a:ext cx="71532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8488" y="3846513"/>
            <a:ext cx="720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且等式右边级数一致收敛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则有如下关系式</a:t>
            </a:r>
            <a:r>
              <a:rPr lang="en-US" altLang="zh-CN"/>
              <a:t>: </a:t>
            </a:r>
          </a:p>
        </p:txBody>
      </p:sp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1476375" y="4338638"/>
          <a:ext cx="708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5" name="Equation" r:id="rId8" imgW="7086600" imgH="850900" progId="Equation.DSMT4">
                  <p:embed/>
                </p:oleObj>
              </mc:Choice>
              <mc:Fallback>
                <p:oleObj name="Equation" r:id="rId8" imgW="7086600" imgH="8509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38638"/>
                        <a:ext cx="70866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1" name="Group 23"/>
          <p:cNvGrpSpPr>
            <a:grpSpLocks/>
          </p:cNvGrpSpPr>
          <p:nvPr/>
        </p:nvGrpSpPr>
        <p:grpSpPr bwMode="auto">
          <a:xfrm>
            <a:off x="684213" y="476250"/>
            <a:ext cx="7716837" cy="641350"/>
            <a:chOff x="431" y="389"/>
            <a:chExt cx="4861" cy="404"/>
          </a:xfrm>
        </p:grpSpPr>
        <p:sp>
          <p:nvSpPr>
            <p:cNvPr id="63490" name="Rectangle 2"/>
            <p:cNvSpPr>
              <a:spLocks noChangeArrowheads="1"/>
            </p:cNvSpPr>
            <p:nvPr/>
          </p:nvSpPr>
          <p:spPr bwMode="auto">
            <a:xfrm>
              <a:off x="431" y="389"/>
              <a:ext cx="48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3600" b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二、以    为周期的函数的傅里叶级数</a:t>
              </a:r>
              <a:r>
                <a:rPr lang="zh-CN" altLang="en-US" sz="3600"/>
                <a:t> </a:t>
              </a:r>
            </a:p>
          </p:txBody>
        </p:sp>
        <p:graphicFrame>
          <p:nvGraphicFramePr>
            <p:cNvPr id="63509" name="Object 21"/>
            <p:cNvGraphicFramePr>
              <a:graphicFrameLocks noChangeAspect="1"/>
            </p:cNvGraphicFramePr>
            <p:nvPr/>
          </p:nvGraphicFramePr>
          <p:xfrm>
            <a:off x="1367" y="509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66" name="Equation" r:id="rId10" imgW="457002" imgH="317362" progId="Equation.DSMT4">
                    <p:embed/>
                  </p:oleObj>
                </mc:Choice>
                <mc:Fallback>
                  <p:oleObj name="Equation" r:id="rId10" imgW="457002" imgH="317362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509"/>
                          <a:ext cx="28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1517650" y="5245100"/>
          <a:ext cx="708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7" name="Equation" r:id="rId12" imgW="7086600" imgH="850900" progId="Equation.DSMT4">
                  <p:embed/>
                </p:oleObj>
              </mc:Choice>
              <mc:Fallback>
                <p:oleObj name="Equation" r:id="rId12" imgW="7086600" imgH="8509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245100"/>
                        <a:ext cx="70866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2442</TotalTime>
  <Words>1785</Words>
  <Application>Microsoft Office PowerPoint</Application>
  <PresentationFormat>全屏显示(4:3)</PresentationFormat>
  <Paragraphs>279</Paragraphs>
  <Slides>39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182</cp:revision>
  <dcterms:created xsi:type="dcterms:W3CDTF">2004-12-13T07:53:32Z</dcterms:created>
  <dcterms:modified xsi:type="dcterms:W3CDTF">2023-03-14T08:13:02Z</dcterms:modified>
</cp:coreProperties>
</file>