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26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83"/>
    <a:srgbClr val="0000FF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726" y="102"/>
      </p:cViewPr>
      <p:guideLst>
        <p:guide orient="horz" pos="2160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5" Type="http://schemas.openxmlformats.org/officeDocument/2006/relationships/image" Target="../media/image85.wmf"/><Relationship Id="rId4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7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1183C151-F67C-40C0-A473-67228312A8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446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5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82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04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5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64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5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9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2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90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033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3531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9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3.wmf"/><Relationship Id="rId3" Type="http://schemas.openxmlformats.org/officeDocument/2006/relationships/image" Target="../media/image3.png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3" Type="http://schemas.openxmlformats.org/officeDocument/2006/relationships/image" Target="../media/image3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image" Target="../media/image3.png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1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62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3.png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3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3.png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5.wmf"/><Relationship Id="rId3" Type="http://schemas.openxmlformats.org/officeDocument/2006/relationships/image" Target="../media/image3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3.png"/><Relationship Id="rId21" Type="http://schemas.openxmlformats.org/officeDocument/2006/relationships/image" Target="../media/image95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23" Type="http://schemas.openxmlformats.org/officeDocument/2006/relationships/image" Target="../media/image96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0.wmf"/><Relationship Id="rId3" Type="http://schemas.openxmlformats.org/officeDocument/2006/relationships/image" Target="../media/image3.png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9.wmf"/><Relationship Id="rId5" Type="http://schemas.openxmlformats.org/officeDocument/2006/relationships/image" Target="../media/image97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10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85.wmf"/><Relationship Id="rId3" Type="http://schemas.openxmlformats.org/officeDocument/2006/relationships/image" Target="../media/image3.png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11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" Type="http://schemas.openxmlformats.org/officeDocument/2006/relationships/image" Target="../media/image3.png"/><Relationship Id="rId21" Type="http://schemas.openxmlformats.org/officeDocument/2006/relationships/image" Target="../media/image115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113.wmf"/><Relationship Id="rId25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10.wmf"/><Relationship Id="rId24" Type="http://schemas.openxmlformats.org/officeDocument/2006/relationships/oleObject" Target="../embeddings/oleObject120.bin"/><Relationship Id="rId5" Type="http://schemas.openxmlformats.org/officeDocument/2006/relationships/image" Target="../media/image107.wmf"/><Relationship Id="rId15" Type="http://schemas.openxmlformats.org/officeDocument/2006/relationships/image" Target="../media/image112.wmf"/><Relationship Id="rId23" Type="http://schemas.openxmlformats.org/officeDocument/2006/relationships/image" Target="../media/image116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114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1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" Type="http://schemas.openxmlformats.org/officeDocument/2006/relationships/image" Target="../media/image3.png"/><Relationship Id="rId21" Type="http://schemas.openxmlformats.org/officeDocument/2006/relationships/image" Target="../media/image127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5.wmf"/><Relationship Id="rId25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29" Type="http://schemas.openxmlformats.org/officeDocument/2006/relationships/image" Target="../media/image131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2.wmf"/><Relationship Id="rId24" Type="http://schemas.openxmlformats.org/officeDocument/2006/relationships/oleObject" Target="../embeddings/oleObject132.bin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23" Type="http://schemas.openxmlformats.org/officeDocument/2006/relationships/image" Target="../media/image128.wmf"/><Relationship Id="rId28" Type="http://schemas.openxmlformats.org/officeDocument/2006/relationships/oleObject" Target="../embeddings/oleObject134.bin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26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1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image" Target="../media/image3.png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5.wmf"/><Relationship Id="rId5" Type="http://schemas.openxmlformats.org/officeDocument/2006/relationships/image" Target="../media/image132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3.png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3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3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2" name="Rectangle 54"/>
          <p:cNvSpPr>
            <a:spLocks noChangeArrowheads="1"/>
          </p:cNvSpPr>
          <p:nvPr/>
        </p:nvSpPr>
        <p:spPr bwMode="auto">
          <a:xfrm>
            <a:off x="495792" y="595452"/>
            <a:ext cx="864210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Ch15§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zh-CN" altLang="en-US" sz="40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为周期的函数的展开式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12351" name="Group 63"/>
          <p:cNvGrpSpPr>
            <a:grpSpLocks/>
          </p:cNvGrpSpPr>
          <p:nvPr/>
        </p:nvGrpSpPr>
        <p:grpSpPr bwMode="auto">
          <a:xfrm>
            <a:off x="539750" y="1374775"/>
            <a:ext cx="8064500" cy="2774950"/>
            <a:chOff x="455" y="787"/>
            <a:chExt cx="4989" cy="1748"/>
          </a:xfrm>
        </p:grpSpPr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455" y="787"/>
              <a:ext cx="4989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349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altLang="zh-CN" sz="3200" b="0" dirty="0">
                  <a:solidFill>
                    <a:srgbClr val="FFFF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上节讨论了以</a:t>
              </a:r>
              <a:r>
                <a:rPr lang="zh-CN" altLang="en-US" sz="2800" b="0" dirty="0">
                  <a:ea typeface="华文新魏" panose="02010800040101010101" pitchFamily="2" charset="-122"/>
                </a:rPr>
                <a:t> </a:t>
              </a:r>
              <a:r>
                <a:rPr lang="en-US" altLang="zh-CN" sz="2800" dirty="0"/>
                <a:t>2</a:t>
              </a:r>
              <a:r>
                <a:rPr lang="en-US" altLang="zh-CN" sz="2800" b="0" dirty="0">
                  <a:latin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r>
                <a:rPr lang="en-US" altLang="zh-CN" sz="2800" b="0" i="1" dirty="0">
                  <a:sym typeface="Symbol" panose="05050102010706020507" pitchFamily="18" charset="2"/>
                </a:rPr>
                <a:t> </a:t>
              </a: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为周期</a:t>
              </a:r>
              <a:r>
                <a:rPr lang="en-US" altLang="zh-CN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,</a:t>
              </a:r>
              <a:r>
                <a:rPr lang="en-US" altLang="zh-CN" sz="3200" b="0" dirty="0">
                  <a:ea typeface="华文新魏" panose="02010800040101010101" pitchFamily="2" charset="-122"/>
                </a:rPr>
                <a:t> </a:t>
              </a: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或定义在</a:t>
              </a:r>
            </a:p>
            <a:p>
              <a:pPr algn="just">
                <a:lnSpc>
                  <a:spcPct val="110000"/>
                </a:lnSpc>
              </a:pP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上然后作</a:t>
              </a:r>
              <a:r>
                <a:rPr lang="en-US" altLang="zh-CN" sz="2800" dirty="0">
                  <a:ea typeface="华文新魏" panose="02010800040101010101" pitchFamily="2" charset="-122"/>
                </a:rPr>
                <a:t>2</a:t>
              </a:r>
              <a:r>
                <a:rPr lang="en-US" altLang="zh-CN" sz="2800" dirty="0">
                  <a:ea typeface="华文新魏" panose="02010800040101010101" pitchFamily="2" charset="-122"/>
                  <a:sym typeface="Symbol" panose="05050102010706020507" pitchFamily="18" charset="2"/>
                </a:rPr>
                <a:t></a:t>
              </a: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周期延拓的函数的傅里叶展开式</a:t>
              </a:r>
              <a:r>
                <a:rPr lang="en-US" altLang="zh-CN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本节讨论更有一般性的以</a:t>
              </a:r>
              <a:r>
                <a:rPr lang="en-US" altLang="zh-CN" sz="2800" dirty="0"/>
                <a:t>2</a:t>
              </a:r>
              <a:r>
                <a:rPr lang="en-US" altLang="zh-CN" sz="2800" i="1" dirty="0"/>
                <a:t>l</a:t>
              </a: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为周期的函数的傅里叶展开式</a:t>
              </a:r>
              <a:r>
                <a:rPr lang="en-US" altLang="zh-CN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以及偶函数和奇函数的傅里叶展开式</a:t>
              </a:r>
              <a:r>
                <a:rPr lang="en-US" altLang="zh-CN" sz="32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.     </a:t>
              </a:r>
            </a:p>
          </p:txBody>
        </p:sp>
        <p:graphicFrame>
          <p:nvGraphicFramePr>
            <p:cNvPr id="12345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7887036"/>
                </p:ext>
              </p:extLst>
            </p:nvPr>
          </p:nvGraphicFramePr>
          <p:xfrm>
            <a:off x="4596" y="877"/>
            <a:ext cx="7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" name="Equation" r:id="rId4" imgW="1193760" imgH="431640" progId="Equation.DSMT4">
                    <p:embed/>
                  </p:oleObj>
                </mc:Choice>
                <mc:Fallback>
                  <p:oleObj name="Equation" r:id="rId4" imgW="1193760" imgH="43164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877"/>
                          <a:ext cx="7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50" name="Rectangle 6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43608" y="4149080"/>
            <a:ext cx="741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一、以</a:t>
            </a:r>
            <a:r>
              <a:rPr lang="zh-CN" altLang="en-US" sz="3400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0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为周期的函数的傅里叶级数</a:t>
            </a:r>
            <a:r>
              <a:rPr lang="zh-CN" altLang="en-US" b="0" dirty="0"/>
              <a:t>     </a:t>
            </a:r>
          </a:p>
        </p:txBody>
      </p:sp>
      <p:sp>
        <p:nvSpPr>
          <p:cNvPr id="12352" name="Rectangle 6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71600" y="4941168"/>
            <a:ext cx="7058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二、偶函数与奇函数的傅里叶级数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5805264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: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； 总</a:t>
            </a:r>
            <a:r>
              <a:rPr lang="en-US" altLang="zh-CN" dirty="0" smtClean="0"/>
              <a:t>: 1,2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88963" y="606425"/>
            <a:ext cx="7178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于是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的傅里叶级数只含有余弦函数的项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即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09600" y="2133600"/>
            <a:ext cx="798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/>
              <a:t>其中如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/>
              <a:t>式所示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/>
              <a:t>式右边的级数称为余弦级数</a:t>
            </a:r>
            <a:r>
              <a:rPr lang="en-US" altLang="zh-CN"/>
              <a:t>.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521321"/>
              </p:ext>
            </p:extLst>
          </p:nvPr>
        </p:nvGraphicFramePr>
        <p:xfrm>
          <a:off x="2087563" y="1052513"/>
          <a:ext cx="6451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Equation" r:id="rId4" imgW="6451560" imgH="927000" progId="Equation.DSMT4">
                  <p:embed/>
                </p:oleObj>
              </mc:Choice>
              <mc:Fallback>
                <p:oleObj name="Equation" r:id="rId4" imgW="6451560" imgH="927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052513"/>
                        <a:ext cx="64516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94409" y="3012282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同理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/>
              <a:t>若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是以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l </a:t>
            </a:r>
            <a:r>
              <a:rPr lang="zh-CN" altLang="en-US" dirty="0"/>
              <a:t>为周期的奇函数</a:t>
            </a:r>
            <a:r>
              <a:rPr lang="en-US" altLang="zh-CN" dirty="0"/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或是定义在 </a:t>
            </a:r>
          </a:p>
        </p:txBody>
      </p: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425883" y="3624263"/>
            <a:ext cx="5096644" cy="647700"/>
            <a:chOff x="476" y="2160"/>
            <a:chExt cx="3077" cy="327"/>
          </a:xfrm>
        </p:grpSpPr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476" y="2206"/>
            <a:ext cx="5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5" name="Equation" r:id="rId6" imgW="825500" imgH="381000" progId="Equation.DSMT4">
                    <p:embed/>
                  </p:oleObj>
                </mc:Choice>
                <mc:Fallback>
                  <p:oleObj name="Equation" r:id="rId6" imgW="825500" imgH="3810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206"/>
                          <a:ext cx="5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975" y="2160"/>
              <a:ext cx="2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上的奇函数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类似可推得</a:t>
              </a:r>
              <a:r>
                <a:rPr lang="zh-CN" altLang="en-US" sz="11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94388"/>
              </p:ext>
            </p:extLst>
          </p:nvPr>
        </p:nvGraphicFramePr>
        <p:xfrm>
          <a:off x="1138237" y="4581128"/>
          <a:ext cx="64801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8" imgW="6476760" imgH="1447560" progId="Equation.DSMT4">
                  <p:embed/>
                </p:oleObj>
              </mc:Choice>
              <mc:Fallback>
                <p:oleObj name="Equation" r:id="rId8" imgW="6476760" imgH="144756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7" y="4581128"/>
                        <a:ext cx="6480175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9438" y="620713"/>
            <a:ext cx="807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所以当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是奇函数时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它的傅里叶级数只含有正弦 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76263" y="1125538"/>
            <a:ext cx="2508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函数的项</a:t>
            </a:r>
            <a:r>
              <a:rPr lang="en-US" altLang="zh-CN"/>
              <a:t>, </a:t>
            </a:r>
            <a:r>
              <a:rPr lang="zh-CN" altLang="en-US"/>
              <a:t>即 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7775"/>
              </p:ext>
            </p:extLst>
          </p:nvPr>
        </p:nvGraphicFramePr>
        <p:xfrm>
          <a:off x="1566068" y="1652290"/>
          <a:ext cx="6156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name="Equation" r:id="rId4" imgW="6159240" imgH="927000" progId="Equation.DSMT4">
                  <p:embed/>
                </p:oleObj>
              </mc:Choice>
              <mc:Fallback>
                <p:oleObj name="Equation" r:id="rId4" imgW="6159240" imgH="927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068" y="1652290"/>
                        <a:ext cx="61563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611188" y="2708275"/>
            <a:ext cx="7969250" cy="519113"/>
            <a:chOff x="385" y="1706"/>
            <a:chExt cx="5020" cy="327"/>
          </a:xfrm>
        </p:grpSpPr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385" y="170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86" name="Object 6"/>
            <p:cNvGraphicFramePr>
              <a:graphicFrameLocks noChangeAspect="1"/>
            </p:cNvGraphicFramePr>
            <p:nvPr/>
          </p:nvGraphicFramePr>
          <p:xfrm>
            <a:off x="893" y="1751"/>
            <a:ext cx="1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8" name="Equation" r:id="rId6" imgW="317225" imgH="431425" progId="Equation.DSMT4">
                    <p:embed/>
                  </p:oleObj>
                </mc:Choice>
                <mc:Fallback>
                  <p:oleObj name="Equation" r:id="rId6" imgW="317225" imgH="431425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" y="1751"/>
                          <a:ext cx="1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1066" y="1706"/>
              <a:ext cx="4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(8)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式所示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(9)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式右边的级数称为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正弦级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590550" y="3284538"/>
            <a:ext cx="596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数</a:t>
            </a:r>
            <a:r>
              <a:rPr lang="en-US" altLang="zh-CN">
                <a:solidFill>
                  <a:srgbClr val="0000FF"/>
                </a:solidFill>
              </a:rPr>
              <a:t>. </a:t>
            </a:r>
          </a:p>
        </p:txBody>
      </p:sp>
      <p:grpSp>
        <p:nvGrpSpPr>
          <p:cNvPr id="71697" name="Group 17"/>
          <p:cNvGrpSpPr>
            <a:grpSpLocks/>
          </p:cNvGrpSpPr>
          <p:nvPr/>
        </p:nvGrpSpPr>
        <p:grpSpPr bwMode="auto">
          <a:xfrm>
            <a:off x="576263" y="4003098"/>
            <a:ext cx="6875462" cy="547688"/>
            <a:chOff x="385" y="2659"/>
            <a:chExt cx="4331" cy="345"/>
          </a:xfrm>
        </p:grpSpPr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85" y="265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91" name="Object 11"/>
            <p:cNvGraphicFramePr>
              <a:graphicFrameLocks noChangeAspect="1"/>
            </p:cNvGraphicFramePr>
            <p:nvPr/>
          </p:nvGraphicFramePr>
          <p:xfrm>
            <a:off x="715" y="2733"/>
            <a:ext cx="4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9" name="Equation" r:id="rId8" imgW="736280" imgH="317362" progId="Equation.DSMT4">
                    <p:embed/>
                  </p:oleObj>
                </mc:Choice>
                <mc:Fallback>
                  <p:oleObj name="Equation" r:id="rId8" imgW="736280" imgH="31736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2733"/>
                          <a:ext cx="46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1151" y="2677"/>
              <a:ext cx="3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则偶函数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所展开成的余弦函数为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16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02817"/>
              </p:ext>
            </p:extLst>
          </p:nvPr>
        </p:nvGraphicFramePr>
        <p:xfrm>
          <a:off x="1804988" y="4652963"/>
          <a:ext cx="6350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0" name="Equation" r:id="rId10" imgW="6349680" imgH="927000" progId="Equation.DSMT4">
                  <p:embed/>
                </p:oleObj>
              </mc:Choice>
              <mc:Fallback>
                <p:oleObj name="Equation" r:id="rId10" imgW="6349680" imgH="927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652963"/>
                        <a:ext cx="63500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633269" y="5694579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其中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368086"/>
              </p:ext>
            </p:extLst>
          </p:nvPr>
        </p:nvGraphicFramePr>
        <p:xfrm>
          <a:off x="1851025" y="5789829"/>
          <a:ext cx="5600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name="Equation" r:id="rId12" imgW="5600520" imgH="850680" progId="Equation.DSMT4">
                  <p:embed/>
                </p:oleObj>
              </mc:Choice>
              <mc:Fallback>
                <p:oleObj name="Equation" r:id="rId12" imgW="5600520" imgH="8506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789829"/>
                        <a:ext cx="5600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11188" y="893762"/>
            <a:ext cx="7091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/>
              <a:t>当且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为奇函数时</a:t>
            </a:r>
            <a:r>
              <a:rPr lang="en-US" altLang="zh-CN" dirty="0"/>
              <a:t>, </a:t>
            </a:r>
            <a:r>
              <a:rPr lang="zh-CN" altLang="en-US" dirty="0"/>
              <a:t>则它展成的正弦级数为 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31342"/>
              </p:ext>
            </p:extLst>
          </p:nvPr>
        </p:nvGraphicFramePr>
        <p:xfrm>
          <a:off x="1844675" y="1557338"/>
          <a:ext cx="63277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7" name="Equation" r:id="rId4" imgW="6324480" imgH="927000" progId="Equation.DSMT4">
                  <p:embed/>
                </p:oleObj>
              </mc:Choice>
              <mc:Fallback>
                <p:oleObj name="Equation" r:id="rId4" imgW="6324480" imgH="927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1557338"/>
                        <a:ext cx="63277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11188" y="27813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其中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899171"/>
              </p:ext>
            </p:extLst>
          </p:nvPr>
        </p:nvGraphicFramePr>
        <p:xfrm>
          <a:off x="1979614" y="2876550"/>
          <a:ext cx="6238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8" name="Equation" r:id="rId6" imgW="6235700" imgH="850900" progId="Equation.DSMT4">
                  <p:embed/>
                </p:oleObj>
              </mc:Choice>
              <mc:Fallback>
                <p:oleObj name="Equation" r:id="rId6" imgW="6235700" imgH="8509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4" y="2876550"/>
                        <a:ext cx="62388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11188" y="4221163"/>
            <a:ext cx="7996237" cy="533400"/>
            <a:chOff x="377" y="382"/>
            <a:chExt cx="5037" cy="336"/>
          </a:xfrm>
        </p:grpSpPr>
        <p:graphicFrame>
          <p:nvGraphicFramePr>
            <p:cNvPr id="70671" name="Object 15"/>
            <p:cNvGraphicFramePr>
              <a:graphicFrameLocks noChangeAspect="1"/>
            </p:cNvGraphicFramePr>
            <p:nvPr/>
          </p:nvGraphicFramePr>
          <p:xfrm>
            <a:off x="2112" y="417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9" name="Equation" r:id="rId8" imgW="774364" imgH="393529" progId="Equation.DSMT4">
                    <p:embed/>
                  </p:oleObj>
                </mc:Choice>
                <mc:Fallback>
                  <p:oleObj name="Equation" r:id="rId8" imgW="774364" imgH="393529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417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2" name="Object 16"/>
            <p:cNvGraphicFramePr>
              <a:graphicFrameLocks noChangeAspect="1"/>
            </p:cNvGraphicFramePr>
            <p:nvPr/>
          </p:nvGraphicFramePr>
          <p:xfrm>
            <a:off x="4090" y="417"/>
            <a:ext cx="4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0" name="Equation" r:id="rId10" imgW="710891" imgH="393529" progId="Equation.DSMT4">
                    <p:embed/>
                  </p:oleObj>
                </mc:Choice>
                <mc:Fallback>
                  <p:oleObj name="Equation" r:id="rId10" imgW="710891" imgH="393529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417"/>
                          <a:ext cx="4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377" y="391"/>
              <a:ext cx="1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如何将定义在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2562" y="382"/>
              <a:ext cx="1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或更一般地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0675" name="Rectangle 19"/>
            <p:cNvSpPr>
              <a:spLocks noChangeArrowheads="1"/>
            </p:cNvSpPr>
            <p:nvPr/>
          </p:nvSpPr>
          <p:spPr bwMode="auto">
            <a:xfrm>
              <a:off x="4504" y="382"/>
              <a:ext cx="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的函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611188" y="4797425"/>
            <a:ext cx="8132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数展开成余弦级数或正弦级数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  <a:r>
              <a:rPr lang="en-US" altLang="zh-CN"/>
              <a:t> </a:t>
            </a:r>
            <a:r>
              <a:rPr lang="zh-CN" altLang="en-US"/>
              <a:t>方法如下</a:t>
            </a:r>
            <a:r>
              <a:rPr lang="en-US" altLang="zh-CN"/>
              <a:t>: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首先将 </a:t>
            </a: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595313" y="5357813"/>
            <a:ext cx="7623175" cy="547687"/>
            <a:chOff x="399" y="3375"/>
            <a:chExt cx="4802" cy="345"/>
          </a:xfrm>
        </p:grpSpPr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399" y="337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79" name="Object 23"/>
            <p:cNvGraphicFramePr>
              <a:graphicFrameLocks noChangeAspect="1"/>
            </p:cNvGraphicFramePr>
            <p:nvPr/>
          </p:nvGraphicFramePr>
          <p:xfrm>
            <a:off x="1186" y="3456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91" name="Equation" r:id="rId12" imgW="774364" imgH="393529" progId="Equation.DSMT4">
                    <p:embed/>
                  </p:oleObj>
                </mc:Choice>
                <mc:Fallback>
                  <p:oleObj name="Equation" r:id="rId12" imgW="774364" imgH="393529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3456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1666" y="3393"/>
              <a:ext cx="3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上的函数作偶式延拓或奇式延拓到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44" name="Group 12"/>
          <p:cNvGrpSpPr>
            <a:grpSpLocks/>
          </p:cNvGrpSpPr>
          <p:nvPr/>
        </p:nvGrpSpPr>
        <p:grpSpPr bwMode="auto">
          <a:xfrm>
            <a:off x="714375" y="620713"/>
            <a:ext cx="7954963" cy="519112"/>
            <a:chOff x="492" y="391"/>
            <a:chExt cx="5011" cy="327"/>
          </a:xfrm>
        </p:grpSpPr>
        <p:graphicFrame>
          <p:nvGraphicFramePr>
            <p:cNvPr id="69645" name="Object 13"/>
            <p:cNvGraphicFramePr>
              <a:graphicFrameLocks noChangeAspect="1"/>
            </p:cNvGraphicFramePr>
            <p:nvPr/>
          </p:nvGraphicFramePr>
          <p:xfrm>
            <a:off x="492" y="436"/>
            <a:ext cx="6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1" name="Equation" r:id="rId4" imgW="1040948" imgH="380835" progId="Equation.DSMT4">
                    <p:embed/>
                  </p:oleObj>
                </mc:Choice>
                <mc:Fallback>
                  <p:oleObj name="Equation" r:id="rId4" imgW="1040948" imgH="380835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436"/>
                          <a:ext cx="65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1152" y="391"/>
              <a:ext cx="4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15-8</a:t>
              </a:r>
              <a:r>
                <a:rPr lang="en-US" altLang="zh-CN">
                  <a:latin typeface="Times New Roman" panose="02020603050405020304" pitchFamily="18" charset="0"/>
                </a:rPr>
                <a:t>(a)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en-US" altLang="zh-CN">
                  <a:latin typeface="Times New Roman" panose="02020603050405020304" pitchFamily="18" charset="0"/>
                </a:rPr>
                <a:t>(b))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然后求延拓后函数的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611188" y="1254125"/>
            <a:ext cx="557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傅里叶级数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即得</a:t>
            </a:r>
            <a:r>
              <a:rPr lang="en-US" altLang="zh-CN">
                <a:latin typeface="Times New Roman" panose="02020603050405020304" pitchFamily="18" charset="0"/>
              </a:rPr>
              <a:t>(10)</a:t>
            </a:r>
            <a:r>
              <a:rPr lang="zh-CN" altLang="en-US"/>
              <a:t>或</a:t>
            </a:r>
            <a:r>
              <a:rPr lang="en-US" altLang="zh-CN">
                <a:latin typeface="Times New Roman" panose="02020603050405020304" pitchFamily="18" charset="0"/>
              </a:rPr>
              <a:t>(12)</a:t>
            </a:r>
            <a:r>
              <a:rPr lang="zh-CN" altLang="en-US"/>
              <a:t>形式</a:t>
            </a:r>
            <a:r>
              <a:rPr lang="en-US" altLang="zh-CN"/>
              <a:t>. </a:t>
            </a:r>
          </a:p>
        </p:txBody>
      </p:sp>
      <p:grpSp>
        <p:nvGrpSpPr>
          <p:cNvPr id="69733" name="Group 101"/>
          <p:cNvGrpSpPr>
            <a:grpSpLocks/>
          </p:cNvGrpSpPr>
          <p:nvPr/>
        </p:nvGrpSpPr>
        <p:grpSpPr bwMode="auto">
          <a:xfrm>
            <a:off x="1150938" y="1908175"/>
            <a:ext cx="6986587" cy="4257675"/>
            <a:chOff x="725" y="1156"/>
            <a:chExt cx="4401" cy="2682"/>
          </a:xfrm>
        </p:grpSpPr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2426" y="3579"/>
              <a:ext cx="5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zh-CN" altLang="en-US" sz="2200">
                  <a:solidFill>
                    <a:srgbClr val="000000"/>
                  </a:solidFill>
                  <a:latin typeface="ËÎÌå" charset="0"/>
                </a:rPr>
                <a:t>图</a:t>
              </a: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r>
                <a:rPr lang="en-US" altLang="zh-CN"/>
                <a:t>-</a:t>
              </a: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graphicFrame>
          <p:nvGraphicFramePr>
            <p:cNvPr id="69678" name="Object 46"/>
            <p:cNvGraphicFramePr>
              <a:graphicFrameLocks noChangeAspect="1"/>
            </p:cNvGraphicFramePr>
            <p:nvPr/>
          </p:nvGraphicFramePr>
          <p:xfrm>
            <a:off x="1179" y="3351"/>
            <a:ext cx="81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2" name="Equation" r:id="rId6" imgW="1143000" imgH="241300" progId="Equation.DSMT4">
                    <p:embed/>
                  </p:oleObj>
                </mc:Choice>
                <mc:Fallback>
                  <p:oleObj name="Equation" r:id="rId6" imgW="1143000" imgH="24130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3351"/>
                          <a:ext cx="810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25" name="Object 93"/>
            <p:cNvGraphicFramePr>
              <a:graphicFrameLocks noChangeAspect="1"/>
            </p:cNvGraphicFramePr>
            <p:nvPr/>
          </p:nvGraphicFramePr>
          <p:xfrm>
            <a:off x="4278" y="3382"/>
            <a:ext cx="81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3" name="Equation" r:id="rId8" imgW="1143000" imgH="241300" progId="Equation.DSMT4">
                    <p:embed/>
                  </p:oleObj>
                </mc:Choice>
                <mc:Fallback>
                  <p:oleObj name="Equation" r:id="rId8" imgW="1143000" imgH="2413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8" y="3382"/>
                          <a:ext cx="810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725" y="2937"/>
              <a:ext cx="18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1613" y="1657"/>
              <a:ext cx="0" cy="15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682" name="Object 50"/>
            <p:cNvGraphicFramePr>
              <a:graphicFrameLocks noChangeAspect="1"/>
            </p:cNvGraphicFramePr>
            <p:nvPr/>
          </p:nvGraphicFramePr>
          <p:xfrm>
            <a:off x="1424" y="2937"/>
            <a:ext cx="153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4" name="Equation" r:id="rId10" imgW="215806" imgH="228501" progId="Equation.DSMT4">
                    <p:embed/>
                  </p:oleObj>
                </mc:Choice>
                <mc:Fallback>
                  <p:oleObj name="Equation" r:id="rId10" imgW="215806" imgH="228501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937"/>
                          <a:ext cx="153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3" name="Object 51"/>
            <p:cNvGraphicFramePr>
              <a:graphicFrameLocks noChangeAspect="1"/>
            </p:cNvGraphicFramePr>
            <p:nvPr/>
          </p:nvGraphicFramePr>
          <p:xfrm>
            <a:off x="1453" y="1657"/>
            <a:ext cx="13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5" name="Equation" r:id="rId12" imgW="190417" imgH="241195" progId="Equation.DSMT4">
                    <p:embed/>
                  </p:oleObj>
                </mc:Choice>
                <mc:Fallback>
                  <p:oleObj name="Equation" r:id="rId12" imgW="190417" imgH="241195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3" y="1657"/>
                          <a:ext cx="135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4" name="Object 52"/>
            <p:cNvGraphicFramePr>
              <a:graphicFrameLocks noChangeAspect="1"/>
            </p:cNvGraphicFramePr>
            <p:nvPr/>
          </p:nvGraphicFramePr>
          <p:xfrm>
            <a:off x="2502" y="2965"/>
            <a:ext cx="135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6" name="Equation" r:id="rId14" imgW="190335" imgH="177646" progId="Equation.DSMT4">
                    <p:embed/>
                  </p:oleObj>
                </mc:Choice>
                <mc:Fallback>
                  <p:oleObj name="Equation" r:id="rId14" imgW="190335" imgH="177646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2965"/>
                          <a:ext cx="135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5" name="Object 53"/>
            <p:cNvGraphicFramePr>
              <a:graphicFrameLocks noChangeAspect="1"/>
            </p:cNvGraphicFramePr>
            <p:nvPr/>
          </p:nvGraphicFramePr>
          <p:xfrm>
            <a:off x="824" y="2965"/>
            <a:ext cx="225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7" name="Equation" r:id="rId16" imgW="317087" imgH="177569" progId="Equation.DSMT4">
                    <p:embed/>
                  </p:oleObj>
                </mc:Choice>
                <mc:Fallback>
                  <p:oleObj name="Equation" r:id="rId16" imgW="317087" imgH="177569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965"/>
                          <a:ext cx="225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86" name="Object 54"/>
            <p:cNvGraphicFramePr>
              <a:graphicFrameLocks noChangeAspect="1"/>
            </p:cNvGraphicFramePr>
            <p:nvPr/>
          </p:nvGraphicFramePr>
          <p:xfrm>
            <a:off x="2204" y="2965"/>
            <a:ext cx="12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8" name="Equation" r:id="rId18" imgW="177492" imgH="177492" progId="Equation.DSMT4">
                    <p:embed/>
                  </p:oleObj>
                </mc:Choice>
                <mc:Fallback>
                  <p:oleObj name="Equation" r:id="rId18" imgW="177492" imgH="177492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2965"/>
                          <a:ext cx="126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971" y="2885"/>
              <a:ext cx="0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2256" y="2885"/>
              <a:ext cx="0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9" name="Freeform 57"/>
            <p:cNvSpPr>
              <a:spLocks/>
            </p:cNvSpPr>
            <p:nvPr/>
          </p:nvSpPr>
          <p:spPr bwMode="auto">
            <a:xfrm>
              <a:off x="1613" y="1907"/>
              <a:ext cx="643" cy="752"/>
            </a:xfrm>
            <a:custGeom>
              <a:avLst/>
              <a:gdLst>
                <a:gd name="T0" fmla="*/ 0 w 1428"/>
                <a:gd name="T1" fmla="*/ 1674 h 1674"/>
                <a:gd name="T2" fmla="*/ 248 w 1428"/>
                <a:gd name="T3" fmla="*/ 1440 h 1674"/>
                <a:gd name="T4" fmla="*/ 448 w 1428"/>
                <a:gd name="T5" fmla="*/ 840 h 1674"/>
                <a:gd name="T6" fmla="*/ 688 w 1428"/>
                <a:gd name="T7" fmla="*/ 660 h 1674"/>
                <a:gd name="T8" fmla="*/ 1108 w 1428"/>
                <a:gd name="T9" fmla="*/ 640 h 1674"/>
                <a:gd name="T10" fmla="*/ 1428 w 1428"/>
                <a:gd name="T11" fmla="*/ 0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674">
                  <a:moveTo>
                    <a:pt x="0" y="1674"/>
                  </a:moveTo>
                  <a:cubicBezTo>
                    <a:pt x="41" y="1635"/>
                    <a:pt x="173" y="1579"/>
                    <a:pt x="248" y="1440"/>
                  </a:cubicBezTo>
                  <a:cubicBezTo>
                    <a:pt x="323" y="1301"/>
                    <a:pt x="375" y="970"/>
                    <a:pt x="448" y="840"/>
                  </a:cubicBezTo>
                  <a:cubicBezTo>
                    <a:pt x="521" y="710"/>
                    <a:pt x="578" y="693"/>
                    <a:pt x="688" y="660"/>
                  </a:cubicBezTo>
                  <a:cubicBezTo>
                    <a:pt x="798" y="627"/>
                    <a:pt x="985" y="750"/>
                    <a:pt x="1108" y="640"/>
                  </a:cubicBezTo>
                  <a:cubicBezTo>
                    <a:pt x="1231" y="530"/>
                    <a:pt x="1361" y="133"/>
                    <a:pt x="142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0" name="Line 58"/>
            <p:cNvSpPr>
              <a:spLocks noChangeShapeType="1"/>
            </p:cNvSpPr>
            <p:nvPr/>
          </p:nvSpPr>
          <p:spPr bwMode="auto">
            <a:xfrm>
              <a:off x="2256" y="1907"/>
              <a:ext cx="0" cy="10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1" name="Freeform 59"/>
            <p:cNvSpPr>
              <a:spLocks/>
            </p:cNvSpPr>
            <p:nvPr/>
          </p:nvSpPr>
          <p:spPr bwMode="auto">
            <a:xfrm flipH="1">
              <a:off x="961" y="1907"/>
              <a:ext cx="643" cy="752"/>
            </a:xfrm>
            <a:custGeom>
              <a:avLst/>
              <a:gdLst>
                <a:gd name="T0" fmla="*/ 0 w 1428"/>
                <a:gd name="T1" fmla="*/ 1674 h 1674"/>
                <a:gd name="T2" fmla="*/ 248 w 1428"/>
                <a:gd name="T3" fmla="*/ 1440 h 1674"/>
                <a:gd name="T4" fmla="*/ 448 w 1428"/>
                <a:gd name="T5" fmla="*/ 840 h 1674"/>
                <a:gd name="T6" fmla="*/ 688 w 1428"/>
                <a:gd name="T7" fmla="*/ 660 h 1674"/>
                <a:gd name="T8" fmla="*/ 1108 w 1428"/>
                <a:gd name="T9" fmla="*/ 640 h 1674"/>
                <a:gd name="T10" fmla="*/ 1428 w 1428"/>
                <a:gd name="T11" fmla="*/ 0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674">
                  <a:moveTo>
                    <a:pt x="0" y="1674"/>
                  </a:moveTo>
                  <a:cubicBezTo>
                    <a:pt x="41" y="1635"/>
                    <a:pt x="173" y="1579"/>
                    <a:pt x="248" y="1440"/>
                  </a:cubicBezTo>
                  <a:cubicBezTo>
                    <a:pt x="323" y="1301"/>
                    <a:pt x="375" y="970"/>
                    <a:pt x="448" y="840"/>
                  </a:cubicBezTo>
                  <a:cubicBezTo>
                    <a:pt x="521" y="710"/>
                    <a:pt x="578" y="693"/>
                    <a:pt x="688" y="660"/>
                  </a:cubicBezTo>
                  <a:cubicBezTo>
                    <a:pt x="798" y="627"/>
                    <a:pt x="985" y="750"/>
                    <a:pt x="1108" y="640"/>
                  </a:cubicBezTo>
                  <a:cubicBezTo>
                    <a:pt x="1231" y="530"/>
                    <a:pt x="1361" y="133"/>
                    <a:pt x="142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2" name="Line 60"/>
            <p:cNvSpPr>
              <a:spLocks noChangeShapeType="1"/>
            </p:cNvSpPr>
            <p:nvPr/>
          </p:nvSpPr>
          <p:spPr bwMode="auto">
            <a:xfrm>
              <a:off x="971" y="1907"/>
              <a:ext cx="0" cy="10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7" name="Line 75"/>
            <p:cNvSpPr>
              <a:spLocks noChangeShapeType="1"/>
            </p:cNvSpPr>
            <p:nvPr/>
          </p:nvSpPr>
          <p:spPr bwMode="auto">
            <a:xfrm>
              <a:off x="3214" y="2436"/>
              <a:ext cx="18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8" name="Line 76"/>
            <p:cNvSpPr>
              <a:spLocks noChangeShapeType="1"/>
            </p:cNvSpPr>
            <p:nvPr/>
          </p:nvSpPr>
          <p:spPr bwMode="auto">
            <a:xfrm>
              <a:off x="4745" y="1406"/>
              <a:ext cx="0" cy="103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09" name="Line 77"/>
            <p:cNvSpPr>
              <a:spLocks noChangeShapeType="1"/>
            </p:cNvSpPr>
            <p:nvPr/>
          </p:nvSpPr>
          <p:spPr bwMode="auto">
            <a:xfrm>
              <a:off x="3214" y="2436"/>
              <a:ext cx="18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0" name="Line 78"/>
            <p:cNvSpPr>
              <a:spLocks noChangeShapeType="1"/>
            </p:cNvSpPr>
            <p:nvPr/>
          </p:nvSpPr>
          <p:spPr bwMode="auto">
            <a:xfrm flipV="1">
              <a:off x="4102" y="1156"/>
              <a:ext cx="0" cy="23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1" name="Line 79"/>
            <p:cNvSpPr>
              <a:spLocks noChangeShapeType="1"/>
            </p:cNvSpPr>
            <p:nvPr/>
          </p:nvSpPr>
          <p:spPr bwMode="auto">
            <a:xfrm>
              <a:off x="3460" y="2384"/>
              <a:ext cx="0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2" name="Line 80"/>
            <p:cNvSpPr>
              <a:spLocks noChangeShapeType="1"/>
            </p:cNvSpPr>
            <p:nvPr/>
          </p:nvSpPr>
          <p:spPr bwMode="auto">
            <a:xfrm>
              <a:off x="4745" y="2384"/>
              <a:ext cx="0" cy="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3" name="Freeform 81"/>
            <p:cNvSpPr>
              <a:spLocks/>
            </p:cNvSpPr>
            <p:nvPr/>
          </p:nvSpPr>
          <p:spPr bwMode="auto">
            <a:xfrm>
              <a:off x="4102" y="1406"/>
              <a:ext cx="643" cy="752"/>
            </a:xfrm>
            <a:custGeom>
              <a:avLst/>
              <a:gdLst>
                <a:gd name="T0" fmla="*/ 0 w 1428"/>
                <a:gd name="T1" fmla="*/ 1674 h 1674"/>
                <a:gd name="T2" fmla="*/ 248 w 1428"/>
                <a:gd name="T3" fmla="*/ 1440 h 1674"/>
                <a:gd name="T4" fmla="*/ 448 w 1428"/>
                <a:gd name="T5" fmla="*/ 840 h 1674"/>
                <a:gd name="T6" fmla="*/ 688 w 1428"/>
                <a:gd name="T7" fmla="*/ 660 h 1674"/>
                <a:gd name="T8" fmla="*/ 1108 w 1428"/>
                <a:gd name="T9" fmla="*/ 640 h 1674"/>
                <a:gd name="T10" fmla="*/ 1428 w 1428"/>
                <a:gd name="T11" fmla="*/ 0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674">
                  <a:moveTo>
                    <a:pt x="0" y="1674"/>
                  </a:moveTo>
                  <a:cubicBezTo>
                    <a:pt x="41" y="1635"/>
                    <a:pt x="173" y="1579"/>
                    <a:pt x="248" y="1440"/>
                  </a:cubicBezTo>
                  <a:cubicBezTo>
                    <a:pt x="323" y="1301"/>
                    <a:pt x="375" y="970"/>
                    <a:pt x="448" y="840"/>
                  </a:cubicBezTo>
                  <a:cubicBezTo>
                    <a:pt x="521" y="710"/>
                    <a:pt x="578" y="693"/>
                    <a:pt x="688" y="660"/>
                  </a:cubicBezTo>
                  <a:cubicBezTo>
                    <a:pt x="798" y="627"/>
                    <a:pt x="985" y="750"/>
                    <a:pt x="1108" y="640"/>
                  </a:cubicBezTo>
                  <a:cubicBezTo>
                    <a:pt x="1231" y="530"/>
                    <a:pt x="1361" y="133"/>
                    <a:pt x="142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5" name="Freeform 83"/>
            <p:cNvSpPr>
              <a:spLocks/>
            </p:cNvSpPr>
            <p:nvPr/>
          </p:nvSpPr>
          <p:spPr bwMode="auto">
            <a:xfrm flipH="1" flipV="1">
              <a:off x="3460" y="2686"/>
              <a:ext cx="642" cy="751"/>
            </a:xfrm>
            <a:custGeom>
              <a:avLst/>
              <a:gdLst>
                <a:gd name="T0" fmla="*/ 0 w 1428"/>
                <a:gd name="T1" fmla="*/ 1674 h 1674"/>
                <a:gd name="T2" fmla="*/ 248 w 1428"/>
                <a:gd name="T3" fmla="*/ 1440 h 1674"/>
                <a:gd name="T4" fmla="*/ 448 w 1428"/>
                <a:gd name="T5" fmla="*/ 840 h 1674"/>
                <a:gd name="T6" fmla="*/ 688 w 1428"/>
                <a:gd name="T7" fmla="*/ 660 h 1674"/>
                <a:gd name="T8" fmla="*/ 1108 w 1428"/>
                <a:gd name="T9" fmla="*/ 640 h 1674"/>
                <a:gd name="T10" fmla="*/ 1428 w 1428"/>
                <a:gd name="T11" fmla="*/ 0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8" h="1674">
                  <a:moveTo>
                    <a:pt x="0" y="1674"/>
                  </a:moveTo>
                  <a:cubicBezTo>
                    <a:pt x="41" y="1635"/>
                    <a:pt x="173" y="1579"/>
                    <a:pt x="248" y="1440"/>
                  </a:cubicBezTo>
                  <a:cubicBezTo>
                    <a:pt x="323" y="1301"/>
                    <a:pt x="375" y="970"/>
                    <a:pt x="448" y="840"/>
                  </a:cubicBezTo>
                  <a:cubicBezTo>
                    <a:pt x="521" y="710"/>
                    <a:pt x="578" y="693"/>
                    <a:pt x="688" y="660"/>
                  </a:cubicBezTo>
                  <a:cubicBezTo>
                    <a:pt x="798" y="627"/>
                    <a:pt x="985" y="750"/>
                    <a:pt x="1108" y="640"/>
                  </a:cubicBezTo>
                  <a:cubicBezTo>
                    <a:pt x="1231" y="530"/>
                    <a:pt x="1361" y="133"/>
                    <a:pt x="1428" y="0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6" name="Line 84"/>
            <p:cNvSpPr>
              <a:spLocks noChangeShapeType="1"/>
            </p:cNvSpPr>
            <p:nvPr/>
          </p:nvSpPr>
          <p:spPr bwMode="auto">
            <a:xfrm flipV="1">
              <a:off x="3460" y="2436"/>
              <a:ext cx="0" cy="10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auto">
            <a:xfrm>
              <a:off x="4082" y="2666"/>
              <a:ext cx="52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auto">
            <a:xfrm>
              <a:off x="4074" y="2133"/>
              <a:ext cx="52" cy="4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auto">
            <a:xfrm>
              <a:off x="4075" y="2404"/>
              <a:ext cx="52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720" name="Object 88"/>
            <p:cNvGraphicFramePr>
              <a:graphicFrameLocks noChangeAspect="1"/>
            </p:cNvGraphicFramePr>
            <p:nvPr/>
          </p:nvGraphicFramePr>
          <p:xfrm>
            <a:off x="3914" y="2436"/>
            <a:ext cx="15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89" name="Equation" r:id="rId20" imgW="215806" imgH="228501" progId="Equation.DSMT4">
                    <p:embed/>
                  </p:oleObj>
                </mc:Choice>
                <mc:Fallback>
                  <p:oleObj name="Equation" r:id="rId20" imgW="215806" imgH="228501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2436"/>
                          <a:ext cx="152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21" name="Object 89"/>
            <p:cNvGraphicFramePr>
              <a:graphicFrameLocks noChangeAspect="1"/>
            </p:cNvGraphicFramePr>
            <p:nvPr/>
          </p:nvGraphicFramePr>
          <p:xfrm>
            <a:off x="3939" y="1156"/>
            <a:ext cx="13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0" name="Equation" r:id="rId22" imgW="190417" imgH="241195" progId="Equation.DSMT4">
                    <p:embed/>
                  </p:oleObj>
                </mc:Choice>
                <mc:Fallback>
                  <p:oleObj name="Equation" r:id="rId22" imgW="190417" imgH="241195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1156"/>
                          <a:ext cx="135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22" name="Object 90"/>
            <p:cNvGraphicFramePr>
              <a:graphicFrameLocks noChangeAspect="1"/>
            </p:cNvGraphicFramePr>
            <p:nvPr/>
          </p:nvGraphicFramePr>
          <p:xfrm>
            <a:off x="4991" y="2464"/>
            <a:ext cx="135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1" name="Equation" r:id="rId24" imgW="190335" imgH="177646" progId="Equation.DSMT4">
                    <p:embed/>
                  </p:oleObj>
                </mc:Choice>
                <mc:Fallback>
                  <p:oleObj name="Equation" r:id="rId24" imgW="190335" imgH="177646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" y="2464"/>
                          <a:ext cx="135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23" name="Object 91"/>
            <p:cNvGraphicFramePr>
              <a:graphicFrameLocks noChangeAspect="1"/>
            </p:cNvGraphicFramePr>
            <p:nvPr/>
          </p:nvGraphicFramePr>
          <p:xfrm>
            <a:off x="3324" y="2269"/>
            <a:ext cx="225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2" name="Equation" r:id="rId26" imgW="317087" imgH="177569" progId="Equation.DSMT4">
                    <p:embed/>
                  </p:oleObj>
                </mc:Choice>
                <mc:Fallback>
                  <p:oleObj name="Equation" r:id="rId26" imgW="317087" imgH="177569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2269"/>
                          <a:ext cx="225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727" name="Object 95"/>
            <p:cNvGraphicFramePr>
              <a:graphicFrameLocks noChangeAspect="1"/>
            </p:cNvGraphicFramePr>
            <p:nvPr/>
          </p:nvGraphicFramePr>
          <p:xfrm>
            <a:off x="4621" y="2459"/>
            <a:ext cx="12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93" name="Equation" r:id="rId28" imgW="177492" imgH="177492" progId="Equation.DSMT4">
                    <p:embed/>
                  </p:oleObj>
                </mc:Choice>
                <mc:Fallback>
                  <p:oleObj name="Equation" r:id="rId28" imgW="177492" imgH="177492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2459"/>
                          <a:ext cx="126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596900" y="620713"/>
            <a:ext cx="8158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也可以不作延拓直接使用公式</a:t>
            </a:r>
            <a:r>
              <a:rPr lang="en-US" altLang="zh-CN">
                <a:latin typeface="Times New Roman" panose="02020603050405020304" pitchFamily="18" charset="0"/>
              </a:rPr>
              <a:t>(11)</a:t>
            </a:r>
            <a:r>
              <a:rPr lang="zh-CN" altLang="en-US"/>
              <a:t>或</a:t>
            </a:r>
            <a:r>
              <a:rPr lang="en-US" altLang="zh-CN">
                <a:latin typeface="Times New Roman" panose="02020603050405020304" pitchFamily="18" charset="0"/>
              </a:rPr>
              <a:t>(12), </a:t>
            </a:r>
            <a:r>
              <a:rPr lang="zh-CN" altLang="en-US"/>
              <a:t>计算出它 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581025" y="1182688"/>
            <a:ext cx="750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的傅里叶系数</a:t>
            </a:r>
            <a:r>
              <a:rPr lang="en-US" altLang="zh-CN"/>
              <a:t>, </a:t>
            </a:r>
            <a:r>
              <a:rPr lang="zh-CN" altLang="en-US"/>
              <a:t>从而得到余弦级数或正弦级数</a:t>
            </a:r>
            <a:r>
              <a:rPr lang="en-US" altLang="zh-CN"/>
              <a:t>.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612775" y="1787525"/>
            <a:ext cx="197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/>
              <a:t> </a:t>
            </a:r>
            <a:r>
              <a:rPr lang="zh-CN" altLang="en-US"/>
              <a:t>设函数</a:t>
            </a:r>
          </a:p>
        </p:txBody>
      </p:sp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2051050" y="2420938"/>
          <a:ext cx="3895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6" name="Equation" r:id="rId4" imgW="3898900" imgH="393700" progId="Equation.DSMT4">
                  <p:embed/>
                </p:oleObj>
              </mc:Choice>
              <mc:Fallback>
                <p:oleObj name="Equation" r:id="rId4" imgW="3898900" imgH="393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3895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598488" y="2924175"/>
            <a:ext cx="423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的傅里叶级数展开式</a:t>
            </a:r>
            <a:r>
              <a:rPr lang="en-US" altLang="zh-CN"/>
              <a:t>.</a:t>
            </a:r>
          </a:p>
        </p:txBody>
      </p:sp>
      <p:grpSp>
        <p:nvGrpSpPr>
          <p:cNvPr id="68680" name="Group 72"/>
          <p:cNvGrpSpPr>
            <a:grpSpLocks/>
          </p:cNvGrpSpPr>
          <p:nvPr/>
        </p:nvGrpSpPr>
        <p:grpSpPr bwMode="auto">
          <a:xfrm>
            <a:off x="611188" y="3500438"/>
            <a:ext cx="3240087" cy="534987"/>
            <a:chOff x="385" y="2468"/>
            <a:chExt cx="2041" cy="337"/>
          </a:xfrm>
        </p:grpSpPr>
        <p:sp>
          <p:nvSpPr>
            <p:cNvPr id="68658" name="Rectangle 50"/>
            <p:cNvSpPr>
              <a:spLocks noChangeArrowheads="1"/>
            </p:cNvSpPr>
            <p:nvPr/>
          </p:nvSpPr>
          <p:spPr bwMode="auto">
            <a:xfrm>
              <a:off x="385" y="2478"/>
              <a:ext cx="8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57" name="Object 49"/>
            <p:cNvGraphicFramePr>
              <a:graphicFrameLocks noChangeAspect="1"/>
            </p:cNvGraphicFramePr>
            <p:nvPr/>
          </p:nvGraphicFramePr>
          <p:xfrm>
            <a:off x="1071" y="2523"/>
            <a:ext cx="7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77" name="Equation" r:id="rId6" imgW="1218671" imgH="380835" progId="Equation.DSMT4">
                    <p:embed/>
                  </p:oleObj>
                </mc:Choice>
                <mc:Fallback>
                  <p:oleObj name="Equation" r:id="rId6" imgW="1218671" imgH="380835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2523"/>
                          <a:ext cx="77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9" name="Rectangle 51"/>
            <p:cNvSpPr>
              <a:spLocks noChangeArrowheads="1"/>
            </p:cNvSpPr>
            <p:nvPr/>
          </p:nvSpPr>
          <p:spPr bwMode="auto">
            <a:xfrm>
              <a:off x="1816" y="2468"/>
              <a:ext cx="6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590550" y="4070350"/>
            <a:ext cx="315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偶函数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/>
              <a:t>, 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15-9 </a:t>
            </a:r>
            <a:r>
              <a:rPr lang="zh-CN" altLang="en-US"/>
              <a:t>是</a:t>
            </a:r>
          </a:p>
        </p:txBody>
      </p:sp>
      <p:sp>
        <p:nvSpPr>
          <p:cNvPr id="68661" name="Rectangle 53"/>
          <p:cNvSpPr>
            <a:spLocks noChangeArrowheads="1"/>
          </p:cNvSpPr>
          <p:nvPr/>
        </p:nvSpPr>
        <p:spPr bwMode="auto">
          <a:xfrm>
            <a:off x="598488" y="4695825"/>
            <a:ext cx="322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这函数及其周期延 </a:t>
            </a:r>
          </a:p>
        </p:txBody>
      </p:sp>
      <p:sp>
        <p:nvSpPr>
          <p:cNvPr id="68662" name="Rectangle 54"/>
          <p:cNvSpPr>
            <a:spLocks noChangeArrowheads="1"/>
          </p:cNvSpPr>
          <p:nvPr/>
        </p:nvSpPr>
        <p:spPr bwMode="auto">
          <a:xfrm>
            <a:off x="611188" y="5373688"/>
            <a:ext cx="334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拓的图形</a:t>
            </a:r>
            <a:r>
              <a:rPr lang="en-US" altLang="zh-CN"/>
              <a:t>.</a:t>
            </a:r>
            <a:r>
              <a:rPr lang="zh-CN" altLang="en-US"/>
              <a:t>由于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是 </a:t>
            </a:r>
          </a:p>
        </p:txBody>
      </p:sp>
      <p:grpSp>
        <p:nvGrpSpPr>
          <p:cNvPr id="88066" name="Group 2"/>
          <p:cNvGrpSpPr>
            <a:grpSpLocks/>
          </p:cNvGrpSpPr>
          <p:nvPr/>
        </p:nvGrpSpPr>
        <p:grpSpPr bwMode="auto">
          <a:xfrm>
            <a:off x="4083050" y="3651250"/>
            <a:ext cx="4457700" cy="2173288"/>
            <a:chOff x="2572" y="2300"/>
            <a:chExt cx="2808" cy="1369"/>
          </a:xfrm>
        </p:grpSpPr>
        <p:graphicFrame>
          <p:nvGraphicFramePr>
            <p:cNvPr id="68664" name="Object 56"/>
            <p:cNvGraphicFramePr>
              <a:graphicFrameLocks noChangeAspect="1"/>
            </p:cNvGraphicFramePr>
            <p:nvPr/>
          </p:nvGraphicFramePr>
          <p:xfrm>
            <a:off x="3655" y="3430"/>
            <a:ext cx="62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78" name="Equation" r:id="rId8" imgW="914003" imgH="317362" progId="Equation.DSMT4">
                    <p:embed/>
                  </p:oleObj>
                </mc:Choice>
                <mc:Fallback>
                  <p:oleObj name="Equation" r:id="rId8" imgW="914003" imgH="317362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430"/>
                          <a:ext cx="62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2572" y="3039"/>
              <a:ext cx="2735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Line 58"/>
            <p:cNvSpPr>
              <a:spLocks noChangeShapeType="1"/>
            </p:cNvSpPr>
            <p:nvPr/>
          </p:nvSpPr>
          <p:spPr bwMode="auto">
            <a:xfrm flipV="1">
              <a:off x="3636" y="2300"/>
              <a:ext cx="0" cy="10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67" name="Object 59"/>
            <p:cNvGraphicFramePr>
              <a:graphicFrameLocks noChangeAspect="1"/>
            </p:cNvGraphicFramePr>
            <p:nvPr/>
          </p:nvGraphicFramePr>
          <p:xfrm>
            <a:off x="3481" y="3043"/>
            <a:ext cx="14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79" name="Equation" r:id="rId10" imgW="215806" imgH="228501" progId="Equation.DSMT4">
                    <p:embed/>
                  </p:oleObj>
                </mc:Choice>
                <mc:Fallback>
                  <p:oleObj name="Equation" r:id="rId10" imgW="215806" imgH="228501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3043"/>
                          <a:ext cx="149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8" name="Object 60"/>
            <p:cNvGraphicFramePr>
              <a:graphicFrameLocks noChangeAspect="1"/>
            </p:cNvGraphicFramePr>
            <p:nvPr/>
          </p:nvGraphicFramePr>
          <p:xfrm>
            <a:off x="3450" y="2305"/>
            <a:ext cx="12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0" name="Equation" r:id="rId12" imgW="177569" imgH="215619" progId="Equation.DSMT4">
                    <p:embed/>
                  </p:oleObj>
                </mc:Choice>
                <mc:Fallback>
                  <p:oleObj name="Equation" r:id="rId12" imgW="177569" imgH="215619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0" y="2305"/>
                          <a:ext cx="123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9" name="Object 61"/>
            <p:cNvGraphicFramePr>
              <a:graphicFrameLocks noChangeAspect="1"/>
            </p:cNvGraphicFramePr>
            <p:nvPr/>
          </p:nvGraphicFramePr>
          <p:xfrm>
            <a:off x="5249" y="3069"/>
            <a:ext cx="13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1" name="Equation" r:id="rId14" imgW="190335" imgH="177646" progId="Equation.DSMT4">
                    <p:embed/>
                  </p:oleObj>
                </mc:Choice>
                <mc:Fallback>
                  <p:oleObj name="Equation" r:id="rId14" imgW="190335" imgH="177646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9" y="3069"/>
                          <a:ext cx="131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0" name="Object 62"/>
            <p:cNvGraphicFramePr>
              <a:graphicFrameLocks noChangeAspect="1"/>
            </p:cNvGraphicFramePr>
            <p:nvPr/>
          </p:nvGraphicFramePr>
          <p:xfrm>
            <a:off x="4018" y="3083"/>
            <a:ext cx="123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2" name="Equation" r:id="rId16" imgW="177492" imgH="177492" progId="Equation.DSMT4">
                    <p:embed/>
                  </p:oleObj>
                </mc:Choice>
                <mc:Fallback>
                  <p:oleObj name="Equation" r:id="rId16" imgW="177492" imgH="177492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3083"/>
                          <a:ext cx="123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1" name="Object 63"/>
            <p:cNvGraphicFramePr>
              <a:graphicFrameLocks noChangeAspect="1"/>
            </p:cNvGraphicFramePr>
            <p:nvPr/>
          </p:nvGraphicFramePr>
          <p:xfrm>
            <a:off x="3069" y="3091"/>
            <a:ext cx="22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3" name="Equation" r:id="rId18" imgW="330057" imgH="215806" progId="Equation.DSMT4">
                    <p:embed/>
                  </p:oleObj>
                </mc:Choice>
                <mc:Fallback>
                  <p:oleObj name="Equation" r:id="rId18" imgW="330057" imgH="215806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3091"/>
                          <a:ext cx="22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2" name="Object 64"/>
            <p:cNvGraphicFramePr>
              <a:graphicFrameLocks noChangeAspect="1"/>
            </p:cNvGraphicFramePr>
            <p:nvPr/>
          </p:nvGraphicFramePr>
          <p:xfrm>
            <a:off x="4925" y="3045"/>
            <a:ext cx="20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4" name="Equation" r:id="rId20" imgW="291973" imgH="228501" progId="Equation.DSMT4">
                    <p:embed/>
                  </p:oleObj>
                </mc:Choice>
                <mc:Fallback>
                  <p:oleObj name="Equation" r:id="rId20" imgW="291973" imgH="228501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3045"/>
                          <a:ext cx="201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3" name="Object 65"/>
            <p:cNvGraphicFramePr>
              <a:graphicFrameLocks noChangeAspect="1"/>
            </p:cNvGraphicFramePr>
            <p:nvPr/>
          </p:nvGraphicFramePr>
          <p:xfrm>
            <a:off x="2632" y="3043"/>
            <a:ext cx="28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5" name="Equation" r:id="rId22" imgW="419100" imgH="228600" progId="Equation.DSMT4">
                    <p:embed/>
                  </p:oleObj>
                </mc:Choice>
                <mc:Fallback>
                  <p:oleObj name="Equation" r:id="rId22" imgW="419100" imgH="2286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3043"/>
                          <a:ext cx="289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74" name="Object 66"/>
            <p:cNvGraphicFramePr>
              <a:graphicFrameLocks noChangeAspect="1"/>
            </p:cNvGraphicFramePr>
            <p:nvPr/>
          </p:nvGraphicFramePr>
          <p:xfrm>
            <a:off x="4445" y="3039"/>
            <a:ext cx="20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6" name="Equation" r:id="rId24" imgW="291973" imgH="228501" progId="Equation.DSMT4">
                    <p:embed/>
                  </p:oleObj>
                </mc:Choice>
                <mc:Fallback>
                  <p:oleObj name="Equation" r:id="rId24" imgW="291973" imgH="228501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" y="3039"/>
                          <a:ext cx="201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75" name="Freeform 67"/>
            <p:cNvSpPr>
              <a:spLocks/>
            </p:cNvSpPr>
            <p:nvPr/>
          </p:nvSpPr>
          <p:spPr bwMode="auto">
            <a:xfrm>
              <a:off x="2719" y="2848"/>
              <a:ext cx="459" cy="191"/>
            </a:xfrm>
            <a:custGeom>
              <a:avLst/>
              <a:gdLst>
                <a:gd name="T0" fmla="*/ 0 w 1050"/>
                <a:gd name="T1" fmla="*/ 398 h 398"/>
                <a:gd name="T2" fmla="*/ 508 w 1050"/>
                <a:gd name="T3" fmla="*/ 0 h 398"/>
                <a:gd name="T4" fmla="*/ 1050 w 1050"/>
                <a:gd name="T5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0" h="398">
                  <a:moveTo>
                    <a:pt x="0" y="398"/>
                  </a:moveTo>
                  <a:cubicBezTo>
                    <a:pt x="85" y="332"/>
                    <a:pt x="288" y="0"/>
                    <a:pt x="508" y="0"/>
                  </a:cubicBezTo>
                  <a:cubicBezTo>
                    <a:pt x="728" y="0"/>
                    <a:pt x="937" y="315"/>
                    <a:pt x="1050" y="398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6" name="Freeform 68"/>
            <p:cNvSpPr>
              <a:spLocks/>
            </p:cNvSpPr>
            <p:nvPr/>
          </p:nvSpPr>
          <p:spPr bwMode="auto">
            <a:xfrm>
              <a:off x="3178" y="2848"/>
              <a:ext cx="458" cy="191"/>
            </a:xfrm>
            <a:custGeom>
              <a:avLst/>
              <a:gdLst>
                <a:gd name="T0" fmla="*/ 0 w 1050"/>
                <a:gd name="T1" fmla="*/ 398 h 398"/>
                <a:gd name="T2" fmla="*/ 508 w 1050"/>
                <a:gd name="T3" fmla="*/ 0 h 398"/>
                <a:gd name="T4" fmla="*/ 1050 w 1050"/>
                <a:gd name="T5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0" h="398">
                  <a:moveTo>
                    <a:pt x="0" y="398"/>
                  </a:moveTo>
                  <a:cubicBezTo>
                    <a:pt x="85" y="332"/>
                    <a:pt x="288" y="0"/>
                    <a:pt x="508" y="0"/>
                  </a:cubicBezTo>
                  <a:cubicBezTo>
                    <a:pt x="728" y="0"/>
                    <a:pt x="937" y="315"/>
                    <a:pt x="1050" y="398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7" name="Freeform 69"/>
            <p:cNvSpPr>
              <a:spLocks/>
            </p:cNvSpPr>
            <p:nvPr/>
          </p:nvSpPr>
          <p:spPr bwMode="auto">
            <a:xfrm>
              <a:off x="4095" y="2848"/>
              <a:ext cx="459" cy="191"/>
            </a:xfrm>
            <a:custGeom>
              <a:avLst/>
              <a:gdLst>
                <a:gd name="T0" fmla="*/ 0 w 1050"/>
                <a:gd name="T1" fmla="*/ 398 h 398"/>
                <a:gd name="T2" fmla="*/ 508 w 1050"/>
                <a:gd name="T3" fmla="*/ 0 h 398"/>
                <a:gd name="T4" fmla="*/ 1050 w 1050"/>
                <a:gd name="T5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0" h="398">
                  <a:moveTo>
                    <a:pt x="0" y="398"/>
                  </a:moveTo>
                  <a:cubicBezTo>
                    <a:pt x="85" y="332"/>
                    <a:pt x="288" y="0"/>
                    <a:pt x="508" y="0"/>
                  </a:cubicBezTo>
                  <a:cubicBezTo>
                    <a:pt x="728" y="0"/>
                    <a:pt x="937" y="315"/>
                    <a:pt x="1050" y="398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8" name="Freeform 70"/>
            <p:cNvSpPr>
              <a:spLocks/>
            </p:cNvSpPr>
            <p:nvPr/>
          </p:nvSpPr>
          <p:spPr bwMode="auto">
            <a:xfrm>
              <a:off x="3636" y="2848"/>
              <a:ext cx="459" cy="191"/>
            </a:xfrm>
            <a:custGeom>
              <a:avLst/>
              <a:gdLst>
                <a:gd name="T0" fmla="*/ 0 w 1050"/>
                <a:gd name="T1" fmla="*/ 398 h 398"/>
                <a:gd name="T2" fmla="*/ 508 w 1050"/>
                <a:gd name="T3" fmla="*/ 0 h 398"/>
                <a:gd name="T4" fmla="*/ 1050 w 1050"/>
                <a:gd name="T5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0" h="398">
                  <a:moveTo>
                    <a:pt x="0" y="398"/>
                  </a:moveTo>
                  <a:cubicBezTo>
                    <a:pt x="85" y="332"/>
                    <a:pt x="288" y="0"/>
                    <a:pt x="508" y="0"/>
                  </a:cubicBezTo>
                  <a:cubicBezTo>
                    <a:pt x="728" y="0"/>
                    <a:pt x="937" y="315"/>
                    <a:pt x="1050" y="398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9" name="Freeform 71"/>
            <p:cNvSpPr>
              <a:spLocks/>
            </p:cNvSpPr>
            <p:nvPr/>
          </p:nvSpPr>
          <p:spPr bwMode="auto">
            <a:xfrm>
              <a:off x="4554" y="2848"/>
              <a:ext cx="459" cy="191"/>
            </a:xfrm>
            <a:custGeom>
              <a:avLst/>
              <a:gdLst>
                <a:gd name="T0" fmla="*/ 0 w 1050"/>
                <a:gd name="T1" fmla="*/ 398 h 398"/>
                <a:gd name="T2" fmla="*/ 508 w 1050"/>
                <a:gd name="T3" fmla="*/ 0 h 398"/>
                <a:gd name="T4" fmla="*/ 1050 w 1050"/>
                <a:gd name="T5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0" h="398">
                  <a:moveTo>
                    <a:pt x="0" y="398"/>
                  </a:moveTo>
                  <a:cubicBezTo>
                    <a:pt x="85" y="332"/>
                    <a:pt x="288" y="0"/>
                    <a:pt x="508" y="0"/>
                  </a:cubicBezTo>
                  <a:cubicBezTo>
                    <a:pt x="728" y="0"/>
                    <a:pt x="937" y="315"/>
                    <a:pt x="1050" y="398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92138" y="606425"/>
            <a:ext cx="804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按段光滑函数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因此可以展开成傅里叶级数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而且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87375" y="1196975"/>
            <a:ext cx="7777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这个级数为余弦级数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由</a:t>
            </a:r>
            <a:r>
              <a:rPr lang="en-US" altLang="zh-CN">
                <a:latin typeface="Times New Roman" panose="02020603050405020304" pitchFamily="18" charset="0"/>
              </a:rPr>
              <a:t>(10)</a:t>
            </a:r>
            <a:r>
              <a:rPr lang="zh-CN" altLang="en-US"/>
              <a:t>式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这时可把其中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Times New Roman" panose="02020603050405020304" pitchFamily="18" charset="0"/>
              </a:rPr>
              <a:t>~”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566988" y="2420938"/>
          <a:ext cx="3733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3" name="Equation" r:id="rId4" imgW="3733800" imgH="927100" progId="Equation.DSMT4">
                  <p:embed/>
                </p:oleObj>
              </mc:Choice>
              <mc:Fallback>
                <p:oleObj name="Equation" r:id="rId4" imgW="3733800" imgH="9271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420938"/>
                        <a:ext cx="37338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11188" y="3429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其中</a:t>
            </a:r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2894013" y="3860800"/>
          <a:ext cx="3190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4" name="Equation" r:id="rId6" imgW="3187700" imgH="850900" progId="Equation.DSMT4">
                  <p:embed/>
                </p:oleObj>
              </mc:Choice>
              <mc:Fallback>
                <p:oleObj name="Equation" r:id="rId6" imgW="3187700" imgH="8509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860800"/>
                        <a:ext cx="31908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894013" y="4941888"/>
          <a:ext cx="38385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5" name="Equation" r:id="rId8" imgW="3835400" imgH="850900" progId="Equation.DSMT4">
                  <p:embed/>
                </p:oleObj>
              </mc:Choice>
              <mc:Fallback>
                <p:oleObj name="Equation" r:id="rId8" imgW="3835400" imgH="8509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4941888"/>
                        <a:ext cx="38385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6" name="Group 6"/>
          <p:cNvGrpSpPr>
            <a:grpSpLocks/>
          </p:cNvGrpSpPr>
          <p:nvPr/>
        </p:nvGrpSpPr>
        <p:grpSpPr bwMode="auto">
          <a:xfrm>
            <a:off x="711200" y="1773238"/>
            <a:ext cx="2805113" cy="519112"/>
            <a:chOff x="448" y="1117"/>
            <a:chExt cx="1767" cy="327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448" y="1117"/>
              <a:ext cx="17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/>
                <a:t>改为“ ”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  <a:r>
                <a:rPr lang="zh-CN" altLang="en-US"/>
                <a:t>知道 </a:t>
              </a:r>
            </a:p>
          </p:txBody>
        </p:sp>
        <p:graphicFrame>
          <p:nvGraphicFramePr>
            <p:cNvPr id="87045" name="Object 5"/>
            <p:cNvGraphicFramePr>
              <a:graphicFrameLocks noChangeAspect="1"/>
            </p:cNvGraphicFramePr>
            <p:nvPr/>
          </p:nvGraphicFramePr>
          <p:xfrm>
            <a:off x="1162" y="1253"/>
            <a:ext cx="14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26" name="Equation" r:id="rId10" imgW="228600" imgH="190500" progId="Equation.DSMT4">
                    <p:embed/>
                  </p:oleObj>
                </mc:Choice>
                <mc:Fallback>
                  <p:oleObj name="Equation" r:id="rId10" imgW="228600" imgH="1905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1253"/>
                          <a:ext cx="14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258888" y="565150"/>
          <a:ext cx="68484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4" name="Equation" r:id="rId4" imgW="6845300" imgH="850900" progId="Equation.DSMT4">
                  <p:embed/>
                </p:oleObj>
              </mc:Choice>
              <mc:Fallback>
                <p:oleObj name="Equation" r:id="rId4" imgW="6845300" imgH="8509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5150"/>
                        <a:ext cx="68484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692275" y="1514475"/>
          <a:ext cx="5400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5" name="Equation" r:id="rId6" imgW="5397500" imgH="850900" progId="Equation.DSMT4">
                  <p:embed/>
                </p:oleObj>
              </mc:Choice>
              <mc:Fallback>
                <p:oleObj name="Equation" r:id="rId6" imgW="5397500" imgH="8509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14475"/>
                        <a:ext cx="54006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692275" y="2679700"/>
          <a:ext cx="5210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6" name="Equation" r:id="rId8" imgW="5207000" imgH="850900" progId="Equation.DSMT4">
                  <p:embed/>
                </p:oleObj>
              </mc:Choice>
              <mc:Fallback>
                <p:oleObj name="Equation" r:id="rId8" imgW="5207000" imgH="850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79700"/>
                        <a:ext cx="52101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703388" y="3852863"/>
          <a:ext cx="368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7" name="Equation" r:id="rId10" imgW="3683000" imgH="1447800" progId="Equation.DSMT4">
                  <p:embed/>
                </p:oleObj>
              </mc:Choice>
              <mc:Fallback>
                <p:oleObj name="Equation" r:id="rId10" imgW="3683000" imgH="1447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852863"/>
                        <a:ext cx="3683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11188" y="53006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cs typeface="Times New Roman" panose="02020603050405020304" pitchFamily="18" charset="0"/>
              </a:rPr>
              <a:t>所以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1417638" y="560388"/>
          <a:ext cx="4924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2" name="Equation" r:id="rId4" imgW="4927600" imgH="927100" progId="Equation.DSMT4">
                  <p:embed/>
                </p:oleObj>
              </mc:Choice>
              <mc:Fallback>
                <p:oleObj name="Equation" r:id="rId4" imgW="4927600" imgH="9271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60388"/>
                        <a:ext cx="49244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411413" y="1574800"/>
          <a:ext cx="544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3" name="Equation" r:id="rId6" imgW="5448300" imgH="990600" progId="Equation.DSMT4">
                  <p:embed/>
                </p:oleObj>
              </mc:Choice>
              <mc:Fallback>
                <p:oleObj name="Equation" r:id="rId6" imgW="5448300" imgH="9906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74800"/>
                        <a:ext cx="54483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59749"/>
              </p:ext>
            </p:extLst>
          </p:nvPr>
        </p:nvGraphicFramePr>
        <p:xfrm>
          <a:off x="2267744" y="3213100"/>
          <a:ext cx="35528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4" name="Equation" r:id="rId8" imgW="3556000" imgH="990600" progId="Equation.DSMT4">
                  <p:embed/>
                </p:oleObj>
              </mc:Choice>
              <mc:Fallback>
                <p:oleObj name="Equation" r:id="rId8" imgW="3556000" imgH="990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13100"/>
                        <a:ext cx="35528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336160"/>
              </p:ext>
            </p:extLst>
          </p:nvPr>
        </p:nvGraphicFramePr>
        <p:xfrm>
          <a:off x="638320" y="4869160"/>
          <a:ext cx="5972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" name="Equation" r:id="rId10" imgW="5968800" imgH="914400" progId="Equation.DSMT4">
                  <p:embed/>
                </p:oleObj>
              </mc:Choice>
              <mc:Fallback>
                <p:oleObj name="Equation" r:id="rId10" imgW="5968800" imgH="914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20" y="4869160"/>
                        <a:ext cx="59721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9" name="Group 13"/>
          <p:cNvGrpSpPr>
            <a:grpSpLocks/>
          </p:cNvGrpSpPr>
          <p:nvPr/>
        </p:nvGrpSpPr>
        <p:grpSpPr bwMode="auto">
          <a:xfrm>
            <a:off x="573088" y="2636838"/>
            <a:ext cx="2371725" cy="576262"/>
            <a:chOff x="431" y="1570"/>
            <a:chExt cx="1494" cy="363"/>
          </a:xfrm>
        </p:grpSpPr>
        <p:graphicFrame>
          <p:nvGraphicFramePr>
            <p:cNvPr id="65540" name="Object 4"/>
            <p:cNvGraphicFramePr>
              <a:graphicFrameLocks noChangeAspect="1"/>
            </p:cNvGraphicFramePr>
            <p:nvPr/>
          </p:nvGraphicFramePr>
          <p:xfrm>
            <a:off x="748" y="1661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06" name="Equation" r:id="rId12" imgW="799753" imgH="317362" progId="Equation.DSMT4">
                    <p:embed/>
                  </p:oleObj>
                </mc:Choice>
                <mc:Fallback>
                  <p:oleObj name="Equation" r:id="rId12" imgW="799753" imgH="317362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661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431" y="157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1247" y="160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395536" y="406441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由此可得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57526"/>
              </p:ext>
            </p:extLst>
          </p:nvPr>
        </p:nvGraphicFramePr>
        <p:xfrm>
          <a:off x="6578600" y="5859463"/>
          <a:ext cx="2095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" name="Equation" r:id="rId14" imgW="3822480" imgH="939600" progId="Equation.DSMT4">
                  <p:embed/>
                </p:oleObj>
              </mc:Choice>
              <mc:Fallback>
                <p:oleObj name="Equation" r:id="rId14" imgW="382248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5859463"/>
                        <a:ext cx="20955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062038" y="1203325"/>
          <a:ext cx="31146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7" name="Equation" r:id="rId4" imgW="3111500" imgH="2006600" progId="Equation.DSMT4">
                  <p:embed/>
                </p:oleObj>
              </mc:Choice>
              <mc:Fallback>
                <p:oleObj name="Equation" r:id="rId4" imgW="3111500" imgH="20066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1203325"/>
                        <a:ext cx="3114675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596900" y="3860800"/>
            <a:ext cx="8188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/>
              <a:t>函数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 </a:t>
            </a:r>
            <a:r>
              <a:rPr lang="zh-CN" altLang="en-US"/>
              <a:t>如图</a:t>
            </a:r>
            <a:r>
              <a:rPr lang="en-US" altLang="zh-CN">
                <a:latin typeface="Times New Roman" panose="02020603050405020304" pitchFamily="18" charset="0"/>
              </a:rPr>
              <a:t>15-10</a:t>
            </a:r>
            <a:r>
              <a:rPr lang="zh-CN" altLang="en-US"/>
              <a:t>所示</a:t>
            </a:r>
            <a:r>
              <a:rPr lang="en-US" altLang="zh-CN"/>
              <a:t>,</a:t>
            </a:r>
            <a:r>
              <a:rPr lang="zh-CN" altLang="en-US"/>
              <a:t>它是按段光滑函数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因而 </a:t>
            </a:r>
          </a:p>
        </p:txBody>
      </p:sp>
      <p:sp>
        <p:nvSpPr>
          <p:cNvPr id="64543" name="Rectangle 31"/>
          <p:cNvSpPr>
            <a:spLocks noChangeArrowheads="1"/>
          </p:cNvSpPr>
          <p:nvPr/>
        </p:nvSpPr>
        <p:spPr bwMode="auto">
          <a:xfrm>
            <a:off x="574675" y="4508500"/>
            <a:ext cx="542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可以展开成正弦级数</a:t>
            </a:r>
            <a:r>
              <a:rPr lang="en-US" altLang="zh-CN">
                <a:latin typeface="Times New Roman" panose="02020603050405020304" pitchFamily="18" charset="0"/>
              </a:rPr>
              <a:t>(12)</a:t>
            </a:r>
            <a:r>
              <a:rPr lang="en-US" altLang="zh-CN"/>
              <a:t>,</a:t>
            </a:r>
            <a:r>
              <a:rPr lang="zh-CN" altLang="en-US"/>
              <a:t>其系数 </a:t>
            </a:r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1835150" y="5084763"/>
          <a:ext cx="5334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8" name="Equation" r:id="rId6" imgW="5600700" imgH="850900" progId="Equation.DSMT4">
                  <p:embed/>
                </p:oleObj>
              </mc:Choice>
              <mc:Fallback>
                <p:oleObj name="Equation" r:id="rId6" imgW="5600700" imgH="8509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84763"/>
                        <a:ext cx="53340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47" name="Group 35"/>
          <p:cNvGrpSpPr>
            <a:grpSpLocks/>
          </p:cNvGrpSpPr>
          <p:nvPr/>
        </p:nvGrpSpPr>
        <p:grpSpPr bwMode="auto">
          <a:xfrm>
            <a:off x="611188" y="606425"/>
            <a:ext cx="4645025" cy="519113"/>
            <a:chOff x="385" y="382"/>
            <a:chExt cx="2926" cy="327"/>
          </a:xfrm>
        </p:grpSpPr>
        <p:sp>
          <p:nvSpPr>
            <p:cNvPr id="64514" name="Rectangle 2"/>
            <p:cNvSpPr>
              <a:spLocks noChangeArrowheads="1"/>
            </p:cNvSpPr>
            <p:nvPr/>
          </p:nvSpPr>
          <p:spPr bwMode="auto">
            <a:xfrm>
              <a:off x="385" y="382"/>
              <a:ext cx="2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/>
                <a:t> </a:t>
              </a:r>
              <a:r>
                <a:rPr lang="zh-CN" altLang="en-US"/>
                <a:t>求定义在</a:t>
              </a:r>
              <a:r>
                <a:rPr lang="zh-CN" altLang="en-US">
                  <a:latin typeface="Times New Roman" panose="02020603050405020304" pitchFamily="18" charset="0"/>
                </a:rPr>
                <a:t>          </a:t>
              </a:r>
              <a:r>
                <a:rPr lang="zh-CN" altLang="en-US"/>
                <a:t>上的函数</a:t>
              </a:r>
            </a:p>
          </p:txBody>
        </p:sp>
        <p:graphicFrame>
          <p:nvGraphicFramePr>
            <p:cNvPr id="64546" name="Object 34"/>
            <p:cNvGraphicFramePr>
              <a:graphicFrameLocks noChangeAspect="1"/>
            </p:cNvGraphicFramePr>
            <p:nvPr/>
          </p:nvGraphicFramePr>
          <p:xfrm>
            <a:off x="1840" y="415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49" name="Equation" r:id="rId8" imgW="774364" imgH="393529" progId="Equation.DSMT4">
                    <p:embed/>
                  </p:oleObj>
                </mc:Choice>
                <mc:Fallback>
                  <p:oleObj name="Equation" r:id="rId8" imgW="774364" imgH="393529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415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9" name="Group 37"/>
          <p:cNvGrpSpPr>
            <a:grpSpLocks/>
          </p:cNvGrpSpPr>
          <p:nvPr/>
        </p:nvGrpSpPr>
        <p:grpSpPr bwMode="auto">
          <a:xfrm>
            <a:off x="539750" y="3267075"/>
            <a:ext cx="5073650" cy="519113"/>
            <a:chOff x="340" y="2058"/>
            <a:chExt cx="3196" cy="327"/>
          </a:xfrm>
        </p:grpSpPr>
        <p:sp>
          <p:nvSpPr>
            <p:cNvPr id="64541" name="Rectangle 29"/>
            <p:cNvSpPr>
              <a:spLocks noChangeArrowheads="1"/>
            </p:cNvSpPr>
            <p:nvPr/>
          </p:nvSpPr>
          <p:spPr bwMode="auto">
            <a:xfrm>
              <a:off x="340" y="2058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(</a:t>
              </a:r>
              <a:r>
                <a:rPr lang="zh-CN" altLang="en-US"/>
                <a:t>其中</a:t>
              </a:r>
              <a:r>
                <a:rPr lang="en-US" altLang="zh-CN">
                  <a:latin typeface="Times New Roman" panose="02020603050405020304" pitchFamily="18" charset="0"/>
                </a:rPr>
                <a:t>0 &lt; </a:t>
              </a:r>
              <a:r>
                <a:rPr lang="en-US" altLang="zh-CN" i="1">
                  <a:latin typeface="Times New Roman" panose="02020603050405020304" pitchFamily="18" charset="0"/>
                </a:rPr>
                <a:t>h </a:t>
              </a:r>
              <a:r>
                <a:rPr lang="en-US" altLang="zh-CN">
                  <a:latin typeface="Times New Roman" panose="02020603050405020304" pitchFamily="18" charset="0"/>
                </a:rPr>
                <a:t>&lt;     </a:t>
              </a:r>
              <a:r>
                <a:rPr lang="en-US" altLang="zh-CN"/>
                <a:t>)</a:t>
              </a:r>
              <a:r>
                <a:rPr lang="zh-CN" altLang="en-US"/>
                <a:t>的正弦展开式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64548" name="Object 36"/>
            <p:cNvGraphicFramePr>
              <a:graphicFrameLocks noChangeAspect="1"/>
            </p:cNvGraphicFramePr>
            <p:nvPr/>
          </p:nvGraphicFramePr>
          <p:xfrm>
            <a:off x="1709" y="2179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0" name="Equation" r:id="rId10" imgW="241300" imgH="228600" progId="Equation.DSMT4">
                    <p:embed/>
                  </p:oleObj>
                </mc:Choice>
                <mc:Fallback>
                  <p:oleObj name="Equation" r:id="rId10" imgW="241300" imgH="2286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2179"/>
                          <a:ext cx="15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56" name="Group 44"/>
          <p:cNvGrpSpPr>
            <a:grpSpLocks/>
          </p:cNvGrpSpPr>
          <p:nvPr/>
        </p:nvGrpSpPr>
        <p:grpSpPr bwMode="auto">
          <a:xfrm>
            <a:off x="4929188" y="1265238"/>
            <a:ext cx="3314700" cy="2049462"/>
            <a:chOff x="3105" y="797"/>
            <a:chExt cx="2088" cy="1291"/>
          </a:xfrm>
        </p:grpSpPr>
        <p:sp>
          <p:nvSpPr>
            <p:cNvPr id="64518" name="Line 6"/>
            <p:cNvSpPr>
              <a:spLocks noChangeShapeType="1"/>
            </p:cNvSpPr>
            <p:nvPr/>
          </p:nvSpPr>
          <p:spPr bwMode="auto">
            <a:xfrm flipV="1">
              <a:off x="3105" y="1541"/>
              <a:ext cx="20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9" name="Line 7"/>
            <p:cNvSpPr>
              <a:spLocks noChangeShapeType="1"/>
            </p:cNvSpPr>
            <p:nvPr/>
          </p:nvSpPr>
          <p:spPr bwMode="auto">
            <a:xfrm flipV="1">
              <a:off x="3395" y="801"/>
              <a:ext cx="0" cy="10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3221" y="1541"/>
            <a:ext cx="15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1" name="Equation" r:id="rId12" imgW="215806" imgH="228501" progId="Equation.DSMT4">
                    <p:embed/>
                  </p:oleObj>
                </mc:Choice>
                <mc:Fallback>
                  <p:oleObj name="Equation" r:id="rId12" imgW="215806" imgH="228501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1541"/>
                          <a:ext cx="15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3219" y="797"/>
            <a:ext cx="13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2" name="Equation" r:id="rId14" imgW="190417" imgH="241195" progId="Equation.DSMT4">
                    <p:embed/>
                  </p:oleObj>
                </mc:Choice>
                <mc:Fallback>
                  <p:oleObj name="Equation" r:id="rId14" imgW="190417" imgH="241195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797"/>
                          <a:ext cx="13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2" name="Object 10"/>
            <p:cNvGraphicFramePr>
              <a:graphicFrameLocks noChangeAspect="1"/>
            </p:cNvGraphicFramePr>
            <p:nvPr/>
          </p:nvGraphicFramePr>
          <p:xfrm>
            <a:off x="5055" y="1585"/>
            <a:ext cx="138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3" name="Equation" r:id="rId16" imgW="190335" imgH="177646" progId="Equation.DSMT4">
                    <p:embed/>
                  </p:oleObj>
                </mc:Choice>
                <mc:Fallback>
                  <p:oleObj name="Equation" r:id="rId16" imgW="190335" imgH="177646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585"/>
                          <a:ext cx="138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3" name="Object 11"/>
            <p:cNvGraphicFramePr>
              <a:graphicFrameLocks noChangeAspect="1"/>
            </p:cNvGraphicFramePr>
            <p:nvPr/>
          </p:nvGraphicFramePr>
          <p:xfrm>
            <a:off x="3800" y="1570"/>
            <a:ext cx="12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4" name="Equation" r:id="rId18" imgW="165028" imgH="228501" progId="Equation.DSMT4">
                    <p:embed/>
                  </p:oleObj>
                </mc:Choice>
                <mc:Fallback>
                  <p:oleObj name="Equation" r:id="rId18" imgW="165028" imgH="228501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1570"/>
                          <a:ext cx="120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Object 12"/>
            <p:cNvGraphicFramePr>
              <a:graphicFrameLocks noChangeAspect="1"/>
            </p:cNvGraphicFramePr>
            <p:nvPr/>
          </p:nvGraphicFramePr>
          <p:xfrm>
            <a:off x="4723" y="1576"/>
            <a:ext cx="129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5" name="Equation" r:id="rId20" imgW="177492" imgH="177492" progId="Equation.DSMT4">
                    <p:embed/>
                  </p:oleObj>
                </mc:Choice>
                <mc:Fallback>
                  <p:oleObj name="Equation" r:id="rId20" imgW="177492" imgH="177492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1576"/>
                          <a:ext cx="129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Oval 13"/>
            <p:cNvSpPr>
              <a:spLocks noChangeArrowheads="1"/>
            </p:cNvSpPr>
            <p:nvPr/>
          </p:nvSpPr>
          <p:spPr bwMode="auto">
            <a:xfrm>
              <a:off x="3839" y="1510"/>
              <a:ext cx="58" cy="6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3897" y="1541"/>
              <a:ext cx="9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15"/>
            <p:cNvSpPr>
              <a:spLocks noChangeShapeType="1"/>
            </p:cNvSpPr>
            <p:nvPr/>
          </p:nvSpPr>
          <p:spPr bwMode="auto">
            <a:xfrm>
              <a:off x="3395" y="1124"/>
              <a:ext cx="4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3839" y="1292"/>
              <a:ext cx="58" cy="61"/>
            </a:xfrm>
            <a:prstGeom prst="ellipse">
              <a:avLst/>
            </a:prstGeom>
            <a:solidFill>
              <a:srgbClr val="666699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Oval 17"/>
            <p:cNvSpPr>
              <a:spLocks noChangeArrowheads="1"/>
            </p:cNvSpPr>
            <p:nvPr/>
          </p:nvSpPr>
          <p:spPr bwMode="auto">
            <a:xfrm>
              <a:off x="3839" y="1094"/>
              <a:ext cx="58" cy="60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30" name="Object 18"/>
            <p:cNvGraphicFramePr>
              <a:graphicFrameLocks noChangeAspect="1"/>
            </p:cNvGraphicFramePr>
            <p:nvPr/>
          </p:nvGraphicFramePr>
          <p:xfrm>
            <a:off x="3259" y="1035"/>
            <a:ext cx="102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56" name="Equation" r:id="rId22" imgW="139579" imgH="215713" progId="Equation.DSMT4">
                    <p:embed/>
                  </p:oleObj>
                </mc:Choice>
                <mc:Fallback>
                  <p:oleObj name="Equation" r:id="rId22" imgW="139579" imgH="215713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9" y="1035"/>
                          <a:ext cx="102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Line 19"/>
            <p:cNvSpPr>
              <a:spLocks noChangeShapeType="1"/>
            </p:cNvSpPr>
            <p:nvPr/>
          </p:nvSpPr>
          <p:spPr bwMode="auto">
            <a:xfrm>
              <a:off x="4803" y="1501"/>
              <a:ext cx="0" cy="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AutoShape 38"/>
            <p:cNvSpPr>
              <a:spLocks noChangeAspect="1" noChangeArrowheads="1" noTextEdit="1"/>
            </p:cNvSpPr>
            <p:nvPr/>
          </p:nvSpPr>
          <p:spPr bwMode="auto">
            <a:xfrm>
              <a:off x="3878" y="1888"/>
              <a:ext cx="64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Rectangle 40"/>
            <p:cNvSpPr>
              <a:spLocks noChangeArrowheads="1"/>
            </p:cNvSpPr>
            <p:nvPr/>
          </p:nvSpPr>
          <p:spPr bwMode="auto">
            <a:xfrm>
              <a:off x="4059" y="1888"/>
              <a:ext cx="3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15-10</a:t>
              </a:r>
              <a:endParaRPr lang="en-US" altLang="zh-CN"/>
            </a:p>
          </p:txBody>
        </p:sp>
        <p:sp>
          <p:nvSpPr>
            <p:cNvPr id="64554" name="Rectangle 42"/>
            <p:cNvSpPr>
              <a:spLocks noChangeArrowheads="1"/>
            </p:cNvSpPr>
            <p:nvPr/>
          </p:nvSpPr>
          <p:spPr bwMode="auto">
            <a:xfrm>
              <a:off x="3853" y="1877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</a:rPr>
                <a:t>图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050"/>
          <p:cNvGraphicFramePr>
            <a:graphicFrameLocks noChangeAspect="1"/>
          </p:cNvGraphicFramePr>
          <p:nvPr/>
        </p:nvGraphicFramePr>
        <p:xfrm>
          <a:off x="1835150" y="549275"/>
          <a:ext cx="47148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8" name="Equation" r:id="rId4" imgW="4953000" imgH="1092200" progId="Equation.DSMT4">
                  <p:embed/>
                </p:oleObj>
              </mc:Choice>
              <mc:Fallback>
                <p:oleObj name="Equation" r:id="rId4" imgW="4953000" imgH="1092200" progId="Equation.DSMT4">
                  <p:embed/>
                  <p:pic>
                    <p:nvPicPr>
                      <p:cNvPr id="0" name="Picture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9275"/>
                        <a:ext cx="47148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Rectangle 2052"/>
          <p:cNvSpPr>
            <a:spLocks noChangeArrowheads="1"/>
          </p:cNvSpPr>
          <p:nvPr/>
        </p:nvSpPr>
        <p:spPr bwMode="auto">
          <a:xfrm>
            <a:off x="598488" y="16144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63493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06584"/>
              </p:ext>
            </p:extLst>
          </p:nvPr>
        </p:nvGraphicFramePr>
        <p:xfrm>
          <a:off x="1195388" y="2433638"/>
          <a:ext cx="7096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9" name="Equation" r:id="rId6" imgW="7099200" imgH="927000" progId="Equation.DSMT4">
                  <p:embed/>
                </p:oleObj>
              </mc:Choice>
              <mc:Fallback>
                <p:oleObj name="Equation" r:id="rId6" imgW="7099200" imgH="927000" progId="Equation.DSMT4">
                  <p:embed/>
                  <p:pic>
                    <p:nvPicPr>
                      <p:cNvPr id="0" name="Picture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433638"/>
                        <a:ext cx="70961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0" name="Group 2060"/>
          <p:cNvGrpSpPr>
            <a:grpSpLocks/>
          </p:cNvGrpSpPr>
          <p:nvPr/>
        </p:nvGrpSpPr>
        <p:grpSpPr bwMode="auto">
          <a:xfrm>
            <a:off x="574675" y="3529013"/>
            <a:ext cx="6611938" cy="547687"/>
            <a:chOff x="362" y="2196"/>
            <a:chExt cx="4165" cy="345"/>
          </a:xfrm>
        </p:grpSpPr>
        <p:graphicFrame>
          <p:nvGraphicFramePr>
            <p:cNvPr id="63496" name="Object 2056"/>
            <p:cNvGraphicFramePr>
              <a:graphicFrameLocks noChangeAspect="1"/>
            </p:cNvGraphicFramePr>
            <p:nvPr/>
          </p:nvGraphicFramePr>
          <p:xfrm>
            <a:off x="698" y="2289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0" name="Equation" r:id="rId8" imgW="799753" imgH="317362" progId="Equation.DSMT4">
                    <p:embed/>
                  </p:oleObj>
                </mc:Choice>
                <mc:Fallback>
                  <p:oleObj name="Equation" r:id="rId8" imgW="799753" imgH="317362" progId="Equation.DSMT4">
                    <p:embed/>
                    <p:pic>
                      <p:nvPicPr>
                        <p:cNvPr id="0" name="Picture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2289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Object 2055"/>
            <p:cNvGraphicFramePr>
              <a:graphicFrameLocks noChangeAspect="1"/>
            </p:cNvGraphicFramePr>
            <p:nvPr/>
          </p:nvGraphicFramePr>
          <p:xfrm>
            <a:off x="3234" y="2269"/>
            <a:ext cx="52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1" name="Equation" r:id="rId10" imgW="825142" imgH="317362" progId="Equation.DSMT4">
                    <p:embed/>
                  </p:oleObj>
                </mc:Choice>
                <mc:Fallback>
                  <p:oleObj name="Equation" r:id="rId10" imgW="825142" imgH="317362" progId="Equation.DSMT4">
                    <p:embed/>
                    <p:pic>
                      <p:nvPicPr>
                        <p:cNvPr id="0" name="Picture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4" y="2269"/>
                          <a:ext cx="52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Rectangle 2057"/>
            <p:cNvSpPr>
              <a:spLocks noChangeArrowheads="1"/>
            </p:cNvSpPr>
            <p:nvPr/>
          </p:nvSpPr>
          <p:spPr bwMode="auto">
            <a:xfrm>
              <a:off x="362" y="219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3498" name="Rectangle 2058"/>
            <p:cNvSpPr>
              <a:spLocks noChangeArrowheads="1"/>
            </p:cNvSpPr>
            <p:nvPr/>
          </p:nvSpPr>
          <p:spPr bwMode="auto">
            <a:xfrm>
              <a:off x="1188" y="2214"/>
              <a:ext cx="2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级数的和为</a:t>
              </a:r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3499" name="Rectangle 2059"/>
            <p:cNvSpPr>
              <a:spLocks noChangeArrowheads="1"/>
            </p:cNvSpPr>
            <p:nvPr/>
          </p:nvSpPr>
          <p:spPr bwMode="auto">
            <a:xfrm>
              <a:off x="3805" y="2205"/>
              <a:ext cx="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3501" name="Object 20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38003"/>
              </p:ext>
            </p:extLst>
          </p:nvPr>
        </p:nvGraphicFramePr>
        <p:xfrm>
          <a:off x="2646363" y="4305300"/>
          <a:ext cx="3759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2" name="Equation" r:id="rId12" imgW="3759120" imgH="927000" progId="Equation.DSMT4">
                  <p:embed/>
                </p:oleObj>
              </mc:Choice>
              <mc:Fallback>
                <p:oleObj name="Equation" r:id="rId12" imgW="3759120" imgH="927000" progId="Equation.DSMT4">
                  <p:embed/>
                  <p:pic>
                    <p:nvPicPr>
                      <p:cNvPr id="0" name="Picture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305300"/>
                        <a:ext cx="37592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6" name="Group 2066"/>
          <p:cNvGrpSpPr>
            <a:grpSpLocks/>
          </p:cNvGrpSpPr>
          <p:nvPr/>
        </p:nvGrpSpPr>
        <p:grpSpPr bwMode="auto">
          <a:xfrm>
            <a:off x="577850" y="5399088"/>
            <a:ext cx="2805113" cy="533400"/>
            <a:chOff x="340" y="3466"/>
            <a:chExt cx="1767" cy="336"/>
          </a:xfrm>
        </p:grpSpPr>
        <p:sp>
          <p:nvSpPr>
            <p:cNvPr id="63504" name="Rectangle 2064"/>
            <p:cNvSpPr>
              <a:spLocks noChangeArrowheads="1"/>
            </p:cNvSpPr>
            <p:nvPr/>
          </p:nvSpPr>
          <p:spPr bwMode="auto">
            <a:xfrm>
              <a:off x="340" y="346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若令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503" name="Object 2063"/>
            <p:cNvGraphicFramePr>
              <a:graphicFrameLocks noChangeAspect="1"/>
            </p:cNvGraphicFramePr>
            <p:nvPr/>
          </p:nvGraphicFramePr>
          <p:xfrm>
            <a:off x="942" y="3550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3" name="Equation" r:id="rId14" imgW="799753" imgH="317362" progId="Equation.DSMT4">
                    <p:embed/>
                  </p:oleObj>
                </mc:Choice>
                <mc:Fallback>
                  <p:oleObj name="Equation" r:id="rId14" imgW="799753" imgH="317362" progId="Equation.DSMT4">
                    <p:embed/>
                    <p:pic>
                      <p:nvPicPr>
                        <p:cNvPr id="0" name="Picture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550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5" name="Rectangle 2065"/>
            <p:cNvSpPr>
              <a:spLocks noChangeArrowheads="1"/>
            </p:cNvSpPr>
            <p:nvPr/>
          </p:nvSpPr>
          <p:spPr bwMode="auto">
            <a:xfrm>
              <a:off x="1429" y="347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331913" y="620713"/>
            <a:ext cx="6688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zh-CN" altLang="en-US" sz="32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为周期的函数的傅里叶级数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615950" y="1341438"/>
            <a:ext cx="6919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设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是以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l </a:t>
            </a:r>
            <a:r>
              <a:rPr lang="zh-CN" altLang="en-US"/>
              <a:t>为周期的函数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通过变量替换</a:t>
            </a:r>
            <a:r>
              <a:rPr lang="en-US" altLang="zh-CN"/>
              <a:t>: 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740025" y="1854200"/>
          <a:ext cx="2930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54" name="Equation" r:id="rId4" imgW="2933700" imgH="850900" progId="Equation.DSMT4">
                  <p:embed/>
                </p:oleObj>
              </mc:Choice>
              <mc:Fallback>
                <p:oleObj name="Equation" r:id="rId4" imgW="2933700" imgH="850900" progId="Equation.DSMT4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1854200"/>
                        <a:ext cx="29305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701" name="Group 1117"/>
          <p:cNvGrpSpPr>
            <a:grpSpLocks/>
          </p:cNvGrpSpPr>
          <p:nvPr/>
        </p:nvGrpSpPr>
        <p:grpSpPr bwMode="auto">
          <a:xfrm>
            <a:off x="755650" y="3394075"/>
            <a:ext cx="7812088" cy="942975"/>
            <a:chOff x="476" y="2138"/>
            <a:chExt cx="4921" cy="594"/>
          </a:xfrm>
        </p:grpSpPr>
        <p:graphicFrame>
          <p:nvGraphicFramePr>
            <p:cNvPr id="48147" name="Object 19"/>
            <p:cNvGraphicFramePr>
              <a:graphicFrameLocks noChangeAspect="1"/>
            </p:cNvGraphicFramePr>
            <p:nvPr/>
          </p:nvGraphicFramePr>
          <p:xfrm>
            <a:off x="476" y="2138"/>
            <a:ext cx="133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5" name="Equation" r:id="rId6" imgW="2120900" imgH="939800" progId="Equation.DSMT4">
                    <p:embed/>
                  </p:oleObj>
                </mc:Choice>
                <mc:Fallback>
                  <p:oleObj name="Equation" r:id="rId6" imgW="2120900" imgH="939800" progId="Equation.DSMT4">
                    <p:embed/>
                    <p:pic>
                      <p:nvPicPr>
                        <p:cNvPr id="0" name="Picture 1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138"/>
                          <a:ext cx="1338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8" name="Object 20"/>
            <p:cNvGraphicFramePr>
              <a:graphicFrameLocks noChangeAspect="1"/>
            </p:cNvGraphicFramePr>
            <p:nvPr/>
          </p:nvGraphicFramePr>
          <p:xfrm>
            <a:off x="2119" y="2302"/>
            <a:ext cx="1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6" name="Equation" r:id="rId8" imgW="304536" imgH="393359" progId="Equation.DSMT4">
                    <p:embed/>
                  </p:oleObj>
                </mc:Choice>
                <mc:Fallback>
                  <p:oleObj name="Equation" r:id="rId8" imgW="304536" imgH="393359" progId="Equation.DSMT4">
                    <p:embed/>
                    <p:pic>
                      <p:nvPicPr>
                        <p:cNvPr id="0" name="Picture 1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2302"/>
                          <a:ext cx="1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9" name="Object 21"/>
            <p:cNvGraphicFramePr>
              <a:graphicFrameLocks noChangeAspect="1"/>
            </p:cNvGraphicFramePr>
            <p:nvPr/>
          </p:nvGraphicFramePr>
          <p:xfrm>
            <a:off x="2574" y="2290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7" name="Equation" r:id="rId10" imgW="875920" imgH="393529" progId="Equation.DSMT4">
                    <p:embed/>
                  </p:oleObj>
                </mc:Choice>
                <mc:Fallback>
                  <p:oleObj name="Equation" r:id="rId10" imgW="875920" imgH="393529" progId="Equation.DSMT4">
                    <p:embed/>
                    <p:pic>
                      <p:nvPicPr>
                        <p:cNvPr id="0" name="Picture 1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2290"/>
                          <a:ext cx="5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22"/>
            <p:cNvGraphicFramePr>
              <a:graphicFrameLocks noChangeAspect="1"/>
            </p:cNvGraphicFramePr>
            <p:nvPr/>
          </p:nvGraphicFramePr>
          <p:xfrm>
            <a:off x="4252" y="2296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8" name="Equation" r:id="rId12" imgW="317225" imgH="291847" progId="Equation.DSMT4">
                    <p:embed/>
                  </p:oleObj>
                </mc:Choice>
                <mc:Fallback>
                  <p:oleObj name="Equation" r:id="rId12" imgW="317225" imgH="291847" progId="Equation.DSMT4">
                    <p:embed/>
                    <p:pic>
                      <p:nvPicPr>
                        <p:cNvPr id="0" name="Picture 1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2296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1760" y="225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2259" y="222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3079" y="2233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4433" y="2224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60" name="Object 32"/>
            <p:cNvGraphicFramePr>
              <a:graphicFrameLocks noChangeAspect="1"/>
            </p:cNvGraphicFramePr>
            <p:nvPr/>
          </p:nvGraphicFramePr>
          <p:xfrm>
            <a:off x="4740" y="2296"/>
            <a:ext cx="6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9" name="Equation" r:id="rId14" imgW="1040948" imgH="380835" progId="Equation.DSMT4">
                    <p:embed/>
                  </p:oleObj>
                </mc:Choice>
                <mc:Fallback>
                  <p:oleObj name="Equation" r:id="rId14" imgW="1040948" imgH="380835" progId="Equation.DSMT4">
                    <p:embed/>
                    <p:pic>
                      <p:nvPicPr>
                        <p:cNvPr id="0" name="Picture 1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296"/>
                          <a:ext cx="65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687388" y="4445000"/>
            <a:ext cx="7413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上也可积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这时函数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的傅里叶级数展开式是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8687" name="Object 110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27972371"/>
              </p:ext>
            </p:extLst>
          </p:nvPr>
        </p:nvGraphicFramePr>
        <p:xfrm>
          <a:off x="1806575" y="5022850"/>
          <a:ext cx="68691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0" name="Equation" r:id="rId16" imgW="6883200" imgH="927000" progId="Equation.DSMT4">
                  <p:embed/>
                </p:oleObj>
              </mc:Choice>
              <mc:Fallback>
                <p:oleObj name="Equation" r:id="rId16" imgW="6883200" imgH="927000" progId="Equation.DSMT4">
                  <p:embed/>
                  <p:pic>
                    <p:nvPicPr>
                      <p:cNvPr id="0" name="Picture 11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5022850"/>
                        <a:ext cx="68691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700" name="Group 1116"/>
          <p:cNvGrpSpPr>
            <a:grpSpLocks/>
          </p:cNvGrpSpPr>
          <p:nvPr/>
        </p:nvGrpSpPr>
        <p:grpSpPr bwMode="auto">
          <a:xfrm>
            <a:off x="611188" y="2781300"/>
            <a:ext cx="8261350" cy="519113"/>
            <a:chOff x="370" y="1757"/>
            <a:chExt cx="5204" cy="327"/>
          </a:xfrm>
        </p:grpSpPr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70" y="1757"/>
              <a:ext cx="5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就可以将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zh-CN" altLang="en-US"/>
                <a:t>变换成以   为周期的关于变量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t </a:t>
              </a:r>
              <a:r>
                <a:rPr lang="zh-CN" altLang="en-US"/>
                <a:t>的函数 </a:t>
              </a:r>
            </a:p>
          </p:txBody>
        </p:sp>
        <p:graphicFrame>
          <p:nvGraphicFramePr>
            <p:cNvPr id="68698" name="Object 1114"/>
            <p:cNvGraphicFramePr>
              <a:graphicFrameLocks noChangeAspect="1"/>
            </p:cNvGraphicFramePr>
            <p:nvPr/>
          </p:nvGraphicFramePr>
          <p:xfrm>
            <a:off x="2460" y="1842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61" name="Equation" r:id="rId18" imgW="406048" imgH="304536" progId="Equation.DSMT4">
                    <p:embed/>
                  </p:oleObj>
                </mc:Choice>
                <mc:Fallback>
                  <p:oleObj name="Equation" r:id="rId18" imgW="406048" imgH="304536" progId="Equation.DSMT4">
                    <p:embed/>
                    <p:pic>
                      <p:nvPicPr>
                        <p:cNvPr id="0" name="Picture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" y="1842"/>
                          <a:ext cx="25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684213" y="620713"/>
          <a:ext cx="4048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5" name="Equation" r:id="rId4" imgW="4051300" imgH="939800" progId="Equation.DSMT4">
                  <p:embed/>
                </p:oleObj>
              </mc:Choice>
              <mc:Fallback>
                <p:oleObj name="Equation" r:id="rId4" imgW="4051300" imgH="939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40481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264599"/>
              </p:ext>
            </p:extLst>
          </p:nvPr>
        </p:nvGraphicFramePr>
        <p:xfrm>
          <a:off x="1535113" y="1693863"/>
          <a:ext cx="6731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6" name="Equation" r:id="rId6" imgW="6730920" imgH="939600" progId="Equation.DSMT4">
                  <p:embed/>
                </p:oleObj>
              </mc:Choice>
              <mc:Fallback>
                <p:oleObj name="Equation" r:id="rId6" imgW="6730920" imgH="939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693863"/>
                        <a:ext cx="67310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611188" y="3313113"/>
            <a:ext cx="5692775" cy="547687"/>
            <a:chOff x="385" y="2187"/>
            <a:chExt cx="3586" cy="345"/>
          </a:xfrm>
        </p:grpSpPr>
        <p:graphicFrame>
          <p:nvGraphicFramePr>
            <p:cNvPr id="62475" name="Object 11"/>
            <p:cNvGraphicFramePr>
              <a:graphicFrameLocks noChangeAspect="1"/>
            </p:cNvGraphicFramePr>
            <p:nvPr/>
          </p:nvGraphicFramePr>
          <p:xfrm>
            <a:off x="1111" y="2251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97" name="Equation" r:id="rId8" imgW="1384300" imgH="393700" progId="Equation.DSMT4">
                    <p:embed/>
                  </p:oleObj>
                </mc:Choice>
                <mc:Fallback>
                  <p:oleObj name="Equation" r:id="rId8" imgW="1384300" imgH="3937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251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4" name="Object 10"/>
            <p:cNvGraphicFramePr>
              <a:graphicFrameLocks noChangeAspect="1"/>
            </p:cNvGraphicFramePr>
            <p:nvPr/>
          </p:nvGraphicFramePr>
          <p:xfrm>
            <a:off x="2381" y="2251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98" name="Equation" r:id="rId10" imgW="799753" imgH="393529" progId="Equation.DSMT4">
                    <p:embed/>
                  </p:oleObj>
                </mc:Choice>
                <mc:Fallback>
                  <p:oleObj name="Equation" r:id="rId10" imgW="799753" imgH="393529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251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385" y="2205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把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2009" y="218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2880" y="2196"/>
              <a:ext cx="10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内展开成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609600" y="3989388"/>
            <a:ext cx="4467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latin typeface="Times New Roman" panose="02020603050405020304" pitchFamily="18" charset="0"/>
              </a:rPr>
              <a:t>(i)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正弦级数</a:t>
            </a:r>
            <a:r>
              <a:rPr lang="en-US" altLang="zh-CN">
                <a:latin typeface="Times New Roman" panose="02020603050405020304" pitchFamily="18" charset="0"/>
              </a:rPr>
              <a:t>;  (ii)</a:t>
            </a:r>
            <a:r>
              <a:rPr lang="zh-CN" altLang="en-US">
                <a:latin typeface="Times New Roman" panose="02020603050405020304" pitchFamily="18" charset="0"/>
              </a:rPr>
              <a:t>余弦级数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88963" y="4710113"/>
            <a:ext cx="808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/>
              <a:t>)</a:t>
            </a:r>
            <a:r>
              <a:rPr lang="zh-CN" altLang="en-US"/>
              <a:t>为了把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展开</a:t>
            </a:r>
            <a:r>
              <a:rPr lang="zh-CN" altLang="en-US"/>
              <a:t>为正弦级数</a:t>
            </a:r>
            <a:r>
              <a:rPr lang="en-US" altLang="zh-CN"/>
              <a:t>,</a:t>
            </a:r>
            <a:r>
              <a:rPr lang="zh-CN" altLang="en-US"/>
              <a:t>对</a:t>
            </a:r>
            <a:r>
              <a:rPr lang="en-US" altLang="zh-CN" i="1"/>
              <a:t>f</a:t>
            </a:r>
            <a:r>
              <a:rPr lang="zh-CN" altLang="en-US"/>
              <a:t>做奇式周期延 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581025" y="5373688"/>
            <a:ext cx="455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拓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15-11)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并由公式</a:t>
            </a:r>
            <a:r>
              <a:rPr lang="en-US" altLang="zh-CN"/>
              <a:t>(8)</a:t>
            </a:r>
            <a:r>
              <a:rPr lang="zh-CN" altLang="en-US"/>
              <a:t>有</a:t>
            </a:r>
          </a:p>
        </p:txBody>
      </p:sp>
      <p:grpSp>
        <p:nvGrpSpPr>
          <p:cNvPr id="83980" name="Group 12"/>
          <p:cNvGrpSpPr>
            <a:grpSpLocks/>
          </p:cNvGrpSpPr>
          <p:nvPr/>
        </p:nvGrpSpPr>
        <p:grpSpPr bwMode="auto">
          <a:xfrm>
            <a:off x="573088" y="2736850"/>
            <a:ext cx="4662487" cy="547688"/>
            <a:chOff x="361" y="1724"/>
            <a:chExt cx="2937" cy="345"/>
          </a:xfrm>
        </p:grpSpPr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61" y="172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70" name="Object 6"/>
            <p:cNvGraphicFramePr>
              <a:graphicFrameLocks noChangeAspect="1"/>
            </p:cNvGraphicFramePr>
            <p:nvPr/>
          </p:nvGraphicFramePr>
          <p:xfrm>
            <a:off x="719" y="1814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99" name="Equation" r:id="rId12" imgW="799753" imgH="317362" progId="Equation.DSMT4">
                    <p:embed/>
                  </p:oleObj>
                </mc:Choice>
                <mc:Fallback>
                  <p:oleObj name="Equation" r:id="rId12" imgW="799753" imgH="317362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1814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228" y="1742"/>
              <a:ext cx="2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级数收敛于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0.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979" name="Object 11"/>
            <p:cNvGraphicFramePr>
              <a:graphicFrameLocks noChangeAspect="1"/>
            </p:cNvGraphicFramePr>
            <p:nvPr/>
          </p:nvGraphicFramePr>
          <p:xfrm>
            <a:off x="1421" y="1850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00" name="Equation" r:id="rId14" imgW="241300" imgH="228600" progId="Equation.DSMT4">
                    <p:embed/>
                  </p:oleObj>
                </mc:Choice>
                <mc:Fallback>
                  <p:oleObj name="Equation" r:id="rId14" imgW="241300" imgH="2286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1850"/>
                          <a:ext cx="15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7" name="Group 47"/>
          <p:cNvGrpSpPr>
            <a:grpSpLocks/>
          </p:cNvGrpSpPr>
          <p:nvPr/>
        </p:nvGrpSpPr>
        <p:grpSpPr bwMode="auto">
          <a:xfrm>
            <a:off x="1946275" y="703263"/>
            <a:ext cx="5921375" cy="2438400"/>
            <a:chOff x="1226" y="443"/>
            <a:chExt cx="3730" cy="1536"/>
          </a:xfrm>
        </p:grpSpPr>
        <p:graphicFrame>
          <p:nvGraphicFramePr>
            <p:cNvPr id="61445" name="Object 5"/>
            <p:cNvGraphicFramePr>
              <a:graphicFrameLocks noChangeAspect="1"/>
            </p:cNvGraphicFramePr>
            <p:nvPr/>
          </p:nvGraphicFramePr>
          <p:xfrm>
            <a:off x="2261" y="1754"/>
            <a:ext cx="71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6" name="Equation" r:id="rId4" imgW="1015559" imgH="317362" progId="Equation.DSMT4">
                    <p:embed/>
                  </p:oleObj>
                </mc:Choice>
                <mc:Fallback>
                  <p:oleObj name="Equation" r:id="rId4" imgW="1015559" imgH="317362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754"/>
                          <a:ext cx="71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 flipV="1">
              <a:off x="1226" y="1141"/>
              <a:ext cx="37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 flipV="1">
              <a:off x="2613" y="447"/>
              <a:ext cx="0" cy="11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48" name="Object 8"/>
            <p:cNvGraphicFramePr>
              <a:graphicFrameLocks noChangeAspect="1"/>
            </p:cNvGraphicFramePr>
            <p:nvPr/>
          </p:nvGraphicFramePr>
          <p:xfrm>
            <a:off x="2634" y="1141"/>
            <a:ext cx="16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7" name="Equation" r:id="rId6" imgW="215806" imgH="228501" progId="Equation.DSMT4">
                    <p:embed/>
                  </p:oleObj>
                </mc:Choice>
                <mc:Fallback>
                  <p:oleObj name="Equation" r:id="rId6" imgW="215806" imgH="228501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1141"/>
                          <a:ext cx="168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9" name="Object 9"/>
            <p:cNvGraphicFramePr>
              <a:graphicFrameLocks noChangeAspect="1"/>
            </p:cNvGraphicFramePr>
            <p:nvPr/>
          </p:nvGraphicFramePr>
          <p:xfrm>
            <a:off x="2456" y="443"/>
            <a:ext cx="14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8" name="Equation" r:id="rId8" imgW="190417" imgH="241195" progId="Equation.DSMT4">
                    <p:embed/>
                  </p:oleObj>
                </mc:Choice>
                <mc:Fallback>
                  <p:oleObj name="Equation" r:id="rId8" imgW="190417" imgH="241195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" y="443"/>
                          <a:ext cx="148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0" name="Object 10"/>
            <p:cNvGraphicFramePr>
              <a:graphicFrameLocks noChangeAspect="1"/>
            </p:cNvGraphicFramePr>
            <p:nvPr/>
          </p:nvGraphicFramePr>
          <p:xfrm>
            <a:off x="4808" y="1168"/>
            <a:ext cx="148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9" name="Equation" r:id="rId10" imgW="190335" imgH="177646" progId="Equation.DSMT4">
                    <p:embed/>
                  </p:oleObj>
                </mc:Choice>
                <mc:Fallback>
                  <p:oleObj name="Equation" r:id="rId10" imgW="190335" imgH="177646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168"/>
                          <a:ext cx="148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2903" y="1183"/>
            <a:ext cx="118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0" name="Equation" r:id="rId12" imgW="152268" imgH="215713" progId="Equation.DSMT4">
                    <p:embed/>
                  </p:oleObj>
                </mc:Choice>
                <mc:Fallback>
                  <p:oleObj name="Equation" r:id="rId12" imgW="152268" imgH="215713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3" y="1183"/>
                          <a:ext cx="118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1951" y="1168"/>
            <a:ext cx="217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1" name="Equation" r:id="rId14" imgW="279279" imgH="215806" progId="Equation.DSMT4">
                    <p:embed/>
                  </p:oleObj>
                </mc:Choice>
                <mc:Fallback>
                  <p:oleObj name="Equation" r:id="rId14" imgW="279279" imgH="215806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1168"/>
                          <a:ext cx="217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3" name="Object 13"/>
            <p:cNvGraphicFramePr>
              <a:graphicFrameLocks noChangeAspect="1"/>
            </p:cNvGraphicFramePr>
            <p:nvPr/>
          </p:nvGraphicFramePr>
          <p:xfrm>
            <a:off x="1472" y="1144"/>
            <a:ext cx="24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2" name="Equation" r:id="rId16" imgW="317087" imgH="266353" progId="Equation.DSMT4">
                    <p:embed/>
                  </p:oleObj>
                </mc:Choice>
                <mc:Fallback>
                  <p:oleObj name="Equation" r:id="rId16" imgW="317087" imgH="266353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1144"/>
                          <a:ext cx="246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4" name="Object 14"/>
            <p:cNvGraphicFramePr>
              <a:graphicFrameLocks noChangeAspect="1"/>
            </p:cNvGraphicFramePr>
            <p:nvPr/>
          </p:nvGraphicFramePr>
          <p:xfrm>
            <a:off x="3628" y="1168"/>
            <a:ext cx="11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3" name="Equation" r:id="rId18" imgW="152334" imgH="228501" progId="Equation.DSMT4">
                    <p:embed/>
                  </p:oleObj>
                </mc:Choice>
                <mc:Fallback>
                  <p:oleObj name="Equation" r:id="rId18" imgW="152334" imgH="228501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1168"/>
                          <a:ext cx="118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5" name="Oval 15"/>
            <p:cNvSpPr>
              <a:spLocks noChangeArrowheads="1"/>
            </p:cNvSpPr>
            <p:nvPr/>
          </p:nvSpPr>
          <p:spPr bwMode="auto">
            <a:xfrm>
              <a:off x="2282" y="1113"/>
              <a:ext cx="62" cy="56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6" name="Oval 16"/>
            <p:cNvSpPr>
              <a:spLocks noChangeArrowheads="1"/>
            </p:cNvSpPr>
            <p:nvPr/>
          </p:nvSpPr>
          <p:spPr bwMode="auto">
            <a:xfrm>
              <a:off x="2924" y="1112"/>
              <a:ext cx="62" cy="56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Oval 17"/>
            <p:cNvSpPr>
              <a:spLocks noChangeArrowheads="1"/>
            </p:cNvSpPr>
            <p:nvPr/>
          </p:nvSpPr>
          <p:spPr bwMode="auto">
            <a:xfrm>
              <a:off x="3669" y="1112"/>
              <a:ext cx="62" cy="56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8" name="Oval 18"/>
            <p:cNvSpPr>
              <a:spLocks noChangeArrowheads="1"/>
            </p:cNvSpPr>
            <p:nvPr/>
          </p:nvSpPr>
          <p:spPr bwMode="auto">
            <a:xfrm>
              <a:off x="1640" y="1113"/>
              <a:ext cx="62" cy="56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59" name="Group 19"/>
            <p:cNvGrpSpPr>
              <a:grpSpLocks/>
            </p:cNvGrpSpPr>
            <p:nvPr/>
          </p:nvGrpSpPr>
          <p:grpSpPr bwMode="auto">
            <a:xfrm>
              <a:off x="2261" y="833"/>
              <a:ext cx="725" cy="615"/>
              <a:chOff x="5960" y="1862"/>
              <a:chExt cx="1470" cy="1368"/>
            </a:xfrm>
          </p:grpSpPr>
          <p:sp>
            <p:nvSpPr>
              <p:cNvPr id="61460" name="Line 20"/>
              <p:cNvSpPr>
                <a:spLocks noChangeShapeType="1"/>
              </p:cNvSpPr>
              <p:nvPr/>
            </p:nvSpPr>
            <p:spPr bwMode="auto">
              <a:xfrm flipV="1">
                <a:off x="6044" y="1926"/>
                <a:ext cx="1302" cy="123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1" name="Oval 21"/>
              <p:cNvSpPr>
                <a:spLocks noChangeArrowheads="1"/>
              </p:cNvSpPr>
              <p:nvPr/>
            </p:nvSpPr>
            <p:spPr bwMode="auto">
              <a:xfrm>
                <a:off x="5960" y="3104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2" name="Oval 22"/>
              <p:cNvSpPr>
                <a:spLocks noChangeArrowheads="1"/>
              </p:cNvSpPr>
              <p:nvPr/>
            </p:nvSpPr>
            <p:spPr bwMode="auto">
              <a:xfrm>
                <a:off x="7304" y="1862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63" name="Group 23"/>
            <p:cNvGrpSpPr>
              <a:grpSpLocks/>
            </p:cNvGrpSpPr>
            <p:nvPr/>
          </p:nvGrpSpPr>
          <p:grpSpPr bwMode="auto">
            <a:xfrm>
              <a:off x="2965" y="832"/>
              <a:ext cx="725" cy="615"/>
              <a:chOff x="5960" y="1862"/>
              <a:chExt cx="1470" cy="1368"/>
            </a:xfrm>
          </p:grpSpPr>
          <p:sp>
            <p:nvSpPr>
              <p:cNvPr id="61464" name="Line 24"/>
              <p:cNvSpPr>
                <a:spLocks noChangeShapeType="1"/>
              </p:cNvSpPr>
              <p:nvPr/>
            </p:nvSpPr>
            <p:spPr bwMode="auto">
              <a:xfrm flipV="1">
                <a:off x="6044" y="1926"/>
                <a:ext cx="1302" cy="123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5" name="Oval 25"/>
              <p:cNvSpPr>
                <a:spLocks noChangeArrowheads="1"/>
              </p:cNvSpPr>
              <p:nvPr/>
            </p:nvSpPr>
            <p:spPr bwMode="auto">
              <a:xfrm>
                <a:off x="5960" y="3104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6" name="Oval 26"/>
              <p:cNvSpPr>
                <a:spLocks noChangeArrowheads="1"/>
              </p:cNvSpPr>
              <p:nvPr/>
            </p:nvSpPr>
            <p:spPr bwMode="auto">
              <a:xfrm>
                <a:off x="7304" y="1862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67" name="Group 27"/>
            <p:cNvGrpSpPr>
              <a:grpSpLocks/>
            </p:cNvGrpSpPr>
            <p:nvPr/>
          </p:nvGrpSpPr>
          <p:grpSpPr bwMode="auto">
            <a:xfrm>
              <a:off x="3690" y="834"/>
              <a:ext cx="725" cy="615"/>
              <a:chOff x="5960" y="1862"/>
              <a:chExt cx="1470" cy="1368"/>
            </a:xfrm>
          </p:grpSpPr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 flipV="1">
                <a:off x="6044" y="1926"/>
                <a:ext cx="1302" cy="123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9" name="Oval 29"/>
              <p:cNvSpPr>
                <a:spLocks noChangeArrowheads="1"/>
              </p:cNvSpPr>
              <p:nvPr/>
            </p:nvSpPr>
            <p:spPr bwMode="auto">
              <a:xfrm>
                <a:off x="5960" y="3104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0" name="Oval 30"/>
              <p:cNvSpPr>
                <a:spLocks noChangeArrowheads="1"/>
              </p:cNvSpPr>
              <p:nvPr/>
            </p:nvSpPr>
            <p:spPr bwMode="auto">
              <a:xfrm>
                <a:off x="7304" y="1862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1" name="Group 31"/>
            <p:cNvGrpSpPr>
              <a:grpSpLocks/>
            </p:cNvGrpSpPr>
            <p:nvPr/>
          </p:nvGrpSpPr>
          <p:grpSpPr bwMode="auto">
            <a:xfrm>
              <a:off x="1640" y="834"/>
              <a:ext cx="725" cy="615"/>
              <a:chOff x="5960" y="1862"/>
              <a:chExt cx="1470" cy="1368"/>
            </a:xfrm>
          </p:grpSpPr>
          <p:sp>
            <p:nvSpPr>
              <p:cNvPr id="61472" name="Line 32"/>
              <p:cNvSpPr>
                <a:spLocks noChangeShapeType="1"/>
              </p:cNvSpPr>
              <p:nvPr/>
            </p:nvSpPr>
            <p:spPr bwMode="auto">
              <a:xfrm flipV="1">
                <a:off x="6044" y="1926"/>
                <a:ext cx="1302" cy="123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3" name="Oval 33"/>
              <p:cNvSpPr>
                <a:spLocks noChangeArrowheads="1"/>
              </p:cNvSpPr>
              <p:nvPr/>
            </p:nvSpPr>
            <p:spPr bwMode="auto">
              <a:xfrm>
                <a:off x="5960" y="3104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4" name="Oval 34"/>
              <p:cNvSpPr>
                <a:spLocks noChangeArrowheads="1"/>
              </p:cNvSpPr>
              <p:nvPr/>
            </p:nvSpPr>
            <p:spPr bwMode="auto">
              <a:xfrm>
                <a:off x="7304" y="1862"/>
                <a:ext cx="126" cy="126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0000FF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75" name="Oval 35"/>
            <p:cNvSpPr>
              <a:spLocks noChangeArrowheads="1"/>
            </p:cNvSpPr>
            <p:nvPr/>
          </p:nvSpPr>
          <p:spPr bwMode="auto">
            <a:xfrm>
              <a:off x="4373" y="1113"/>
              <a:ext cx="62" cy="56"/>
            </a:xfrm>
            <a:prstGeom prst="ellipse">
              <a:avLst/>
            </a:prstGeom>
            <a:solidFill>
              <a:srgbClr val="0000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6" name="Freeform 36"/>
            <p:cNvSpPr>
              <a:spLocks/>
            </p:cNvSpPr>
            <p:nvPr/>
          </p:nvSpPr>
          <p:spPr bwMode="auto">
            <a:xfrm>
              <a:off x="1354" y="863"/>
              <a:ext cx="328" cy="275"/>
            </a:xfrm>
            <a:custGeom>
              <a:avLst/>
              <a:gdLst>
                <a:gd name="T0" fmla="*/ 0 w 664"/>
                <a:gd name="T1" fmla="*/ 611 h 611"/>
                <a:gd name="T2" fmla="*/ 664 w 664"/>
                <a:gd name="T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4" h="611">
                  <a:moveTo>
                    <a:pt x="0" y="611"/>
                  </a:moveTo>
                  <a:lnTo>
                    <a:pt x="664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7" name="Oval 37"/>
            <p:cNvSpPr>
              <a:spLocks noChangeArrowheads="1"/>
            </p:cNvSpPr>
            <p:nvPr/>
          </p:nvSpPr>
          <p:spPr bwMode="auto">
            <a:xfrm>
              <a:off x="1661" y="834"/>
              <a:ext cx="62" cy="56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2530" y="843"/>
              <a:ext cx="6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79" name="Object 39"/>
            <p:cNvGraphicFramePr>
              <a:graphicFrameLocks noChangeAspect="1"/>
            </p:cNvGraphicFramePr>
            <p:nvPr/>
          </p:nvGraphicFramePr>
          <p:xfrm>
            <a:off x="2634" y="750"/>
            <a:ext cx="118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4" name="Equation" r:id="rId20" imgW="152268" imgH="215713" progId="Equation.DSMT4">
                    <p:embed/>
                  </p:oleObj>
                </mc:Choice>
                <mc:Fallback>
                  <p:oleObj name="Equation" r:id="rId20" imgW="152268" imgH="215713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4" y="750"/>
                          <a:ext cx="118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82" name="Object 42"/>
          <p:cNvGraphicFramePr>
            <a:graphicFrameLocks noChangeAspect="1"/>
          </p:cNvGraphicFramePr>
          <p:nvPr/>
        </p:nvGraphicFramePr>
        <p:xfrm>
          <a:off x="1619250" y="3429000"/>
          <a:ext cx="3162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5" name="Equation" r:id="rId22" imgW="3162300" imgH="431800" progId="Equation.DSMT4">
                  <p:embed/>
                </p:oleObj>
              </mc:Choice>
              <mc:Fallback>
                <p:oleObj name="Equation" r:id="rId22" imgW="3162300" imgH="4318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429000"/>
                        <a:ext cx="3162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1" name="Object 41"/>
          <p:cNvGraphicFramePr>
            <a:graphicFrameLocks noChangeAspect="1"/>
          </p:cNvGraphicFramePr>
          <p:nvPr/>
        </p:nvGraphicFramePr>
        <p:xfrm>
          <a:off x="1619250" y="4076700"/>
          <a:ext cx="5095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6" name="Equation" r:id="rId24" imgW="5092700" imgH="850900" progId="Equation.DSMT4">
                  <p:embed/>
                </p:oleObj>
              </mc:Choice>
              <mc:Fallback>
                <p:oleObj name="Equation" r:id="rId24" imgW="5092700" imgH="8509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50958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0" name="Object 40"/>
          <p:cNvGraphicFramePr>
            <a:graphicFrameLocks noChangeAspect="1"/>
          </p:cNvGraphicFramePr>
          <p:nvPr/>
        </p:nvGraphicFramePr>
        <p:xfrm>
          <a:off x="1993900" y="5013325"/>
          <a:ext cx="3467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7" name="Equation" r:id="rId26" imgW="3467100" imgH="850900" progId="Equation.DSMT4">
                  <p:embed/>
                </p:oleObj>
              </mc:Choice>
              <mc:Fallback>
                <p:oleObj name="Equation" r:id="rId26" imgW="3467100" imgH="8509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013325"/>
                        <a:ext cx="34671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609600" y="620713"/>
            <a:ext cx="6602413" cy="519112"/>
            <a:chOff x="385" y="391"/>
            <a:chExt cx="4159" cy="327"/>
          </a:xfrm>
        </p:grpSpPr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385" y="39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18" name="Object 2"/>
            <p:cNvGraphicFramePr>
              <a:graphicFrameLocks noChangeAspect="1"/>
            </p:cNvGraphicFramePr>
            <p:nvPr/>
          </p:nvGraphicFramePr>
          <p:xfrm>
            <a:off x="1156" y="436"/>
            <a:ext cx="8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5" name="Equation" r:id="rId4" imgW="1358310" imgH="393529" progId="Equation.DSMT4">
                    <p:embed/>
                  </p:oleObj>
                </mc:Choice>
                <mc:Fallback>
                  <p:oleObj name="Equation" r:id="rId4" imgW="1358310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436"/>
                          <a:ext cx="8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973" y="391"/>
              <a:ext cx="2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(9)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及收敛定理得到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798513" y="1136650"/>
          <a:ext cx="4733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6" name="Equation" r:id="rId6" imgW="4737100" imgH="927100" progId="Equation.DSMT4">
                  <p:embed/>
                </p:oleObj>
              </mc:Choice>
              <mc:Fallback>
                <p:oleObj name="Equation" r:id="rId6" imgW="4737100" imgH="9271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136650"/>
                        <a:ext cx="47339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62928"/>
              </p:ext>
            </p:extLst>
          </p:nvPr>
        </p:nvGraphicFramePr>
        <p:xfrm>
          <a:off x="1619250" y="2270125"/>
          <a:ext cx="6905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7" name="Equation" r:id="rId8" imgW="6908760" imgH="939600" progId="Equation.DSMT4">
                  <p:embed/>
                </p:oleObj>
              </mc:Choice>
              <mc:Fallback>
                <p:oleObj name="Equation" r:id="rId8" imgW="6908760" imgH="939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0125"/>
                        <a:ext cx="6905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00075" y="3370263"/>
            <a:ext cx="5292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但当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</a:rPr>
              <a:t>0, 2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右边级数收敛于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2362200" y="4005263"/>
            <a:ext cx="4229100" cy="2087562"/>
            <a:chOff x="1488" y="2460"/>
            <a:chExt cx="2664" cy="1315"/>
          </a:xfrm>
        </p:grpSpPr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2489" y="3566"/>
            <a:ext cx="69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8" name="Equation" r:id="rId10" imgW="1028254" imgH="317362" progId="Equation.DSMT4">
                    <p:embed/>
                  </p:oleObj>
                </mc:Choice>
                <mc:Fallback>
                  <p:oleObj name="Equation" r:id="rId10" imgW="1028254" imgH="317362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3566"/>
                          <a:ext cx="690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 flipV="1">
              <a:off x="1488" y="3110"/>
              <a:ext cx="266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 flipV="1">
              <a:off x="2758" y="2463"/>
              <a:ext cx="0" cy="10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31" name="Object 15"/>
            <p:cNvGraphicFramePr>
              <a:graphicFrameLocks noChangeAspect="1"/>
            </p:cNvGraphicFramePr>
            <p:nvPr/>
          </p:nvGraphicFramePr>
          <p:xfrm>
            <a:off x="2775" y="3110"/>
            <a:ext cx="145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9" name="Equation" r:id="rId12" imgW="215806" imgH="228501" progId="Equation.DSMT4">
                    <p:embed/>
                  </p:oleObj>
                </mc:Choice>
                <mc:Fallback>
                  <p:oleObj name="Equation" r:id="rId12" imgW="215806" imgH="228501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110"/>
                          <a:ext cx="145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16"/>
            <p:cNvGraphicFramePr>
              <a:graphicFrameLocks noChangeAspect="1"/>
            </p:cNvGraphicFramePr>
            <p:nvPr/>
          </p:nvGraphicFramePr>
          <p:xfrm>
            <a:off x="2600" y="2460"/>
            <a:ext cx="12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0" name="Equation" r:id="rId14" imgW="190417" imgH="241195" progId="Equation.DSMT4">
                    <p:embed/>
                  </p:oleObj>
                </mc:Choice>
                <mc:Fallback>
                  <p:oleObj name="Equation" r:id="rId14" imgW="190417" imgH="241195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2460"/>
                          <a:ext cx="127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17"/>
            <p:cNvGraphicFramePr>
              <a:graphicFrameLocks noChangeAspect="1"/>
            </p:cNvGraphicFramePr>
            <p:nvPr/>
          </p:nvGraphicFramePr>
          <p:xfrm>
            <a:off x="4009" y="3161"/>
            <a:ext cx="128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1" name="Equation" r:id="rId16" imgW="190335" imgH="177646" progId="Equation.DSMT4">
                    <p:embed/>
                  </p:oleObj>
                </mc:Choice>
                <mc:Fallback>
                  <p:oleObj name="Equation" r:id="rId16" imgW="190335" imgH="177646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3161"/>
                          <a:ext cx="128" cy="1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4" name="Object 18"/>
            <p:cNvGraphicFramePr>
              <a:graphicFrameLocks noChangeAspect="1"/>
            </p:cNvGraphicFramePr>
            <p:nvPr/>
          </p:nvGraphicFramePr>
          <p:xfrm>
            <a:off x="3097" y="3135"/>
            <a:ext cx="102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2" name="Equation" r:id="rId18" imgW="152268" imgH="215713" progId="Equation.DSMT4">
                    <p:embed/>
                  </p:oleObj>
                </mc:Choice>
                <mc:Fallback>
                  <p:oleObj name="Equation" r:id="rId18" imgW="152268" imgH="215713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7" y="3135"/>
                          <a:ext cx="102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5" name="Object 19"/>
            <p:cNvGraphicFramePr>
              <a:graphicFrameLocks noChangeAspect="1"/>
            </p:cNvGraphicFramePr>
            <p:nvPr/>
          </p:nvGraphicFramePr>
          <p:xfrm>
            <a:off x="2257" y="3135"/>
            <a:ext cx="18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3" name="Equation" r:id="rId20" imgW="279279" imgH="215806" progId="Equation.DSMT4">
                    <p:embed/>
                  </p:oleObj>
                </mc:Choice>
                <mc:Fallback>
                  <p:oleObj name="Equation" r:id="rId20" imgW="279279" imgH="215806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" y="3135"/>
                          <a:ext cx="18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6" name="Object 20"/>
            <p:cNvGraphicFramePr>
              <a:graphicFrameLocks noChangeAspect="1"/>
            </p:cNvGraphicFramePr>
            <p:nvPr/>
          </p:nvGraphicFramePr>
          <p:xfrm>
            <a:off x="3419" y="3135"/>
            <a:ext cx="102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4" name="Equation" r:id="rId22" imgW="152268" imgH="215713" progId="Equation.DSMT4">
                    <p:embed/>
                  </p:oleObj>
                </mc:Choice>
                <mc:Fallback>
                  <p:oleObj name="Equation" r:id="rId22" imgW="152268" imgH="215713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3135"/>
                          <a:ext cx="102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7" name="Object 21"/>
            <p:cNvGraphicFramePr>
              <a:graphicFrameLocks noChangeAspect="1"/>
            </p:cNvGraphicFramePr>
            <p:nvPr/>
          </p:nvGraphicFramePr>
          <p:xfrm>
            <a:off x="1506" y="3110"/>
            <a:ext cx="21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5" name="Equation" r:id="rId24" imgW="317087" imgH="266353" progId="Equation.DSMT4">
                    <p:embed/>
                  </p:oleObj>
                </mc:Choice>
                <mc:Fallback>
                  <p:oleObj name="Equation" r:id="rId24" imgW="317087" imgH="266353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3110"/>
                          <a:ext cx="212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8" name="Object 22"/>
            <p:cNvGraphicFramePr>
              <a:graphicFrameLocks noChangeAspect="1"/>
            </p:cNvGraphicFramePr>
            <p:nvPr/>
          </p:nvGraphicFramePr>
          <p:xfrm>
            <a:off x="3830" y="3135"/>
            <a:ext cx="10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6" name="Equation" r:id="rId26" imgW="152334" imgH="228501" progId="Equation.DSMT4">
                    <p:embed/>
                  </p:oleObj>
                </mc:Choice>
                <mc:Fallback>
                  <p:oleObj name="Equation" r:id="rId26" imgW="152334" imgH="228501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3135"/>
                          <a:ext cx="102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9" name="Freeform 23"/>
            <p:cNvSpPr>
              <a:spLocks/>
            </p:cNvSpPr>
            <p:nvPr/>
          </p:nvSpPr>
          <p:spPr bwMode="auto">
            <a:xfrm>
              <a:off x="2750" y="2727"/>
              <a:ext cx="383" cy="383"/>
            </a:xfrm>
            <a:custGeom>
              <a:avLst/>
              <a:gdLst>
                <a:gd name="T0" fmla="*/ 0 w 690"/>
                <a:gd name="T1" fmla="*/ 601 h 601"/>
                <a:gd name="T2" fmla="*/ 690 w 690"/>
                <a:gd name="T3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0" h="601">
                  <a:moveTo>
                    <a:pt x="0" y="601"/>
                  </a:moveTo>
                  <a:lnTo>
                    <a:pt x="69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>
              <a:off x="2758" y="2728"/>
              <a:ext cx="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41" name="Object 25"/>
            <p:cNvGraphicFramePr>
              <a:graphicFrameLocks noChangeAspect="1"/>
            </p:cNvGraphicFramePr>
            <p:nvPr/>
          </p:nvGraphicFramePr>
          <p:xfrm>
            <a:off x="2798" y="2642"/>
            <a:ext cx="10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7" name="Equation" r:id="rId28" imgW="152268" imgH="215713" progId="Equation.DSMT4">
                    <p:embed/>
                  </p:oleObj>
                </mc:Choice>
                <mc:Fallback>
                  <p:oleObj name="Equation" r:id="rId28" imgW="152268" imgH="2157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" y="2642"/>
                          <a:ext cx="102" cy="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3133" y="2720"/>
              <a:ext cx="357" cy="3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>
              <a:off x="3133" y="3032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Freeform 28"/>
            <p:cNvSpPr>
              <a:spLocks/>
            </p:cNvSpPr>
            <p:nvPr/>
          </p:nvSpPr>
          <p:spPr bwMode="auto">
            <a:xfrm>
              <a:off x="3472" y="2694"/>
              <a:ext cx="420" cy="408"/>
            </a:xfrm>
            <a:custGeom>
              <a:avLst/>
              <a:gdLst>
                <a:gd name="T0" fmla="*/ 0 w 690"/>
                <a:gd name="T1" fmla="*/ 601 h 601"/>
                <a:gd name="T2" fmla="*/ 690 w 690"/>
                <a:gd name="T3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0" h="601">
                  <a:moveTo>
                    <a:pt x="0" y="601"/>
                  </a:moveTo>
                  <a:lnTo>
                    <a:pt x="69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>
              <a:off x="3884" y="3032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Line 30"/>
            <p:cNvSpPr>
              <a:spLocks noChangeShapeType="1"/>
            </p:cNvSpPr>
            <p:nvPr/>
          </p:nvSpPr>
          <p:spPr bwMode="auto">
            <a:xfrm>
              <a:off x="2382" y="2720"/>
              <a:ext cx="358" cy="3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7" name="Line 31"/>
            <p:cNvSpPr>
              <a:spLocks noChangeShapeType="1"/>
            </p:cNvSpPr>
            <p:nvPr/>
          </p:nvSpPr>
          <p:spPr bwMode="auto">
            <a:xfrm>
              <a:off x="2382" y="3032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Freeform 32"/>
            <p:cNvSpPr>
              <a:spLocks/>
            </p:cNvSpPr>
            <p:nvPr/>
          </p:nvSpPr>
          <p:spPr bwMode="auto">
            <a:xfrm>
              <a:off x="1989" y="2710"/>
              <a:ext cx="393" cy="392"/>
            </a:xfrm>
            <a:custGeom>
              <a:avLst/>
              <a:gdLst>
                <a:gd name="T0" fmla="*/ 0 w 690"/>
                <a:gd name="T1" fmla="*/ 601 h 601"/>
                <a:gd name="T2" fmla="*/ 690 w 690"/>
                <a:gd name="T3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0" h="601">
                  <a:moveTo>
                    <a:pt x="0" y="601"/>
                  </a:moveTo>
                  <a:lnTo>
                    <a:pt x="690" y="0"/>
                  </a:ln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1622" y="2703"/>
              <a:ext cx="358" cy="3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1595" y="3032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23888" y="620713"/>
            <a:ext cx="7824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(ii)</a:t>
            </a:r>
            <a:r>
              <a:rPr lang="zh-CN" altLang="en-US"/>
              <a:t>为了将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展开成余弦级数</a:t>
            </a:r>
            <a:r>
              <a:rPr lang="en-US" altLang="zh-CN"/>
              <a:t>, </a:t>
            </a:r>
            <a:r>
              <a:rPr lang="zh-CN" altLang="en-US"/>
              <a:t>对</a:t>
            </a:r>
            <a:r>
              <a:rPr lang="en-US" altLang="zh-CN" i="1"/>
              <a:t>f</a:t>
            </a:r>
            <a:r>
              <a:rPr lang="zh-CN" altLang="en-US"/>
              <a:t>做偶式延拓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zh-CN" altLang="en-US"/>
              <a:t>图 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7850" y="1268413"/>
            <a:ext cx="6043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15-12).</a:t>
            </a:r>
            <a:r>
              <a:rPr lang="zh-CN" altLang="en-US"/>
              <a:t>由公式</a:t>
            </a:r>
            <a:r>
              <a:rPr lang="en-US" altLang="zh-CN">
                <a:latin typeface="Times New Roman" panose="02020603050405020304" pitchFamily="18" charset="0"/>
              </a:rPr>
              <a:t>(6)</a:t>
            </a:r>
            <a:r>
              <a:rPr lang="zh-CN" altLang="en-US"/>
              <a:t>得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的傅里叶系数为 </a:t>
            </a:r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63162"/>
              </p:ext>
            </p:extLst>
          </p:nvPr>
        </p:nvGraphicFramePr>
        <p:xfrm>
          <a:off x="1712913" y="1992313"/>
          <a:ext cx="2835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1" name="Equation" r:id="rId4" imgW="2831760" imgH="431640" progId="Equation.DSMT4">
                  <p:embed/>
                </p:oleObj>
              </mc:Choice>
              <mc:Fallback>
                <p:oleObj name="Equation" r:id="rId4" imgW="2831760" imgH="4316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992313"/>
                        <a:ext cx="28352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692275" y="2527300"/>
          <a:ext cx="2295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2" name="Equation" r:id="rId6" imgW="2298700" imgH="685800" progId="Equation.DSMT4">
                  <p:embed/>
                </p:oleObj>
              </mc:Choice>
              <mc:Fallback>
                <p:oleObj name="Equation" r:id="rId6" imgW="2298700" imgH="685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27300"/>
                        <a:ext cx="22955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690688" y="3344863"/>
          <a:ext cx="58769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Equation" r:id="rId8" imgW="5880100" imgH="850900" progId="Equation.DSMT4">
                  <p:embed/>
                </p:oleObj>
              </mc:Choice>
              <mc:Fallback>
                <p:oleObj name="Equation" r:id="rId8" imgW="5880100" imgH="850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344863"/>
                        <a:ext cx="58769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90868"/>
              </p:ext>
            </p:extLst>
          </p:nvPr>
        </p:nvGraphicFramePr>
        <p:xfrm>
          <a:off x="2058988" y="4237038"/>
          <a:ext cx="4483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4" name="Equation" r:id="rId10" imgW="4483080" imgH="850680" progId="Equation.DSMT4">
                  <p:embed/>
                </p:oleObj>
              </mc:Choice>
              <mc:Fallback>
                <p:oleObj name="Equation" r:id="rId10" imgW="4483080" imgH="85068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237038"/>
                        <a:ext cx="44831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601663" y="52292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705177"/>
              </p:ext>
            </p:extLst>
          </p:nvPr>
        </p:nvGraphicFramePr>
        <p:xfrm>
          <a:off x="1547813" y="520700"/>
          <a:ext cx="6238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59" name="Equation" r:id="rId4" imgW="6235560" imgH="914400" progId="Equation.DSMT4">
                  <p:embed/>
                </p:oleObj>
              </mc:Choice>
              <mc:Fallback>
                <p:oleObj name="Equation" r:id="rId4" imgW="6235560" imgH="914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0700"/>
                        <a:ext cx="62388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5" name="Group 7"/>
          <p:cNvGrpSpPr>
            <a:grpSpLocks/>
          </p:cNvGrpSpPr>
          <p:nvPr/>
        </p:nvGrpSpPr>
        <p:grpSpPr bwMode="auto">
          <a:xfrm>
            <a:off x="598488" y="1484313"/>
            <a:ext cx="6656387" cy="519112"/>
            <a:chOff x="431" y="1298"/>
            <a:chExt cx="4193" cy="327"/>
          </a:xfrm>
        </p:grpSpPr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431" y="1298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8372" name="Object 4"/>
            <p:cNvGraphicFramePr>
              <a:graphicFrameLocks noChangeAspect="1"/>
            </p:cNvGraphicFramePr>
            <p:nvPr/>
          </p:nvGraphicFramePr>
          <p:xfrm>
            <a:off x="1260" y="1370"/>
            <a:ext cx="8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0" name="Equation" r:id="rId6" imgW="1358310" imgH="393529" progId="Equation.DSMT4">
                    <p:embed/>
                  </p:oleObj>
                </mc:Choice>
                <mc:Fallback>
                  <p:oleObj name="Equation" r:id="rId6" imgW="1358310" imgH="393529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1370"/>
                          <a:ext cx="8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2109" y="1298"/>
              <a:ext cx="25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lang="en-US" altLang="zh-CN">
                  <a:latin typeface="Times New Roman" panose="02020603050405020304" pitchFamily="18" charset="0"/>
                </a:rPr>
                <a:t>(7)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及收敛定理得到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668338" y="2054225"/>
          <a:ext cx="6391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1" name="Equation" r:id="rId8" imgW="6388100" imgH="939800" progId="Equation.DSMT4">
                  <p:embed/>
                </p:oleObj>
              </mc:Choice>
              <mc:Fallback>
                <p:oleObj name="Equation" r:id="rId8" imgW="6388100" imgH="939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054225"/>
                        <a:ext cx="63912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93035"/>
              </p:ext>
            </p:extLst>
          </p:nvPr>
        </p:nvGraphicFramePr>
        <p:xfrm>
          <a:off x="881063" y="3206750"/>
          <a:ext cx="7645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10" imgW="7645320" imgH="939600" progId="Equation.DSMT4">
                  <p:embed/>
                </p:oleObj>
              </mc:Choice>
              <mc:Fallback>
                <p:oleObj name="Equation" r:id="rId10" imgW="7645320" imgH="939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3206750"/>
                        <a:ext cx="76454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611188" y="4278313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读者由例</a:t>
            </a:r>
            <a:r>
              <a:rPr lang="en-US" altLang="zh-CN">
                <a:latin typeface="Times New Roman" panose="02020603050405020304" pitchFamily="18" charset="0"/>
              </a:rPr>
              <a:t>4 </a:t>
            </a:r>
            <a:r>
              <a:rPr lang="zh-CN" altLang="en-US"/>
              <a:t>可以看到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同样一个函数在同样的区间 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611188" y="4854575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上可以用正弦级数表示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也可以用余弦级数表示</a:t>
            </a:r>
            <a:r>
              <a:rPr lang="en-US" altLang="zh-CN"/>
              <a:t>,  </a:t>
            </a: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598488" y="5445125"/>
            <a:ext cx="810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甚至作适当延拓后</a:t>
            </a:r>
            <a:r>
              <a:rPr lang="en-US" altLang="zh-CN"/>
              <a:t>,</a:t>
            </a:r>
            <a:r>
              <a:rPr lang="zh-CN" altLang="en-US"/>
              <a:t>可以用更一般的形式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/>
              <a:t>来表示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0" name="Rectangle 1042"/>
          <p:cNvSpPr>
            <a:spLocks noChangeArrowheads="1"/>
          </p:cNvSpPr>
          <p:nvPr/>
        </p:nvSpPr>
        <p:spPr bwMode="auto">
          <a:xfrm>
            <a:off x="611188" y="6207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</a:rPr>
              <a:t>其中</a:t>
            </a:r>
          </a:p>
        </p:txBody>
      </p:sp>
      <p:grpSp>
        <p:nvGrpSpPr>
          <p:cNvPr id="79894" name="Group 1046"/>
          <p:cNvGrpSpPr>
            <a:grpSpLocks/>
          </p:cNvGrpSpPr>
          <p:nvPr/>
        </p:nvGrpSpPr>
        <p:grpSpPr bwMode="auto">
          <a:xfrm>
            <a:off x="1498600" y="1130300"/>
            <a:ext cx="7148513" cy="1790700"/>
            <a:chOff x="962" y="1428"/>
            <a:chExt cx="4503" cy="1128"/>
          </a:xfrm>
        </p:grpSpPr>
        <p:sp>
          <p:nvSpPr>
            <p:cNvPr id="79885" name="Rectangle 1037"/>
            <p:cNvSpPr>
              <a:spLocks noChangeArrowheads="1"/>
            </p:cNvSpPr>
            <p:nvPr/>
          </p:nvSpPr>
          <p:spPr bwMode="auto">
            <a:xfrm>
              <a:off x="4897" y="1797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/>
                <a:t> (2)</a:t>
              </a:r>
            </a:p>
          </p:txBody>
        </p:sp>
        <p:graphicFrame>
          <p:nvGraphicFramePr>
            <p:cNvPr id="79891" name="Object 1043"/>
            <p:cNvGraphicFramePr>
              <a:graphicFrameLocks noChangeAspect="1"/>
            </p:cNvGraphicFramePr>
            <p:nvPr/>
          </p:nvGraphicFramePr>
          <p:xfrm>
            <a:off x="962" y="1428"/>
            <a:ext cx="3560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1" name="Equation" r:id="rId4" imgW="5651280" imgH="1803240" progId="Equation.DSMT4">
                    <p:embed/>
                  </p:oleObj>
                </mc:Choice>
                <mc:Fallback>
                  <p:oleObj name="Equation" r:id="rId4" imgW="5651280" imgH="1803240" progId="Equation.DSMT4">
                    <p:embed/>
                    <p:pic>
                      <p:nvPicPr>
                        <p:cNvPr id="0" name="Picture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428"/>
                          <a:ext cx="3560" cy="1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00" name="Group 1052"/>
          <p:cNvGrpSpPr>
            <a:grpSpLocks/>
          </p:cNvGrpSpPr>
          <p:nvPr/>
        </p:nvGrpSpPr>
        <p:grpSpPr bwMode="auto">
          <a:xfrm>
            <a:off x="573088" y="3068638"/>
            <a:ext cx="8004175" cy="942975"/>
            <a:chOff x="385" y="2655"/>
            <a:chExt cx="5042" cy="594"/>
          </a:xfrm>
        </p:grpSpPr>
        <p:graphicFrame>
          <p:nvGraphicFramePr>
            <p:cNvPr id="79896" name="Object 1048"/>
            <p:cNvGraphicFramePr>
              <a:graphicFrameLocks noChangeAspect="1"/>
            </p:cNvGraphicFramePr>
            <p:nvPr/>
          </p:nvGraphicFramePr>
          <p:xfrm>
            <a:off x="947" y="2704"/>
            <a:ext cx="61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2" name="Equation" r:id="rId6" imgW="977900" imgH="850900" progId="Equation.DSMT4">
                    <p:embed/>
                  </p:oleObj>
                </mc:Choice>
                <mc:Fallback>
                  <p:oleObj name="Equation" r:id="rId6" imgW="977900" imgH="850900" progId="Equation.DSMT4">
                    <p:embed/>
                    <p:pic>
                      <p:nvPicPr>
                        <p:cNvPr id="0" name="Picture 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2704"/>
                          <a:ext cx="618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5" name="Object 1047"/>
            <p:cNvGraphicFramePr>
              <a:graphicFrameLocks noChangeAspect="1"/>
            </p:cNvGraphicFramePr>
            <p:nvPr/>
          </p:nvGraphicFramePr>
          <p:xfrm>
            <a:off x="2154" y="2655"/>
            <a:ext cx="201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83" name="Equation" r:id="rId8" imgW="3200400" imgH="939800" progId="Equation.DSMT4">
                    <p:embed/>
                  </p:oleObj>
                </mc:Choice>
                <mc:Fallback>
                  <p:oleObj name="Equation" r:id="rId8" imgW="3200400" imgH="939800" progId="Equation.DSMT4">
                    <p:embed/>
                    <p:pic>
                      <p:nvPicPr>
                        <p:cNvPr id="0" name="Picture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655"/>
                          <a:ext cx="201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7" name="Rectangle 1049"/>
            <p:cNvSpPr>
              <a:spLocks noChangeArrowheads="1"/>
            </p:cNvSpPr>
            <p:nvPr/>
          </p:nvSpPr>
          <p:spPr bwMode="auto">
            <a:xfrm>
              <a:off x="385" y="278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9898" name="Rectangle 1050"/>
            <p:cNvSpPr>
              <a:spLocks noChangeArrowheads="1"/>
            </p:cNvSpPr>
            <p:nvPr/>
          </p:nvSpPr>
          <p:spPr bwMode="auto">
            <a:xfrm>
              <a:off x="1522" y="278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9899" name="Rectangle 1051"/>
            <p:cNvSpPr>
              <a:spLocks noChangeArrowheads="1"/>
            </p:cNvSpPr>
            <p:nvPr/>
          </p:nvSpPr>
          <p:spPr bwMode="auto">
            <a:xfrm>
              <a:off x="4105" y="2786"/>
              <a:ext cx="13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于是由</a:t>
              </a:r>
              <a:r>
                <a:rPr lang="en-US" altLang="zh-CN">
                  <a:latin typeface="Times New Roman" panose="02020603050405020304" pitchFamily="18" charset="0"/>
                </a:rPr>
                <a:t>(1)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9902" name="Rectangle 1054"/>
          <p:cNvSpPr>
            <a:spLocks noChangeArrowheads="1"/>
          </p:cNvSpPr>
          <p:nvPr/>
        </p:nvSpPr>
        <p:spPr bwMode="auto">
          <a:xfrm>
            <a:off x="600075" y="4137025"/>
            <a:ext cx="2208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/>
              <a:t>式分别得 </a:t>
            </a:r>
          </a:p>
        </p:txBody>
      </p:sp>
      <p:graphicFrame>
        <p:nvGraphicFramePr>
          <p:cNvPr id="79903" name="Object 105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801863812"/>
              </p:ext>
            </p:extLst>
          </p:nvPr>
        </p:nvGraphicFramePr>
        <p:xfrm>
          <a:off x="1490663" y="4878388"/>
          <a:ext cx="70358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4" name="Equation" r:id="rId10" imgW="7048440" imgH="927000" progId="Equation.DSMT4">
                  <p:embed/>
                </p:oleObj>
              </mc:Choice>
              <mc:Fallback>
                <p:oleObj name="Equation" r:id="rId10" imgW="7048440" imgH="927000" progId="Equation.DSMT4">
                  <p:embed/>
                  <p:pic>
                    <p:nvPicPr>
                      <p:cNvPr id="0" name="Picture 107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4878388"/>
                        <a:ext cx="70358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1029"/>
          <p:cNvSpPr>
            <a:spLocks noChangeArrowheads="1"/>
          </p:cNvSpPr>
          <p:nvPr/>
        </p:nvSpPr>
        <p:spPr bwMode="auto">
          <a:xfrm>
            <a:off x="611188" y="5492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与</a:t>
            </a:r>
          </a:p>
        </p:txBody>
      </p:sp>
      <p:sp>
        <p:nvSpPr>
          <p:cNvPr id="78856" name="Rectangle 1032"/>
          <p:cNvSpPr>
            <a:spLocks noChangeArrowheads="1"/>
          </p:cNvSpPr>
          <p:nvPr/>
        </p:nvSpPr>
        <p:spPr bwMode="auto">
          <a:xfrm>
            <a:off x="598488" y="3113088"/>
            <a:ext cx="819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这里</a:t>
            </a: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zh-CN" altLang="en-US"/>
              <a:t>式是以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l </a:t>
            </a:r>
            <a:r>
              <a:rPr lang="zh-CN" altLang="en-US"/>
              <a:t>为周期的函数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的傅里叶系数</a:t>
            </a:r>
            <a:r>
              <a:rPr lang="en-US" altLang="zh-CN">
                <a:latin typeface="Times New Roman" panose="02020603050405020304" pitchFamily="18" charset="0"/>
              </a:rPr>
              <a:t>,  (3)</a:t>
            </a:r>
            <a:r>
              <a:rPr lang="en-US" altLang="zh-CN"/>
              <a:t> </a:t>
            </a:r>
          </a:p>
        </p:txBody>
      </p:sp>
      <p:sp>
        <p:nvSpPr>
          <p:cNvPr id="78857" name="Rectangle 1033"/>
          <p:cNvSpPr>
            <a:spLocks noChangeArrowheads="1"/>
          </p:cNvSpPr>
          <p:nvPr/>
        </p:nvSpPr>
        <p:spPr bwMode="auto">
          <a:xfrm>
            <a:off x="611188" y="3833813"/>
            <a:ext cx="3697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式是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/>
              <a:t>的傅里叶级数</a:t>
            </a:r>
            <a:r>
              <a:rPr lang="en-US" altLang="zh-CN"/>
              <a:t>. </a:t>
            </a:r>
          </a:p>
        </p:txBody>
      </p:sp>
      <p:grpSp>
        <p:nvGrpSpPr>
          <p:cNvPr id="78862" name="Group 1038"/>
          <p:cNvGrpSpPr>
            <a:grpSpLocks/>
          </p:cNvGrpSpPr>
          <p:nvPr/>
        </p:nvGrpSpPr>
        <p:grpSpPr bwMode="auto">
          <a:xfrm>
            <a:off x="590550" y="4545013"/>
            <a:ext cx="8093075" cy="541337"/>
            <a:chOff x="340" y="3216"/>
            <a:chExt cx="5098" cy="341"/>
          </a:xfrm>
        </p:grpSpPr>
        <p:sp>
          <p:nvSpPr>
            <p:cNvPr id="78859" name="Rectangle 1035"/>
            <p:cNvSpPr>
              <a:spLocks noChangeArrowheads="1"/>
            </p:cNvSpPr>
            <p:nvPr/>
          </p:nvSpPr>
          <p:spPr bwMode="auto">
            <a:xfrm>
              <a:off x="340" y="3230"/>
              <a:ext cx="1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若函数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60" name="Object 1036"/>
            <p:cNvGraphicFramePr>
              <a:graphicFrameLocks noChangeAspect="1"/>
            </p:cNvGraphicFramePr>
            <p:nvPr/>
          </p:nvGraphicFramePr>
          <p:xfrm>
            <a:off x="1536" y="3275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29" name="Equation" r:id="rId4" imgW="875920" imgH="393529" progId="Equation.DSMT4">
                    <p:embed/>
                  </p:oleObj>
                </mc:Choice>
                <mc:Fallback>
                  <p:oleObj name="Equation" r:id="rId4" imgW="875920" imgH="393529" progId="Equation.DSMT4">
                    <p:embed/>
                    <p:pic>
                      <p:nvPicPr>
                        <p:cNvPr id="0" name="Picture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75"/>
                          <a:ext cx="5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1" name="Rectangle 1037"/>
            <p:cNvSpPr>
              <a:spLocks noChangeArrowheads="1"/>
            </p:cNvSpPr>
            <p:nvPr/>
          </p:nvSpPr>
          <p:spPr bwMode="auto">
            <a:xfrm>
              <a:off x="2016" y="3216"/>
              <a:ext cx="3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上按段光滑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则同样可由收敛定理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863" name="Rectangle 1039"/>
          <p:cNvSpPr>
            <a:spLocks noChangeArrowheads="1"/>
          </p:cNvSpPr>
          <p:nvPr/>
        </p:nvSpPr>
        <p:spPr bwMode="auto">
          <a:xfrm>
            <a:off x="611188" y="5214938"/>
            <a:ext cx="107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知道 </a:t>
            </a:r>
          </a:p>
        </p:txBody>
      </p:sp>
      <p:grpSp>
        <p:nvGrpSpPr>
          <p:cNvPr id="78871" name="Group 1047"/>
          <p:cNvGrpSpPr>
            <a:grpSpLocks/>
          </p:cNvGrpSpPr>
          <p:nvPr/>
        </p:nvGrpSpPr>
        <p:grpSpPr bwMode="auto">
          <a:xfrm>
            <a:off x="1258888" y="1125538"/>
            <a:ext cx="7154862" cy="1800225"/>
            <a:chOff x="793" y="709"/>
            <a:chExt cx="4507" cy="1134"/>
          </a:xfrm>
        </p:grpSpPr>
        <p:graphicFrame>
          <p:nvGraphicFramePr>
            <p:cNvPr id="78854" name="Object 1030"/>
            <p:cNvGraphicFramePr>
              <a:graphicFrameLocks noChangeAspect="1"/>
            </p:cNvGraphicFramePr>
            <p:nvPr/>
          </p:nvGraphicFramePr>
          <p:xfrm>
            <a:off x="793" y="709"/>
            <a:ext cx="4176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0" name="Equation" r:id="rId6" imgW="6629400" imgH="1803400" progId="Equation.DSMT4">
                    <p:embed/>
                  </p:oleObj>
                </mc:Choice>
                <mc:Fallback>
                  <p:oleObj name="Equation" r:id="rId6" imgW="6629400" imgH="1803400" progId="Equation.DSMT4">
                    <p:embed/>
                    <p:pic>
                      <p:nvPicPr>
                        <p:cNvPr id="0" name="Picture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709"/>
                          <a:ext cx="4176" cy="1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0" name="Object 1046"/>
            <p:cNvGraphicFramePr>
              <a:graphicFrameLocks noChangeAspect="1"/>
            </p:cNvGraphicFramePr>
            <p:nvPr/>
          </p:nvGraphicFramePr>
          <p:xfrm>
            <a:off x="5012" y="1162"/>
            <a:ext cx="2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931" name="Equation" r:id="rId8" imgW="457002" imgH="393529" progId="Equation.DSMT4">
                    <p:embed/>
                  </p:oleObj>
                </mc:Choice>
                <mc:Fallback>
                  <p:oleObj name="Equation" r:id="rId8" imgW="457002" imgH="393529" progId="Equation.DSMT4">
                    <p:embed/>
                    <p:pic>
                      <p:nvPicPr>
                        <p:cNvPr id="0" name="Picture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162"/>
                          <a:ext cx="28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31" name="Object 1031"/>
          <p:cNvGraphicFramePr>
            <a:graphicFrameLocks noChangeAspect="1"/>
          </p:cNvGraphicFramePr>
          <p:nvPr/>
        </p:nvGraphicFramePr>
        <p:xfrm>
          <a:off x="1836738" y="630238"/>
          <a:ext cx="2895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name="Equation" r:id="rId4" imgW="2895600" imgH="838200" progId="Equation.DSMT4">
                  <p:embed/>
                </p:oleObj>
              </mc:Choice>
              <mc:Fallback>
                <p:oleObj name="Equation" r:id="rId4" imgW="2895600" imgH="838200" progId="Equation.DSMT4">
                  <p:embed/>
                  <p:pic>
                    <p:nvPicPr>
                      <p:cNvPr id="0" name="Picture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630238"/>
                        <a:ext cx="289560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Rectangle 1033"/>
          <p:cNvSpPr>
            <a:spLocks noChangeArrowheads="1"/>
          </p:cNvSpPr>
          <p:nvPr/>
        </p:nvSpPr>
        <p:spPr bwMode="auto">
          <a:xfrm>
            <a:off x="611188" y="2708275"/>
            <a:ext cx="187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将函数</a:t>
            </a:r>
          </a:p>
        </p:txBody>
      </p:sp>
      <p:graphicFrame>
        <p:nvGraphicFramePr>
          <p:cNvPr id="77834" name="Object 1034"/>
          <p:cNvGraphicFramePr>
            <a:graphicFrameLocks noChangeAspect="1"/>
          </p:cNvGraphicFramePr>
          <p:nvPr/>
        </p:nvGraphicFramePr>
        <p:xfrm>
          <a:off x="2406650" y="3573463"/>
          <a:ext cx="3533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name="Equation" r:id="rId6" imgW="3530600" imgH="1016000" progId="Equation.DSMT4">
                  <p:embed/>
                </p:oleObj>
              </mc:Choice>
              <mc:Fallback>
                <p:oleObj name="Equation" r:id="rId6" imgW="3530600" imgH="1016000" progId="Equation.DSMT4">
                  <p:embed/>
                  <p:pic>
                    <p:nvPicPr>
                      <p:cNvPr id="0" name="Picture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3573463"/>
                        <a:ext cx="35337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Rectangle 1036"/>
          <p:cNvSpPr>
            <a:spLocks noChangeArrowheads="1"/>
          </p:cNvSpPr>
          <p:nvPr/>
        </p:nvSpPr>
        <p:spPr bwMode="auto">
          <a:xfrm>
            <a:off x="611188" y="4724400"/>
            <a:ext cx="322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展开成傅里叶级数</a:t>
            </a:r>
            <a:r>
              <a:rPr lang="en-US" altLang="zh-CN"/>
              <a:t>.</a:t>
            </a:r>
          </a:p>
        </p:txBody>
      </p:sp>
      <p:graphicFrame>
        <p:nvGraphicFramePr>
          <p:cNvPr id="77838" name="Object 1038"/>
          <p:cNvGraphicFramePr>
            <a:graphicFrameLocks noGrp="1" noChangeAspect="1"/>
          </p:cNvGraphicFramePr>
          <p:nvPr>
            <p:ph sz="half" idx="1"/>
          </p:nvPr>
        </p:nvGraphicFramePr>
        <p:xfrm>
          <a:off x="2019300" y="1565275"/>
          <a:ext cx="6513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name="Equation" r:id="rId8" imgW="6515100" imgH="927100" progId="Equation.DSMT4">
                  <p:embed/>
                </p:oleObj>
              </mc:Choice>
              <mc:Fallback>
                <p:oleObj name="Equation" r:id="rId8" imgW="6515100" imgH="927100" progId="Equation.DSMT4">
                  <p:embed/>
                  <p:pic>
                    <p:nvPicPr>
                      <p:cNvPr id="0" name="Picture 10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565275"/>
                        <a:ext cx="6513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4" name="Object 106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5468938"/>
          <a:ext cx="7743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6" name="Equation" r:id="rId10" imgW="7950200" imgH="444500" progId="Equation.DSMT4">
                  <p:embed/>
                </p:oleObj>
              </mc:Choice>
              <mc:Fallback>
                <p:oleObj name="Equation" r:id="rId10" imgW="7950200" imgH="444500" progId="Equation.DSMT4">
                  <p:embed/>
                  <p:pic>
                    <p:nvPicPr>
                      <p:cNvPr id="0" name="Picture 10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68938"/>
                        <a:ext cx="77438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26"/>
          <p:cNvSpPr>
            <a:spLocks noChangeArrowheads="1"/>
          </p:cNvSpPr>
          <p:nvPr/>
        </p:nvSpPr>
        <p:spPr bwMode="auto">
          <a:xfrm>
            <a:off x="593725" y="620713"/>
            <a:ext cx="435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里叶级数</a:t>
            </a:r>
            <a:r>
              <a:rPr lang="en-US" altLang="zh-CN"/>
              <a:t>.</a:t>
            </a:r>
            <a:r>
              <a:rPr lang="zh-CN" altLang="en-US"/>
              <a:t>根据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/>
              <a:t>式</a:t>
            </a:r>
            <a:r>
              <a:rPr lang="en-US" altLang="zh-CN"/>
              <a:t>,</a:t>
            </a:r>
            <a:r>
              <a:rPr lang="zh-CN" altLang="en-US"/>
              <a:t>有  </a:t>
            </a:r>
          </a:p>
        </p:txBody>
      </p:sp>
      <p:graphicFrame>
        <p:nvGraphicFramePr>
          <p:cNvPr id="76806" name="Object 1030"/>
          <p:cNvGraphicFramePr>
            <a:graphicFrameLocks noChangeAspect="1"/>
          </p:cNvGraphicFramePr>
          <p:nvPr/>
        </p:nvGraphicFramePr>
        <p:xfrm>
          <a:off x="1258888" y="1428750"/>
          <a:ext cx="6105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tion" r:id="rId4" imgW="6108700" imgH="850900" progId="Equation.DSMT4">
                  <p:embed/>
                </p:oleObj>
              </mc:Choice>
              <mc:Fallback>
                <p:oleObj name="Equation" r:id="rId4" imgW="6108700" imgH="850900" progId="Equation.DSMT4">
                  <p:embed/>
                  <p:pic>
                    <p:nvPicPr>
                      <p:cNvPr id="0" name="Picture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28750"/>
                        <a:ext cx="61055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1692275" y="2538413"/>
          <a:ext cx="4953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6" imgW="4953000" imgH="1079500" progId="Equation.DSMT4">
                  <p:embed/>
                </p:oleObj>
              </mc:Choice>
              <mc:Fallback>
                <p:oleObj name="Equation" r:id="rId6" imgW="4953000" imgH="1079500" progId="Equation.DSMT4">
                  <p:embed/>
                  <p:pic>
                    <p:nvPicPr>
                      <p:cNvPr id="0" name="Picture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38413"/>
                        <a:ext cx="49530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028"/>
          <p:cNvGraphicFramePr>
            <a:graphicFrameLocks noChangeAspect="1"/>
          </p:cNvGraphicFramePr>
          <p:nvPr/>
        </p:nvGraphicFramePr>
        <p:xfrm>
          <a:off x="1258888" y="3776663"/>
          <a:ext cx="4810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9" name="Equation" r:id="rId8" imgW="4813300" imgH="850900" progId="Equation.DSMT4">
                  <p:embed/>
                </p:oleObj>
              </mc:Choice>
              <mc:Fallback>
                <p:oleObj name="Equation" r:id="rId8" imgW="4813300" imgH="850900" progId="Equation.DSMT4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76663"/>
                        <a:ext cx="48101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1027"/>
          <p:cNvGraphicFramePr>
            <a:graphicFrameLocks noChangeAspect="1"/>
          </p:cNvGraphicFramePr>
          <p:nvPr/>
        </p:nvGraphicFramePr>
        <p:xfrm>
          <a:off x="1279525" y="4900613"/>
          <a:ext cx="3048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0" name="Equation" r:id="rId10" imgW="3048000" imgH="850900" progId="Equation.DSMT4">
                  <p:embed/>
                </p:oleObj>
              </mc:Choice>
              <mc:Fallback>
                <p:oleObj name="Equation" r:id="rId10" imgW="3048000" imgH="850900" progId="Equation.DSMT4">
                  <p:embed/>
                  <p:pic>
                    <p:nvPicPr>
                      <p:cNvPr id="0" name="Picture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900613"/>
                        <a:ext cx="30480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677988" y="549275"/>
          <a:ext cx="52101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3" name="Equation" r:id="rId4" imgW="5207000" imgH="1092200" progId="Equation.DSMT4">
                  <p:embed/>
                </p:oleObj>
              </mc:Choice>
              <mc:Fallback>
                <p:oleObj name="Equation" r:id="rId4" imgW="5207000" imgH="1092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549275"/>
                        <a:ext cx="521017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692275" y="1773238"/>
          <a:ext cx="54483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4" name="Equation" r:id="rId6" imgW="5448300" imgH="1498600" progId="Equation.DSMT4">
                  <p:embed/>
                </p:oleObj>
              </mc:Choice>
              <mc:Fallback>
                <p:oleObj name="Equation" r:id="rId6" imgW="5448300" imgH="14986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544830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622300" y="3357563"/>
            <a:ext cx="238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代入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/>
              <a:t>式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244600" y="3860800"/>
          <a:ext cx="5562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Equation" r:id="rId8" imgW="5562600" imgH="939800" progId="Equation.DSMT4">
                  <p:embed/>
                </p:oleObj>
              </mc:Choice>
              <mc:Fallback>
                <p:oleObj name="Equation" r:id="rId8" imgW="5562600" imgH="939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860800"/>
                        <a:ext cx="55626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041525" y="5013325"/>
          <a:ext cx="6591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6" name="Equation" r:id="rId10" imgW="6591300" imgH="939800" progId="Equation.DSMT4">
                  <p:embed/>
                </p:oleObj>
              </mc:Choice>
              <mc:Fallback>
                <p:oleObj name="Equation" r:id="rId10" imgW="6591300" imgH="939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5013325"/>
                        <a:ext cx="65913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611188" y="620713"/>
            <a:ext cx="8074025" cy="519112"/>
            <a:chOff x="385" y="391"/>
            <a:chExt cx="5086" cy="327"/>
          </a:xfrm>
        </p:grpSpPr>
        <p:graphicFrame>
          <p:nvGraphicFramePr>
            <p:cNvPr id="74755" name="Object 3"/>
            <p:cNvGraphicFramePr>
              <a:graphicFrameLocks noChangeAspect="1"/>
            </p:cNvGraphicFramePr>
            <p:nvPr/>
          </p:nvGraphicFramePr>
          <p:xfrm>
            <a:off x="895" y="436"/>
            <a:ext cx="17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8" name="Equation" r:id="rId4" imgW="2705100" imgH="419100" progId="Equation.DSMT4">
                    <p:embed/>
                  </p:oleObj>
                </mc:Choice>
                <mc:Fallback>
                  <p:oleObj name="Equation" r:id="rId4" imgW="2705100" imgH="4191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436"/>
                          <a:ext cx="170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4" name="Object 2"/>
            <p:cNvGraphicFramePr>
              <a:graphicFrameLocks noChangeAspect="1"/>
            </p:cNvGraphicFramePr>
            <p:nvPr/>
          </p:nvGraphicFramePr>
          <p:xfrm>
            <a:off x="2880" y="445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9" name="Equation" r:id="rId6" imgW="799753" imgH="317362" progId="Equation.DSMT4">
                    <p:embed/>
                  </p:oleObj>
                </mc:Choice>
                <mc:Fallback>
                  <p:oleObj name="Equation" r:id="rId6" imgW="799753" imgH="317362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45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385" y="39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2508" y="39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3343" y="391"/>
              <a:ext cx="2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±5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时级数收敛于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717550" y="1484313"/>
          <a:ext cx="46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0" name="Equation" r:id="rId8" imgW="469900" imgH="838200" progId="Equation.DSMT4">
                  <p:embed/>
                </p:oleObj>
              </mc:Choice>
              <mc:Fallback>
                <p:oleObj name="Equation" r:id="rId8" imgW="469900" imgH="838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484313"/>
                        <a:ext cx="469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ChangeArrowheads="1"/>
          </p:cNvSpPr>
          <p:nvPr/>
        </p:nvSpPr>
        <p:spPr bwMode="auto">
          <a:xfrm>
            <a:off x="971550" y="476250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二、偶函数与奇函数的傅里叶级数</a:t>
            </a:r>
            <a:r>
              <a:rPr lang="zh-CN" altLang="en-US" sz="3600"/>
              <a:t> </a:t>
            </a:r>
          </a:p>
        </p:txBody>
      </p:sp>
      <p:grpSp>
        <p:nvGrpSpPr>
          <p:cNvPr id="73748" name="Group 1044"/>
          <p:cNvGrpSpPr>
            <a:grpSpLocks/>
          </p:cNvGrpSpPr>
          <p:nvPr/>
        </p:nvGrpSpPr>
        <p:grpSpPr bwMode="auto">
          <a:xfrm>
            <a:off x="585788" y="1816100"/>
            <a:ext cx="7591425" cy="533400"/>
            <a:chOff x="393" y="1144"/>
            <a:chExt cx="4782" cy="336"/>
          </a:xfrm>
        </p:grpSpPr>
        <p:graphicFrame>
          <p:nvGraphicFramePr>
            <p:cNvPr id="73733" name="Object 1029"/>
            <p:cNvGraphicFramePr>
              <a:graphicFrameLocks noChangeAspect="1"/>
            </p:cNvGraphicFramePr>
            <p:nvPr/>
          </p:nvGraphicFramePr>
          <p:xfrm>
            <a:off x="2010" y="1199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4" name="Equation" r:id="rId4" imgW="875920" imgH="393529" progId="Equation.DSMT4">
                    <p:embed/>
                  </p:oleObj>
                </mc:Choice>
                <mc:Fallback>
                  <p:oleObj name="Equation" r:id="rId4" imgW="875920" imgH="393529" progId="Equation.DSMT4">
                    <p:embed/>
                    <p:pic>
                      <p:nvPicPr>
                        <p:cNvPr id="0" name="Picture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0" y="1199"/>
                          <a:ext cx="5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2" name="Object 1028"/>
            <p:cNvGraphicFramePr>
              <a:graphicFrameLocks noChangeAspect="1"/>
            </p:cNvGraphicFramePr>
            <p:nvPr/>
          </p:nvGraphicFramePr>
          <p:xfrm>
            <a:off x="2995" y="1199"/>
            <a:ext cx="11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5" name="Equation" r:id="rId6" imgW="1765300" imgH="393700" progId="Equation.DSMT4">
                    <p:embed/>
                  </p:oleObj>
                </mc:Choice>
                <mc:Fallback>
                  <p:oleObj name="Equation" r:id="rId6" imgW="1765300" imgH="393700" progId="Equation.DSMT4">
                    <p:embed/>
                    <p:pic>
                      <p:nvPicPr>
                        <p:cNvPr id="0" name="Picture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1199"/>
                          <a:ext cx="11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4" name="Rectangle 1030"/>
            <p:cNvSpPr>
              <a:spLocks noChangeArrowheads="1"/>
            </p:cNvSpPr>
            <p:nvPr/>
          </p:nvSpPr>
          <p:spPr bwMode="auto">
            <a:xfrm>
              <a:off x="393" y="1144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的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偶函数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则在</a:t>
              </a:r>
            </a:p>
          </p:txBody>
        </p:sp>
        <p:sp>
          <p:nvSpPr>
            <p:cNvPr id="73735" name="Rectangle 1031"/>
            <p:cNvSpPr>
              <a:spLocks noChangeArrowheads="1"/>
            </p:cNvSpPr>
            <p:nvPr/>
          </p:nvSpPr>
          <p:spPr bwMode="auto">
            <a:xfrm>
              <a:off x="2562" y="115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36" name="Rectangle 1032"/>
            <p:cNvSpPr>
              <a:spLocks noChangeArrowheads="1"/>
            </p:cNvSpPr>
            <p:nvPr/>
          </p:nvSpPr>
          <p:spPr bwMode="auto">
            <a:xfrm>
              <a:off x="4059" y="1144"/>
              <a:ext cx="1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是偶函数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741" name="Group 1037"/>
          <p:cNvGrpSpPr>
            <a:grpSpLocks/>
          </p:cNvGrpSpPr>
          <p:nvPr/>
        </p:nvGrpSpPr>
        <p:grpSpPr bwMode="auto">
          <a:xfrm>
            <a:off x="684213" y="2451100"/>
            <a:ext cx="7639050" cy="519113"/>
            <a:chOff x="431" y="1752"/>
            <a:chExt cx="4812" cy="327"/>
          </a:xfrm>
        </p:grpSpPr>
        <p:graphicFrame>
          <p:nvGraphicFramePr>
            <p:cNvPr id="73738" name="Object 1034"/>
            <p:cNvGraphicFramePr>
              <a:graphicFrameLocks noChangeAspect="1"/>
            </p:cNvGraphicFramePr>
            <p:nvPr/>
          </p:nvGraphicFramePr>
          <p:xfrm>
            <a:off x="431" y="1797"/>
            <a:ext cx="10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6" name="Equation" r:id="rId8" imgW="1739900" imgH="393700" progId="Equation.DSMT4">
                    <p:embed/>
                  </p:oleObj>
                </mc:Choice>
                <mc:Fallback>
                  <p:oleObj name="Equation" r:id="rId8" imgW="1739900" imgH="393700" progId="Equation.DSMT4">
                    <p:embed/>
                    <p:pic>
                      <p:nvPicPr>
                        <p:cNvPr id="0" name="Picture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97"/>
                          <a:ext cx="10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0" name="Rectangle 1036"/>
            <p:cNvSpPr>
              <a:spLocks noChangeArrowheads="1"/>
            </p:cNvSpPr>
            <p:nvPr/>
          </p:nvSpPr>
          <p:spPr bwMode="auto">
            <a:xfrm>
              <a:off x="1429" y="1752"/>
              <a:ext cx="3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是奇函数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的傅里叶系数</a:t>
              </a:r>
              <a:r>
                <a:rPr lang="en-US" altLang="zh-CN">
                  <a:latin typeface="Times New Roman" panose="02020603050405020304" pitchFamily="18" charset="0"/>
                </a:rPr>
                <a:t>(4)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3742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898056"/>
              </p:ext>
            </p:extLst>
          </p:nvPr>
        </p:nvGraphicFramePr>
        <p:xfrm>
          <a:off x="794545" y="3429000"/>
          <a:ext cx="71882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7" name="Equation" r:id="rId10" imgW="7188120" imgH="1447560" progId="Equation.DSMT4">
                  <p:embed/>
                </p:oleObj>
              </mc:Choice>
              <mc:Fallback>
                <p:oleObj name="Equation" r:id="rId10" imgW="7188120" imgH="1447560" progId="Equation.DSMT4">
                  <p:embed/>
                  <p:pic>
                    <p:nvPicPr>
                      <p:cNvPr id="0" name="Picture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5" y="3429000"/>
                        <a:ext cx="7188200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7" name="Group 1043"/>
          <p:cNvGrpSpPr>
            <a:grpSpLocks/>
          </p:cNvGrpSpPr>
          <p:nvPr/>
        </p:nvGrpSpPr>
        <p:grpSpPr bwMode="auto">
          <a:xfrm>
            <a:off x="611188" y="1181100"/>
            <a:ext cx="7904162" cy="519113"/>
            <a:chOff x="385" y="744"/>
            <a:chExt cx="4979" cy="327"/>
          </a:xfrm>
        </p:grpSpPr>
        <p:sp>
          <p:nvSpPr>
            <p:cNvPr id="73731" name="Rectangle 1027"/>
            <p:cNvSpPr>
              <a:spLocks noChangeArrowheads="1"/>
            </p:cNvSpPr>
            <p:nvPr/>
          </p:nvSpPr>
          <p:spPr bwMode="auto">
            <a:xfrm>
              <a:off x="385" y="744"/>
              <a:ext cx="49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设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zh-CN" altLang="en-US"/>
                <a:t>是以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2</a:t>
              </a:r>
              <a:r>
                <a:rPr lang="en-US" altLang="zh-CN" i="1">
                  <a:latin typeface="Times New Roman" panose="02020603050405020304" pitchFamily="18" charset="0"/>
                </a:rPr>
                <a:t>l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为周期的偶函数</a:t>
              </a:r>
              <a:r>
                <a:rPr lang="en-US" altLang="zh-CN"/>
                <a:t>,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或是定义在     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上</a:t>
              </a:r>
            </a:p>
          </p:txBody>
        </p:sp>
        <p:graphicFrame>
          <p:nvGraphicFramePr>
            <p:cNvPr id="73746" name="Object 1042"/>
            <p:cNvGraphicFramePr>
              <a:graphicFrameLocks noChangeAspect="1"/>
            </p:cNvGraphicFramePr>
            <p:nvPr/>
          </p:nvGraphicFramePr>
          <p:xfrm>
            <a:off x="4505" y="799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8" name="Equation" r:id="rId12" imgW="875920" imgH="393529" progId="Equation.DSMT4">
                    <p:embed/>
                  </p:oleObj>
                </mc:Choice>
                <mc:Fallback>
                  <p:oleObj name="Equation" r:id="rId12" imgW="875920" imgH="393529" progId="Equation.DSMT4">
                    <p:embed/>
                    <p:pic>
                      <p:nvPicPr>
                        <p:cNvPr id="0" name="Picture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799"/>
                          <a:ext cx="5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1839</TotalTime>
  <Words>827</Words>
  <Application>Microsoft Office PowerPoint</Application>
  <PresentationFormat>全屏显示(4:3)</PresentationFormat>
  <Paragraphs>110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ËÎÌå</vt:lpstr>
      <vt:lpstr>华文新魏</vt:lpstr>
      <vt:lpstr>隶书</vt:lpstr>
      <vt:lpstr>宋体</vt:lpstr>
      <vt:lpstr>Arial</vt:lpstr>
      <vt:lpstr>Symbol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151</cp:revision>
  <dcterms:created xsi:type="dcterms:W3CDTF">2004-12-13T07:53:32Z</dcterms:created>
  <dcterms:modified xsi:type="dcterms:W3CDTF">2022-09-21T23:09:20Z</dcterms:modified>
</cp:coreProperties>
</file>