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D60057"/>
    <a:srgbClr val="FF0066"/>
    <a:srgbClr val="FF0000"/>
    <a:srgbClr val="0000FF"/>
    <a:srgbClr val="44075D"/>
    <a:srgbClr val="FCEB98"/>
    <a:srgbClr val="FFCC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01" autoAdjust="0"/>
    <p:restoredTop sz="94660"/>
  </p:normalViewPr>
  <p:slideViewPr>
    <p:cSldViewPr>
      <p:cViewPr varScale="1">
        <p:scale>
          <a:sx n="103" d="100"/>
          <a:sy n="103" d="100"/>
        </p:scale>
        <p:origin x="189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13" Type="http://schemas.openxmlformats.org/officeDocument/2006/relationships/image" Target="../media/image85.wmf"/><Relationship Id="rId18" Type="http://schemas.openxmlformats.org/officeDocument/2006/relationships/image" Target="../media/image89.wmf"/><Relationship Id="rId3" Type="http://schemas.openxmlformats.org/officeDocument/2006/relationships/image" Target="../media/image76.wmf"/><Relationship Id="rId7" Type="http://schemas.openxmlformats.org/officeDocument/2006/relationships/image" Target="../media/image80.wmf"/><Relationship Id="rId12" Type="http://schemas.openxmlformats.org/officeDocument/2006/relationships/image" Target="../media/image84.wmf"/><Relationship Id="rId17" Type="http://schemas.openxmlformats.org/officeDocument/2006/relationships/image" Target="../media/image88.wmf"/><Relationship Id="rId2" Type="http://schemas.openxmlformats.org/officeDocument/2006/relationships/image" Target="../media/image75.wmf"/><Relationship Id="rId16" Type="http://schemas.openxmlformats.org/officeDocument/2006/relationships/image" Target="../media/image87.wmf"/><Relationship Id="rId1" Type="http://schemas.openxmlformats.org/officeDocument/2006/relationships/image" Target="../media/image74.wmf"/><Relationship Id="rId6" Type="http://schemas.openxmlformats.org/officeDocument/2006/relationships/image" Target="../media/image79.wmf"/><Relationship Id="rId11" Type="http://schemas.openxmlformats.org/officeDocument/2006/relationships/image" Target="../media/image83.wmf"/><Relationship Id="rId5" Type="http://schemas.openxmlformats.org/officeDocument/2006/relationships/image" Target="../media/image78.wmf"/><Relationship Id="rId15" Type="http://schemas.openxmlformats.org/officeDocument/2006/relationships/image" Target="../media/image86.wmf"/><Relationship Id="rId10" Type="http://schemas.openxmlformats.org/officeDocument/2006/relationships/image" Target="../media/image82.wmf"/><Relationship Id="rId4" Type="http://schemas.openxmlformats.org/officeDocument/2006/relationships/image" Target="../media/image77.wmf"/><Relationship Id="rId9" Type="http://schemas.openxmlformats.org/officeDocument/2006/relationships/image" Target="../media/image13.wmf"/><Relationship Id="rId14" Type="http://schemas.openxmlformats.org/officeDocument/2006/relationships/image" Target="../media/image15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3" Type="http://schemas.openxmlformats.org/officeDocument/2006/relationships/image" Target="../media/image93.wmf"/><Relationship Id="rId7" Type="http://schemas.openxmlformats.org/officeDocument/2006/relationships/image" Target="../media/image97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6" Type="http://schemas.openxmlformats.org/officeDocument/2006/relationships/image" Target="../media/image96.wmf"/><Relationship Id="rId5" Type="http://schemas.openxmlformats.org/officeDocument/2006/relationships/image" Target="../media/image95.wmf"/><Relationship Id="rId10" Type="http://schemas.openxmlformats.org/officeDocument/2006/relationships/image" Target="../media/image100.wmf"/><Relationship Id="rId4" Type="http://schemas.openxmlformats.org/officeDocument/2006/relationships/image" Target="../media/image94.wmf"/><Relationship Id="rId9" Type="http://schemas.openxmlformats.org/officeDocument/2006/relationships/image" Target="../media/image99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3" Type="http://schemas.openxmlformats.org/officeDocument/2006/relationships/image" Target="../media/image103.wmf"/><Relationship Id="rId7" Type="http://schemas.openxmlformats.org/officeDocument/2006/relationships/image" Target="../media/image107.wmf"/><Relationship Id="rId2" Type="http://schemas.openxmlformats.org/officeDocument/2006/relationships/image" Target="../media/image102.wmf"/><Relationship Id="rId1" Type="http://schemas.openxmlformats.org/officeDocument/2006/relationships/image" Target="../media/image101.wmf"/><Relationship Id="rId6" Type="http://schemas.openxmlformats.org/officeDocument/2006/relationships/image" Target="../media/image106.wmf"/><Relationship Id="rId5" Type="http://schemas.openxmlformats.org/officeDocument/2006/relationships/image" Target="../media/image105.wmf"/><Relationship Id="rId4" Type="http://schemas.openxmlformats.org/officeDocument/2006/relationships/image" Target="../media/image104.wmf"/><Relationship Id="rId9" Type="http://schemas.openxmlformats.org/officeDocument/2006/relationships/image" Target="../media/image109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13" Type="http://schemas.openxmlformats.org/officeDocument/2006/relationships/image" Target="../media/image122.wmf"/><Relationship Id="rId3" Type="http://schemas.openxmlformats.org/officeDocument/2006/relationships/image" Target="../media/image112.wmf"/><Relationship Id="rId7" Type="http://schemas.openxmlformats.org/officeDocument/2006/relationships/image" Target="../media/image116.wmf"/><Relationship Id="rId12" Type="http://schemas.openxmlformats.org/officeDocument/2006/relationships/image" Target="../media/image121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Relationship Id="rId6" Type="http://schemas.openxmlformats.org/officeDocument/2006/relationships/image" Target="../media/image115.wmf"/><Relationship Id="rId11" Type="http://schemas.openxmlformats.org/officeDocument/2006/relationships/image" Target="../media/image120.wmf"/><Relationship Id="rId5" Type="http://schemas.openxmlformats.org/officeDocument/2006/relationships/image" Target="../media/image114.wmf"/><Relationship Id="rId10" Type="http://schemas.openxmlformats.org/officeDocument/2006/relationships/image" Target="../media/image119.wmf"/><Relationship Id="rId4" Type="http://schemas.openxmlformats.org/officeDocument/2006/relationships/image" Target="../media/image113.wmf"/><Relationship Id="rId9" Type="http://schemas.openxmlformats.org/officeDocument/2006/relationships/image" Target="../media/image118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Relationship Id="rId5" Type="http://schemas.openxmlformats.org/officeDocument/2006/relationships/image" Target="../media/image127.wmf"/><Relationship Id="rId4" Type="http://schemas.openxmlformats.org/officeDocument/2006/relationships/image" Target="../media/image126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Relationship Id="rId4" Type="http://schemas.openxmlformats.org/officeDocument/2006/relationships/image" Target="../media/image131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wmf"/><Relationship Id="rId2" Type="http://schemas.openxmlformats.org/officeDocument/2006/relationships/image" Target="../media/image134.wmf"/><Relationship Id="rId1" Type="http://schemas.openxmlformats.org/officeDocument/2006/relationships/image" Target="../media/image133.wmf"/><Relationship Id="rId6" Type="http://schemas.openxmlformats.org/officeDocument/2006/relationships/image" Target="../media/image138.wmf"/><Relationship Id="rId5" Type="http://schemas.openxmlformats.org/officeDocument/2006/relationships/image" Target="../media/image137.wmf"/><Relationship Id="rId4" Type="http://schemas.openxmlformats.org/officeDocument/2006/relationships/image" Target="../media/image136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9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wmf"/><Relationship Id="rId3" Type="http://schemas.openxmlformats.org/officeDocument/2006/relationships/image" Target="../media/image142.wmf"/><Relationship Id="rId7" Type="http://schemas.openxmlformats.org/officeDocument/2006/relationships/image" Target="../media/image146.wmf"/><Relationship Id="rId2" Type="http://schemas.openxmlformats.org/officeDocument/2006/relationships/image" Target="../media/image141.wmf"/><Relationship Id="rId1" Type="http://schemas.openxmlformats.org/officeDocument/2006/relationships/image" Target="../media/image140.wmf"/><Relationship Id="rId6" Type="http://schemas.openxmlformats.org/officeDocument/2006/relationships/image" Target="../media/image145.wmf"/><Relationship Id="rId5" Type="http://schemas.openxmlformats.org/officeDocument/2006/relationships/image" Target="../media/image144.wmf"/><Relationship Id="rId4" Type="http://schemas.openxmlformats.org/officeDocument/2006/relationships/image" Target="../media/image143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wmf"/><Relationship Id="rId2" Type="http://schemas.openxmlformats.org/officeDocument/2006/relationships/image" Target="../media/image148.wmf"/><Relationship Id="rId1" Type="http://schemas.openxmlformats.org/officeDocument/2006/relationships/image" Target="../media/image140.wmf"/><Relationship Id="rId6" Type="http://schemas.openxmlformats.org/officeDocument/2006/relationships/image" Target="../media/image152.wmf"/><Relationship Id="rId5" Type="http://schemas.openxmlformats.org/officeDocument/2006/relationships/image" Target="../media/image151.wmf"/><Relationship Id="rId4" Type="http://schemas.openxmlformats.org/officeDocument/2006/relationships/image" Target="../media/image150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wmf"/><Relationship Id="rId2" Type="http://schemas.openxmlformats.org/officeDocument/2006/relationships/image" Target="../media/image154.wmf"/><Relationship Id="rId1" Type="http://schemas.openxmlformats.org/officeDocument/2006/relationships/image" Target="../media/image153.wmf"/><Relationship Id="rId4" Type="http://schemas.openxmlformats.org/officeDocument/2006/relationships/image" Target="../media/image156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wmf"/><Relationship Id="rId2" Type="http://schemas.openxmlformats.org/officeDocument/2006/relationships/image" Target="../media/image158.wmf"/><Relationship Id="rId1" Type="http://schemas.openxmlformats.org/officeDocument/2006/relationships/image" Target="../media/image157.wmf"/><Relationship Id="rId4" Type="http://schemas.openxmlformats.org/officeDocument/2006/relationships/image" Target="../media/image160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wmf"/><Relationship Id="rId3" Type="http://schemas.openxmlformats.org/officeDocument/2006/relationships/image" Target="../media/image163.wmf"/><Relationship Id="rId7" Type="http://schemas.openxmlformats.org/officeDocument/2006/relationships/image" Target="../media/image167.wmf"/><Relationship Id="rId12" Type="http://schemas.openxmlformats.org/officeDocument/2006/relationships/image" Target="../media/image172.wmf"/><Relationship Id="rId2" Type="http://schemas.openxmlformats.org/officeDocument/2006/relationships/image" Target="../media/image162.wmf"/><Relationship Id="rId1" Type="http://schemas.openxmlformats.org/officeDocument/2006/relationships/image" Target="../media/image161.wmf"/><Relationship Id="rId6" Type="http://schemas.openxmlformats.org/officeDocument/2006/relationships/image" Target="../media/image166.wmf"/><Relationship Id="rId11" Type="http://schemas.openxmlformats.org/officeDocument/2006/relationships/image" Target="../media/image171.wmf"/><Relationship Id="rId5" Type="http://schemas.openxmlformats.org/officeDocument/2006/relationships/image" Target="../media/image165.wmf"/><Relationship Id="rId10" Type="http://schemas.openxmlformats.org/officeDocument/2006/relationships/image" Target="../media/image170.wmf"/><Relationship Id="rId4" Type="http://schemas.openxmlformats.org/officeDocument/2006/relationships/image" Target="../media/image164.wmf"/><Relationship Id="rId9" Type="http://schemas.openxmlformats.org/officeDocument/2006/relationships/image" Target="../media/image169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wmf"/><Relationship Id="rId3" Type="http://schemas.openxmlformats.org/officeDocument/2006/relationships/image" Target="../media/image175.wmf"/><Relationship Id="rId7" Type="http://schemas.openxmlformats.org/officeDocument/2006/relationships/image" Target="../media/image179.wmf"/><Relationship Id="rId2" Type="http://schemas.openxmlformats.org/officeDocument/2006/relationships/image" Target="../media/image174.wmf"/><Relationship Id="rId1" Type="http://schemas.openxmlformats.org/officeDocument/2006/relationships/image" Target="../media/image173.wmf"/><Relationship Id="rId6" Type="http://schemas.openxmlformats.org/officeDocument/2006/relationships/image" Target="../media/image178.wmf"/><Relationship Id="rId5" Type="http://schemas.openxmlformats.org/officeDocument/2006/relationships/image" Target="../media/image177.wmf"/><Relationship Id="rId4" Type="http://schemas.openxmlformats.org/officeDocument/2006/relationships/image" Target="../media/image176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wmf"/><Relationship Id="rId2" Type="http://schemas.openxmlformats.org/officeDocument/2006/relationships/image" Target="../media/image182.wmf"/><Relationship Id="rId1" Type="http://schemas.openxmlformats.org/officeDocument/2006/relationships/image" Target="../media/image181.wmf"/><Relationship Id="rId4" Type="http://schemas.openxmlformats.org/officeDocument/2006/relationships/image" Target="../media/image184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image" Target="../media/image24.wmf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12" Type="http://schemas.openxmlformats.org/officeDocument/2006/relationships/image" Target="../media/image23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11" Type="http://schemas.openxmlformats.org/officeDocument/2006/relationships/image" Target="../media/image22.wmf"/><Relationship Id="rId5" Type="http://schemas.openxmlformats.org/officeDocument/2006/relationships/image" Target="../media/image16.wmf"/><Relationship Id="rId15" Type="http://schemas.openxmlformats.org/officeDocument/2006/relationships/image" Target="../media/image26.wmf"/><Relationship Id="rId10" Type="http://schemas.openxmlformats.org/officeDocument/2006/relationships/image" Target="../media/image21.wmf"/><Relationship Id="rId4" Type="http://schemas.openxmlformats.org/officeDocument/2006/relationships/image" Target="../media/image15.wmf"/><Relationship Id="rId9" Type="http://schemas.openxmlformats.org/officeDocument/2006/relationships/image" Target="../media/image20.wmf"/><Relationship Id="rId14" Type="http://schemas.openxmlformats.org/officeDocument/2006/relationships/image" Target="../media/image25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wmf"/><Relationship Id="rId7" Type="http://schemas.openxmlformats.org/officeDocument/2006/relationships/image" Target="../media/image191.wmf"/><Relationship Id="rId2" Type="http://schemas.openxmlformats.org/officeDocument/2006/relationships/image" Target="../media/image186.wmf"/><Relationship Id="rId1" Type="http://schemas.openxmlformats.org/officeDocument/2006/relationships/image" Target="../media/image185.wmf"/><Relationship Id="rId6" Type="http://schemas.openxmlformats.org/officeDocument/2006/relationships/image" Target="../media/image190.wmf"/><Relationship Id="rId5" Type="http://schemas.openxmlformats.org/officeDocument/2006/relationships/image" Target="../media/image189.wmf"/><Relationship Id="rId4" Type="http://schemas.openxmlformats.org/officeDocument/2006/relationships/image" Target="../media/image188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wmf"/><Relationship Id="rId3" Type="http://schemas.openxmlformats.org/officeDocument/2006/relationships/image" Target="../media/image194.wmf"/><Relationship Id="rId7" Type="http://schemas.openxmlformats.org/officeDocument/2006/relationships/image" Target="../media/image198.wmf"/><Relationship Id="rId2" Type="http://schemas.openxmlformats.org/officeDocument/2006/relationships/image" Target="../media/image193.wmf"/><Relationship Id="rId1" Type="http://schemas.openxmlformats.org/officeDocument/2006/relationships/image" Target="../media/image192.wmf"/><Relationship Id="rId6" Type="http://schemas.openxmlformats.org/officeDocument/2006/relationships/image" Target="../media/image197.wmf"/><Relationship Id="rId5" Type="http://schemas.openxmlformats.org/officeDocument/2006/relationships/image" Target="../media/image196.wmf"/><Relationship Id="rId10" Type="http://schemas.openxmlformats.org/officeDocument/2006/relationships/image" Target="../media/image201.wmf"/><Relationship Id="rId4" Type="http://schemas.openxmlformats.org/officeDocument/2006/relationships/image" Target="../media/image195.wmf"/><Relationship Id="rId9" Type="http://schemas.openxmlformats.org/officeDocument/2006/relationships/image" Target="../media/image200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2.wmf"/><Relationship Id="rId1" Type="http://schemas.openxmlformats.org/officeDocument/2006/relationships/image" Target="../media/image197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5.wmf"/><Relationship Id="rId2" Type="http://schemas.openxmlformats.org/officeDocument/2006/relationships/image" Target="../media/image204.wmf"/><Relationship Id="rId1" Type="http://schemas.openxmlformats.org/officeDocument/2006/relationships/image" Target="../media/image203.wmf"/><Relationship Id="rId4" Type="http://schemas.openxmlformats.org/officeDocument/2006/relationships/image" Target="../media/image206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9.wmf"/><Relationship Id="rId2" Type="http://schemas.openxmlformats.org/officeDocument/2006/relationships/image" Target="../media/image208.wmf"/><Relationship Id="rId1" Type="http://schemas.openxmlformats.org/officeDocument/2006/relationships/image" Target="../media/image207.wmf"/><Relationship Id="rId5" Type="http://schemas.openxmlformats.org/officeDocument/2006/relationships/image" Target="../media/image211.wmf"/><Relationship Id="rId4" Type="http://schemas.openxmlformats.org/officeDocument/2006/relationships/image" Target="../media/image210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4.wmf"/><Relationship Id="rId2" Type="http://schemas.openxmlformats.org/officeDocument/2006/relationships/image" Target="../media/image213.wmf"/><Relationship Id="rId1" Type="http://schemas.openxmlformats.org/officeDocument/2006/relationships/image" Target="../media/image212.wmf"/><Relationship Id="rId4" Type="http://schemas.openxmlformats.org/officeDocument/2006/relationships/image" Target="../media/image215.wmf"/></Relationships>
</file>

<file path=ppt/drawings/_rels/vmlDrawing3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3.wmf"/><Relationship Id="rId13" Type="http://schemas.openxmlformats.org/officeDocument/2006/relationships/image" Target="../media/image228.wmf"/><Relationship Id="rId3" Type="http://schemas.openxmlformats.org/officeDocument/2006/relationships/image" Target="../media/image218.wmf"/><Relationship Id="rId7" Type="http://schemas.openxmlformats.org/officeDocument/2006/relationships/image" Target="../media/image222.wmf"/><Relationship Id="rId12" Type="http://schemas.openxmlformats.org/officeDocument/2006/relationships/image" Target="../media/image227.wmf"/><Relationship Id="rId2" Type="http://schemas.openxmlformats.org/officeDocument/2006/relationships/image" Target="../media/image217.wmf"/><Relationship Id="rId1" Type="http://schemas.openxmlformats.org/officeDocument/2006/relationships/image" Target="../media/image216.wmf"/><Relationship Id="rId6" Type="http://schemas.openxmlformats.org/officeDocument/2006/relationships/image" Target="../media/image221.wmf"/><Relationship Id="rId11" Type="http://schemas.openxmlformats.org/officeDocument/2006/relationships/image" Target="../media/image226.wmf"/><Relationship Id="rId5" Type="http://schemas.openxmlformats.org/officeDocument/2006/relationships/image" Target="../media/image220.wmf"/><Relationship Id="rId15" Type="http://schemas.openxmlformats.org/officeDocument/2006/relationships/image" Target="../media/image230.wmf"/><Relationship Id="rId10" Type="http://schemas.openxmlformats.org/officeDocument/2006/relationships/image" Target="../media/image225.wmf"/><Relationship Id="rId4" Type="http://schemas.openxmlformats.org/officeDocument/2006/relationships/image" Target="../media/image219.wmf"/><Relationship Id="rId9" Type="http://schemas.openxmlformats.org/officeDocument/2006/relationships/image" Target="../media/image224.wmf"/><Relationship Id="rId14" Type="http://schemas.openxmlformats.org/officeDocument/2006/relationships/image" Target="../media/image229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3.wmf"/><Relationship Id="rId2" Type="http://schemas.openxmlformats.org/officeDocument/2006/relationships/image" Target="../media/image232.wmf"/><Relationship Id="rId1" Type="http://schemas.openxmlformats.org/officeDocument/2006/relationships/image" Target="../media/image231.wmf"/><Relationship Id="rId5" Type="http://schemas.openxmlformats.org/officeDocument/2006/relationships/image" Target="../media/image235.wmf"/><Relationship Id="rId4" Type="http://schemas.openxmlformats.org/officeDocument/2006/relationships/image" Target="../media/image234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8.wmf"/><Relationship Id="rId2" Type="http://schemas.openxmlformats.org/officeDocument/2006/relationships/image" Target="../media/image237.wmf"/><Relationship Id="rId1" Type="http://schemas.openxmlformats.org/officeDocument/2006/relationships/image" Target="../media/image236.wmf"/><Relationship Id="rId5" Type="http://schemas.openxmlformats.org/officeDocument/2006/relationships/image" Target="../media/image240.wmf"/><Relationship Id="rId4" Type="http://schemas.openxmlformats.org/officeDocument/2006/relationships/image" Target="../media/image239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3.wmf"/><Relationship Id="rId7" Type="http://schemas.openxmlformats.org/officeDocument/2006/relationships/image" Target="../media/image247.wmf"/><Relationship Id="rId2" Type="http://schemas.openxmlformats.org/officeDocument/2006/relationships/image" Target="../media/image242.wmf"/><Relationship Id="rId1" Type="http://schemas.openxmlformats.org/officeDocument/2006/relationships/image" Target="../media/image241.wmf"/><Relationship Id="rId6" Type="http://schemas.openxmlformats.org/officeDocument/2006/relationships/image" Target="../media/image246.wmf"/><Relationship Id="rId5" Type="http://schemas.openxmlformats.org/officeDocument/2006/relationships/image" Target="../media/image245.wmf"/><Relationship Id="rId4" Type="http://schemas.openxmlformats.org/officeDocument/2006/relationships/image" Target="../media/image24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9.wmf"/><Relationship Id="rId1" Type="http://schemas.openxmlformats.org/officeDocument/2006/relationships/image" Target="../media/image248.wmf"/></Relationships>
</file>

<file path=ppt/drawings/_rels/vmlDrawing4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4.wmf"/><Relationship Id="rId2" Type="http://schemas.openxmlformats.org/officeDocument/2006/relationships/image" Target="../media/image253.wmf"/><Relationship Id="rId1" Type="http://schemas.openxmlformats.org/officeDocument/2006/relationships/image" Target="../media/image252.wmf"/><Relationship Id="rId4" Type="http://schemas.openxmlformats.org/officeDocument/2006/relationships/image" Target="../media/image255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8.wmf"/><Relationship Id="rId2" Type="http://schemas.openxmlformats.org/officeDocument/2006/relationships/image" Target="../media/image257.wmf"/><Relationship Id="rId1" Type="http://schemas.openxmlformats.org/officeDocument/2006/relationships/image" Target="../media/image256.w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drawings/_rels/vmlDrawing4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5.wmf"/><Relationship Id="rId3" Type="http://schemas.openxmlformats.org/officeDocument/2006/relationships/image" Target="../media/image260.wmf"/><Relationship Id="rId7" Type="http://schemas.openxmlformats.org/officeDocument/2006/relationships/image" Target="../media/image264.wmf"/><Relationship Id="rId12" Type="http://schemas.openxmlformats.org/officeDocument/2006/relationships/image" Target="../media/image269.wmf"/><Relationship Id="rId2" Type="http://schemas.openxmlformats.org/officeDocument/2006/relationships/image" Target="../media/image235.wmf"/><Relationship Id="rId1" Type="http://schemas.openxmlformats.org/officeDocument/2006/relationships/image" Target="../media/image259.wmf"/><Relationship Id="rId6" Type="http://schemas.openxmlformats.org/officeDocument/2006/relationships/image" Target="../media/image263.wmf"/><Relationship Id="rId11" Type="http://schemas.openxmlformats.org/officeDocument/2006/relationships/image" Target="../media/image268.wmf"/><Relationship Id="rId5" Type="http://schemas.openxmlformats.org/officeDocument/2006/relationships/image" Target="../media/image262.wmf"/><Relationship Id="rId10" Type="http://schemas.openxmlformats.org/officeDocument/2006/relationships/image" Target="../media/image267.wmf"/><Relationship Id="rId4" Type="http://schemas.openxmlformats.org/officeDocument/2006/relationships/image" Target="../media/image261.wmf"/><Relationship Id="rId9" Type="http://schemas.openxmlformats.org/officeDocument/2006/relationships/image" Target="../media/image26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image" Target="../media/image45.wmf"/><Relationship Id="rId7" Type="http://schemas.openxmlformats.org/officeDocument/2006/relationships/image" Target="../media/image49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11" Type="http://schemas.openxmlformats.org/officeDocument/2006/relationships/image" Target="../media/image53.wmf"/><Relationship Id="rId5" Type="http://schemas.openxmlformats.org/officeDocument/2006/relationships/image" Target="../media/image47.wmf"/><Relationship Id="rId10" Type="http://schemas.openxmlformats.org/officeDocument/2006/relationships/image" Target="../media/image52.wmf"/><Relationship Id="rId4" Type="http://schemas.openxmlformats.org/officeDocument/2006/relationships/image" Target="../media/image46.wmf"/><Relationship Id="rId9" Type="http://schemas.openxmlformats.org/officeDocument/2006/relationships/image" Target="../media/image5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7" Type="http://schemas.openxmlformats.org/officeDocument/2006/relationships/image" Target="../media/image61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6" Type="http://schemas.openxmlformats.org/officeDocument/2006/relationships/image" Target="../media/image60.wmf"/><Relationship Id="rId5" Type="http://schemas.openxmlformats.org/officeDocument/2006/relationships/image" Target="../media/image51.wmf"/><Relationship Id="rId4" Type="http://schemas.openxmlformats.org/officeDocument/2006/relationships/image" Target="../media/image5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04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506D1740-B452-47A4-A7C7-80A0F8F31DB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35801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571699-D7A4-4730-8771-5F6946C3DD09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360060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90B2EA-FE9C-40C1-8490-9241800FC0F9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14906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D01F16-26E5-4AC7-80C8-AD76F667B7CA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727291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A61E03-3F65-4994-AF2E-B56C3A3F1009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37835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A8D882-1EDC-408C-B5A0-000395CA73FB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861562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2C1258-7A3D-439B-BA25-D79B985FA90F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540551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22B6FD-5371-4295-B797-E7614E053316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788995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E651C4-B7CD-420F-99D1-3BFAEBD840A1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858937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82FF43-74F5-426C-93E7-BCF93C790A86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177115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2D9575-1320-47D0-AB6F-33D6AD9F7B17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858960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D4A40B-DBAA-4CD7-8FC5-D70C4661DF7C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41610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0A6560-4025-4480-ACCB-DDA58FA6C9CE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351633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8593F3-1ADF-460F-970F-4B7FA5C6628E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076630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E42FEC-8E39-4D3F-B972-A416F19B9AB6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32489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913FE9-E0BB-44FD-A038-AB9FB276274D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220297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F2E822-09BA-46B9-A02C-60CBBFDD566A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411567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2C8DE4-44FF-4DF1-BD7D-07299B65A61F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323834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89B6DA-8025-4505-B245-CFA625B4649C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2748967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1790DF-2AA7-4553-8A93-352D4E537B1B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6556945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8B884C-013E-4DBE-B949-FA61DBC531DC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053153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AEB0EE-8385-422D-A2F8-A25625FDF3D3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470802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B8B2EB-4107-468E-928F-571BF6E2EBC5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952799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02DF77-5897-464A-9DAC-C06870E5100A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479290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28F0B2-8E12-405D-A734-84C6CE75221B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125152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F0C1CF-06E6-4CBD-AFF3-C91D3E620C72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077060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F721C0-8833-4676-943C-43832A7964EF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378682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622B3D-FE73-4434-9D39-D54E37E5B71C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785933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E29128-AEDB-45D5-A780-2B223FFCD1DE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141380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C41A80-0F3A-472A-B3D0-D6B229AD8DFD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38860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405404-3085-46B5-AAC6-9397FBB370F2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514786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43008F-95C0-4764-B8AF-974A1B6773F0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244470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4A002B-A2C6-43F1-BAA7-A70080C352D3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5875859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88B53-22AA-430D-85C4-C52D81D22AF8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94150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A2D0A4-140D-4A79-9069-88690B77D2C2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8800727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140AC3-0ACA-4D0A-97DE-A950B952A240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4142597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5D12D4-7211-4EC8-8807-F7941C9E2B91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6405538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4E2311-2E03-4842-A0FB-50B66D029BDA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2105772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DCA1A3-1361-45E0-A185-655F8701E567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4349938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D12149-D2BE-4111-ADC5-01D4880BB0E2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5618631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F3F8DE-648B-4450-B7A6-084913C8DCFA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6257965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57D78A-DC37-4971-8621-B25AF4F61514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3412071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A0E795-EB1A-4492-A813-2CFBB47F4092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19479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2645AA-1A2E-400F-AB9C-506BC83DF5EB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591341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1F1AAF3-8F8A-4C44-A7EE-C9D9BCBFC2AA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54559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C6FB9A-6E0B-4C47-83A8-2B935CFEABE1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54080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2B9736-3787-4CFA-BA12-4A31F87BF653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21887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D9BC68-E3A7-47CA-B82E-5D69D4BE8C5E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27668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241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00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8261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087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73173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367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803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112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536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66891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91849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Oval 7">
            <a:hlinkClick r:id="" action="ppaction://hlinkshowjump?jump=firstslide"/>
          </p:cNvPr>
          <p:cNvSpPr>
            <a:spLocks noChangeArrowheads="1"/>
          </p:cNvSpPr>
          <p:nvPr userDrawn="1"/>
        </p:nvSpPr>
        <p:spPr bwMode="auto">
          <a:xfrm>
            <a:off x="8153400" y="6096000"/>
            <a:ext cx="7620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333399"/>
              </a:gs>
            </a:gsLst>
            <a:path path="rect">
              <a:fillToRect r="100000" b="100000"/>
            </a:path>
          </a:gra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返回</a:t>
            </a:r>
          </a:p>
        </p:txBody>
      </p:sp>
      <p:sp>
        <p:nvSpPr>
          <p:cNvPr id="1032" name="Oval 8">
            <a:hlinkClick r:id="" action="ppaction://hlinkshowjump?jump=nextslide"/>
          </p:cNvPr>
          <p:cNvSpPr>
            <a:spLocks noChangeArrowheads="1"/>
          </p:cNvSpPr>
          <p:nvPr userDrawn="1"/>
        </p:nvSpPr>
        <p:spPr bwMode="auto">
          <a:xfrm>
            <a:off x="7239000" y="6096000"/>
            <a:ext cx="7620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333399"/>
              </a:gs>
            </a:gsLst>
            <a:path path="rect">
              <a:fillToRect r="100000" b="100000"/>
            </a:path>
          </a:gra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后页</a:t>
            </a:r>
          </a:p>
        </p:txBody>
      </p:sp>
      <p:sp>
        <p:nvSpPr>
          <p:cNvPr id="1033" name="Oval 9">
            <a:hlinkClick r:id="" action="ppaction://hlinkshowjump?jump=previousslide"/>
          </p:cNvPr>
          <p:cNvSpPr>
            <a:spLocks noChangeArrowheads="1"/>
          </p:cNvSpPr>
          <p:nvPr userDrawn="1"/>
        </p:nvSpPr>
        <p:spPr bwMode="auto">
          <a:xfrm>
            <a:off x="6324600" y="6096000"/>
            <a:ext cx="7620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333399"/>
              </a:gs>
            </a:gsLst>
            <a:path path="rect">
              <a:fillToRect r="100000" b="100000"/>
            </a:path>
          </a:gra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前页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4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34.xml"/><Relationship Id="rId5" Type="http://schemas.openxmlformats.org/officeDocument/2006/relationships/slide" Target="slide23.xml"/><Relationship Id="rId4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13" Type="http://schemas.openxmlformats.org/officeDocument/2006/relationships/image" Target="../media/image51.wmf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57.wmf"/><Relationship Id="rId12" Type="http://schemas.openxmlformats.org/officeDocument/2006/relationships/oleObject" Target="../embeddings/oleObject69.bin"/><Relationship Id="rId17" Type="http://schemas.openxmlformats.org/officeDocument/2006/relationships/image" Target="../media/image6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1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66.bin"/><Relationship Id="rId11" Type="http://schemas.openxmlformats.org/officeDocument/2006/relationships/image" Target="../media/image59.wmf"/><Relationship Id="rId5" Type="http://schemas.openxmlformats.org/officeDocument/2006/relationships/image" Target="../media/image56.wmf"/><Relationship Id="rId15" Type="http://schemas.openxmlformats.org/officeDocument/2006/relationships/image" Target="../media/image60.wmf"/><Relationship Id="rId10" Type="http://schemas.openxmlformats.org/officeDocument/2006/relationships/oleObject" Target="../embeddings/oleObject68.bin"/><Relationship Id="rId4" Type="http://schemas.openxmlformats.org/officeDocument/2006/relationships/oleObject" Target="../embeddings/oleObject65.bin"/><Relationship Id="rId9" Type="http://schemas.openxmlformats.org/officeDocument/2006/relationships/image" Target="../media/image58.wmf"/><Relationship Id="rId14" Type="http://schemas.openxmlformats.org/officeDocument/2006/relationships/oleObject" Target="../embeddings/oleObject70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6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73.bin"/><Relationship Id="rId5" Type="http://schemas.openxmlformats.org/officeDocument/2006/relationships/image" Target="../media/image62.wmf"/><Relationship Id="rId4" Type="http://schemas.openxmlformats.org/officeDocument/2006/relationships/oleObject" Target="../embeddings/oleObject7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6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6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75.bin"/><Relationship Id="rId5" Type="http://schemas.openxmlformats.org/officeDocument/2006/relationships/image" Target="../media/image64.wmf"/><Relationship Id="rId4" Type="http://schemas.openxmlformats.org/officeDocument/2006/relationships/oleObject" Target="../embeddings/oleObject74.bin"/><Relationship Id="rId9" Type="http://schemas.openxmlformats.org/officeDocument/2006/relationships/image" Target="../media/image66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67.wmf"/><Relationship Id="rId4" Type="http://schemas.openxmlformats.org/officeDocument/2006/relationships/oleObject" Target="../embeddings/oleObject77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0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6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79.bin"/><Relationship Id="rId5" Type="http://schemas.openxmlformats.org/officeDocument/2006/relationships/image" Target="../media/image68.wmf"/><Relationship Id="rId4" Type="http://schemas.openxmlformats.org/officeDocument/2006/relationships/oleObject" Target="../embeddings/oleObject78.bin"/><Relationship Id="rId9" Type="http://schemas.openxmlformats.org/officeDocument/2006/relationships/image" Target="../media/image70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3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7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82.bin"/><Relationship Id="rId5" Type="http://schemas.openxmlformats.org/officeDocument/2006/relationships/image" Target="../media/image71.wmf"/><Relationship Id="rId4" Type="http://schemas.openxmlformats.org/officeDocument/2006/relationships/oleObject" Target="../embeddings/oleObject81.bin"/><Relationship Id="rId9" Type="http://schemas.openxmlformats.org/officeDocument/2006/relationships/image" Target="../media/image73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6.bin"/><Relationship Id="rId13" Type="http://schemas.openxmlformats.org/officeDocument/2006/relationships/image" Target="../media/image78.wmf"/><Relationship Id="rId18" Type="http://schemas.openxmlformats.org/officeDocument/2006/relationships/image" Target="../media/image80.wmf"/><Relationship Id="rId26" Type="http://schemas.openxmlformats.org/officeDocument/2006/relationships/image" Target="../media/image83.wmf"/><Relationship Id="rId39" Type="http://schemas.openxmlformats.org/officeDocument/2006/relationships/oleObject" Target="../embeddings/oleObject101.bin"/><Relationship Id="rId3" Type="http://schemas.openxmlformats.org/officeDocument/2006/relationships/notesSlide" Target="../notesSlides/notesSlide16.xml"/><Relationship Id="rId21" Type="http://schemas.openxmlformats.org/officeDocument/2006/relationships/oleObject" Target="../embeddings/oleObject92.bin"/><Relationship Id="rId34" Type="http://schemas.openxmlformats.org/officeDocument/2006/relationships/image" Target="../media/image86.wmf"/><Relationship Id="rId7" Type="http://schemas.openxmlformats.org/officeDocument/2006/relationships/image" Target="../media/image75.wmf"/><Relationship Id="rId12" Type="http://schemas.openxmlformats.org/officeDocument/2006/relationships/oleObject" Target="../embeddings/oleObject88.bin"/><Relationship Id="rId17" Type="http://schemas.openxmlformats.org/officeDocument/2006/relationships/oleObject" Target="../embeddings/oleObject90.bin"/><Relationship Id="rId25" Type="http://schemas.openxmlformats.org/officeDocument/2006/relationships/oleObject" Target="../embeddings/oleObject94.bin"/><Relationship Id="rId33" Type="http://schemas.openxmlformats.org/officeDocument/2006/relationships/oleObject" Target="../embeddings/oleObject98.bin"/><Relationship Id="rId38" Type="http://schemas.openxmlformats.org/officeDocument/2006/relationships/image" Target="../media/image88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0.wmf"/><Relationship Id="rId20" Type="http://schemas.openxmlformats.org/officeDocument/2006/relationships/image" Target="../media/image81.wmf"/><Relationship Id="rId29" Type="http://schemas.openxmlformats.org/officeDocument/2006/relationships/oleObject" Target="../embeddings/oleObject96.bin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85.bin"/><Relationship Id="rId11" Type="http://schemas.openxmlformats.org/officeDocument/2006/relationships/image" Target="../media/image77.wmf"/><Relationship Id="rId24" Type="http://schemas.openxmlformats.org/officeDocument/2006/relationships/image" Target="../media/image82.wmf"/><Relationship Id="rId32" Type="http://schemas.openxmlformats.org/officeDocument/2006/relationships/image" Target="../media/image15.wmf"/><Relationship Id="rId37" Type="http://schemas.openxmlformats.org/officeDocument/2006/relationships/oleObject" Target="../embeddings/oleObject100.bin"/><Relationship Id="rId40" Type="http://schemas.openxmlformats.org/officeDocument/2006/relationships/image" Target="../media/image89.wmf"/><Relationship Id="rId5" Type="http://schemas.openxmlformats.org/officeDocument/2006/relationships/image" Target="../media/image74.wmf"/><Relationship Id="rId15" Type="http://schemas.openxmlformats.org/officeDocument/2006/relationships/image" Target="../media/image79.wmf"/><Relationship Id="rId23" Type="http://schemas.openxmlformats.org/officeDocument/2006/relationships/oleObject" Target="../embeddings/oleObject93.bin"/><Relationship Id="rId28" Type="http://schemas.openxmlformats.org/officeDocument/2006/relationships/image" Target="../media/image84.wmf"/><Relationship Id="rId36" Type="http://schemas.openxmlformats.org/officeDocument/2006/relationships/image" Target="../media/image87.wmf"/><Relationship Id="rId10" Type="http://schemas.openxmlformats.org/officeDocument/2006/relationships/oleObject" Target="../embeddings/oleObject87.bin"/><Relationship Id="rId19" Type="http://schemas.openxmlformats.org/officeDocument/2006/relationships/oleObject" Target="../embeddings/oleObject91.bin"/><Relationship Id="rId31" Type="http://schemas.openxmlformats.org/officeDocument/2006/relationships/oleObject" Target="../embeddings/oleObject97.bin"/><Relationship Id="rId4" Type="http://schemas.openxmlformats.org/officeDocument/2006/relationships/oleObject" Target="../embeddings/oleObject84.bin"/><Relationship Id="rId9" Type="http://schemas.openxmlformats.org/officeDocument/2006/relationships/image" Target="../media/image76.wmf"/><Relationship Id="rId14" Type="http://schemas.openxmlformats.org/officeDocument/2006/relationships/oleObject" Target="../embeddings/oleObject89.bin"/><Relationship Id="rId22" Type="http://schemas.openxmlformats.org/officeDocument/2006/relationships/image" Target="../media/image13.wmf"/><Relationship Id="rId27" Type="http://schemas.openxmlformats.org/officeDocument/2006/relationships/oleObject" Target="../embeddings/oleObject95.bin"/><Relationship Id="rId30" Type="http://schemas.openxmlformats.org/officeDocument/2006/relationships/image" Target="../media/image85.wmf"/><Relationship Id="rId35" Type="http://schemas.openxmlformats.org/officeDocument/2006/relationships/oleObject" Target="../embeddings/oleObject99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13" Type="http://schemas.openxmlformats.org/officeDocument/2006/relationships/oleObject" Target="../embeddings/oleObject107.bin"/><Relationship Id="rId18" Type="http://schemas.openxmlformats.org/officeDocument/2006/relationships/image" Target="../media/image96.wmf"/><Relationship Id="rId26" Type="http://schemas.openxmlformats.org/officeDocument/2006/relationships/image" Target="../media/image99.wmf"/><Relationship Id="rId3" Type="http://schemas.openxmlformats.org/officeDocument/2006/relationships/notesSlide" Target="../notesSlides/notesSlide17.xml"/><Relationship Id="rId21" Type="http://schemas.openxmlformats.org/officeDocument/2006/relationships/oleObject" Target="../embeddings/oleObject111.bin"/><Relationship Id="rId7" Type="http://schemas.openxmlformats.org/officeDocument/2006/relationships/oleObject" Target="../embeddings/oleObject104.bin"/><Relationship Id="rId12" Type="http://schemas.openxmlformats.org/officeDocument/2006/relationships/image" Target="../media/image93.wmf"/><Relationship Id="rId17" Type="http://schemas.openxmlformats.org/officeDocument/2006/relationships/oleObject" Target="../embeddings/oleObject109.bin"/><Relationship Id="rId25" Type="http://schemas.openxmlformats.org/officeDocument/2006/relationships/oleObject" Target="../embeddings/oleObject11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5.wmf"/><Relationship Id="rId20" Type="http://schemas.openxmlformats.org/officeDocument/2006/relationships/image" Target="../media/image97.wmf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03.bin"/><Relationship Id="rId11" Type="http://schemas.openxmlformats.org/officeDocument/2006/relationships/oleObject" Target="../embeddings/oleObject106.bin"/><Relationship Id="rId24" Type="http://schemas.openxmlformats.org/officeDocument/2006/relationships/oleObject" Target="../embeddings/oleObject113.bin"/><Relationship Id="rId5" Type="http://schemas.openxmlformats.org/officeDocument/2006/relationships/image" Target="../media/image91.wmf"/><Relationship Id="rId15" Type="http://schemas.openxmlformats.org/officeDocument/2006/relationships/oleObject" Target="../embeddings/oleObject108.bin"/><Relationship Id="rId23" Type="http://schemas.openxmlformats.org/officeDocument/2006/relationships/oleObject" Target="../embeddings/oleObject112.bin"/><Relationship Id="rId28" Type="http://schemas.openxmlformats.org/officeDocument/2006/relationships/image" Target="../media/image100.wmf"/><Relationship Id="rId10" Type="http://schemas.openxmlformats.org/officeDocument/2006/relationships/image" Target="../media/image90.wmf"/><Relationship Id="rId19" Type="http://schemas.openxmlformats.org/officeDocument/2006/relationships/oleObject" Target="../embeddings/oleObject110.bin"/><Relationship Id="rId4" Type="http://schemas.openxmlformats.org/officeDocument/2006/relationships/oleObject" Target="../embeddings/oleObject102.bin"/><Relationship Id="rId9" Type="http://schemas.openxmlformats.org/officeDocument/2006/relationships/oleObject" Target="../embeddings/oleObject105.bin"/><Relationship Id="rId14" Type="http://schemas.openxmlformats.org/officeDocument/2006/relationships/image" Target="../media/image94.wmf"/><Relationship Id="rId22" Type="http://schemas.openxmlformats.org/officeDocument/2006/relationships/image" Target="../media/image98.wmf"/><Relationship Id="rId27" Type="http://schemas.openxmlformats.org/officeDocument/2006/relationships/oleObject" Target="../embeddings/oleObject115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8.bin"/><Relationship Id="rId13" Type="http://schemas.openxmlformats.org/officeDocument/2006/relationships/image" Target="../media/image105.wmf"/><Relationship Id="rId18" Type="http://schemas.openxmlformats.org/officeDocument/2006/relationships/oleObject" Target="../embeddings/oleObject123.bin"/><Relationship Id="rId3" Type="http://schemas.openxmlformats.org/officeDocument/2006/relationships/notesSlide" Target="../notesSlides/notesSlide18.xml"/><Relationship Id="rId21" Type="http://schemas.openxmlformats.org/officeDocument/2006/relationships/image" Target="../media/image109.wmf"/><Relationship Id="rId7" Type="http://schemas.openxmlformats.org/officeDocument/2006/relationships/image" Target="../media/image102.wmf"/><Relationship Id="rId12" Type="http://schemas.openxmlformats.org/officeDocument/2006/relationships/oleObject" Target="../embeddings/oleObject120.bin"/><Relationship Id="rId17" Type="http://schemas.openxmlformats.org/officeDocument/2006/relationships/image" Target="../media/image10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22.bin"/><Relationship Id="rId20" Type="http://schemas.openxmlformats.org/officeDocument/2006/relationships/oleObject" Target="../embeddings/oleObject124.bin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17.bin"/><Relationship Id="rId11" Type="http://schemas.openxmlformats.org/officeDocument/2006/relationships/image" Target="../media/image104.wmf"/><Relationship Id="rId5" Type="http://schemas.openxmlformats.org/officeDocument/2006/relationships/image" Target="../media/image101.wmf"/><Relationship Id="rId15" Type="http://schemas.openxmlformats.org/officeDocument/2006/relationships/image" Target="../media/image106.wmf"/><Relationship Id="rId10" Type="http://schemas.openxmlformats.org/officeDocument/2006/relationships/oleObject" Target="../embeddings/oleObject119.bin"/><Relationship Id="rId19" Type="http://schemas.openxmlformats.org/officeDocument/2006/relationships/image" Target="../media/image108.wmf"/><Relationship Id="rId4" Type="http://schemas.openxmlformats.org/officeDocument/2006/relationships/oleObject" Target="../embeddings/oleObject116.bin"/><Relationship Id="rId9" Type="http://schemas.openxmlformats.org/officeDocument/2006/relationships/image" Target="../media/image103.wmf"/><Relationship Id="rId14" Type="http://schemas.openxmlformats.org/officeDocument/2006/relationships/oleObject" Target="../embeddings/oleObject121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7.bin"/><Relationship Id="rId13" Type="http://schemas.openxmlformats.org/officeDocument/2006/relationships/image" Target="../media/image114.wmf"/><Relationship Id="rId18" Type="http://schemas.openxmlformats.org/officeDocument/2006/relationships/oleObject" Target="../embeddings/oleObject132.bin"/><Relationship Id="rId26" Type="http://schemas.openxmlformats.org/officeDocument/2006/relationships/oleObject" Target="../embeddings/oleObject136.bin"/><Relationship Id="rId3" Type="http://schemas.openxmlformats.org/officeDocument/2006/relationships/notesSlide" Target="../notesSlides/notesSlide19.xml"/><Relationship Id="rId21" Type="http://schemas.openxmlformats.org/officeDocument/2006/relationships/image" Target="../media/image118.wmf"/><Relationship Id="rId7" Type="http://schemas.openxmlformats.org/officeDocument/2006/relationships/image" Target="../media/image111.wmf"/><Relationship Id="rId12" Type="http://schemas.openxmlformats.org/officeDocument/2006/relationships/oleObject" Target="../embeddings/oleObject129.bin"/><Relationship Id="rId17" Type="http://schemas.openxmlformats.org/officeDocument/2006/relationships/image" Target="../media/image116.wmf"/><Relationship Id="rId25" Type="http://schemas.openxmlformats.org/officeDocument/2006/relationships/image" Target="../media/image12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31.bin"/><Relationship Id="rId20" Type="http://schemas.openxmlformats.org/officeDocument/2006/relationships/oleObject" Target="../embeddings/oleObject133.bin"/><Relationship Id="rId29" Type="http://schemas.openxmlformats.org/officeDocument/2006/relationships/image" Target="../media/image122.wmf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26.bin"/><Relationship Id="rId11" Type="http://schemas.openxmlformats.org/officeDocument/2006/relationships/image" Target="../media/image113.wmf"/><Relationship Id="rId24" Type="http://schemas.openxmlformats.org/officeDocument/2006/relationships/oleObject" Target="../embeddings/oleObject135.bin"/><Relationship Id="rId5" Type="http://schemas.openxmlformats.org/officeDocument/2006/relationships/image" Target="../media/image110.wmf"/><Relationship Id="rId15" Type="http://schemas.openxmlformats.org/officeDocument/2006/relationships/image" Target="../media/image115.wmf"/><Relationship Id="rId23" Type="http://schemas.openxmlformats.org/officeDocument/2006/relationships/image" Target="../media/image119.wmf"/><Relationship Id="rId28" Type="http://schemas.openxmlformats.org/officeDocument/2006/relationships/oleObject" Target="../embeddings/oleObject137.bin"/><Relationship Id="rId10" Type="http://schemas.openxmlformats.org/officeDocument/2006/relationships/oleObject" Target="../embeddings/oleObject128.bin"/><Relationship Id="rId19" Type="http://schemas.openxmlformats.org/officeDocument/2006/relationships/image" Target="../media/image117.wmf"/><Relationship Id="rId4" Type="http://schemas.openxmlformats.org/officeDocument/2006/relationships/oleObject" Target="../embeddings/oleObject125.bin"/><Relationship Id="rId9" Type="http://schemas.openxmlformats.org/officeDocument/2006/relationships/image" Target="../media/image112.wmf"/><Relationship Id="rId14" Type="http://schemas.openxmlformats.org/officeDocument/2006/relationships/oleObject" Target="../embeddings/oleObject130.bin"/><Relationship Id="rId22" Type="http://schemas.openxmlformats.org/officeDocument/2006/relationships/oleObject" Target="../embeddings/oleObject134.bin"/><Relationship Id="rId27" Type="http://schemas.openxmlformats.org/officeDocument/2006/relationships/image" Target="../media/image12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0.bin"/><Relationship Id="rId13" Type="http://schemas.openxmlformats.org/officeDocument/2006/relationships/image" Target="../media/image127.wmf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124.wmf"/><Relationship Id="rId12" Type="http://schemas.openxmlformats.org/officeDocument/2006/relationships/oleObject" Target="../embeddings/oleObject14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139.bin"/><Relationship Id="rId11" Type="http://schemas.openxmlformats.org/officeDocument/2006/relationships/image" Target="../media/image126.wmf"/><Relationship Id="rId5" Type="http://schemas.openxmlformats.org/officeDocument/2006/relationships/image" Target="../media/image123.wmf"/><Relationship Id="rId10" Type="http://schemas.openxmlformats.org/officeDocument/2006/relationships/oleObject" Target="../embeddings/oleObject141.bin"/><Relationship Id="rId4" Type="http://schemas.openxmlformats.org/officeDocument/2006/relationships/oleObject" Target="../embeddings/oleObject138.bin"/><Relationship Id="rId9" Type="http://schemas.openxmlformats.org/officeDocument/2006/relationships/image" Target="../media/image125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5.bin"/><Relationship Id="rId3" Type="http://schemas.openxmlformats.org/officeDocument/2006/relationships/notesSlide" Target="../notesSlides/notesSlide21.xml"/><Relationship Id="rId7" Type="http://schemas.openxmlformats.org/officeDocument/2006/relationships/image" Target="../media/image129.wmf"/><Relationship Id="rId12" Type="http://schemas.openxmlformats.org/officeDocument/2006/relationships/image" Target="../media/image13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144.bin"/><Relationship Id="rId11" Type="http://schemas.openxmlformats.org/officeDocument/2006/relationships/oleObject" Target="../embeddings/oleObject146.bin"/><Relationship Id="rId5" Type="http://schemas.openxmlformats.org/officeDocument/2006/relationships/image" Target="../media/image128.wmf"/><Relationship Id="rId10" Type="http://schemas.openxmlformats.org/officeDocument/2006/relationships/image" Target="../media/image132.png"/><Relationship Id="rId4" Type="http://schemas.openxmlformats.org/officeDocument/2006/relationships/oleObject" Target="../embeddings/oleObject143.bin"/><Relationship Id="rId9" Type="http://schemas.openxmlformats.org/officeDocument/2006/relationships/image" Target="../media/image130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9.bin"/><Relationship Id="rId13" Type="http://schemas.openxmlformats.org/officeDocument/2006/relationships/image" Target="../media/image137.wmf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134.wmf"/><Relationship Id="rId12" Type="http://schemas.openxmlformats.org/officeDocument/2006/relationships/oleObject" Target="../embeddings/oleObject1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148.bin"/><Relationship Id="rId11" Type="http://schemas.openxmlformats.org/officeDocument/2006/relationships/image" Target="../media/image136.wmf"/><Relationship Id="rId5" Type="http://schemas.openxmlformats.org/officeDocument/2006/relationships/image" Target="../media/image133.wmf"/><Relationship Id="rId15" Type="http://schemas.openxmlformats.org/officeDocument/2006/relationships/image" Target="../media/image138.wmf"/><Relationship Id="rId10" Type="http://schemas.openxmlformats.org/officeDocument/2006/relationships/oleObject" Target="../embeddings/oleObject150.bin"/><Relationship Id="rId4" Type="http://schemas.openxmlformats.org/officeDocument/2006/relationships/oleObject" Target="../embeddings/oleObject147.bin"/><Relationship Id="rId9" Type="http://schemas.openxmlformats.org/officeDocument/2006/relationships/image" Target="../media/image135.wmf"/><Relationship Id="rId14" Type="http://schemas.openxmlformats.org/officeDocument/2006/relationships/oleObject" Target="../embeddings/oleObject152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139.wmf"/><Relationship Id="rId4" Type="http://schemas.openxmlformats.org/officeDocument/2006/relationships/oleObject" Target="../embeddings/oleObject153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6.bin"/><Relationship Id="rId13" Type="http://schemas.openxmlformats.org/officeDocument/2006/relationships/image" Target="../media/image144.wmf"/><Relationship Id="rId18" Type="http://schemas.openxmlformats.org/officeDocument/2006/relationships/oleObject" Target="../embeddings/oleObject161.bin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141.wmf"/><Relationship Id="rId12" Type="http://schemas.openxmlformats.org/officeDocument/2006/relationships/oleObject" Target="../embeddings/oleObject158.bin"/><Relationship Id="rId17" Type="http://schemas.openxmlformats.org/officeDocument/2006/relationships/image" Target="../media/image14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60.bin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55.bin"/><Relationship Id="rId11" Type="http://schemas.openxmlformats.org/officeDocument/2006/relationships/image" Target="../media/image143.wmf"/><Relationship Id="rId5" Type="http://schemas.openxmlformats.org/officeDocument/2006/relationships/image" Target="../media/image140.wmf"/><Relationship Id="rId15" Type="http://schemas.openxmlformats.org/officeDocument/2006/relationships/image" Target="../media/image145.wmf"/><Relationship Id="rId10" Type="http://schemas.openxmlformats.org/officeDocument/2006/relationships/oleObject" Target="../embeddings/oleObject157.bin"/><Relationship Id="rId19" Type="http://schemas.openxmlformats.org/officeDocument/2006/relationships/image" Target="../media/image147.wmf"/><Relationship Id="rId4" Type="http://schemas.openxmlformats.org/officeDocument/2006/relationships/oleObject" Target="../embeddings/oleObject154.bin"/><Relationship Id="rId9" Type="http://schemas.openxmlformats.org/officeDocument/2006/relationships/image" Target="../media/image142.wmf"/><Relationship Id="rId14" Type="http://schemas.openxmlformats.org/officeDocument/2006/relationships/oleObject" Target="../embeddings/oleObject159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4.bin"/><Relationship Id="rId13" Type="http://schemas.openxmlformats.org/officeDocument/2006/relationships/image" Target="../media/image151.wmf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148.wmf"/><Relationship Id="rId12" Type="http://schemas.openxmlformats.org/officeDocument/2006/relationships/oleObject" Target="../embeddings/oleObject1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63.bin"/><Relationship Id="rId11" Type="http://schemas.openxmlformats.org/officeDocument/2006/relationships/image" Target="../media/image150.wmf"/><Relationship Id="rId5" Type="http://schemas.openxmlformats.org/officeDocument/2006/relationships/image" Target="../media/image140.wmf"/><Relationship Id="rId15" Type="http://schemas.openxmlformats.org/officeDocument/2006/relationships/image" Target="../media/image152.wmf"/><Relationship Id="rId10" Type="http://schemas.openxmlformats.org/officeDocument/2006/relationships/oleObject" Target="../embeddings/oleObject165.bin"/><Relationship Id="rId4" Type="http://schemas.openxmlformats.org/officeDocument/2006/relationships/oleObject" Target="../embeddings/oleObject162.bin"/><Relationship Id="rId9" Type="http://schemas.openxmlformats.org/officeDocument/2006/relationships/image" Target="../media/image149.wmf"/><Relationship Id="rId14" Type="http://schemas.openxmlformats.org/officeDocument/2006/relationships/oleObject" Target="../embeddings/oleObject167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0.bin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15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69.bin"/><Relationship Id="rId11" Type="http://schemas.openxmlformats.org/officeDocument/2006/relationships/image" Target="../media/image156.wmf"/><Relationship Id="rId5" Type="http://schemas.openxmlformats.org/officeDocument/2006/relationships/image" Target="../media/image153.wmf"/><Relationship Id="rId10" Type="http://schemas.openxmlformats.org/officeDocument/2006/relationships/oleObject" Target="../embeddings/oleObject171.bin"/><Relationship Id="rId4" Type="http://schemas.openxmlformats.org/officeDocument/2006/relationships/oleObject" Target="../embeddings/oleObject168.bin"/><Relationship Id="rId9" Type="http://schemas.openxmlformats.org/officeDocument/2006/relationships/image" Target="../media/image155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4.bin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15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73.bin"/><Relationship Id="rId11" Type="http://schemas.openxmlformats.org/officeDocument/2006/relationships/image" Target="../media/image160.wmf"/><Relationship Id="rId5" Type="http://schemas.openxmlformats.org/officeDocument/2006/relationships/image" Target="../media/image157.wmf"/><Relationship Id="rId10" Type="http://schemas.openxmlformats.org/officeDocument/2006/relationships/oleObject" Target="../embeddings/oleObject175.bin"/><Relationship Id="rId4" Type="http://schemas.openxmlformats.org/officeDocument/2006/relationships/oleObject" Target="../embeddings/oleObject172.bin"/><Relationship Id="rId9" Type="http://schemas.openxmlformats.org/officeDocument/2006/relationships/image" Target="../media/image159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8.bin"/><Relationship Id="rId13" Type="http://schemas.openxmlformats.org/officeDocument/2006/relationships/image" Target="../media/image164.wmf"/><Relationship Id="rId18" Type="http://schemas.openxmlformats.org/officeDocument/2006/relationships/oleObject" Target="../embeddings/oleObject184.bin"/><Relationship Id="rId26" Type="http://schemas.openxmlformats.org/officeDocument/2006/relationships/oleObject" Target="../embeddings/oleObject188.bin"/><Relationship Id="rId3" Type="http://schemas.openxmlformats.org/officeDocument/2006/relationships/notesSlide" Target="../notesSlides/notesSlide28.xml"/><Relationship Id="rId21" Type="http://schemas.openxmlformats.org/officeDocument/2006/relationships/image" Target="../media/image168.wmf"/><Relationship Id="rId7" Type="http://schemas.openxmlformats.org/officeDocument/2006/relationships/image" Target="../media/image162.wmf"/><Relationship Id="rId12" Type="http://schemas.openxmlformats.org/officeDocument/2006/relationships/oleObject" Target="../embeddings/oleObject181.bin"/><Relationship Id="rId17" Type="http://schemas.openxmlformats.org/officeDocument/2006/relationships/image" Target="../media/image166.wmf"/><Relationship Id="rId25" Type="http://schemas.openxmlformats.org/officeDocument/2006/relationships/image" Target="../media/image17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83.bin"/><Relationship Id="rId20" Type="http://schemas.openxmlformats.org/officeDocument/2006/relationships/oleObject" Target="../embeddings/oleObject185.bin"/><Relationship Id="rId29" Type="http://schemas.openxmlformats.org/officeDocument/2006/relationships/image" Target="../media/image172.wmf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77.bin"/><Relationship Id="rId11" Type="http://schemas.openxmlformats.org/officeDocument/2006/relationships/oleObject" Target="../embeddings/oleObject180.bin"/><Relationship Id="rId24" Type="http://schemas.openxmlformats.org/officeDocument/2006/relationships/oleObject" Target="../embeddings/oleObject187.bin"/><Relationship Id="rId5" Type="http://schemas.openxmlformats.org/officeDocument/2006/relationships/image" Target="../media/image161.wmf"/><Relationship Id="rId15" Type="http://schemas.openxmlformats.org/officeDocument/2006/relationships/image" Target="../media/image165.wmf"/><Relationship Id="rId23" Type="http://schemas.openxmlformats.org/officeDocument/2006/relationships/image" Target="../media/image169.wmf"/><Relationship Id="rId28" Type="http://schemas.openxmlformats.org/officeDocument/2006/relationships/oleObject" Target="../embeddings/oleObject189.bin"/><Relationship Id="rId10" Type="http://schemas.openxmlformats.org/officeDocument/2006/relationships/image" Target="../media/image163.wmf"/><Relationship Id="rId19" Type="http://schemas.openxmlformats.org/officeDocument/2006/relationships/image" Target="../media/image167.wmf"/><Relationship Id="rId4" Type="http://schemas.openxmlformats.org/officeDocument/2006/relationships/oleObject" Target="../embeddings/oleObject176.bin"/><Relationship Id="rId9" Type="http://schemas.openxmlformats.org/officeDocument/2006/relationships/oleObject" Target="../embeddings/oleObject179.bin"/><Relationship Id="rId14" Type="http://schemas.openxmlformats.org/officeDocument/2006/relationships/oleObject" Target="../embeddings/oleObject182.bin"/><Relationship Id="rId22" Type="http://schemas.openxmlformats.org/officeDocument/2006/relationships/oleObject" Target="../embeddings/oleObject186.bin"/><Relationship Id="rId27" Type="http://schemas.openxmlformats.org/officeDocument/2006/relationships/image" Target="../media/image171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2.bin"/><Relationship Id="rId13" Type="http://schemas.openxmlformats.org/officeDocument/2006/relationships/image" Target="../media/image177.wmf"/><Relationship Id="rId18" Type="http://schemas.openxmlformats.org/officeDocument/2006/relationships/oleObject" Target="../embeddings/oleObject197.bin"/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174.wmf"/><Relationship Id="rId12" Type="http://schemas.openxmlformats.org/officeDocument/2006/relationships/oleObject" Target="../embeddings/oleObject194.bin"/><Relationship Id="rId17" Type="http://schemas.openxmlformats.org/officeDocument/2006/relationships/image" Target="../media/image17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96.bin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91.bin"/><Relationship Id="rId11" Type="http://schemas.openxmlformats.org/officeDocument/2006/relationships/image" Target="../media/image176.wmf"/><Relationship Id="rId5" Type="http://schemas.openxmlformats.org/officeDocument/2006/relationships/image" Target="../media/image173.wmf"/><Relationship Id="rId15" Type="http://schemas.openxmlformats.org/officeDocument/2006/relationships/image" Target="../media/image178.wmf"/><Relationship Id="rId10" Type="http://schemas.openxmlformats.org/officeDocument/2006/relationships/oleObject" Target="../embeddings/oleObject193.bin"/><Relationship Id="rId19" Type="http://schemas.openxmlformats.org/officeDocument/2006/relationships/image" Target="../media/image180.wmf"/><Relationship Id="rId4" Type="http://schemas.openxmlformats.org/officeDocument/2006/relationships/oleObject" Target="../embeddings/oleObject190.bin"/><Relationship Id="rId9" Type="http://schemas.openxmlformats.org/officeDocument/2006/relationships/image" Target="../media/image175.wmf"/><Relationship Id="rId14" Type="http://schemas.openxmlformats.org/officeDocument/2006/relationships/oleObject" Target="../embeddings/oleObject195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8.wmf"/><Relationship Id="rId18" Type="http://schemas.openxmlformats.org/officeDocument/2006/relationships/oleObject" Target="../embeddings/oleObject10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.wmf"/><Relationship Id="rId12" Type="http://schemas.openxmlformats.org/officeDocument/2006/relationships/oleObject" Target="../embeddings/oleObject7.bin"/><Relationship Id="rId17" Type="http://schemas.openxmlformats.org/officeDocument/2006/relationships/image" Target="../media/image1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5" Type="http://schemas.openxmlformats.org/officeDocument/2006/relationships/image" Target="../media/image9.wmf"/><Relationship Id="rId10" Type="http://schemas.openxmlformats.org/officeDocument/2006/relationships/oleObject" Target="../embeddings/oleObject6.bin"/><Relationship Id="rId19" Type="http://schemas.openxmlformats.org/officeDocument/2006/relationships/image" Target="../media/image11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6.wmf"/><Relationship Id="rId14" Type="http://schemas.openxmlformats.org/officeDocument/2006/relationships/oleObject" Target="../embeddings/oleObject8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0.bin"/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18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99.bin"/><Relationship Id="rId11" Type="http://schemas.openxmlformats.org/officeDocument/2006/relationships/image" Target="../media/image184.wmf"/><Relationship Id="rId5" Type="http://schemas.openxmlformats.org/officeDocument/2006/relationships/image" Target="../media/image181.wmf"/><Relationship Id="rId10" Type="http://schemas.openxmlformats.org/officeDocument/2006/relationships/oleObject" Target="../embeddings/oleObject201.bin"/><Relationship Id="rId4" Type="http://schemas.openxmlformats.org/officeDocument/2006/relationships/oleObject" Target="../embeddings/oleObject198.bin"/><Relationship Id="rId9" Type="http://schemas.openxmlformats.org/officeDocument/2006/relationships/image" Target="../media/image183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4.bin"/><Relationship Id="rId13" Type="http://schemas.openxmlformats.org/officeDocument/2006/relationships/image" Target="../media/image189.wmf"/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186.wmf"/><Relationship Id="rId12" Type="http://schemas.openxmlformats.org/officeDocument/2006/relationships/oleObject" Target="../embeddings/oleObject206.bin"/><Relationship Id="rId17" Type="http://schemas.openxmlformats.org/officeDocument/2006/relationships/image" Target="../media/image19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08.bin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203.bin"/><Relationship Id="rId11" Type="http://schemas.openxmlformats.org/officeDocument/2006/relationships/image" Target="../media/image188.wmf"/><Relationship Id="rId5" Type="http://schemas.openxmlformats.org/officeDocument/2006/relationships/image" Target="../media/image185.wmf"/><Relationship Id="rId15" Type="http://schemas.openxmlformats.org/officeDocument/2006/relationships/image" Target="../media/image190.wmf"/><Relationship Id="rId10" Type="http://schemas.openxmlformats.org/officeDocument/2006/relationships/oleObject" Target="../embeddings/oleObject205.bin"/><Relationship Id="rId4" Type="http://schemas.openxmlformats.org/officeDocument/2006/relationships/oleObject" Target="../embeddings/oleObject202.bin"/><Relationship Id="rId9" Type="http://schemas.openxmlformats.org/officeDocument/2006/relationships/image" Target="../media/image187.wmf"/><Relationship Id="rId14" Type="http://schemas.openxmlformats.org/officeDocument/2006/relationships/oleObject" Target="../embeddings/oleObject207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1.bin"/><Relationship Id="rId13" Type="http://schemas.openxmlformats.org/officeDocument/2006/relationships/image" Target="../media/image196.wmf"/><Relationship Id="rId18" Type="http://schemas.openxmlformats.org/officeDocument/2006/relationships/oleObject" Target="../embeddings/oleObject216.bin"/><Relationship Id="rId3" Type="http://schemas.openxmlformats.org/officeDocument/2006/relationships/notesSlide" Target="../notesSlides/notesSlide32.xml"/><Relationship Id="rId21" Type="http://schemas.openxmlformats.org/officeDocument/2006/relationships/image" Target="../media/image200.wmf"/><Relationship Id="rId7" Type="http://schemas.openxmlformats.org/officeDocument/2006/relationships/image" Target="../media/image193.wmf"/><Relationship Id="rId12" Type="http://schemas.openxmlformats.org/officeDocument/2006/relationships/oleObject" Target="../embeddings/oleObject213.bin"/><Relationship Id="rId17" Type="http://schemas.openxmlformats.org/officeDocument/2006/relationships/image" Target="../media/image19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15.bin"/><Relationship Id="rId20" Type="http://schemas.openxmlformats.org/officeDocument/2006/relationships/oleObject" Target="../embeddings/oleObject217.bin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210.bin"/><Relationship Id="rId11" Type="http://schemas.openxmlformats.org/officeDocument/2006/relationships/image" Target="../media/image195.wmf"/><Relationship Id="rId5" Type="http://schemas.openxmlformats.org/officeDocument/2006/relationships/image" Target="../media/image192.wmf"/><Relationship Id="rId15" Type="http://schemas.openxmlformats.org/officeDocument/2006/relationships/image" Target="../media/image197.wmf"/><Relationship Id="rId23" Type="http://schemas.openxmlformats.org/officeDocument/2006/relationships/image" Target="../media/image201.wmf"/><Relationship Id="rId10" Type="http://schemas.openxmlformats.org/officeDocument/2006/relationships/oleObject" Target="../embeddings/oleObject212.bin"/><Relationship Id="rId19" Type="http://schemas.openxmlformats.org/officeDocument/2006/relationships/image" Target="../media/image199.wmf"/><Relationship Id="rId4" Type="http://schemas.openxmlformats.org/officeDocument/2006/relationships/oleObject" Target="../embeddings/oleObject209.bin"/><Relationship Id="rId9" Type="http://schemas.openxmlformats.org/officeDocument/2006/relationships/image" Target="../media/image194.wmf"/><Relationship Id="rId14" Type="http://schemas.openxmlformats.org/officeDocument/2006/relationships/oleObject" Target="../embeddings/oleObject214.bin"/><Relationship Id="rId22" Type="http://schemas.openxmlformats.org/officeDocument/2006/relationships/oleObject" Target="../embeddings/oleObject218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20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220.bin"/><Relationship Id="rId5" Type="http://schemas.openxmlformats.org/officeDocument/2006/relationships/image" Target="../media/image197.wmf"/><Relationship Id="rId4" Type="http://schemas.openxmlformats.org/officeDocument/2006/relationships/oleObject" Target="../embeddings/oleObject219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3.bin"/><Relationship Id="rId3" Type="http://schemas.openxmlformats.org/officeDocument/2006/relationships/notesSlide" Target="../notesSlides/notesSlide35.xml"/><Relationship Id="rId7" Type="http://schemas.openxmlformats.org/officeDocument/2006/relationships/image" Target="../media/image20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222.bin"/><Relationship Id="rId11" Type="http://schemas.openxmlformats.org/officeDocument/2006/relationships/image" Target="../media/image206.wmf"/><Relationship Id="rId5" Type="http://schemas.openxmlformats.org/officeDocument/2006/relationships/image" Target="../media/image203.wmf"/><Relationship Id="rId10" Type="http://schemas.openxmlformats.org/officeDocument/2006/relationships/oleObject" Target="../embeddings/oleObject224.bin"/><Relationship Id="rId4" Type="http://schemas.openxmlformats.org/officeDocument/2006/relationships/oleObject" Target="../embeddings/oleObject221.bin"/><Relationship Id="rId9" Type="http://schemas.openxmlformats.org/officeDocument/2006/relationships/image" Target="../media/image205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7.bin"/><Relationship Id="rId13" Type="http://schemas.openxmlformats.org/officeDocument/2006/relationships/image" Target="../media/image211.wmf"/><Relationship Id="rId3" Type="http://schemas.openxmlformats.org/officeDocument/2006/relationships/notesSlide" Target="../notesSlides/notesSlide36.xml"/><Relationship Id="rId7" Type="http://schemas.openxmlformats.org/officeDocument/2006/relationships/image" Target="../media/image208.wmf"/><Relationship Id="rId12" Type="http://schemas.openxmlformats.org/officeDocument/2006/relationships/oleObject" Target="../embeddings/oleObject2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226.bin"/><Relationship Id="rId11" Type="http://schemas.openxmlformats.org/officeDocument/2006/relationships/image" Target="../media/image210.wmf"/><Relationship Id="rId5" Type="http://schemas.openxmlformats.org/officeDocument/2006/relationships/image" Target="../media/image207.wmf"/><Relationship Id="rId10" Type="http://schemas.openxmlformats.org/officeDocument/2006/relationships/oleObject" Target="../embeddings/oleObject228.bin"/><Relationship Id="rId4" Type="http://schemas.openxmlformats.org/officeDocument/2006/relationships/oleObject" Target="../embeddings/oleObject225.bin"/><Relationship Id="rId9" Type="http://schemas.openxmlformats.org/officeDocument/2006/relationships/image" Target="../media/image209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2.bin"/><Relationship Id="rId3" Type="http://schemas.openxmlformats.org/officeDocument/2006/relationships/notesSlide" Target="../notesSlides/notesSlide37.xml"/><Relationship Id="rId7" Type="http://schemas.openxmlformats.org/officeDocument/2006/relationships/image" Target="../media/image21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231.bin"/><Relationship Id="rId11" Type="http://schemas.openxmlformats.org/officeDocument/2006/relationships/image" Target="../media/image215.wmf"/><Relationship Id="rId5" Type="http://schemas.openxmlformats.org/officeDocument/2006/relationships/image" Target="../media/image212.wmf"/><Relationship Id="rId10" Type="http://schemas.openxmlformats.org/officeDocument/2006/relationships/oleObject" Target="../embeddings/oleObject233.bin"/><Relationship Id="rId4" Type="http://schemas.openxmlformats.org/officeDocument/2006/relationships/oleObject" Target="../embeddings/oleObject230.bin"/><Relationship Id="rId9" Type="http://schemas.openxmlformats.org/officeDocument/2006/relationships/image" Target="../media/image214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6.bin"/><Relationship Id="rId13" Type="http://schemas.openxmlformats.org/officeDocument/2006/relationships/image" Target="../media/image220.wmf"/><Relationship Id="rId18" Type="http://schemas.openxmlformats.org/officeDocument/2006/relationships/oleObject" Target="../embeddings/oleObject241.bin"/><Relationship Id="rId26" Type="http://schemas.openxmlformats.org/officeDocument/2006/relationships/oleObject" Target="../embeddings/oleObject245.bin"/><Relationship Id="rId3" Type="http://schemas.openxmlformats.org/officeDocument/2006/relationships/notesSlide" Target="../notesSlides/notesSlide38.xml"/><Relationship Id="rId21" Type="http://schemas.openxmlformats.org/officeDocument/2006/relationships/image" Target="../media/image224.wmf"/><Relationship Id="rId7" Type="http://schemas.openxmlformats.org/officeDocument/2006/relationships/image" Target="../media/image217.wmf"/><Relationship Id="rId12" Type="http://schemas.openxmlformats.org/officeDocument/2006/relationships/oleObject" Target="../embeddings/oleObject238.bin"/><Relationship Id="rId17" Type="http://schemas.openxmlformats.org/officeDocument/2006/relationships/image" Target="../media/image222.wmf"/><Relationship Id="rId25" Type="http://schemas.openxmlformats.org/officeDocument/2006/relationships/image" Target="../media/image226.wmf"/><Relationship Id="rId33" Type="http://schemas.openxmlformats.org/officeDocument/2006/relationships/image" Target="../media/image230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40.bin"/><Relationship Id="rId20" Type="http://schemas.openxmlformats.org/officeDocument/2006/relationships/oleObject" Target="../embeddings/oleObject242.bin"/><Relationship Id="rId29" Type="http://schemas.openxmlformats.org/officeDocument/2006/relationships/image" Target="../media/image228.wmf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235.bin"/><Relationship Id="rId11" Type="http://schemas.openxmlformats.org/officeDocument/2006/relationships/image" Target="../media/image219.wmf"/><Relationship Id="rId24" Type="http://schemas.openxmlformats.org/officeDocument/2006/relationships/oleObject" Target="../embeddings/oleObject244.bin"/><Relationship Id="rId32" Type="http://schemas.openxmlformats.org/officeDocument/2006/relationships/oleObject" Target="../embeddings/oleObject248.bin"/><Relationship Id="rId5" Type="http://schemas.openxmlformats.org/officeDocument/2006/relationships/image" Target="../media/image216.wmf"/><Relationship Id="rId15" Type="http://schemas.openxmlformats.org/officeDocument/2006/relationships/image" Target="../media/image221.wmf"/><Relationship Id="rId23" Type="http://schemas.openxmlformats.org/officeDocument/2006/relationships/image" Target="../media/image225.wmf"/><Relationship Id="rId28" Type="http://schemas.openxmlformats.org/officeDocument/2006/relationships/oleObject" Target="../embeddings/oleObject246.bin"/><Relationship Id="rId10" Type="http://schemas.openxmlformats.org/officeDocument/2006/relationships/oleObject" Target="../embeddings/oleObject237.bin"/><Relationship Id="rId19" Type="http://schemas.openxmlformats.org/officeDocument/2006/relationships/image" Target="../media/image223.wmf"/><Relationship Id="rId31" Type="http://schemas.openxmlformats.org/officeDocument/2006/relationships/image" Target="../media/image229.wmf"/><Relationship Id="rId4" Type="http://schemas.openxmlformats.org/officeDocument/2006/relationships/oleObject" Target="../embeddings/oleObject234.bin"/><Relationship Id="rId9" Type="http://schemas.openxmlformats.org/officeDocument/2006/relationships/image" Target="../media/image218.wmf"/><Relationship Id="rId14" Type="http://schemas.openxmlformats.org/officeDocument/2006/relationships/oleObject" Target="../embeddings/oleObject239.bin"/><Relationship Id="rId22" Type="http://schemas.openxmlformats.org/officeDocument/2006/relationships/oleObject" Target="../embeddings/oleObject243.bin"/><Relationship Id="rId27" Type="http://schemas.openxmlformats.org/officeDocument/2006/relationships/image" Target="../media/image227.wmf"/><Relationship Id="rId30" Type="http://schemas.openxmlformats.org/officeDocument/2006/relationships/oleObject" Target="../embeddings/oleObject247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1.bin"/><Relationship Id="rId13" Type="http://schemas.openxmlformats.org/officeDocument/2006/relationships/image" Target="../media/image234.wmf"/><Relationship Id="rId3" Type="http://schemas.openxmlformats.org/officeDocument/2006/relationships/notesSlide" Target="../notesSlides/notesSlide39.xml"/><Relationship Id="rId7" Type="http://schemas.openxmlformats.org/officeDocument/2006/relationships/image" Target="../media/image232.wmf"/><Relationship Id="rId12" Type="http://schemas.openxmlformats.org/officeDocument/2006/relationships/oleObject" Target="../embeddings/oleObject2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250.bin"/><Relationship Id="rId11" Type="http://schemas.openxmlformats.org/officeDocument/2006/relationships/oleObject" Target="../embeddings/oleObject253.bin"/><Relationship Id="rId5" Type="http://schemas.openxmlformats.org/officeDocument/2006/relationships/image" Target="../media/image231.wmf"/><Relationship Id="rId15" Type="http://schemas.openxmlformats.org/officeDocument/2006/relationships/image" Target="../media/image235.wmf"/><Relationship Id="rId10" Type="http://schemas.openxmlformats.org/officeDocument/2006/relationships/oleObject" Target="../embeddings/oleObject252.bin"/><Relationship Id="rId4" Type="http://schemas.openxmlformats.org/officeDocument/2006/relationships/oleObject" Target="../embeddings/oleObject249.bin"/><Relationship Id="rId9" Type="http://schemas.openxmlformats.org/officeDocument/2006/relationships/image" Target="../media/image233.wmf"/><Relationship Id="rId14" Type="http://schemas.openxmlformats.org/officeDocument/2006/relationships/oleObject" Target="../embeddings/oleObject255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oleObject" Target="../embeddings/oleObject16.bin"/><Relationship Id="rId18" Type="http://schemas.openxmlformats.org/officeDocument/2006/relationships/image" Target="../media/image17.wmf"/><Relationship Id="rId26" Type="http://schemas.openxmlformats.org/officeDocument/2006/relationships/image" Target="../media/image21.wmf"/><Relationship Id="rId39" Type="http://schemas.openxmlformats.org/officeDocument/2006/relationships/oleObject" Target="../embeddings/oleObject31.bin"/><Relationship Id="rId3" Type="http://schemas.openxmlformats.org/officeDocument/2006/relationships/notesSlide" Target="../notesSlides/notesSlide4.xml"/><Relationship Id="rId21" Type="http://schemas.openxmlformats.org/officeDocument/2006/relationships/oleObject" Target="../embeddings/oleObject21.bin"/><Relationship Id="rId34" Type="http://schemas.openxmlformats.org/officeDocument/2006/relationships/oleObject" Target="../embeddings/oleObject28.bin"/><Relationship Id="rId42" Type="http://schemas.openxmlformats.org/officeDocument/2006/relationships/oleObject" Target="../embeddings/oleObject34.bin"/><Relationship Id="rId7" Type="http://schemas.openxmlformats.org/officeDocument/2006/relationships/image" Target="../media/image13.wmf"/><Relationship Id="rId12" Type="http://schemas.openxmlformats.org/officeDocument/2006/relationships/image" Target="../media/image15.wmf"/><Relationship Id="rId17" Type="http://schemas.openxmlformats.org/officeDocument/2006/relationships/oleObject" Target="../embeddings/oleObject19.bin"/><Relationship Id="rId25" Type="http://schemas.openxmlformats.org/officeDocument/2006/relationships/oleObject" Target="../embeddings/oleObject23.bin"/><Relationship Id="rId33" Type="http://schemas.openxmlformats.org/officeDocument/2006/relationships/oleObject" Target="../embeddings/oleObject27.bin"/><Relationship Id="rId38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8.bin"/><Relationship Id="rId20" Type="http://schemas.openxmlformats.org/officeDocument/2006/relationships/image" Target="../media/image18.wmf"/><Relationship Id="rId29" Type="http://schemas.openxmlformats.org/officeDocument/2006/relationships/oleObject" Target="../embeddings/oleObject25.bin"/><Relationship Id="rId41" Type="http://schemas.openxmlformats.org/officeDocument/2006/relationships/oleObject" Target="../embeddings/oleObject33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2.bin"/><Relationship Id="rId11" Type="http://schemas.openxmlformats.org/officeDocument/2006/relationships/oleObject" Target="../embeddings/oleObject15.bin"/><Relationship Id="rId24" Type="http://schemas.openxmlformats.org/officeDocument/2006/relationships/image" Target="../media/image20.wmf"/><Relationship Id="rId32" Type="http://schemas.openxmlformats.org/officeDocument/2006/relationships/image" Target="../media/image24.wmf"/><Relationship Id="rId37" Type="http://schemas.openxmlformats.org/officeDocument/2006/relationships/image" Target="../media/image26.wmf"/><Relationship Id="rId40" Type="http://schemas.openxmlformats.org/officeDocument/2006/relationships/oleObject" Target="../embeddings/oleObject32.bin"/><Relationship Id="rId5" Type="http://schemas.openxmlformats.org/officeDocument/2006/relationships/image" Target="../media/image12.wmf"/><Relationship Id="rId15" Type="http://schemas.openxmlformats.org/officeDocument/2006/relationships/image" Target="../media/image16.wmf"/><Relationship Id="rId23" Type="http://schemas.openxmlformats.org/officeDocument/2006/relationships/oleObject" Target="../embeddings/oleObject22.bin"/><Relationship Id="rId28" Type="http://schemas.openxmlformats.org/officeDocument/2006/relationships/image" Target="../media/image22.wmf"/><Relationship Id="rId36" Type="http://schemas.openxmlformats.org/officeDocument/2006/relationships/oleObject" Target="../embeddings/oleObject29.bin"/><Relationship Id="rId10" Type="http://schemas.openxmlformats.org/officeDocument/2006/relationships/oleObject" Target="../embeddings/oleObject14.bin"/><Relationship Id="rId19" Type="http://schemas.openxmlformats.org/officeDocument/2006/relationships/oleObject" Target="../embeddings/oleObject20.bin"/><Relationship Id="rId31" Type="http://schemas.openxmlformats.org/officeDocument/2006/relationships/oleObject" Target="../embeddings/oleObject26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4.wmf"/><Relationship Id="rId14" Type="http://schemas.openxmlformats.org/officeDocument/2006/relationships/oleObject" Target="../embeddings/oleObject17.bin"/><Relationship Id="rId22" Type="http://schemas.openxmlformats.org/officeDocument/2006/relationships/image" Target="../media/image19.wmf"/><Relationship Id="rId27" Type="http://schemas.openxmlformats.org/officeDocument/2006/relationships/oleObject" Target="../embeddings/oleObject24.bin"/><Relationship Id="rId30" Type="http://schemas.openxmlformats.org/officeDocument/2006/relationships/image" Target="../media/image23.wmf"/><Relationship Id="rId35" Type="http://schemas.openxmlformats.org/officeDocument/2006/relationships/image" Target="../media/image25.wmf"/><Relationship Id="rId43" Type="http://schemas.openxmlformats.org/officeDocument/2006/relationships/oleObject" Target="../embeddings/oleObject35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8.bin"/><Relationship Id="rId13" Type="http://schemas.openxmlformats.org/officeDocument/2006/relationships/image" Target="../media/image240.wmf"/><Relationship Id="rId3" Type="http://schemas.openxmlformats.org/officeDocument/2006/relationships/notesSlide" Target="../notesSlides/notesSlide40.xml"/><Relationship Id="rId7" Type="http://schemas.openxmlformats.org/officeDocument/2006/relationships/image" Target="../media/image237.wmf"/><Relationship Id="rId12" Type="http://schemas.openxmlformats.org/officeDocument/2006/relationships/oleObject" Target="../embeddings/oleObject2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257.bin"/><Relationship Id="rId11" Type="http://schemas.openxmlformats.org/officeDocument/2006/relationships/image" Target="../media/image239.wmf"/><Relationship Id="rId5" Type="http://schemas.openxmlformats.org/officeDocument/2006/relationships/image" Target="../media/image236.wmf"/><Relationship Id="rId10" Type="http://schemas.openxmlformats.org/officeDocument/2006/relationships/oleObject" Target="../embeddings/oleObject259.bin"/><Relationship Id="rId4" Type="http://schemas.openxmlformats.org/officeDocument/2006/relationships/oleObject" Target="../embeddings/oleObject256.bin"/><Relationship Id="rId9" Type="http://schemas.openxmlformats.org/officeDocument/2006/relationships/image" Target="../media/image238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3.bin"/><Relationship Id="rId13" Type="http://schemas.openxmlformats.org/officeDocument/2006/relationships/image" Target="../media/image245.wmf"/><Relationship Id="rId3" Type="http://schemas.openxmlformats.org/officeDocument/2006/relationships/notesSlide" Target="../notesSlides/notesSlide41.xml"/><Relationship Id="rId7" Type="http://schemas.openxmlformats.org/officeDocument/2006/relationships/image" Target="../media/image242.wmf"/><Relationship Id="rId12" Type="http://schemas.openxmlformats.org/officeDocument/2006/relationships/oleObject" Target="../embeddings/oleObject265.bin"/><Relationship Id="rId17" Type="http://schemas.openxmlformats.org/officeDocument/2006/relationships/image" Target="../media/image24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67.bin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262.bin"/><Relationship Id="rId11" Type="http://schemas.openxmlformats.org/officeDocument/2006/relationships/image" Target="../media/image244.wmf"/><Relationship Id="rId5" Type="http://schemas.openxmlformats.org/officeDocument/2006/relationships/image" Target="../media/image241.wmf"/><Relationship Id="rId15" Type="http://schemas.openxmlformats.org/officeDocument/2006/relationships/image" Target="../media/image246.wmf"/><Relationship Id="rId10" Type="http://schemas.openxmlformats.org/officeDocument/2006/relationships/oleObject" Target="../embeddings/oleObject264.bin"/><Relationship Id="rId4" Type="http://schemas.openxmlformats.org/officeDocument/2006/relationships/oleObject" Target="../embeddings/oleObject261.bin"/><Relationship Id="rId9" Type="http://schemas.openxmlformats.org/officeDocument/2006/relationships/image" Target="../media/image243.wmf"/><Relationship Id="rId14" Type="http://schemas.openxmlformats.org/officeDocument/2006/relationships/oleObject" Target="../embeddings/oleObject266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9.wmf"/><Relationship Id="rId3" Type="http://schemas.openxmlformats.org/officeDocument/2006/relationships/notesSlide" Target="../notesSlides/notesSlide42.xml"/><Relationship Id="rId7" Type="http://schemas.openxmlformats.org/officeDocument/2006/relationships/oleObject" Target="../embeddings/oleObject26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248.wmf"/><Relationship Id="rId5" Type="http://schemas.openxmlformats.org/officeDocument/2006/relationships/oleObject" Target="../embeddings/oleObject268.bin"/><Relationship Id="rId4" Type="http://schemas.openxmlformats.org/officeDocument/2006/relationships/image" Target="../media/image250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e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3.wmf"/><Relationship Id="rId3" Type="http://schemas.openxmlformats.org/officeDocument/2006/relationships/notesSlide" Target="../notesSlides/notesSlide44.xml"/><Relationship Id="rId7" Type="http://schemas.openxmlformats.org/officeDocument/2006/relationships/oleObject" Target="../embeddings/oleObject272.bin"/><Relationship Id="rId12" Type="http://schemas.openxmlformats.org/officeDocument/2006/relationships/image" Target="../media/image25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1.vml"/><Relationship Id="rId6" Type="http://schemas.openxmlformats.org/officeDocument/2006/relationships/oleObject" Target="../embeddings/oleObject271.bin"/><Relationship Id="rId11" Type="http://schemas.openxmlformats.org/officeDocument/2006/relationships/oleObject" Target="../embeddings/oleObject274.bin"/><Relationship Id="rId5" Type="http://schemas.openxmlformats.org/officeDocument/2006/relationships/image" Target="../media/image252.wmf"/><Relationship Id="rId10" Type="http://schemas.openxmlformats.org/officeDocument/2006/relationships/image" Target="../media/image254.wmf"/><Relationship Id="rId4" Type="http://schemas.openxmlformats.org/officeDocument/2006/relationships/oleObject" Target="../embeddings/oleObject270.bin"/><Relationship Id="rId9" Type="http://schemas.openxmlformats.org/officeDocument/2006/relationships/oleObject" Target="../embeddings/oleObject273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7.bin"/><Relationship Id="rId3" Type="http://schemas.openxmlformats.org/officeDocument/2006/relationships/notesSlide" Target="../notesSlides/notesSlide45.xml"/><Relationship Id="rId7" Type="http://schemas.openxmlformats.org/officeDocument/2006/relationships/image" Target="../media/image25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2.vml"/><Relationship Id="rId6" Type="http://schemas.openxmlformats.org/officeDocument/2006/relationships/oleObject" Target="../embeddings/oleObject276.bin"/><Relationship Id="rId5" Type="http://schemas.openxmlformats.org/officeDocument/2006/relationships/image" Target="../media/image256.wmf"/><Relationship Id="rId4" Type="http://schemas.openxmlformats.org/officeDocument/2006/relationships/oleObject" Target="../embeddings/oleObject275.bin"/><Relationship Id="rId9" Type="http://schemas.openxmlformats.org/officeDocument/2006/relationships/image" Target="../media/image258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3.vml"/><Relationship Id="rId5" Type="http://schemas.openxmlformats.org/officeDocument/2006/relationships/image" Target="../media/image64.wmf"/><Relationship Id="rId4" Type="http://schemas.openxmlformats.org/officeDocument/2006/relationships/oleObject" Target="../embeddings/oleObject278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1.bin"/><Relationship Id="rId13" Type="http://schemas.openxmlformats.org/officeDocument/2006/relationships/image" Target="../media/image262.wmf"/><Relationship Id="rId18" Type="http://schemas.openxmlformats.org/officeDocument/2006/relationships/oleObject" Target="../embeddings/oleObject286.bin"/><Relationship Id="rId26" Type="http://schemas.openxmlformats.org/officeDocument/2006/relationships/oleObject" Target="../embeddings/oleObject290.bin"/><Relationship Id="rId3" Type="http://schemas.openxmlformats.org/officeDocument/2006/relationships/notesSlide" Target="../notesSlides/notesSlide47.xml"/><Relationship Id="rId21" Type="http://schemas.openxmlformats.org/officeDocument/2006/relationships/image" Target="../media/image266.wmf"/><Relationship Id="rId7" Type="http://schemas.openxmlformats.org/officeDocument/2006/relationships/image" Target="../media/image235.wmf"/><Relationship Id="rId12" Type="http://schemas.openxmlformats.org/officeDocument/2006/relationships/oleObject" Target="../embeddings/oleObject283.bin"/><Relationship Id="rId17" Type="http://schemas.openxmlformats.org/officeDocument/2006/relationships/image" Target="../media/image264.wmf"/><Relationship Id="rId25" Type="http://schemas.openxmlformats.org/officeDocument/2006/relationships/image" Target="../media/image26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85.bin"/><Relationship Id="rId20" Type="http://schemas.openxmlformats.org/officeDocument/2006/relationships/oleObject" Target="../embeddings/oleObject287.bin"/><Relationship Id="rId1" Type="http://schemas.openxmlformats.org/officeDocument/2006/relationships/vmlDrawing" Target="../drawings/vmlDrawing44.vml"/><Relationship Id="rId6" Type="http://schemas.openxmlformats.org/officeDocument/2006/relationships/oleObject" Target="../embeddings/oleObject280.bin"/><Relationship Id="rId11" Type="http://schemas.openxmlformats.org/officeDocument/2006/relationships/image" Target="../media/image261.wmf"/><Relationship Id="rId24" Type="http://schemas.openxmlformats.org/officeDocument/2006/relationships/oleObject" Target="../embeddings/oleObject289.bin"/><Relationship Id="rId5" Type="http://schemas.openxmlformats.org/officeDocument/2006/relationships/image" Target="../media/image259.wmf"/><Relationship Id="rId15" Type="http://schemas.openxmlformats.org/officeDocument/2006/relationships/image" Target="../media/image263.wmf"/><Relationship Id="rId23" Type="http://schemas.openxmlformats.org/officeDocument/2006/relationships/image" Target="../media/image267.wmf"/><Relationship Id="rId10" Type="http://schemas.openxmlformats.org/officeDocument/2006/relationships/oleObject" Target="../embeddings/oleObject282.bin"/><Relationship Id="rId19" Type="http://schemas.openxmlformats.org/officeDocument/2006/relationships/image" Target="../media/image265.wmf"/><Relationship Id="rId4" Type="http://schemas.openxmlformats.org/officeDocument/2006/relationships/oleObject" Target="../embeddings/oleObject279.bin"/><Relationship Id="rId9" Type="http://schemas.openxmlformats.org/officeDocument/2006/relationships/image" Target="../media/image260.wmf"/><Relationship Id="rId14" Type="http://schemas.openxmlformats.org/officeDocument/2006/relationships/oleObject" Target="../embeddings/oleObject284.bin"/><Relationship Id="rId22" Type="http://schemas.openxmlformats.org/officeDocument/2006/relationships/oleObject" Target="../embeddings/oleObject288.bin"/><Relationship Id="rId27" Type="http://schemas.openxmlformats.org/officeDocument/2006/relationships/image" Target="../media/image269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13" Type="http://schemas.openxmlformats.org/officeDocument/2006/relationships/image" Target="../media/image31.w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8.wmf"/><Relationship Id="rId12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30.wmf"/><Relationship Id="rId5" Type="http://schemas.openxmlformats.org/officeDocument/2006/relationships/image" Target="../media/image27.wmf"/><Relationship Id="rId15" Type="http://schemas.openxmlformats.org/officeDocument/2006/relationships/image" Target="../media/image32.wmf"/><Relationship Id="rId10" Type="http://schemas.openxmlformats.org/officeDocument/2006/relationships/oleObject" Target="../embeddings/oleObject39.bin"/><Relationship Id="rId4" Type="http://schemas.openxmlformats.org/officeDocument/2006/relationships/oleObject" Target="../embeddings/oleObject36.bin"/><Relationship Id="rId9" Type="http://schemas.openxmlformats.org/officeDocument/2006/relationships/image" Target="../media/image29.wmf"/><Relationship Id="rId14" Type="http://schemas.openxmlformats.org/officeDocument/2006/relationships/oleObject" Target="../embeddings/oleObject4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image" Target="../media/image37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34.wmf"/><Relationship Id="rId12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36.wmf"/><Relationship Id="rId5" Type="http://schemas.openxmlformats.org/officeDocument/2006/relationships/image" Target="../media/image33.wmf"/><Relationship Id="rId10" Type="http://schemas.openxmlformats.org/officeDocument/2006/relationships/oleObject" Target="../embeddings/oleObject45.bin"/><Relationship Id="rId4" Type="http://schemas.openxmlformats.org/officeDocument/2006/relationships/oleObject" Target="../embeddings/oleObject42.bin"/><Relationship Id="rId9" Type="http://schemas.openxmlformats.org/officeDocument/2006/relationships/image" Target="../media/image35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13" Type="http://schemas.openxmlformats.org/officeDocument/2006/relationships/image" Target="../media/image42.w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39.wmf"/><Relationship Id="rId12" Type="http://schemas.openxmlformats.org/officeDocument/2006/relationships/oleObject" Target="../embeddings/oleObject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48.bin"/><Relationship Id="rId11" Type="http://schemas.openxmlformats.org/officeDocument/2006/relationships/image" Target="../media/image41.wmf"/><Relationship Id="rId5" Type="http://schemas.openxmlformats.org/officeDocument/2006/relationships/image" Target="../media/image38.wmf"/><Relationship Id="rId10" Type="http://schemas.openxmlformats.org/officeDocument/2006/relationships/oleObject" Target="../embeddings/oleObject50.bin"/><Relationship Id="rId4" Type="http://schemas.openxmlformats.org/officeDocument/2006/relationships/oleObject" Target="../embeddings/oleObject47.bin"/><Relationship Id="rId9" Type="http://schemas.openxmlformats.org/officeDocument/2006/relationships/image" Target="../media/image40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13" Type="http://schemas.openxmlformats.org/officeDocument/2006/relationships/image" Target="../media/image47.wmf"/><Relationship Id="rId18" Type="http://schemas.openxmlformats.org/officeDocument/2006/relationships/oleObject" Target="../embeddings/oleObject59.bin"/><Relationship Id="rId3" Type="http://schemas.openxmlformats.org/officeDocument/2006/relationships/notesSlide" Target="../notesSlides/notesSlide8.xml"/><Relationship Id="rId21" Type="http://schemas.openxmlformats.org/officeDocument/2006/relationships/image" Target="../media/image51.wmf"/><Relationship Id="rId7" Type="http://schemas.openxmlformats.org/officeDocument/2006/relationships/image" Target="../media/image44.wmf"/><Relationship Id="rId12" Type="http://schemas.openxmlformats.org/officeDocument/2006/relationships/oleObject" Target="../embeddings/oleObject56.bin"/><Relationship Id="rId17" Type="http://schemas.openxmlformats.org/officeDocument/2006/relationships/image" Target="../media/image49.wmf"/><Relationship Id="rId25" Type="http://schemas.openxmlformats.org/officeDocument/2006/relationships/image" Target="../media/image5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58.bin"/><Relationship Id="rId20" Type="http://schemas.openxmlformats.org/officeDocument/2006/relationships/oleObject" Target="../embeddings/oleObject60.bin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53.bin"/><Relationship Id="rId11" Type="http://schemas.openxmlformats.org/officeDocument/2006/relationships/image" Target="../media/image46.wmf"/><Relationship Id="rId24" Type="http://schemas.openxmlformats.org/officeDocument/2006/relationships/oleObject" Target="../embeddings/oleObject62.bin"/><Relationship Id="rId5" Type="http://schemas.openxmlformats.org/officeDocument/2006/relationships/image" Target="../media/image43.wmf"/><Relationship Id="rId15" Type="http://schemas.openxmlformats.org/officeDocument/2006/relationships/image" Target="../media/image48.wmf"/><Relationship Id="rId23" Type="http://schemas.openxmlformats.org/officeDocument/2006/relationships/image" Target="../media/image52.wmf"/><Relationship Id="rId10" Type="http://schemas.openxmlformats.org/officeDocument/2006/relationships/oleObject" Target="../embeddings/oleObject55.bin"/><Relationship Id="rId19" Type="http://schemas.openxmlformats.org/officeDocument/2006/relationships/image" Target="../media/image50.wmf"/><Relationship Id="rId4" Type="http://schemas.openxmlformats.org/officeDocument/2006/relationships/oleObject" Target="../embeddings/oleObject52.bin"/><Relationship Id="rId9" Type="http://schemas.openxmlformats.org/officeDocument/2006/relationships/image" Target="../media/image45.wmf"/><Relationship Id="rId14" Type="http://schemas.openxmlformats.org/officeDocument/2006/relationships/oleObject" Target="../embeddings/oleObject57.bin"/><Relationship Id="rId22" Type="http://schemas.openxmlformats.org/officeDocument/2006/relationships/oleObject" Target="../embeddings/oleObject6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5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64.bin"/><Relationship Id="rId5" Type="http://schemas.openxmlformats.org/officeDocument/2006/relationships/image" Target="../media/image54.wmf"/><Relationship Id="rId4" Type="http://schemas.openxmlformats.org/officeDocument/2006/relationships/oleObject" Target="../embeddings/oleObject6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827584" y="404664"/>
            <a:ext cx="73437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Ch16§</a:t>
            </a:r>
            <a:r>
              <a:rPr lang="en-US" altLang="zh-CN" sz="3600" b="1" dirty="0" smtClean="0">
                <a:ea typeface="华文新魏" panose="02010800040101010101" pitchFamily="2" charset="-122"/>
              </a:rPr>
              <a:t>1</a:t>
            </a:r>
            <a:r>
              <a:rPr lang="en-US" altLang="zh-CN" sz="36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zh-CN" altLang="en-US" sz="3600" dirty="0">
                <a:latin typeface="华文新魏" panose="02010800040101010101" pitchFamily="2" charset="-122"/>
                <a:ea typeface="华文新魏" panose="02010800040101010101" pitchFamily="2" charset="-122"/>
              </a:rPr>
              <a:t>平面点集与多元函数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539552" y="1376772"/>
            <a:ext cx="792003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sz="3000" dirty="0">
                <a:solidFill>
                  <a:srgbClr val="FFFFCC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 </a:t>
            </a:r>
            <a:r>
              <a:rPr lang="zh-CN" altLang="en-US" sz="3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多元函数保留</a:t>
            </a:r>
            <a:r>
              <a:rPr lang="zh-CN" altLang="en-US" sz="3000" dirty="0">
                <a:latin typeface="华文新魏" panose="02010800040101010101" pitchFamily="2" charset="-122"/>
                <a:ea typeface="华文新魏" panose="02010800040101010101" pitchFamily="2" charset="-122"/>
              </a:rPr>
              <a:t>着一元函数的许多性质</a:t>
            </a:r>
            <a:r>
              <a:rPr lang="en-US" altLang="zh-CN" sz="3000" dirty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sz="3000" dirty="0">
                <a:latin typeface="华文新魏" panose="02010800040101010101" pitchFamily="2" charset="-122"/>
                <a:ea typeface="华文新魏" panose="02010800040101010101" pitchFamily="2" charset="-122"/>
              </a:rPr>
              <a:t>同时</a:t>
            </a:r>
            <a:r>
              <a:rPr lang="zh-CN" altLang="en-US" sz="3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又增多</a:t>
            </a:r>
            <a:r>
              <a:rPr lang="zh-CN" altLang="en-US" sz="3000" dirty="0">
                <a:latin typeface="华文新魏" panose="02010800040101010101" pitchFamily="2" charset="-122"/>
                <a:ea typeface="华文新魏" panose="02010800040101010101" pitchFamily="2" charset="-122"/>
              </a:rPr>
              <a:t>而产生了许多新的性质</a:t>
            </a:r>
            <a:r>
              <a:rPr lang="en-US" altLang="zh-CN" sz="3000" dirty="0">
                <a:latin typeface="华文新魏" panose="02010800040101010101" pitchFamily="2" charset="-122"/>
                <a:ea typeface="华文新魏" panose="02010800040101010101" pitchFamily="2" charset="-122"/>
              </a:rPr>
              <a:t>, </a:t>
            </a:r>
            <a:r>
              <a:rPr lang="zh-CN" altLang="en-US" sz="3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对</a:t>
            </a:r>
            <a:r>
              <a:rPr lang="zh-CN" altLang="en-US" sz="3000" dirty="0">
                <a:latin typeface="华文新魏" panose="02010800040101010101" pitchFamily="2" charset="-122"/>
                <a:ea typeface="华文新魏" panose="02010800040101010101" pitchFamily="2" charset="-122"/>
              </a:rPr>
              <a:t>这些新</a:t>
            </a:r>
            <a:r>
              <a:rPr lang="zh-CN" altLang="en-US" sz="3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性质要多加注意</a:t>
            </a:r>
            <a:r>
              <a:rPr lang="en-US" altLang="zh-CN" sz="3000" dirty="0">
                <a:latin typeface="华文新魏" panose="02010800040101010101" pitchFamily="2" charset="-122"/>
                <a:ea typeface="华文新魏" panose="02010800040101010101" pitchFamily="2" charset="-122"/>
              </a:rPr>
              <a:t>. </a:t>
            </a:r>
            <a:r>
              <a:rPr lang="zh-CN" altLang="en-US" sz="30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下面着重讨论二元</a:t>
            </a:r>
            <a:r>
              <a:rPr lang="zh-CN" altLang="en-US" sz="3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函数</a:t>
            </a:r>
            <a:r>
              <a:rPr lang="en-US" altLang="zh-CN" sz="30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. </a:t>
            </a:r>
            <a:endParaRPr lang="en-US" altLang="zh-CN" sz="30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083" name="Text Box 11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187624" y="4941168"/>
            <a:ext cx="3257550" cy="645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四、 </a:t>
            </a:r>
            <a:r>
              <a:rPr lang="en-US" altLang="zh-CN" sz="3200" b="1" i="1" dirty="0">
                <a:ea typeface="华文新魏" panose="02010800040101010101" pitchFamily="2" charset="-122"/>
              </a:rPr>
              <a:t>n</a:t>
            </a:r>
            <a:r>
              <a:rPr lang="en-US" altLang="zh-CN" sz="3200" i="1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元函数</a:t>
            </a:r>
          </a:p>
        </p:txBody>
      </p:sp>
      <p:sp>
        <p:nvSpPr>
          <p:cNvPr id="3088" name="Rectangle 16">
            <a:hlinkClick r:id="rId4" action="ppaction://hlinksldjump"/>
          </p:cNvPr>
          <p:cNvSpPr>
            <a:spLocks noChangeArrowheads="1"/>
          </p:cNvSpPr>
          <p:nvPr/>
        </p:nvSpPr>
        <p:spPr bwMode="auto">
          <a:xfrm>
            <a:off x="1151620" y="3104964"/>
            <a:ext cx="3044423" cy="649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一、平面点集    </a:t>
            </a:r>
          </a:p>
        </p:txBody>
      </p:sp>
      <p:sp>
        <p:nvSpPr>
          <p:cNvPr id="3089" name="Rectangle 17">
            <a:hlinkClick r:id="rId5" action="ppaction://hlinksldjump"/>
          </p:cNvPr>
          <p:cNvSpPr>
            <a:spLocks noChangeArrowheads="1"/>
          </p:cNvSpPr>
          <p:nvPr/>
        </p:nvSpPr>
        <p:spPr bwMode="auto">
          <a:xfrm>
            <a:off x="1115616" y="3789040"/>
            <a:ext cx="480772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二、 </a:t>
            </a:r>
            <a:r>
              <a:rPr lang="en-US" altLang="zh-CN" sz="3200" b="1" dirty="0">
                <a:ea typeface="华文新魏" panose="02010800040101010101" pitchFamily="2" charset="-122"/>
              </a:rPr>
              <a:t>R</a:t>
            </a:r>
            <a:r>
              <a:rPr lang="en-US" altLang="zh-CN" sz="3200" baseline="30000" dirty="0">
                <a:ea typeface="华文新魏" panose="02010800040101010101" pitchFamily="2" charset="-122"/>
              </a:rPr>
              <a:t>2</a:t>
            </a:r>
            <a:r>
              <a:rPr lang="en-US" altLang="zh-CN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 </a:t>
            </a: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上的完备性定理   </a:t>
            </a:r>
          </a:p>
        </p:txBody>
      </p:sp>
      <p:sp>
        <p:nvSpPr>
          <p:cNvPr id="3090" name="Rectangle 18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1115616" y="4401108"/>
            <a:ext cx="3311922" cy="649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dirty="0">
                <a:latin typeface="华文新魏" panose="02010800040101010101" pitchFamily="2" charset="-122"/>
                <a:ea typeface="华文新魏" panose="02010800040101010101" pitchFamily="2" charset="-122"/>
              </a:rPr>
              <a:t>三、 二元函数  </a:t>
            </a:r>
          </a:p>
        </p:txBody>
      </p:sp>
      <p:sp>
        <p:nvSpPr>
          <p:cNvPr id="8" name="Text Box 11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115616" y="5805264"/>
            <a:ext cx="5652628" cy="649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作业</a:t>
            </a:r>
            <a:r>
              <a:rPr lang="en-US" altLang="zh-CN" sz="320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: 3, 4, 5, 9, 13</a:t>
            </a:r>
            <a:endParaRPr lang="zh-CN" altLang="en-US" sz="3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55" name="Group 43"/>
          <p:cNvGrpSpPr>
            <a:grpSpLocks/>
          </p:cNvGrpSpPr>
          <p:nvPr/>
        </p:nvGrpSpPr>
        <p:grpSpPr bwMode="auto">
          <a:xfrm>
            <a:off x="666750" y="441325"/>
            <a:ext cx="7577138" cy="561975"/>
            <a:chOff x="420" y="278"/>
            <a:chExt cx="4773" cy="354"/>
          </a:xfrm>
        </p:grpSpPr>
        <p:graphicFrame>
          <p:nvGraphicFramePr>
            <p:cNvPr id="13323" name="Object 11"/>
            <p:cNvGraphicFramePr>
              <a:graphicFrameLocks noChangeAspect="1"/>
            </p:cNvGraphicFramePr>
            <p:nvPr/>
          </p:nvGraphicFramePr>
          <p:xfrm>
            <a:off x="752" y="324"/>
            <a:ext cx="1061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82" name="Equation" r:id="rId4" imgW="1676400" imgH="469900" progId="Equation.DSMT4">
                    <p:embed/>
                  </p:oleObj>
                </mc:Choice>
                <mc:Fallback>
                  <p:oleObj name="Equation" r:id="rId4" imgW="1676400" imgH="469900" progId="Equation.DSMT4">
                    <p:embed/>
                    <p:pic>
                      <p:nvPicPr>
                        <p:cNvPr id="0" name="Picture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52" y="324"/>
                          <a:ext cx="1061" cy="2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22" name="Object 10"/>
            <p:cNvGraphicFramePr>
              <a:graphicFrameLocks noChangeAspect="1"/>
            </p:cNvGraphicFramePr>
            <p:nvPr/>
          </p:nvGraphicFramePr>
          <p:xfrm>
            <a:off x="2375" y="311"/>
            <a:ext cx="826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83" name="Equation" r:id="rId6" imgW="1308100" imgH="469900" progId="Equation.DSMT4">
                    <p:embed/>
                  </p:oleObj>
                </mc:Choice>
                <mc:Fallback>
                  <p:oleObj name="Equation" r:id="rId6" imgW="1308100" imgH="469900" progId="Equation.DSMT4">
                    <p:embed/>
                    <p:pic>
                      <p:nvPicPr>
                        <p:cNvPr id="0" name="Picture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5" y="311"/>
                          <a:ext cx="826" cy="2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24" name="Rectangle 12"/>
            <p:cNvSpPr>
              <a:spLocks noChangeArrowheads="1"/>
            </p:cNvSpPr>
            <p:nvPr/>
          </p:nvSpPr>
          <p:spPr bwMode="auto">
            <a:xfrm>
              <a:off x="420" y="305"/>
              <a:ext cx="3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b="1"/>
                <a:t>作 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3325" name="Rectangle 13"/>
            <p:cNvSpPr>
              <a:spLocks noChangeArrowheads="1"/>
            </p:cNvSpPr>
            <p:nvPr/>
          </p:nvSpPr>
          <p:spPr bwMode="auto">
            <a:xfrm>
              <a:off x="1736" y="281"/>
              <a:ext cx="6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b="1">
                  <a:latin typeface="Arial" panose="020B0604020202020204" pitchFamily="34" charset="0"/>
                </a:rPr>
                <a:t> </a:t>
              </a:r>
              <a:r>
                <a:rPr lang="zh-CN" altLang="en-US" b="1"/>
                <a:t>又称 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3326" name="Rectangle 14"/>
            <p:cNvSpPr>
              <a:spLocks noChangeArrowheads="1"/>
            </p:cNvSpPr>
            <p:nvPr/>
          </p:nvSpPr>
          <p:spPr bwMode="auto">
            <a:xfrm>
              <a:off x="3028" y="289"/>
              <a:ext cx="147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zh-CN" altLang="en-US" b="1" dirty="0"/>
                <a:t>为 </a:t>
              </a:r>
              <a:r>
                <a:rPr lang="en-US" altLang="zh-CN" b="1" i="1" dirty="0"/>
                <a:t>E</a:t>
              </a:r>
              <a:r>
                <a:rPr lang="en-US" altLang="zh-CN" b="1" dirty="0">
                  <a:latin typeface="Arial" panose="020B0604020202020204" pitchFamily="34" charset="0"/>
                </a:rPr>
                <a:t> </a:t>
              </a:r>
              <a:r>
                <a:rPr lang="zh-CN" altLang="en-US" b="1" dirty="0"/>
                <a:t>的</a:t>
              </a:r>
              <a:r>
                <a:rPr lang="zh-CN" altLang="en-US" b="1" dirty="0">
                  <a:solidFill>
                    <a:srgbClr val="0000FF"/>
                  </a:solidFill>
                </a:rPr>
                <a:t>闭包</a:t>
              </a:r>
              <a:r>
                <a:rPr lang="en-US" altLang="zh-CN" b="1" dirty="0"/>
                <a:t>, </a:t>
              </a:r>
              <a:endParaRPr lang="en-US" altLang="zh-CN" sz="1800" dirty="0">
                <a:latin typeface="Arial" panose="020B0604020202020204" pitchFamily="34" charset="0"/>
              </a:endParaRPr>
            </a:p>
          </p:txBody>
        </p:sp>
        <p:sp>
          <p:nvSpPr>
            <p:cNvPr id="13329" name="Rectangle 17"/>
            <p:cNvSpPr>
              <a:spLocks noChangeArrowheads="1"/>
            </p:cNvSpPr>
            <p:nvPr/>
          </p:nvSpPr>
          <p:spPr bwMode="auto">
            <a:xfrm>
              <a:off x="4355" y="278"/>
              <a:ext cx="60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b="1"/>
                <a:t>记作  </a:t>
              </a:r>
              <a:endParaRPr lang="zh-CN" altLang="en-US" b="1" i="1"/>
            </a:p>
          </p:txBody>
        </p:sp>
        <p:graphicFrame>
          <p:nvGraphicFramePr>
            <p:cNvPr id="13330" name="Object 18"/>
            <p:cNvGraphicFramePr>
              <a:graphicFrameLocks noChangeAspect="1"/>
            </p:cNvGraphicFramePr>
            <p:nvPr/>
          </p:nvGraphicFramePr>
          <p:xfrm>
            <a:off x="4929" y="304"/>
            <a:ext cx="264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84" name="Equation" r:id="rId8" imgW="418918" imgH="482391" progId="Equation.DSMT4">
                    <p:embed/>
                  </p:oleObj>
                </mc:Choice>
                <mc:Fallback>
                  <p:oleObj name="Equation" r:id="rId8" imgW="418918" imgH="482391" progId="Equation.DSMT4">
                    <p:embed/>
                    <p:pic>
                      <p:nvPicPr>
                        <p:cNvPr id="0" name="Picture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9" y="304"/>
                          <a:ext cx="264" cy="3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331" name="Rectangle 19"/>
          <p:cNvSpPr>
            <a:spLocks noChangeArrowheads="1"/>
          </p:cNvSpPr>
          <p:nvPr/>
        </p:nvSpPr>
        <p:spPr bwMode="auto">
          <a:xfrm>
            <a:off x="658813" y="1100138"/>
            <a:ext cx="7874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/>
              <a:t>例如</a:t>
            </a:r>
            <a:r>
              <a:rPr lang="en-US" altLang="zh-CN" b="1"/>
              <a:t>,  </a:t>
            </a:r>
            <a:r>
              <a:rPr lang="zh-CN" altLang="en-US" b="1"/>
              <a:t>对于例</a:t>
            </a:r>
            <a:r>
              <a:rPr lang="en-US" altLang="zh-CN" b="1"/>
              <a:t>1 </a:t>
            </a:r>
            <a:r>
              <a:rPr lang="zh-CN" altLang="en-US" b="1"/>
              <a:t>中的点集 </a:t>
            </a:r>
            <a:r>
              <a:rPr lang="en-US" altLang="zh-CN" b="1" i="1"/>
              <a:t>D</a:t>
            </a:r>
            <a:r>
              <a:rPr lang="en-US" altLang="zh-CN" b="1"/>
              <a:t>, </a:t>
            </a:r>
            <a:r>
              <a:rPr lang="zh-CN" altLang="en-US" b="1"/>
              <a:t>它的导集与闭包同为</a:t>
            </a:r>
          </a:p>
        </p:txBody>
      </p:sp>
      <p:graphicFrame>
        <p:nvGraphicFramePr>
          <p:cNvPr id="13332" name="Object 20"/>
          <p:cNvGraphicFramePr>
            <a:graphicFrameLocks noChangeAspect="1"/>
          </p:cNvGraphicFramePr>
          <p:nvPr/>
        </p:nvGraphicFramePr>
        <p:xfrm>
          <a:off x="1916113" y="1711325"/>
          <a:ext cx="5229225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85" name="Equation" r:id="rId10" imgW="5232400" imgH="660400" progId="Equation.DSMT4">
                  <p:embed/>
                </p:oleObj>
              </mc:Choice>
              <mc:Fallback>
                <p:oleObj name="Equation" r:id="rId10" imgW="5232400" imgH="660400" progId="Equation.DSMT4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6113" y="1711325"/>
                        <a:ext cx="5229225" cy="655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56" name="Group 44"/>
          <p:cNvGrpSpPr>
            <a:grpSpLocks/>
          </p:cNvGrpSpPr>
          <p:nvPr/>
        </p:nvGrpSpPr>
        <p:grpSpPr bwMode="auto">
          <a:xfrm>
            <a:off x="644525" y="2370138"/>
            <a:ext cx="7815263" cy="531812"/>
            <a:chOff x="406" y="1493"/>
            <a:chExt cx="4923" cy="335"/>
          </a:xfrm>
        </p:grpSpPr>
        <p:sp>
          <p:nvSpPr>
            <p:cNvPr id="13335" name="Rectangle 23"/>
            <p:cNvSpPr>
              <a:spLocks noChangeArrowheads="1"/>
            </p:cNvSpPr>
            <p:nvPr/>
          </p:nvSpPr>
          <p:spPr bwMode="auto">
            <a:xfrm>
              <a:off x="406" y="1493"/>
              <a:ext cx="11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b="1">
                  <a:cs typeface="Times New Roman" panose="02020603050405020304" pitchFamily="18" charset="0"/>
                </a:rPr>
                <a:t>其中满足  </a:t>
              </a:r>
              <a:r>
                <a:rPr lang="zh-CN" altLang="en-US" sz="1400" b="1"/>
                <a:t> 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graphicFrame>
          <p:nvGraphicFramePr>
            <p:cNvPr id="13334" name="Object 22"/>
            <p:cNvGraphicFramePr>
              <a:graphicFrameLocks noChangeAspect="1"/>
            </p:cNvGraphicFramePr>
            <p:nvPr/>
          </p:nvGraphicFramePr>
          <p:xfrm>
            <a:off x="1402" y="1525"/>
            <a:ext cx="1032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86" name="Equation" r:id="rId12" imgW="1638300" imgH="469900" progId="Equation.DSMT4">
                    <p:embed/>
                  </p:oleObj>
                </mc:Choice>
                <mc:Fallback>
                  <p:oleObj name="Equation" r:id="rId12" imgW="1638300" imgH="469900" progId="Equation.DSMT4">
                    <p:embed/>
                    <p:pic>
                      <p:nvPicPr>
                        <p:cNvPr id="0" name="Picture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2" y="1525"/>
                          <a:ext cx="1032" cy="2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36" name="Rectangle 24"/>
            <p:cNvSpPr>
              <a:spLocks noChangeArrowheads="1"/>
            </p:cNvSpPr>
            <p:nvPr/>
          </p:nvSpPr>
          <p:spPr bwMode="auto">
            <a:xfrm>
              <a:off x="2372" y="1501"/>
              <a:ext cx="295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b="1">
                  <a:latin typeface="Arial" panose="020B0604020202020204" pitchFamily="34" charset="0"/>
                </a:rPr>
                <a:t> </a:t>
              </a:r>
              <a:r>
                <a:rPr lang="zh-CN" altLang="en-US" b="1">
                  <a:cs typeface="Times New Roman" panose="02020603050405020304" pitchFamily="18" charset="0"/>
                </a:rPr>
                <a:t>的那些聚点不属于</a:t>
              </a:r>
              <a:r>
                <a:rPr lang="en-US" altLang="zh-CN" b="1" i="1"/>
                <a:t>D</a:t>
              </a:r>
              <a:r>
                <a:rPr lang="en-US" altLang="zh-CN" b="1">
                  <a:latin typeface="Arial" panose="020B0604020202020204" pitchFamily="34" charset="0"/>
                </a:rPr>
                <a:t>, </a:t>
              </a:r>
              <a:r>
                <a:rPr lang="zh-CN" altLang="en-US" b="1">
                  <a:cs typeface="Times New Roman" panose="02020603050405020304" pitchFamily="18" charset="0"/>
                </a:rPr>
                <a:t>而其余  </a:t>
              </a:r>
              <a:r>
                <a:rPr lang="zh-CN" altLang="en-US" sz="900" b="1"/>
                <a:t> 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13337" name="Rectangle 25"/>
          <p:cNvSpPr>
            <a:spLocks noChangeArrowheads="1"/>
          </p:cNvSpPr>
          <p:nvPr/>
        </p:nvSpPr>
        <p:spPr bwMode="auto">
          <a:xfrm>
            <a:off x="658813" y="3030538"/>
            <a:ext cx="33734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/>
              <a:t>所有聚点都属于 </a:t>
            </a:r>
            <a:r>
              <a:rPr lang="en-US" altLang="zh-CN" b="1" i="1"/>
              <a:t>D</a:t>
            </a:r>
            <a:r>
              <a:rPr lang="en-US" altLang="zh-CN" b="1"/>
              <a:t>.</a:t>
            </a:r>
          </a:p>
        </p:txBody>
      </p:sp>
      <p:grpSp>
        <p:nvGrpSpPr>
          <p:cNvPr id="13357" name="Group 45"/>
          <p:cNvGrpSpPr>
            <a:grpSpLocks/>
          </p:cNvGrpSpPr>
          <p:nvPr/>
        </p:nvGrpSpPr>
        <p:grpSpPr bwMode="auto">
          <a:xfrm>
            <a:off x="658813" y="3644900"/>
            <a:ext cx="7800975" cy="552450"/>
            <a:chOff x="415" y="2296"/>
            <a:chExt cx="4914" cy="348"/>
          </a:xfrm>
        </p:grpSpPr>
        <p:sp>
          <p:nvSpPr>
            <p:cNvPr id="13342" name="Rectangle 30"/>
            <p:cNvSpPr>
              <a:spLocks noChangeArrowheads="1"/>
            </p:cNvSpPr>
            <p:nvPr/>
          </p:nvSpPr>
          <p:spPr bwMode="auto">
            <a:xfrm>
              <a:off x="415" y="2317"/>
              <a:ext cx="212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b="1">
                  <a:solidFill>
                    <a:srgbClr val="0000FF"/>
                  </a:solidFill>
                </a:rPr>
                <a:t>(ii)</a:t>
              </a:r>
              <a:r>
                <a:rPr lang="en-US" altLang="zh-CN" b="1">
                  <a:latin typeface="Arial" panose="020B0604020202020204" pitchFamily="34" charset="0"/>
                </a:rPr>
                <a:t> </a:t>
              </a:r>
              <a:r>
                <a:rPr lang="zh-CN" altLang="en-US" b="1">
                  <a:solidFill>
                    <a:srgbClr val="0000FF"/>
                  </a:solidFill>
                  <a:cs typeface="Times New Roman" panose="02020603050405020304" pitchFamily="18" charset="0"/>
                </a:rPr>
                <a:t>孤立点</a:t>
              </a:r>
              <a:r>
                <a:rPr lang="en-US" altLang="zh-CN" b="1">
                  <a:cs typeface="Times New Roman" panose="02020603050405020304" pitchFamily="18" charset="0"/>
                </a:rPr>
                <a:t>—— </a:t>
              </a:r>
              <a:r>
                <a:rPr lang="zh-CN" altLang="en-US" b="1">
                  <a:cs typeface="Times New Roman" panose="02020603050405020304" pitchFamily="18" charset="0"/>
                </a:rPr>
                <a:t>若点</a:t>
              </a:r>
              <a:r>
                <a:rPr lang="zh-CN" altLang="en-US" sz="1400" b="1"/>
                <a:t> 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graphicFrame>
          <p:nvGraphicFramePr>
            <p:cNvPr id="13341" name="Object 29"/>
            <p:cNvGraphicFramePr>
              <a:graphicFrameLocks noChangeAspect="1"/>
            </p:cNvGraphicFramePr>
            <p:nvPr/>
          </p:nvGraphicFramePr>
          <p:xfrm>
            <a:off x="2464" y="2387"/>
            <a:ext cx="582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87" name="Equation" r:id="rId14" imgW="926698" imgH="304668" progId="Equation.DSMT4">
                    <p:embed/>
                  </p:oleObj>
                </mc:Choice>
                <mc:Fallback>
                  <p:oleObj name="Equation" r:id="rId14" imgW="926698" imgH="304668" progId="Equation.DSMT4">
                    <p:embed/>
                    <p:pic>
                      <p:nvPicPr>
                        <p:cNvPr id="0" name="Picture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64" y="2387"/>
                          <a:ext cx="582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43" name="Rectangle 31"/>
            <p:cNvSpPr>
              <a:spLocks noChangeArrowheads="1"/>
            </p:cNvSpPr>
            <p:nvPr/>
          </p:nvSpPr>
          <p:spPr bwMode="auto">
            <a:xfrm>
              <a:off x="2977" y="2296"/>
              <a:ext cx="23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b="1">
                  <a:latin typeface="Arial" panose="020B0604020202020204" pitchFamily="34" charset="0"/>
                </a:rPr>
                <a:t>, </a:t>
              </a:r>
              <a:r>
                <a:rPr lang="zh-CN" altLang="en-US" b="1">
                  <a:cs typeface="Times New Roman" panose="02020603050405020304" pitchFamily="18" charset="0"/>
                </a:rPr>
                <a:t>但不是 </a:t>
              </a:r>
              <a:r>
                <a:rPr lang="en-US" altLang="zh-CN" b="1" i="1"/>
                <a:t>E </a:t>
              </a:r>
              <a:r>
                <a:rPr lang="zh-CN" altLang="en-US" b="1">
                  <a:cs typeface="Times New Roman" panose="02020603050405020304" pitchFamily="18" charset="0"/>
                </a:rPr>
                <a:t>的聚点（即 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13348" name="Group 36"/>
          <p:cNvGrpSpPr>
            <a:grpSpLocks/>
          </p:cNvGrpSpPr>
          <p:nvPr/>
        </p:nvGrpSpPr>
        <p:grpSpPr bwMode="auto">
          <a:xfrm>
            <a:off x="671513" y="4324350"/>
            <a:ext cx="7915275" cy="549275"/>
            <a:chOff x="423" y="2700"/>
            <a:chExt cx="4986" cy="346"/>
          </a:xfrm>
        </p:grpSpPr>
        <p:sp>
          <p:nvSpPr>
            <p:cNvPr id="13346" name="Rectangle 34"/>
            <p:cNvSpPr>
              <a:spLocks noChangeArrowheads="1"/>
            </p:cNvSpPr>
            <p:nvPr/>
          </p:nvSpPr>
          <p:spPr bwMode="auto">
            <a:xfrm>
              <a:off x="423" y="2700"/>
              <a:ext cx="169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b="1"/>
                <a:t>有</a:t>
              </a:r>
              <a:r>
                <a:rPr lang="zh-CN" altLang="en-US" b="1">
                  <a:cs typeface="Times New Roman" panose="02020603050405020304" pitchFamily="18" charset="0"/>
                </a:rPr>
                <a:t>某</a:t>
              </a:r>
              <a:r>
                <a:rPr lang="en-US" altLang="zh-CN" b="1" i="1"/>
                <a:t>δ</a:t>
              </a:r>
              <a:r>
                <a:rPr lang="en-US" altLang="zh-CN" sz="1400" b="1" i="1">
                  <a:latin typeface="Arial" panose="020B0604020202020204" pitchFamily="34" charset="0"/>
                </a:rPr>
                <a:t> </a:t>
              </a:r>
              <a:r>
                <a:rPr lang="en-US" altLang="zh-CN" b="1" i="1"/>
                <a:t>&gt;</a:t>
              </a:r>
              <a:r>
                <a:rPr lang="en-US" altLang="zh-CN" sz="1400" b="1" i="1"/>
                <a:t> </a:t>
              </a:r>
              <a:r>
                <a:rPr lang="en-US" altLang="zh-CN" b="1"/>
                <a:t>0</a:t>
              </a:r>
              <a:r>
                <a:rPr lang="en-US" altLang="zh-CN" b="1">
                  <a:latin typeface="Arial" panose="020B0604020202020204" pitchFamily="34" charset="0"/>
                </a:rPr>
                <a:t>, </a:t>
              </a:r>
              <a:r>
                <a:rPr lang="zh-CN" altLang="en-US" b="1">
                  <a:cs typeface="Times New Roman" panose="02020603050405020304" pitchFamily="18" charset="0"/>
                </a:rPr>
                <a:t>使得</a:t>
              </a:r>
              <a:r>
                <a:rPr lang="zh-CN" altLang="en-US" sz="1500" b="1"/>
                <a:t> </a:t>
              </a:r>
            </a:p>
          </p:txBody>
        </p:sp>
        <p:graphicFrame>
          <p:nvGraphicFramePr>
            <p:cNvPr id="13345" name="Object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53023476"/>
                </p:ext>
              </p:extLst>
            </p:nvPr>
          </p:nvGraphicFramePr>
          <p:xfrm>
            <a:off x="2108" y="2704"/>
            <a:ext cx="1914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88" name="Equation" r:id="rId16" imgW="3035300" imgH="495300" progId="Equation.DSMT4">
                    <p:embed/>
                  </p:oleObj>
                </mc:Choice>
                <mc:Fallback>
                  <p:oleObj name="Equation" r:id="rId16" imgW="3035300" imgH="495300" progId="Equation.DSMT4">
                    <p:embed/>
                    <p:pic>
                      <p:nvPicPr>
                        <p:cNvPr id="0" name="Picture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8" y="2704"/>
                          <a:ext cx="1914" cy="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347" name="Rectangle 35"/>
            <p:cNvSpPr>
              <a:spLocks noChangeArrowheads="1"/>
            </p:cNvSpPr>
            <p:nvPr/>
          </p:nvSpPr>
          <p:spPr bwMode="auto">
            <a:xfrm>
              <a:off x="3977" y="2719"/>
              <a:ext cx="14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zh-CN" altLang="en-US" b="1">
                  <a:cs typeface="Times New Roman" panose="02020603050405020304" pitchFamily="18" charset="0"/>
                </a:rPr>
                <a:t>则称点 </a:t>
              </a:r>
              <a:r>
                <a:rPr lang="en-US" altLang="zh-CN" b="1" i="1"/>
                <a:t>A </a:t>
              </a:r>
              <a:r>
                <a:rPr lang="zh-CN" altLang="en-US" b="1">
                  <a:cs typeface="Times New Roman" panose="02020603050405020304" pitchFamily="18" charset="0"/>
                </a:rPr>
                <a:t>是</a:t>
              </a:r>
              <a:r>
                <a:rPr lang="zh-CN" altLang="en-US" sz="900" b="1">
                  <a:latin typeface="Arial" panose="020B0604020202020204" pitchFamily="34" charset="0"/>
                </a:rPr>
                <a:t> 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13349" name="Rectangle 37"/>
          <p:cNvSpPr>
            <a:spLocks noChangeArrowheads="1"/>
          </p:cNvSpPr>
          <p:nvPr/>
        </p:nvSpPr>
        <p:spPr bwMode="auto">
          <a:xfrm>
            <a:off x="696913" y="4964113"/>
            <a:ext cx="22875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 i="1"/>
              <a:t>E </a:t>
            </a:r>
            <a:r>
              <a:rPr lang="zh-CN" altLang="en-US" b="1"/>
              <a:t>的孤立点</a:t>
            </a:r>
            <a:r>
              <a:rPr lang="en-US" altLang="zh-CN" b="1"/>
              <a:t>.   </a:t>
            </a:r>
          </a:p>
        </p:txBody>
      </p:sp>
      <p:sp>
        <p:nvSpPr>
          <p:cNvPr id="13351" name="Rectangle 39"/>
          <p:cNvSpPr>
            <a:spLocks noChangeArrowheads="1"/>
          </p:cNvSpPr>
          <p:nvPr/>
        </p:nvSpPr>
        <p:spPr bwMode="auto">
          <a:xfrm>
            <a:off x="650875" y="5597059"/>
            <a:ext cx="724589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</a:rPr>
              <a:t>注</a:t>
            </a:r>
            <a:r>
              <a:rPr lang="zh-CN" altLang="en-US" b="1" dirty="0"/>
              <a:t>  孤立点必为界点</a:t>
            </a:r>
            <a:r>
              <a:rPr lang="en-US" altLang="zh-CN" b="1" dirty="0"/>
              <a:t>; </a:t>
            </a:r>
            <a:r>
              <a:rPr lang="zh-CN" altLang="en-US" b="1" dirty="0"/>
              <a:t>内点</a:t>
            </a:r>
            <a:r>
              <a:rPr lang="zh-CN" altLang="en-US" b="1" dirty="0" smtClean="0"/>
              <a:t>和非孤立的</a:t>
            </a:r>
            <a:r>
              <a:rPr lang="zh-CN" altLang="en-US" b="1" dirty="0"/>
              <a:t>界点必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5" name="Rectangle 9"/>
          <p:cNvSpPr>
            <a:spLocks noChangeArrowheads="1"/>
          </p:cNvSpPr>
          <p:nvPr/>
        </p:nvSpPr>
        <p:spPr bwMode="auto">
          <a:xfrm>
            <a:off x="671513" y="463550"/>
            <a:ext cx="7140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/>
              <a:t>为聚点</a:t>
            </a:r>
            <a:r>
              <a:rPr lang="en-US" altLang="zh-CN" b="1"/>
              <a:t>;  </a:t>
            </a:r>
            <a:r>
              <a:rPr lang="zh-CN" altLang="en-US" b="1"/>
              <a:t>既非聚点</a:t>
            </a:r>
            <a:r>
              <a:rPr lang="en-US" altLang="zh-CN" b="1"/>
              <a:t>, </a:t>
            </a:r>
            <a:r>
              <a:rPr lang="zh-CN" altLang="en-US" b="1"/>
              <a:t>又非孤立点</a:t>
            </a:r>
            <a:r>
              <a:rPr lang="en-US" altLang="zh-CN" b="1"/>
              <a:t>, </a:t>
            </a:r>
            <a:r>
              <a:rPr lang="zh-CN" altLang="en-US" b="1"/>
              <a:t>则必为外点</a:t>
            </a:r>
            <a:r>
              <a:rPr lang="en-US" altLang="zh-CN" b="1"/>
              <a:t>. </a:t>
            </a:r>
          </a:p>
        </p:txBody>
      </p:sp>
      <p:grpSp>
        <p:nvGrpSpPr>
          <p:cNvPr id="14350" name="Group 14"/>
          <p:cNvGrpSpPr>
            <a:grpSpLocks/>
          </p:cNvGrpSpPr>
          <p:nvPr/>
        </p:nvGrpSpPr>
        <p:grpSpPr bwMode="auto">
          <a:xfrm>
            <a:off x="658813" y="1074738"/>
            <a:ext cx="8013700" cy="600075"/>
            <a:chOff x="415" y="677"/>
            <a:chExt cx="5048" cy="378"/>
          </a:xfrm>
        </p:grpSpPr>
        <p:sp>
          <p:nvSpPr>
            <p:cNvPr id="14348" name="Rectangle 12"/>
            <p:cNvSpPr>
              <a:spLocks noChangeArrowheads="1"/>
            </p:cNvSpPr>
            <p:nvPr/>
          </p:nvSpPr>
          <p:spPr bwMode="auto">
            <a:xfrm>
              <a:off x="415" y="677"/>
              <a:ext cx="13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zh-CN" altLang="en-US" b="1" dirty="0" smtClean="0">
                  <a:solidFill>
                    <a:srgbClr val="0000FF"/>
                  </a:solidFill>
                  <a:cs typeface="Times New Roman" panose="02020603050405020304" pitchFamily="18" charset="0"/>
                </a:rPr>
                <a:t>例</a:t>
              </a:r>
              <a:r>
                <a:rPr lang="en-US" altLang="zh-CN" b="1" dirty="0" smtClean="0">
                  <a:solidFill>
                    <a:srgbClr val="0000FF"/>
                  </a:solidFill>
                  <a:latin typeface="Arial" panose="020B0604020202020204" pitchFamily="34" charset="0"/>
                </a:rPr>
                <a:t>  </a:t>
              </a:r>
              <a:r>
                <a:rPr lang="zh-CN" altLang="en-US" b="1" dirty="0">
                  <a:cs typeface="Times New Roman" panose="02020603050405020304" pitchFamily="18" charset="0"/>
                </a:rPr>
                <a:t>设点集</a:t>
              </a:r>
              <a:r>
                <a:rPr lang="zh-CN" altLang="en-US" b="1" dirty="0"/>
                <a:t> </a:t>
              </a:r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graphicFrame>
          <p:nvGraphicFramePr>
            <p:cNvPr id="14347" name="Object 11"/>
            <p:cNvGraphicFramePr>
              <a:graphicFrameLocks noChangeAspect="1"/>
            </p:cNvGraphicFramePr>
            <p:nvPr/>
          </p:nvGraphicFramePr>
          <p:xfrm>
            <a:off x="1676" y="705"/>
            <a:ext cx="2982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24" name="Equation" r:id="rId4" imgW="4737100" imgH="558800" progId="Equation.DSMT4">
                    <p:embed/>
                  </p:oleObj>
                </mc:Choice>
                <mc:Fallback>
                  <p:oleObj name="Equation" r:id="rId4" imgW="4737100" imgH="558800" progId="Equation.DSMT4">
                    <p:embed/>
                    <p:pic>
                      <p:nvPicPr>
                        <p:cNvPr id="0" name="Picture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6" y="705"/>
                          <a:ext cx="2982" cy="3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49" name="Rectangle 13"/>
            <p:cNvSpPr>
              <a:spLocks noChangeArrowheads="1"/>
            </p:cNvSpPr>
            <p:nvPr/>
          </p:nvSpPr>
          <p:spPr bwMode="auto">
            <a:xfrm>
              <a:off x="4611" y="685"/>
              <a:ext cx="8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b="1">
                  <a:latin typeface="Arial" panose="020B0604020202020204" pitchFamily="34" charset="0"/>
                </a:rPr>
                <a:t> </a:t>
              </a:r>
              <a:r>
                <a:rPr lang="zh-CN" altLang="en-US" b="1">
                  <a:cs typeface="Times New Roman" panose="02020603050405020304" pitchFamily="18" charset="0"/>
                </a:rPr>
                <a:t>显然</a:t>
              </a:r>
              <a:r>
                <a:rPr lang="en-US" altLang="zh-CN" b="1"/>
                <a:t>,   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</p:grpSp>
      <p:sp>
        <p:nvSpPr>
          <p:cNvPr id="14351" name="Rectangle 15"/>
          <p:cNvSpPr>
            <a:spLocks noChangeArrowheads="1"/>
          </p:cNvSpPr>
          <p:nvPr/>
        </p:nvSpPr>
        <p:spPr bwMode="auto">
          <a:xfrm>
            <a:off x="684213" y="1735138"/>
            <a:ext cx="74882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b="1" i="1"/>
              <a:t>E </a:t>
            </a:r>
            <a:r>
              <a:rPr lang="zh-CN" altLang="en-US" b="1"/>
              <a:t>中所有点 </a:t>
            </a:r>
            <a:r>
              <a:rPr lang="en-US" altLang="zh-CN" b="1"/>
              <a:t>( </a:t>
            </a:r>
            <a:r>
              <a:rPr lang="en-US" altLang="zh-CN" b="1" i="1"/>
              <a:t>p</a:t>
            </a:r>
            <a:r>
              <a:rPr lang="en-US" altLang="zh-CN" b="1"/>
              <a:t>, </a:t>
            </a:r>
            <a:r>
              <a:rPr lang="en-US" altLang="zh-CN" b="1" i="1"/>
              <a:t>q </a:t>
            </a:r>
            <a:r>
              <a:rPr lang="en-US" altLang="zh-CN" b="1"/>
              <a:t>) </a:t>
            </a:r>
            <a:r>
              <a:rPr lang="zh-CN" altLang="en-US" b="1"/>
              <a:t>全为 </a:t>
            </a:r>
            <a:r>
              <a:rPr lang="en-US" altLang="zh-CN" b="1" i="1"/>
              <a:t>E </a:t>
            </a:r>
            <a:r>
              <a:rPr lang="zh-CN" altLang="en-US" b="1"/>
              <a:t>的孤立点</a:t>
            </a:r>
            <a:r>
              <a:rPr lang="en-US" altLang="zh-CN" b="1"/>
              <a:t>; </a:t>
            </a:r>
            <a:r>
              <a:rPr lang="zh-CN" altLang="en-US" b="1"/>
              <a:t>并有 </a:t>
            </a:r>
          </a:p>
        </p:txBody>
      </p:sp>
      <p:graphicFrame>
        <p:nvGraphicFramePr>
          <p:cNvPr id="14352" name="Object 16"/>
          <p:cNvGraphicFramePr>
            <a:graphicFrameLocks noChangeAspect="1"/>
          </p:cNvGraphicFramePr>
          <p:nvPr/>
        </p:nvGraphicFramePr>
        <p:xfrm>
          <a:off x="2387600" y="2408238"/>
          <a:ext cx="42005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5" name="Equation" r:id="rId6" imgW="4203700" imgH="469900" progId="Equation.DSMT4">
                  <p:embed/>
                </p:oleObj>
              </mc:Choice>
              <mc:Fallback>
                <p:oleObj name="Equation" r:id="rId6" imgW="4203700" imgH="46990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7600" y="2408238"/>
                        <a:ext cx="4200525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4" name="Rectangle 18"/>
          <p:cNvSpPr>
            <a:spLocks noChangeArrowheads="1"/>
          </p:cNvSpPr>
          <p:nvPr/>
        </p:nvSpPr>
        <p:spPr bwMode="auto">
          <a:xfrm>
            <a:off x="539552" y="3140968"/>
            <a:ext cx="442849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</a:t>
            </a:r>
            <a:r>
              <a:rPr lang="en-US" altLang="zh-CN" b="1" dirty="0" smtClean="0"/>
              <a:t>  </a:t>
            </a:r>
            <a:r>
              <a:rPr lang="zh-CN" altLang="en-US" b="1" dirty="0">
                <a:solidFill>
                  <a:srgbClr val="0000FF"/>
                </a:solidFill>
              </a:rPr>
              <a:t>一些重要的平面点集  </a:t>
            </a:r>
          </a:p>
        </p:txBody>
      </p:sp>
      <p:sp>
        <p:nvSpPr>
          <p:cNvPr id="14355" name="Rectangle 19"/>
          <p:cNvSpPr>
            <a:spLocks noChangeArrowheads="1"/>
          </p:cNvSpPr>
          <p:nvPr/>
        </p:nvSpPr>
        <p:spPr bwMode="auto">
          <a:xfrm>
            <a:off x="575556" y="3789040"/>
            <a:ext cx="8096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 dirty="0"/>
              <a:t>根据点集所属的点所具有的特殊性质</a:t>
            </a:r>
            <a:r>
              <a:rPr lang="en-US" altLang="zh-CN" b="1" dirty="0"/>
              <a:t>, </a:t>
            </a:r>
            <a:r>
              <a:rPr lang="zh-CN" altLang="en-US" b="1" dirty="0"/>
              <a:t>可来定义一   </a:t>
            </a:r>
          </a:p>
        </p:txBody>
      </p:sp>
      <p:sp>
        <p:nvSpPr>
          <p:cNvPr id="14357" name="Rectangle 21"/>
          <p:cNvSpPr>
            <a:spLocks noChangeArrowheads="1"/>
          </p:cNvSpPr>
          <p:nvPr/>
        </p:nvSpPr>
        <p:spPr bwMode="auto">
          <a:xfrm>
            <a:off x="647564" y="4437112"/>
            <a:ext cx="2673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 dirty="0"/>
              <a:t>些重要的点集</a:t>
            </a:r>
            <a:r>
              <a:rPr lang="en-US" altLang="zh-CN" b="1" dirty="0"/>
              <a:t>.   </a:t>
            </a:r>
          </a:p>
        </p:txBody>
      </p:sp>
      <p:sp>
        <p:nvSpPr>
          <p:cNvPr id="14358" name="Rectangle 22"/>
          <p:cNvSpPr>
            <a:spLocks noChangeArrowheads="1"/>
          </p:cNvSpPr>
          <p:nvPr/>
        </p:nvSpPr>
        <p:spPr bwMode="auto">
          <a:xfrm>
            <a:off x="539552" y="5085184"/>
            <a:ext cx="80660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</a:rPr>
              <a:t>开集</a:t>
            </a:r>
            <a:r>
              <a:rPr lang="en-US" altLang="zh-CN" b="1" dirty="0"/>
              <a:t>—— </a:t>
            </a:r>
            <a:r>
              <a:rPr lang="zh-CN" altLang="en-US" b="1" dirty="0"/>
              <a:t>若 </a:t>
            </a:r>
            <a:r>
              <a:rPr lang="en-US" altLang="zh-CN" b="1" i="1" dirty="0"/>
              <a:t>E </a:t>
            </a:r>
            <a:r>
              <a:rPr lang="zh-CN" altLang="en-US" b="1" dirty="0"/>
              <a:t>所属的每一点都是 </a:t>
            </a:r>
            <a:r>
              <a:rPr lang="en-US" altLang="zh-CN" b="1" i="1" dirty="0"/>
              <a:t>E </a:t>
            </a:r>
            <a:r>
              <a:rPr lang="zh-CN" altLang="en-US" b="1" dirty="0"/>
              <a:t>的内点</a:t>
            </a:r>
            <a:r>
              <a:rPr lang="en-US" altLang="zh-CN" b="1" dirty="0"/>
              <a:t>( </a:t>
            </a:r>
            <a:r>
              <a:rPr lang="zh-CN" altLang="en-US" b="1" dirty="0"/>
              <a:t>即</a:t>
            </a:r>
            <a:r>
              <a:rPr lang="en-US" altLang="zh-CN" b="1" i="1" dirty="0"/>
              <a:t>E </a:t>
            </a:r>
            <a:r>
              <a:rPr lang="en-US" altLang="zh-CN" b="1" dirty="0"/>
              <a:t>=</a:t>
            </a:r>
            <a:r>
              <a:rPr lang="en-US" altLang="zh-CN" dirty="0"/>
              <a:t> </a:t>
            </a:r>
          </a:p>
        </p:txBody>
      </p:sp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611560" y="5697252"/>
            <a:ext cx="39481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/>
              <a:t>int </a:t>
            </a:r>
            <a:r>
              <a:rPr lang="en-US" altLang="zh-CN" b="1" i="1"/>
              <a:t>E </a:t>
            </a:r>
            <a:r>
              <a:rPr lang="en-US" altLang="zh-CN" b="1"/>
              <a:t>), </a:t>
            </a:r>
            <a:r>
              <a:rPr lang="zh-CN" altLang="en-US" b="1"/>
              <a:t>则称 </a:t>
            </a:r>
            <a:r>
              <a:rPr lang="en-US" altLang="zh-CN" b="1" i="1"/>
              <a:t>E </a:t>
            </a:r>
            <a:r>
              <a:rPr lang="zh-CN" altLang="en-US" b="1"/>
              <a:t>为开集</a:t>
            </a:r>
            <a:r>
              <a:rPr lang="en-US" altLang="zh-CN" b="1"/>
              <a:t>.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6" name="Rectangle 16"/>
          <p:cNvSpPr>
            <a:spLocks noChangeArrowheads="1"/>
          </p:cNvSpPr>
          <p:nvPr/>
        </p:nvSpPr>
        <p:spPr bwMode="auto">
          <a:xfrm>
            <a:off x="646113" y="1747838"/>
            <a:ext cx="21256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b="1" i="1"/>
              <a:t>E </a:t>
            </a:r>
            <a:r>
              <a:rPr lang="zh-CN" altLang="en-US" b="1"/>
              <a:t>为闭集</a:t>
            </a:r>
            <a:r>
              <a:rPr lang="en-US" altLang="zh-CN" b="1"/>
              <a:t>.                          </a:t>
            </a:r>
          </a:p>
        </p:txBody>
      </p:sp>
      <p:sp>
        <p:nvSpPr>
          <p:cNvPr id="15378" name="Rectangle 18"/>
          <p:cNvSpPr>
            <a:spLocks noChangeArrowheads="1"/>
          </p:cNvSpPr>
          <p:nvPr/>
        </p:nvSpPr>
        <p:spPr bwMode="auto">
          <a:xfrm>
            <a:off x="642938" y="2382838"/>
            <a:ext cx="79613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/>
              <a:t>例如前面列举的点集中</a:t>
            </a:r>
            <a:r>
              <a:rPr lang="en-US" altLang="zh-CN" b="1"/>
              <a:t>,  (2)</a:t>
            </a:r>
            <a:r>
              <a:rPr lang="zh-CN" altLang="en-US" b="1"/>
              <a:t>式所示的 </a:t>
            </a:r>
            <a:r>
              <a:rPr lang="en-US" altLang="zh-CN" b="1" i="1"/>
              <a:t>C </a:t>
            </a:r>
            <a:r>
              <a:rPr lang="zh-CN" altLang="en-US" b="1"/>
              <a:t>是开集</a:t>
            </a:r>
            <a:r>
              <a:rPr lang="en-US" altLang="zh-CN" b="1"/>
              <a:t>; (3)  </a:t>
            </a:r>
          </a:p>
        </p:txBody>
      </p:sp>
      <p:sp>
        <p:nvSpPr>
          <p:cNvPr id="15379" name="Rectangle 19"/>
          <p:cNvSpPr>
            <a:spLocks noChangeArrowheads="1"/>
          </p:cNvSpPr>
          <p:nvPr/>
        </p:nvSpPr>
        <p:spPr bwMode="auto">
          <a:xfrm>
            <a:off x="639763" y="3030538"/>
            <a:ext cx="7753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式所示的 </a:t>
            </a:r>
            <a:r>
              <a:rPr lang="en-US" altLang="zh-CN" b="1" i="1"/>
              <a:t>S </a:t>
            </a:r>
            <a:r>
              <a:rPr lang="zh-CN" altLang="en-US" b="1"/>
              <a:t>是闭集</a:t>
            </a:r>
            <a:r>
              <a:rPr lang="en-US" altLang="zh-CN" b="1"/>
              <a:t>;  (4)</a:t>
            </a:r>
            <a:r>
              <a:rPr lang="zh-CN" altLang="en-US" b="1"/>
              <a:t>式所示的 </a:t>
            </a:r>
            <a:r>
              <a:rPr lang="en-US" altLang="zh-CN" b="1" i="1"/>
              <a:t>D </a:t>
            </a:r>
            <a:r>
              <a:rPr lang="zh-CN" altLang="en-US" b="1"/>
              <a:t>既非开集</a:t>
            </a:r>
            <a:r>
              <a:rPr lang="en-US" altLang="zh-CN" b="1"/>
              <a:t>,  </a:t>
            </a:r>
            <a:r>
              <a:rPr lang="zh-CN" altLang="en-US" b="1"/>
              <a:t>又 </a:t>
            </a:r>
          </a:p>
        </p:txBody>
      </p:sp>
      <p:sp>
        <p:nvSpPr>
          <p:cNvPr id="15371" name="Rectangle 11"/>
          <p:cNvSpPr>
            <a:spLocks noChangeArrowheads="1"/>
          </p:cNvSpPr>
          <p:nvPr/>
        </p:nvSpPr>
        <p:spPr bwMode="auto">
          <a:xfrm>
            <a:off x="1517650" y="3671888"/>
            <a:ext cx="314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>
                <a:latin typeface="Arial" panose="020B0604020202020204" pitchFamily="34" charset="0"/>
              </a:rPr>
              <a:t> </a:t>
            </a:r>
            <a:r>
              <a:rPr lang="en-US" altLang="zh-CN" sz="900" b="1">
                <a:latin typeface="Arial" panose="020B0604020202020204" pitchFamily="34" charset="0"/>
              </a:rPr>
              <a:t> </a:t>
            </a:r>
            <a:endParaRPr lang="en-US" altLang="zh-CN" sz="1800">
              <a:latin typeface="Arial" panose="020B0604020202020204" pitchFamily="34" charset="0"/>
            </a:endParaRPr>
          </a:p>
        </p:txBody>
      </p:sp>
      <p:sp>
        <p:nvSpPr>
          <p:cNvPr id="15380" name="Rectangle 20"/>
          <p:cNvSpPr>
            <a:spLocks noChangeArrowheads="1"/>
          </p:cNvSpPr>
          <p:nvPr/>
        </p:nvSpPr>
        <p:spPr bwMode="auto">
          <a:xfrm>
            <a:off x="654050" y="3678238"/>
            <a:ext cx="78533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非闭集</a:t>
            </a:r>
            <a:r>
              <a:rPr lang="en-US" altLang="zh-CN" b="1"/>
              <a:t>;  </a:t>
            </a:r>
            <a:r>
              <a:rPr lang="zh-CN" altLang="en-US" b="1"/>
              <a:t>而</a:t>
            </a:r>
            <a:r>
              <a:rPr lang="en-US" altLang="zh-CN" b="1"/>
              <a:t>(1)</a:t>
            </a:r>
            <a:r>
              <a:rPr lang="zh-CN" altLang="en-US" b="1"/>
              <a:t>式所示的 </a:t>
            </a:r>
            <a:r>
              <a:rPr lang="en-US" altLang="zh-CN" b="1"/>
              <a:t>R</a:t>
            </a:r>
            <a:r>
              <a:rPr lang="en-US" altLang="zh-CN" b="1" baseline="40000"/>
              <a:t>2</a:t>
            </a:r>
            <a:r>
              <a:rPr lang="en-US" altLang="zh-CN" b="1"/>
              <a:t> </a:t>
            </a:r>
            <a:r>
              <a:rPr lang="zh-CN" altLang="en-US" b="1"/>
              <a:t>既是开集又是闭集</a:t>
            </a:r>
            <a:r>
              <a:rPr lang="en-US" altLang="zh-CN" b="1"/>
              <a:t>.  </a:t>
            </a:r>
            <a:r>
              <a:rPr lang="zh-CN" altLang="en-US" b="1"/>
              <a:t>在 </a:t>
            </a:r>
          </a:p>
        </p:txBody>
      </p:sp>
      <p:grpSp>
        <p:nvGrpSpPr>
          <p:cNvPr id="15391" name="Group 31"/>
          <p:cNvGrpSpPr>
            <a:grpSpLocks/>
          </p:cNvGrpSpPr>
          <p:nvPr/>
        </p:nvGrpSpPr>
        <p:grpSpPr bwMode="auto">
          <a:xfrm>
            <a:off x="646113" y="4286250"/>
            <a:ext cx="6769100" cy="525463"/>
            <a:chOff x="407" y="2700"/>
            <a:chExt cx="4264" cy="331"/>
          </a:xfrm>
        </p:grpSpPr>
        <p:sp>
          <p:nvSpPr>
            <p:cNvPr id="15382" name="Rectangle 22"/>
            <p:cNvSpPr>
              <a:spLocks noChangeArrowheads="1"/>
            </p:cNvSpPr>
            <p:nvPr/>
          </p:nvSpPr>
          <p:spPr bwMode="auto">
            <a:xfrm>
              <a:off x="407" y="2704"/>
              <a:ext cx="30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zh-CN" altLang="en-US" b="1" dirty="0"/>
                <a:t>平面点集中</a:t>
              </a:r>
              <a:r>
                <a:rPr lang="en-US" altLang="zh-CN" b="1" dirty="0"/>
                <a:t>, </a:t>
              </a:r>
              <a:r>
                <a:rPr lang="zh-CN" altLang="en-US" b="1" dirty="0"/>
                <a:t>只有 </a:t>
              </a:r>
              <a:r>
                <a:rPr lang="en-US" altLang="zh-CN" b="1" dirty="0"/>
                <a:t>R</a:t>
              </a:r>
              <a:r>
                <a:rPr lang="en-US" altLang="zh-CN" b="1" baseline="40000" dirty="0"/>
                <a:t>2</a:t>
              </a:r>
              <a:r>
                <a:rPr lang="en-US" altLang="zh-CN" b="1" baseline="40000" dirty="0">
                  <a:latin typeface="Arial" panose="020B0604020202020204" pitchFamily="34" charset="0"/>
                </a:rPr>
                <a:t> </a:t>
              </a:r>
              <a:r>
                <a:rPr lang="zh-CN" altLang="en-US" b="1" dirty="0"/>
                <a:t>与 </a:t>
              </a:r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graphicFrame>
          <p:nvGraphicFramePr>
            <p:cNvPr id="15381" name="Object 21"/>
            <p:cNvGraphicFramePr>
              <a:graphicFrameLocks noChangeAspect="1"/>
            </p:cNvGraphicFramePr>
            <p:nvPr/>
          </p:nvGraphicFramePr>
          <p:xfrm>
            <a:off x="2777" y="2772"/>
            <a:ext cx="210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90" name="Equation" r:id="rId4" imgW="330057" imgH="317362" progId="Equation.DSMT4">
                    <p:embed/>
                  </p:oleObj>
                </mc:Choice>
                <mc:Fallback>
                  <p:oleObj name="Equation" r:id="rId4" imgW="330057" imgH="317362" progId="Equation.DSMT4">
                    <p:embed/>
                    <p:pic>
                      <p:nvPicPr>
                        <p:cNvPr id="0" name="Picture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77" y="2772"/>
                          <a:ext cx="210" cy="1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83" name="Rectangle 23"/>
            <p:cNvSpPr>
              <a:spLocks noChangeArrowheads="1"/>
            </p:cNvSpPr>
            <p:nvPr/>
          </p:nvSpPr>
          <p:spPr bwMode="auto">
            <a:xfrm>
              <a:off x="2925" y="2700"/>
              <a:ext cx="174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b="1">
                  <a:latin typeface="Arial" panose="020B0604020202020204" pitchFamily="34" charset="0"/>
                </a:rPr>
                <a:t> </a:t>
              </a:r>
              <a:r>
                <a:rPr lang="zh-CN" altLang="en-US" b="1"/>
                <a:t>是既开又闭的</a:t>
              </a:r>
              <a:r>
                <a:rPr lang="en-US" altLang="zh-CN" b="1"/>
                <a:t>.   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</p:grpSp>
      <p:sp>
        <p:nvSpPr>
          <p:cNvPr id="15387" name="Rectangle 27"/>
          <p:cNvSpPr>
            <a:spLocks noChangeArrowheads="1"/>
          </p:cNvSpPr>
          <p:nvPr/>
        </p:nvSpPr>
        <p:spPr bwMode="auto">
          <a:xfrm>
            <a:off x="646113" y="4962525"/>
            <a:ext cx="8124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</a:rPr>
              <a:t>开域</a:t>
            </a:r>
            <a:r>
              <a:rPr lang="en-US" altLang="zh-CN" b="1" dirty="0"/>
              <a:t>——</a:t>
            </a:r>
            <a:r>
              <a:rPr lang="zh-CN" altLang="en-US" b="1" dirty="0"/>
              <a:t>若非空开集 </a:t>
            </a:r>
            <a:r>
              <a:rPr lang="en-US" altLang="zh-CN" b="1" i="1" dirty="0"/>
              <a:t>E </a:t>
            </a:r>
            <a:r>
              <a:rPr lang="zh-CN" altLang="en-US" b="1" dirty="0"/>
              <a:t>具有连通性</a:t>
            </a:r>
            <a:r>
              <a:rPr lang="en-US" altLang="zh-CN" b="1" dirty="0"/>
              <a:t>,  </a:t>
            </a:r>
            <a:r>
              <a:rPr lang="zh-CN" altLang="en-US" b="1" dirty="0"/>
              <a:t>即 </a:t>
            </a:r>
            <a:r>
              <a:rPr lang="en-US" altLang="zh-CN" b="1" i="1" dirty="0"/>
              <a:t>E </a:t>
            </a:r>
            <a:r>
              <a:rPr lang="zh-CN" altLang="en-US" b="1" dirty="0"/>
              <a:t>中任意两 </a:t>
            </a:r>
          </a:p>
        </p:txBody>
      </p:sp>
      <p:sp>
        <p:nvSpPr>
          <p:cNvPr id="15388" name="Rectangle 28"/>
          <p:cNvSpPr>
            <a:spLocks noChangeArrowheads="1"/>
          </p:cNvSpPr>
          <p:nvPr/>
        </p:nvSpPr>
        <p:spPr bwMode="auto">
          <a:xfrm>
            <a:off x="627063" y="5599113"/>
            <a:ext cx="80660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 dirty="0"/>
              <a:t>点之间都可用一条完全含于 </a:t>
            </a:r>
            <a:r>
              <a:rPr lang="en-US" altLang="zh-CN" b="1" i="1" dirty="0"/>
              <a:t>E </a:t>
            </a:r>
            <a:r>
              <a:rPr lang="zh-CN" altLang="en-US" b="1" dirty="0"/>
              <a:t>的有限折线相连接</a:t>
            </a:r>
            <a:r>
              <a:rPr lang="en-US" altLang="zh-CN" b="1" dirty="0"/>
              <a:t>,   </a:t>
            </a:r>
          </a:p>
        </p:txBody>
      </p:sp>
      <p:grpSp>
        <p:nvGrpSpPr>
          <p:cNvPr id="15394" name="Group 34"/>
          <p:cNvGrpSpPr>
            <a:grpSpLocks/>
          </p:cNvGrpSpPr>
          <p:nvPr/>
        </p:nvGrpSpPr>
        <p:grpSpPr bwMode="auto">
          <a:xfrm>
            <a:off x="620713" y="431800"/>
            <a:ext cx="7839075" cy="550863"/>
            <a:chOff x="391" y="272"/>
            <a:chExt cx="4938" cy="347"/>
          </a:xfrm>
        </p:grpSpPr>
        <p:sp>
          <p:nvSpPr>
            <p:cNvPr id="15370" name="Rectangle 10"/>
            <p:cNvSpPr>
              <a:spLocks noChangeArrowheads="1"/>
            </p:cNvSpPr>
            <p:nvPr/>
          </p:nvSpPr>
          <p:spPr bwMode="auto">
            <a:xfrm>
              <a:off x="391" y="292"/>
              <a:ext cx="39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zh-CN" altLang="en-US" b="1">
                  <a:solidFill>
                    <a:srgbClr val="0000FF"/>
                  </a:solidFill>
                  <a:cs typeface="Times New Roman" panose="02020603050405020304" pitchFamily="18" charset="0"/>
                </a:rPr>
                <a:t>闭集</a:t>
              </a:r>
              <a:r>
                <a:rPr lang="en-US" altLang="zh-CN" b="1">
                  <a:cs typeface="Times New Roman" panose="02020603050405020304" pitchFamily="18" charset="0"/>
                </a:rPr>
                <a:t>——</a:t>
              </a:r>
              <a:r>
                <a:rPr lang="zh-CN" altLang="en-US" b="1">
                  <a:cs typeface="Times New Roman" panose="02020603050405020304" pitchFamily="18" charset="0"/>
                </a:rPr>
                <a:t>若 </a:t>
              </a:r>
              <a:r>
                <a:rPr lang="en-US" altLang="zh-CN" b="1" i="1"/>
                <a:t>E </a:t>
              </a:r>
              <a:r>
                <a:rPr lang="zh-CN" altLang="en-US" b="1">
                  <a:cs typeface="Times New Roman" panose="02020603050405020304" pitchFamily="18" charset="0"/>
                </a:rPr>
                <a:t>的所有聚点都属于 </a:t>
              </a:r>
              <a:r>
                <a:rPr lang="en-US" altLang="zh-CN" b="1" i="1"/>
                <a:t>E</a:t>
              </a:r>
              <a:r>
                <a:rPr lang="en-US" altLang="zh-CN" b="1" u="sng">
                  <a:latin typeface="Arial" panose="020B0604020202020204" pitchFamily="34" charset="0"/>
                </a:rPr>
                <a:t> 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  <p:graphicFrame>
          <p:nvGraphicFramePr>
            <p:cNvPr id="15369" name="Object 9"/>
            <p:cNvGraphicFramePr>
              <a:graphicFrameLocks noChangeAspect="1"/>
            </p:cNvGraphicFramePr>
            <p:nvPr/>
          </p:nvGraphicFramePr>
          <p:xfrm>
            <a:off x="3878" y="300"/>
            <a:ext cx="1146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91" name="Equation" r:id="rId6" imgW="1816100" imgH="482600" progId="Equation.DSMT4">
                    <p:embed/>
                  </p:oleObj>
                </mc:Choice>
                <mc:Fallback>
                  <p:oleObj name="Equation" r:id="rId6" imgW="1816100" imgH="482600" progId="Equation.DSMT4">
                    <p:embed/>
                    <p:pic>
                      <p:nvPicPr>
                        <p:cNvPr id="0" name="Picture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00"/>
                          <a:ext cx="1146" cy="3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93" name="Rectangle 33"/>
            <p:cNvSpPr>
              <a:spLocks noChangeArrowheads="1"/>
            </p:cNvSpPr>
            <p:nvPr/>
          </p:nvSpPr>
          <p:spPr bwMode="auto">
            <a:xfrm>
              <a:off x="4989" y="272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/>
                <a:t>则</a:t>
              </a:r>
            </a:p>
          </p:txBody>
        </p:sp>
      </p:grpSp>
      <p:grpSp>
        <p:nvGrpSpPr>
          <p:cNvPr id="15396" name="Group 36"/>
          <p:cNvGrpSpPr>
            <a:grpSpLocks/>
          </p:cNvGrpSpPr>
          <p:nvPr/>
        </p:nvGrpSpPr>
        <p:grpSpPr bwMode="auto">
          <a:xfrm>
            <a:off x="646113" y="1093788"/>
            <a:ext cx="7964487" cy="525462"/>
            <a:chOff x="407" y="689"/>
            <a:chExt cx="5017" cy="331"/>
          </a:xfrm>
        </p:grpSpPr>
        <p:sp>
          <p:nvSpPr>
            <p:cNvPr id="15374" name="Rectangle 14"/>
            <p:cNvSpPr>
              <a:spLocks noChangeArrowheads="1"/>
            </p:cNvSpPr>
            <p:nvPr/>
          </p:nvSpPr>
          <p:spPr bwMode="auto">
            <a:xfrm>
              <a:off x="407" y="693"/>
              <a:ext cx="36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zh-CN" altLang="en-US" b="1">
                  <a:cs typeface="Times New Roman" panose="02020603050405020304" pitchFamily="18" charset="0"/>
                </a:rPr>
                <a:t>称 </a:t>
              </a:r>
              <a:r>
                <a:rPr lang="en-US" altLang="zh-CN" b="1" i="1"/>
                <a:t>E </a:t>
              </a:r>
              <a:r>
                <a:rPr lang="zh-CN" altLang="en-US" b="1">
                  <a:cs typeface="Times New Roman" panose="02020603050405020304" pitchFamily="18" charset="0"/>
                </a:rPr>
                <a:t>为闭集</a:t>
              </a:r>
              <a:r>
                <a:rPr lang="en-US" altLang="zh-CN" b="1"/>
                <a:t>. </a:t>
              </a:r>
              <a:r>
                <a:rPr lang="zh-CN" altLang="en-US" b="1">
                  <a:cs typeface="Times New Roman" panose="02020603050405020304" pitchFamily="18" charset="0"/>
                </a:rPr>
                <a:t>若 </a:t>
              </a:r>
              <a:r>
                <a:rPr lang="en-US" altLang="zh-CN" b="1" i="1"/>
                <a:t>E </a:t>
              </a:r>
              <a:r>
                <a:rPr lang="zh-CN" altLang="en-US" b="1">
                  <a:cs typeface="Times New Roman" panose="02020603050405020304" pitchFamily="18" charset="0"/>
                </a:rPr>
                <a:t>没有聚点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graphicFrame>
          <p:nvGraphicFramePr>
            <p:cNvPr id="15373" name="Object 13"/>
            <p:cNvGraphicFramePr>
              <a:graphicFrameLocks noChangeAspect="1"/>
            </p:cNvGraphicFramePr>
            <p:nvPr/>
          </p:nvGraphicFramePr>
          <p:xfrm>
            <a:off x="3129" y="709"/>
            <a:ext cx="1272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92" name="Equation" r:id="rId8" imgW="2019300" imgH="469900" progId="Equation.DSMT4">
                    <p:embed/>
                  </p:oleObj>
                </mc:Choice>
                <mc:Fallback>
                  <p:oleObj name="Equation" r:id="rId8" imgW="2019300" imgH="469900" progId="Equation.DSMT4">
                    <p:embed/>
                    <p:pic>
                      <p:nvPicPr>
                        <p:cNvPr id="0" name="Picture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9" y="709"/>
                          <a:ext cx="1272" cy="2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95" name="Rectangle 35"/>
            <p:cNvSpPr>
              <a:spLocks noChangeArrowheads="1"/>
            </p:cNvSpPr>
            <p:nvPr/>
          </p:nvSpPr>
          <p:spPr bwMode="auto">
            <a:xfrm>
              <a:off x="4356" y="689"/>
              <a:ext cx="10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/>
                <a:t>这时也称</a:t>
              </a:r>
              <a:r>
                <a:rPr lang="zh-CN" altLang="en-US"/>
                <a:t>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3" name="Rectangle 9"/>
          <p:cNvSpPr>
            <a:spLocks noChangeArrowheads="1"/>
          </p:cNvSpPr>
          <p:nvPr/>
        </p:nvSpPr>
        <p:spPr bwMode="auto">
          <a:xfrm>
            <a:off x="650875" y="460375"/>
            <a:ext cx="80660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则称 </a:t>
            </a:r>
            <a:r>
              <a:rPr lang="en-US" altLang="zh-CN" b="1" i="1"/>
              <a:t>E </a:t>
            </a:r>
            <a:r>
              <a:rPr lang="zh-CN" altLang="en-US" b="1"/>
              <a:t>为开域</a:t>
            </a:r>
            <a:r>
              <a:rPr lang="en-US" altLang="zh-CN" b="1"/>
              <a:t>. </a:t>
            </a:r>
            <a:r>
              <a:rPr lang="zh-CN" altLang="en-US" b="1"/>
              <a:t>简单地说</a:t>
            </a:r>
            <a:r>
              <a:rPr lang="en-US" altLang="zh-CN" b="1"/>
              <a:t>, </a:t>
            </a:r>
            <a:r>
              <a:rPr lang="zh-CN" altLang="en-US" b="1">
                <a:solidFill>
                  <a:srgbClr val="0000FF"/>
                </a:solidFill>
              </a:rPr>
              <a:t>开域就是非空连通开集</a:t>
            </a:r>
            <a:r>
              <a:rPr lang="en-US" altLang="zh-CN" b="1">
                <a:solidFill>
                  <a:srgbClr val="0000FF"/>
                </a:solidFill>
              </a:rPr>
              <a:t>.  </a:t>
            </a:r>
            <a:r>
              <a:rPr lang="en-US" altLang="zh-CN" b="1"/>
              <a:t> </a:t>
            </a:r>
          </a:p>
        </p:txBody>
      </p:sp>
      <p:sp>
        <p:nvSpPr>
          <p:cNvPr id="16394" name="Rectangle 10"/>
          <p:cNvSpPr>
            <a:spLocks noChangeArrowheads="1"/>
          </p:cNvSpPr>
          <p:nvPr/>
        </p:nvSpPr>
        <p:spPr bwMode="auto">
          <a:xfrm>
            <a:off x="636588" y="1125538"/>
            <a:ext cx="8007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>
                <a:solidFill>
                  <a:srgbClr val="0000FF"/>
                </a:solidFill>
              </a:rPr>
              <a:t>闭域</a:t>
            </a:r>
            <a:r>
              <a:rPr lang="en-US" altLang="zh-CN" b="1"/>
              <a:t>—— </a:t>
            </a:r>
            <a:r>
              <a:rPr lang="zh-CN" altLang="en-US" b="1"/>
              <a:t>开域连同其边界所成的集合称为闭域</a:t>
            </a:r>
            <a:r>
              <a:rPr lang="en-US" altLang="zh-CN" b="1"/>
              <a:t>.      </a:t>
            </a:r>
          </a:p>
        </p:txBody>
      </p:sp>
      <p:sp>
        <p:nvSpPr>
          <p:cNvPr id="16395" name="Rectangle 11"/>
          <p:cNvSpPr>
            <a:spLocks noChangeArrowheads="1"/>
          </p:cNvSpPr>
          <p:nvPr/>
        </p:nvSpPr>
        <p:spPr bwMode="auto">
          <a:xfrm>
            <a:off x="628650" y="1731963"/>
            <a:ext cx="78311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>
                <a:solidFill>
                  <a:srgbClr val="0000FF"/>
                </a:solidFill>
              </a:rPr>
              <a:t>区域</a:t>
            </a:r>
            <a:r>
              <a:rPr lang="en-US" altLang="zh-CN" b="1"/>
              <a:t>—— </a:t>
            </a:r>
            <a:r>
              <a:rPr lang="zh-CN" altLang="en-US" b="1"/>
              <a:t>开域、闭域、开域连同其一部分界点所</a:t>
            </a:r>
          </a:p>
        </p:txBody>
      </p:sp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646113" y="2382838"/>
            <a:ext cx="37099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 dirty="0"/>
              <a:t>成的集合</a:t>
            </a:r>
            <a:r>
              <a:rPr lang="en-US" altLang="zh-CN" b="1" dirty="0"/>
              <a:t>,  </a:t>
            </a:r>
            <a:r>
              <a:rPr lang="zh-CN" altLang="en-US" b="1" dirty="0"/>
              <a:t>统称为区域</a:t>
            </a:r>
            <a:r>
              <a:rPr lang="en-US" altLang="zh-CN" b="1" dirty="0"/>
              <a:t>.   </a:t>
            </a:r>
          </a:p>
        </p:txBody>
      </p:sp>
      <p:sp>
        <p:nvSpPr>
          <p:cNvPr id="16397" name="Rectangle 13"/>
          <p:cNvSpPr>
            <a:spLocks noChangeArrowheads="1"/>
          </p:cNvSpPr>
          <p:nvPr/>
        </p:nvSpPr>
        <p:spPr bwMode="auto">
          <a:xfrm>
            <a:off x="646113" y="3009900"/>
            <a:ext cx="78009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不难证明</a:t>
            </a:r>
            <a:r>
              <a:rPr lang="en-US" altLang="zh-CN" b="1"/>
              <a:t>:  </a:t>
            </a:r>
            <a:r>
              <a:rPr lang="zh-CN" altLang="en-US" b="1"/>
              <a:t>闭域必为闭集</a:t>
            </a:r>
            <a:r>
              <a:rPr lang="en-US" altLang="zh-CN" b="1"/>
              <a:t>;  </a:t>
            </a:r>
            <a:r>
              <a:rPr lang="zh-CN" altLang="en-US" b="1"/>
              <a:t>而闭集不一定为闭域</a:t>
            </a:r>
            <a:r>
              <a:rPr lang="en-US" altLang="zh-CN" b="1"/>
              <a:t>.  </a:t>
            </a:r>
          </a:p>
        </p:txBody>
      </p:sp>
      <p:sp>
        <p:nvSpPr>
          <p:cNvPr id="16398" name="Rectangle 14"/>
          <p:cNvSpPr>
            <a:spLocks noChangeArrowheads="1"/>
          </p:cNvSpPr>
          <p:nvPr/>
        </p:nvSpPr>
        <p:spPr bwMode="auto">
          <a:xfrm>
            <a:off x="652463" y="3676650"/>
            <a:ext cx="7880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/>
              <a:t>在前述诸例中</a:t>
            </a:r>
            <a:r>
              <a:rPr lang="en-US" altLang="zh-CN" b="1"/>
              <a:t>,  (2)</a:t>
            </a:r>
            <a:r>
              <a:rPr lang="zh-CN" altLang="en-US" b="1"/>
              <a:t>式的 </a:t>
            </a:r>
            <a:r>
              <a:rPr lang="en-US" altLang="zh-CN" b="1" i="1"/>
              <a:t>C </a:t>
            </a:r>
            <a:r>
              <a:rPr lang="zh-CN" altLang="en-US" b="1"/>
              <a:t>是开域</a:t>
            </a:r>
            <a:r>
              <a:rPr lang="en-US" altLang="zh-CN" b="1"/>
              <a:t>,  (3)</a:t>
            </a:r>
            <a:r>
              <a:rPr lang="zh-CN" altLang="en-US" b="1"/>
              <a:t>式的 </a:t>
            </a:r>
            <a:r>
              <a:rPr lang="en-US" altLang="zh-CN" b="1" i="1"/>
              <a:t>S</a:t>
            </a:r>
            <a:r>
              <a:rPr lang="en-US" altLang="zh-CN" b="1"/>
              <a:t> </a:t>
            </a:r>
            <a:r>
              <a:rPr lang="zh-CN" altLang="en-US" b="1"/>
              <a:t>是闭  </a:t>
            </a:r>
          </a:p>
        </p:txBody>
      </p:sp>
      <p:sp>
        <p:nvSpPr>
          <p:cNvPr id="16399" name="Rectangle 15"/>
          <p:cNvSpPr>
            <a:spLocks noChangeArrowheads="1"/>
          </p:cNvSpPr>
          <p:nvPr/>
        </p:nvSpPr>
        <p:spPr bwMode="auto">
          <a:xfrm>
            <a:off x="658813" y="4316413"/>
            <a:ext cx="78009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/>
              <a:t>域</a:t>
            </a:r>
            <a:r>
              <a:rPr lang="en-US" altLang="zh-CN" b="1"/>
              <a:t>,  (1)</a:t>
            </a:r>
            <a:r>
              <a:rPr lang="zh-CN" altLang="en-US" b="1"/>
              <a:t>式的 </a:t>
            </a:r>
            <a:r>
              <a:rPr lang="en-US" altLang="zh-CN" b="1"/>
              <a:t>R</a:t>
            </a:r>
            <a:r>
              <a:rPr lang="en-US" altLang="zh-CN" b="1" baseline="40000"/>
              <a:t>2 </a:t>
            </a:r>
            <a:r>
              <a:rPr lang="zh-CN" altLang="en-US" b="1"/>
              <a:t>既是开域又是闭域</a:t>
            </a:r>
            <a:r>
              <a:rPr lang="en-US" altLang="zh-CN" b="1"/>
              <a:t>, (4)</a:t>
            </a:r>
            <a:r>
              <a:rPr lang="zh-CN" altLang="en-US" b="1"/>
              <a:t>式的 </a:t>
            </a:r>
            <a:r>
              <a:rPr lang="en-US" altLang="zh-CN" b="1" i="1"/>
              <a:t>D </a:t>
            </a:r>
            <a:r>
              <a:rPr lang="zh-CN" altLang="en-US" b="1"/>
              <a:t>是区   </a:t>
            </a:r>
          </a:p>
        </p:txBody>
      </p:sp>
      <p:sp>
        <p:nvSpPr>
          <p:cNvPr id="16400" name="Rectangle 16"/>
          <p:cNvSpPr>
            <a:spLocks noChangeArrowheads="1"/>
          </p:cNvSpPr>
          <p:nvPr/>
        </p:nvSpPr>
        <p:spPr bwMode="auto">
          <a:xfrm>
            <a:off x="657225" y="4976813"/>
            <a:ext cx="60753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/>
              <a:t>域 </a:t>
            </a:r>
            <a:r>
              <a:rPr lang="en-US" altLang="zh-CN" b="1"/>
              <a:t>(</a:t>
            </a:r>
            <a:r>
              <a:rPr lang="zh-CN" altLang="en-US" b="1"/>
              <a:t>但既不是开域又不是闭域</a:t>
            </a:r>
            <a:r>
              <a:rPr lang="en-US" altLang="zh-CN" b="1"/>
              <a:t>).  </a:t>
            </a:r>
            <a:r>
              <a:rPr lang="zh-CN" altLang="en-US" b="1"/>
              <a:t>又如  </a:t>
            </a:r>
          </a:p>
        </p:txBody>
      </p:sp>
      <p:graphicFrame>
        <p:nvGraphicFramePr>
          <p:cNvPr id="1640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0170246"/>
              </p:ext>
            </p:extLst>
          </p:nvPr>
        </p:nvGraphicFramePr>
        <p:xfrm>
          <a:off x="2519772" y="5661248"/>
          <a:ext cx="434816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5" name="Equation" r:id="rId4" imgW="4343400" imgH="507960" progId="Equation.DSMT4">
                  <p:embed/>
                </p:oleObj>
              </mc:Choice>
              <mc:Fallback>
                <p:oleObj name="Equation" r:id="rId4" imgW="4343400" imgH="50796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9772" y="5661248"/>
                        <a:ext cx="4348163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627063" y="463550"/>
            <a:ext cx="78327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/>
              <a:t>它是 </a:t>
            </a:r>
            <a:r>
              <a:rPr lang="en-US" altLang="zh-CN" b="1"/>
              <a:t>I</a:t>
            </a:r>
            <a:r>
              <a:rPr lang="zh-CN" altLang="en-US" b="1"/>
              <a:t>、 </a:t>
            </a:r>
            <a:r>
              <a:rPr lang="en-US" altLang="zh-CN" b="1"/>
              <a:t>III </a:t>
            </a:r>
            <a:r>
              <a:rPr lang="zh-CN" altLang="en-US" b="1"/>
              <a:t>两象限之并集</a:t>
            </a:r>
            <a:r>
              <a:rPr lang="en-US" altLang="zh-CN" b="1"/>
              <a:t>.  </a:t>
            </a:r>
            <a:r>
              <a:rPr lang="zh-CN" altLang="en-US" b="1"/>
              <a:t>虽然它是开集</a:t>
            </a:r>
            <a:r>
              <a:rPr lang="en-US" altLang="zh-CN" b="1"/>
              <a:t>,  </a:t>
            </a:r>
            <a:r>
              <a:rPr lang="zh-CN" altLang="en-US" b="1"/>
              <a:t>但因</a:t>
            </a:r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663575" y="1112838"/>
            <a:ext cx="77962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/>
              <a:t>不具有连通性</a:t>
            </a:r>
            <a:r>
              <a:rPr lang="en-US" altLang="zh-CN" b="1"/>
              <a:t>,  </a:t>
            </a:r>
            <a:r>
              <a:rPr lang="zh-CN" altLang="en-US" b="1"/>
              <a:t>所以它既不是开域</a:t>
            </a:r>
            <a:r>
              <a:rPr lang="en-US" altLang="zh-CN" b="1"/>
              <a:t>,  </a:t>
            </a:r>
            <a:r>
              <a:rPr lang="zh-CN" altLang="en-US" b="1"/>
              <a:t>也不是区域</a:t>
            </a:r>
            <a:r>
              <a:rPr lang="en-US" altLang="zh-CN" b="1"/>
              <a:t>. </a:t>
            </a:r>
          </a:p>
        </p:txBody>
      </p:sp>
      <p:grpSp>
        <p:nvGrpSpPr>
          <p:cNvPr id="17436" name="Group 28"/>
          <p:cNvGrpSpPr>
            <a:grpSpLocks/>
          </p:cNvGrpSpPr>
          <p:nvPr/>
        </p:nvGrpSpPr>
        <p:grpSpPr bwMode="auto">
          <a:xfrm>
            <a:off x="647700" y="1736725"/>
            <a:ext cx="7800975" cy="519113"/>
            <a:chOff x="416" y="1085"/>
            <a:chExt cx="4914" cy="327"/>
          </a:xfrm>
        </p:grpSpPr>
        <p:graphicFrame>
          <p:nvGraphicFramePr>
            <p:cNvPr id="17420" name="Object 12"/>
            <p:cNvGraphicFramePr>
              <a:graphicFrameLocks noChangeAspect="1"/>
            </p:cNvGraphicFramePr>
            <p:nvPr/>
          </p:nvGraphicFramePr>
          <p:xfrm>
            <a:off x="3810" y="1154"/>
            <a:ext cx="78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530" name="Equation" r:id="rId4" imgW="1193800" imgH="393700" progId="Equation.DSMT4">
                    <p:embed/>
                  </p:oleObj>
                </mc:Choice>
                <mc:Fallback>
                  <p:oleObj name="Equation" r:id="rId4" imgW="1193800" imgH="393700" progId="Equation.DSMT4">
                    <p:embed/>
                    <p:pic>
                      <p:nvPicPr>
                        <p:cNvPr id="0" name="Picture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0" y="1154"/>
                          <a:ext cx="780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1" name="Rectangle 13"/>
            <p:cNvSpPr>
              <a:spLocks noChangeArrowheads="1"/>
            </p:cNvSpPr>
            <p:nvPr/>
          </p:nvSpPr>
          <p:spPr bwMode="auto">
            <a:xfrm>
              <a:off x="416" y="1085"/>
              <a:ext cx="35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zh-CN" altLang="en-US" b="1">
                  <a:solidFill>
                    <a:srgbClr val="0000FF"/>
                  </a:solidFill>
                </a:rPr>
                <a:t>有界点集</a:t>
              </a:r>
              <a:r>
                <a:rPr lang="en-US" altLang="zh-CN" b="1"/>
                <a:t>——</a:t>
              </a:r>
              <a:r>
                <a:rPr lang="zh-CN" altLang="en-US" b="1"/>
                <a:t>对于平面点集 </a:t>
              </a:r>
              <a:r>
                <a:rPr lang="en-US" altLang="zh-CN" b="1" i="1"/>
                <a:t>E</a:t>
              </a:r>
              <a:r>
                <a:rPr lang="en-US" altLang="zh-CN" b="1">
                  <a:latin typeface="Arial" panose="020B0604020202020204" pitchFamily="34" charset="0"/>
                </a:rPr>
                <a:t>,  </a:t>
              </a:r>
              <a:r>
                <a:rPr lang="zh-CN" altLang="en-US" b="1"/>
                <a:t>若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7422" name="Rectangle 14"/>
            <p:cNvSpPr>
              <a:spLocks noChangeArrowheads="1"/>
            </p:cNvSpPr>
            <p:nvPr/>
          </p:nvSpPr>
          <p:spPr bwMode="auto">
            <a:xfrm>
              <a:off x="4542" y="1085"/>
              <a:ext cx="7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b="1"/>
                <a:t>使得    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17419" name="Object 11"/>
          <p:cNvGraphicFramePr>
            <a:graphicFrameLocks noChangeAspect="1"/>
          </p:cNvGraphicFramePr>
          <p:nvPr/>
        </p:nvGraphicFramePr>
        <p:xfrm>
          <a:off x="3276600" y="2454275"/>
          <a:ext cx="19431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1" name="Equation" r:id="rId6" imgW="1943100" imgH="393700" progId="Equation.DSMT4">
                  <p:embed/>
                </p:oleObj>
              </mc:Choice>
              <mc:Fallback>
                <p:oleObj name="Equation" r:id="rId6" imgW="1943100" imgH="393700" progId="Equation.DSMT4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454275"/>
                        <a:ext cx="1943100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4" name="Rectangle 16"/>
          <p:cNvSpPr>
            <a:spLocks noChangeArrowheads="1"/>
          </p:cNvSpPr>
          <p:nvPr/>
        </p:nvSpPr>
        <p:spPr bwMode="auto">
          <a:xfrm>
            <a:off x="650875" y="3030538"/>
            <a:ext cx="80565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其中 </a:t>
            </a:r>
            <a:r>
              <a:rPr lang="en-US" altLang="zh-CN" b="1" i="1"/>
              <a:t>O </a:t>
            </a:r>
            <a:r>
              <a:rPr lang="zh-CN" altLang="en-US" b="1"/>
              <a:t>是坐标原点</a:t>
            </a:r>
            <a:r>
              <a:rPr lang="en-US" altLang="zh-CN" b="1"/>
              <a:t>(</a:t>
            </a:r>
            <a:r>
              <a:rPr lang="zh-CN" altLang="en-US" b="1"/>
              <a:t>也可以是其他固定点</a:t>
            </a:r>
            <a:r>
              <a:rPr lang="en-US" altLang="zh-CN" b="1"/>
              <a:t>), </a:t>
            </a:r>
            <a:r>
              <a:rPr lang="zh-CN" altLang="en-US" b="1"/>
              <a:t>则称 </a:t>
            </a:r>
            <a:r>
              <a:rPr lang="en-US" altLang="zh-CN" b="1" i="1"/>
              <a:t>E  </a:t>
            </a:r>
            <a:r>
              <a:rPr lang="en-US" altLang="zh-CN"/>
              <a:t> </a:t>
            </a:r>
          </a:p>
        </p:txBody>
      </p:sp>
      <p:sp>
        <p:nvSpPr>
          <p:cNvPr id="17425" name="Rectangle 17"/>
          <p:cNvSpPr>
            <a:spLocks noChangeArrowheads="1"/>
          </p:cNvSpPr>
          <p:nvPr/>
        </p:nvSpPr>
        <p:spPr bwMode="auto">
          <a:xfrm>
            <a:off x="652463" y="3663950"/>
            <a:ext cx="8156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为有界点集</a:t>
            </a:r>
            <a:r>
              <a:rPr lang="en-US" altLang="zh-CN" b="1"/>
              <a:t>. </a:t>
            </a:r>
            <a:r>
              <a:rPr lang="zh-CN" altLang="en-US" b="1"/>
              <a:t>否则就为无界点集 </a:t>
            </a:r>
            <a:r>
              <a:rPr lang="en-US" altLang="zh-CN" b="1"/>
              <a:t>(</a:t>
            </a:r>
            <a:r>
              <a:rPr lang="zh-CN" altLang="en-US" b="1"/>
              <a:t>请具体写出定义</a:t>
            </a:r>
            <a:r>
              <a:rPr lang="en-US" altLang="zh-CN" b="1"/>
              <a:t>).  </a:t>
            </a:r>
            <a:r>
              <a:rPr lang="en-US" altLang="zh-CN"/>
              <a:t> </a:t>
            </a:r>
          </a:p>
        </p:txBody>
      </p:sp>
      <p:sp>
        <p:nvSpPr>
          <p:cNvPr id="17429" name="Rectangle 21"/>
          <p:cNvSpPr>
            <a:spLocks noChangeArrowheads="1"/>
          </p:cNvSpPr>
          <p:nvPr/>
        </p:nvSpPr>
        <p:spPr bwMode="auto">
          <a:xfrm>
            <a:off x="685800" y="4314825"/>
            <a:ext cx="78470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/>
              <a:t>前面 </a:t>
            </a:r>
            <a:r>
              <a:rPr lang="en-US" altLang="zh-CN" b="1"/>
              <a:t>(2), (3), (4) </a:t>
            </a:r>
            <a:r>
              <a:rPr lang="zh-CN" altLang="en-US" b="1"/>
              <a:t>都是有界集</a:t>
            </a:r>
            <a:r>
              <a:rPr lang="en-US" altLang="zh-CN" b="1"/>
              <a:t>,  (1) </a:t>
            </a:r>
            <a:r>
              <a:rPr lang="zh-CN" altLang="en-US" b="1"/>
              <a:t>与 </a:t>
            </a:r>
            <a:r>
              <a:rPr lang="en-US" altLang="zh-CN" b="1"/>
              <a:t>(5) </a:t>
            </a:r>
            <a:r>
              <a:rPr lang="zh-CN" altLang="en-US" b="1"/>
              <a:t>是无界集</a:t>
            </a:r>
            <a:r>
              <a:rPr lang="en-US" altLang="zh-CN" b="1"/>
              <a:t>.  </a:t>
            </a:r>
          </a:p>
        </p:txBody>
      </p:sp>
      <p:sp>
        <p:nvSpPr>
          <p:cNvPr id="17430" name="Rectangle 22"/>
          <p:cNvSpPr>
            <a:spLocks noChangeArrowheads="1"/>
          </p:cNvSpPr>
          <p:nvPr/>
        </p:nvSpPr>
        <p:spPr bwMode="auto">
          <a:xfrm>
            <a:off x="684213" y="4964113"/>
            <a:ext cx="7829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 i="1"/>
              <a:t>E </a:t>
            </a:r>
            <a:r>
              <a:rPr lang="zh-CN" altLang="en-US" b="1"/>
              <a:t>为有界点集的另一等价说法是</a:t>
            </a:r>
            <a:r>
              <a:rPr lang="en-US" altLang="zh-CN" b="1"/>
              <a:t>:  </a:t>
            </a:r>
            <a:r>
              <a:rPr lang="zh-CN" altLang="en-US" b="1"/>
              <a:t>存在矩形区域   </a:t>
            </a:r>
          </a:p>
        </p:txBody>
      </p:sp>
      <p:graphicFrame>
        <p:nvGraphicFramePr>
          <p:cNvPr id="17431" name="Object 23"/>
          <p:cNvGraphicFramePr>
            <a:graphicFrameLocks noChangeAspect="1"/>
          </p:cNvGraphicFramePr>
          <p:nvPr/>
        </p:nvGraphicFramePr>
        <p:xfrm>
          <a:off x="3132138" y="5661025"/>
          <a:ext cx="26384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32" name="Equation" r:id="rId8" imgW="2641600" imgH="393700" progId="Equation.DSMT4">
                  <p:embed/>
                </p:oleObj>
              </mc:Choice>
              <mc:Fallback>
                <p:oleObj name="Equation" r:id="rId8" imgW="2641600" imgH="393700" progId="Equation.DSMT4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5661025"/>
                        <a:ext cx="2638425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647700" y="460375"/>
            <a:ext cx="8096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此外，点集的有界性还可以用点集的直径来反映</a:t>
            </a:r>
            <a:r>
              <a:rPr lang="en-US" altLang="zh-CN" b="1"/>
              <a:t>,   </a:t>
            </a:r>
            <a:r>
              <a:rPr lang="en-US" altLang="zh-CN"/>
              <a:t> </a:t>
            </a:r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684213" y="1112838"/>
            <a:ext cx="43926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/>
              <a:t>所谓点集 </a:t>
            </a:r>
            <a:r>
              <a:rPr lang="en-US" altLang="zh-CN" b="1" i="1"/>
              <a:t>E </a:t>
            </a:r>
            <a:r>
              <a:rPr lang="zh-CN" altLang="en-US" b="1"/>
              <a:t>的</a:t>
            </a:r>
            <a:r>
              <a:rPr lang="zh-CN" altLang="en-US" b="1">
                <a:solidFill>
                  <a:srgbClr val="0000FF"/>
                </a:solidFill>
              </a:rPr>
              <a:t>直径</a:t>
            </a:r>
            <a:r>
              <a:rPr lang="en-US" altLang="zh-CN" b="1"/>
              <a:t>,  </a:t>
            </a:r>
            <a:r>
              <a:rPr lang="zh-CN" altLang="en-US" b="1"/>
              <a:t>就是 </a:t>
            </a:r>
          </a:p>
        </p:txBody>
      </p:sp>
      <p:graphicFrame>
        <p:nvGraphicFramePr>
          <p:cNvPr id="18443" name="Object 11"/>
          <p:cNvGraphicFramePr>
            <a:graphicFrameLocks noChangeAspect="1"/>
          </p:cNvGraphicFramePr>
          <p:nvPr/>
        </p:nvGraphicFramePr>
        <p:xfrm>
          <a:off x="1655676" y="1880828"/>
          <a:ext cx="493236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0" name="Equation" r:id="rId4" imgW="4927320" imgH="431640" progId="Equation.DSMT4">
                  <p:embed/>
                </p:oleObj>
              </mc:Choice>
              <mc:Fallback>
                <p:oleObj name="Equation" r:id="rId4" imgW="4927320" imgH="43164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676" y="1880828"/>
                        <a:ext cx="4932363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5" name="Rectangle 13"/>
          <p:cNvSpPr>
            <a:spLocks noChangeArrowheads="1"/>
          </p:cNvSpPr>
          <p:nvPr/>
        </p:nvSpPr>
        <p:spPr bwMode="auto">
          <a:xfrm>
            <a:off x="683568" y="2528900"/>
            <a:ext cx="78025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 dirty="0"/>
              <a:t>其中</a:t>
            </a:r>
            <a:r>
              <a:rPr lang="en-US" altLang="zh-CN" b="1" i="1" dirty="0"/>
              <a:t>ρ</a:t>
            </a:r>
            <a:r>
              <a:rPr lang="en-US" altLang="zh-CN" b="1" dirty="0"/>
              <a:t>(</a:t>
            </a:r>
            <a:r>
              <a:rPr lang="en-US" altLang="zh-CN" b="1" i="1" dirty="0"/>
              <a:t>P</a:t>
            </a:r>
            <a:r>
              <a:rPr lang="en-US" altLang="zh-CN" b="1" baseline="-24000" dirty="0"/>
              <a:t>1</a:t>
            </a:r>
            <a:r>
              <a:rPr lang="en-US" altLang="zh-CN" b="1" dirty="0"/>
              <a:t>, </a:t>
            </a:r>
            <a:r>
              <a:rPr lang="en-US" altLang="zh-CN" b="1" i="1" dirty="0"/>
              <a:t>P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) </a:t>
            </a:r>
            <a:r>
              <a:rPr lang="zh-CN" altLang="en-US" b="1" dirty="0"/>
              <a:t>是 </a:t>
            </a:r>
            <a:r>
              <a:rPr lang="en-US" altLang="zh-CN" b="1" i="1" dirty="0"/>
              <a:t>P</a:t>
            </a:r>
            <a:r>
              <a:rPr lang="en-US" altLang="zh-CN" b="1" baseline="-25000" dirty="0"/>
              <a:t>1 </a:t>
            </a:r>
            <a:r>
              <a:rPr lang="en-US" altLang="zh-CN" b="1" dirty="0"/>
              <a:t>(</a:t>
            </a:r>
            <a:r>
              <a:rPr lang="en-US" altLang="zh-CN" b="1" i="1" dirty="0"/>
              <a:t>x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, </a:t>
            </a:r>
            <a:r>
              <a:rPr lang="en-US" altLang="zh-CN" b="1" i="1" dirty="0"/>
              <a:t>y</a:t>
            </a:r>
            <a:r>
              <a:rPr lang="en-US" altLang="zh-CN" b="1" baseline="-25000" dirty="0"/>
              <a:t>1</a:t>
            </a:r>
            <a:r>
              <a:rPr lang="en-US" altLang="zh-CN" b="1" dirty="0"/>
              <a:t>)</a:t>
            </a:r>
            <a:r>
              <a:rPr lang="en-US" altLang="zh-CN" b="1" baseline="-25000" dirty="0"/>
              <a:t> </a:t>
            </a:r>
            <a:r>
              <a:rPr lang="zh-CN" altLang="en-US" b="1" dirty="0"/>
              <a:t>与 </a:t>
            </a:r>
            <a:r>
              <a:rPr lang="en-US" altLang="zh-CN" b="1" i="1" dirty="0"/>
              <a:t>P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 (</a:t>
            </a:r>
            <a:r>
              <a:rPr lang="en-US" altLang="zh-CN" b="1" i="1" dirty="0"/>
              <a:t>x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, </a:t>
            </a:r>
            <a:r>
              <a:rPr lang="en-US" altLang="zh-CN" b="1" i="1" dirty="0"/>
              <a:t>y</a:t>
            </a:r>
            <a:r>
              <a:rPr lang="en-US" altLang="zh-CN" b="1" baseline="-25000" dirty="0"/>
              <a:t>2</a:t>
            </a:r>
            <a:r>
              <a:rPr lang="en-US" altLang="zh-CN" b="1" dirty="0"/>
              <a:t>)</a:t>
            </a:r>
            <a:r>
              <a:rPr lang="zh-CN" altLang="en-US" b="1" dirty="0"/>
              <a:t>之间的</a:t>
            </a:r>
            <a:r>
              <a:rPr lang="zh-CN" altLang="en-US" b="1" dirty="0" smtClean="0"/>
              <a:t>距离  </a:t>
            </a:r>
            <a:r>
              <a:rPr lang="zh-CN" altLang="en-US" dirty="0" smtClean="0"/>
              <a:t> </a:t>
            </a:r>
            <a:endParaRPr lang="zh-CN" altLang="en-US" dirty="0"/>
          </a:p>
        </p:txBody>
      </p:sp>
      <p:graphicFrame>
        <p:nvGraphicFramePr>
          <p:cNvPr id="18447" name="Object 15"/>
          <p:cNvGraphicFramePr>
            <a:graphicFrameLocks noChangeAspect="1"/>
          </p:cNvGraphicFramePr>
          <p:nvPr/>
        </p:nvGraphicFramePr>
        <p:xfrm>
          <a:off x="1871700" y="3320988"/>
          <a:ext cx="519112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1" name="Equation" r:id="rId6" imgW="5194300" imgH="584200" progId="Equation.DSMT4">
                  <p:embed/>
                </p:oleObj>
              </mc:Choice>
              <mc:Fallback>
                <p:oleObj name="Equation" r:id="rId6" imgW="5194300" imgH="58420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1700" y="3320988"/>
                        <a:ext cx="5191125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660400" y="4333875"/>
            <a:ext cx="7740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于是</a:t>
            </a:r>
            <a:r>
              <a:rPr lang="en-US" altLang="zh-CN" b="1"/>
              <a:t>,  </a:t>
            </a:r>
            <a:r>
              <a:rPr lang="zh-CN" altLang="en-US" b="1">
                <a:solidFill>
                  <a:srgbClr val="0000FF"/>
                </a:solidFill>
              </a:rPr>
              <a:t>当且仅当 </a:t>
            </a:r>
            <a:r>
              <a:rPr lang="en-US" altLang="zh-CN" b="1" i="1">
                <a:solidFill>
                  <a:srgbClr val="0000FF"/>
                </a:solidFill>
              </a:rPr>
              <a:t>d</a:t>
            </a:r>
            <a:r>
              <a:rPr lang="en-US" altLang="zh-CN" b="1">
                <a:solidFill>
                  <a:srgbClr val="0000FF"/>
                </a:solidFill>
              </a:rPr>
              <a:t>(</a:t>
            </a:r>
            <a:r>
              <a:rPr lang="en-US" altLang="zh-CN" b="1" i="1">
                <a:solidFill>
                  <a:srgbClr val="0000FF"/>
                </a:solidFill>
              </a:rPr>
              <a:t>E</a:t>
            </a:r>
            <a:r>
              <a:rPr lang="en-US" altLang="zh-CN" b="1">
                <a:solidFill>
                  <a:srgbClr val="0000FF"/>
                </a:solidFill>
              </a:rPr>
              <a:t>) </a:t>
            </a:r>
            <a:r>
              <a:rPr lang="zh-CN" altLang="en-US" b="1">
                <a:solidFill>
                  <a:srgbClr val="0000FF"/>
                </a:solidFill>
              </a:rPr>
              <a:t>为有限值时</a:t>
            </a:r>
            <a:r>
              <a:rPr lang="en-US" altLang="zh-CN" b="1">
                <a:solidFill>
                  <a:srgbClr val="0000FF"/>
                </a:solidFill>
              </a:rPr>
              <a:t>,  </a:t>
            </a:r>
            <a:r>
              <a:rPr lang="en-US" altLang="zh-CN" b="1" i="1">
                <a:solidFill>
                  <a:srgbClr val="0000FF"/>
                </a:solidFill>
              </a:rPr>
              <a:t>E</a:t>
            </a:r>
            <a:r>
              <a:rPr lang="zh-CN" altLang="en-US" b="1">
                <a:solidFill>
                  <a:srgbClr val="0000FF"/>
                </a:solidFill>
              </a:rPr>
              <a:t>为有界点集</a:t>
            </a:r>
            <a:r>
              <a:rPr lang="en-US" altLang="zh-CN" b="1">
                <a:solidFill>
                  <a:srgbClr val="0000FF"/>
                </a:solidFill>
              </a:rPr>
              <a:t>.  </a:t>
            </a:r>
          </a:p>
        </p:txBody>
      </p:sp>
      <p:sp>
        <p:nvSpPr>
          <p:cNvPr id="18451" name="Rectangle 19"/>
          <p:cNvSpPr>
            <a:spLocks noChangeArrowheads="1"/>
          </p:cNvSpPr>
          <p:nvPr/>
        </p:nvSpPr>
        <p:spPr bwMode="auto">
          <a:xfrm>
            <a:off x="674688" y="4933950"/>
            <a:ext cx="74152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根据距离的定义</a:t>
            </a:r>
            <a:r>
              <a:rPr lang="en-US" altLang="zh-CN" b="1"/>
              <a:t>, </a:t>
            </a:r>
            <a:r>
              <a:rPr lang="zh-CN" altLang="en-US" b="1"/>
              <a:t>不难证明如下三角形不等式</a:t>
            </a:r>
            <a:r>
              <a:rPr lang="en-US" altLang="zh-CN" b="1"/>
              <a:t>: </a:t>
            </a:r>
            <a:r>
              <a:rPr lang="en-US" altLang="zh-CN"/>
              <a:t> </a:t>
            </a:r>
          </a:p>
        </p:txBody>
      </p:sp>
      <p:graphicFrame>
        <p:nvGraphicFramePr>
          <p:cNvPr id="18452" name="Object 20"/>
          <p:cNvGraphicFramePr>
            <a:graphicFrameLocks noChangeAspect="1"/>
          </p:cNvGraphicFramePr>
          <p:nvPr/>
        </p:nvGraphicFramePr>
        <p:xfrm>
          <a:off x="2139950" y="5610225"/>
          <a:ext cx="48069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52" name="Equation" r:id="rId8" imgW="4813300" imgH="431800" progId="Equation.DSMT4">
                  <p:embed/>
                </p:oleObj>
              </mc:Choice>
              <mc:Fallback>
                <p:oleObj name="Equation" r:id="rId8" imgW="4813300" imgH="431800" progId="Equation.DSMT4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9950" y="5610225"/>
                        <a:ext cx="480695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91" name="Rectangle 35"/>
          <p:cNvSpPr>
            <a:spLocks noChangeArrowheads="1"/>
          </p:cNvSpPr>
          <p:nvPr/>
        </p:nvSpPr>
        <p:spPr bwMode="auto">
          <a:xfrm>
            <a:off x="647700" y="463084"/>
            <a:ext cx="49323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</a:t>
            </a:r>
            <a:r>
              <a:rPr lang="en-US" altLang="zh-CN" b="1" dirty="0" smtClean="0">
                <a:solidFill>
                  <a:srgbClr val="FF0000"/>
                </a:solidFill>
              </a:rPr>
              <a:t>  </a:t>
            </a:r>
            <a:r>
              <a:rPr lang="zh-CN" altLang="en-US" b="1" dirty="0">
                <a:solidFill>
                  <a:srgbClr val="0000FF"/>
                </a:solidFill>
              </a:rPr>
              <a:t>举例讨论上述点集的性质</a:t>
            </a:r>
            <a:endParaRPr lang="zh-CN" altLang="en-US" sz="1800" dirty="0">
              <a:latin typeface="Arial" panose="020B0604020202020204" pitchFamily="34" charset="0"/>
            </a:endParaRPr>
          </a:p>
        </p:txBody>
      </p:sp>
      <p:grpSp>
        <p:nvGrpSpPr>
          <p:cNvPr id="19513" name="Group 57"/>
          <p:cNvGrpSpPr>
            <a:grpSpLocks/>
          </p:cNvGrpSpPr>
          <p:nvPr/>
        </p:nvGrpSpPr>
        <p:grpSpPr bwMode="auto">
          <a:xfrm>
            <a:off x="650875" y="1077913"/>
            <a:ext cx="4641850" cy="519112"/>
            <a:chOff x="410" y="679"/>
            <a:chExt cx="2924" cy="327"/>
          </a:xfrm>
        </p:grpSpPr>
        <p:sp>
          <p:nvSpPr>
            <p:cNvPr id="19512" name="Rectangle 56"/>
            <p:cNvSpPr>
              <a:spLocks noChangeArrowheads="1"/>
            </p:cNvSpPr>
            <p:nvPr/>
          </p:nvSpPr>
          <p:spPr bwMode="auto">
            <a:xfrm>
              <a:off x="410" y="679"/>
              <a:ext cx="292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zh-CN" altLang="en-US" b="1" dirty="0" smtClean="0">
                  <a:solidFill>
                    <a:srgbClr val="0000FF"/>
                  </a:solidFill>
                  <a:latin typeface="Arial" panose="020B0604020202020204" pitchFamily="34" charset="0"/>
                </a:rPr>
                <a:t>例</a:t>
              </a:r>
              <a:r>
                <a:rPr lang="en-US" altLang="zh-CN" b="1" dirty="0" smtClean="0">
                  <a:solidFill>
                    <a:srgbClr val="0000FF"/>
                  </a:solidFill>
                  <a:latin typeface="Arial" panose="020B0604020202020204" pitchFamily="34" charset="0"/>
                </a:rPr>
                <a:t>2 </a:t>
              </a:r>
              <a:r>
                <a:rPr lang="zh-CN" altLang="en-US" b="1" dirty="0">
                  <a:latin typeface="Arial" panose="020B0604020202020204" pitchFamily="34" charset="0"/>
                </a:rPr>
                <a:t>证明</a:t>
              </a:r>
              <a:r>
                <a:rPr lang="en-US" altLang="zh-CN" b="1" dirty="0">
                  <a:latin typeface="Arial" panose="020B0604020202020204" pitchFamily="34" charset="0"/>
                </a:rPr>
                <a:t>: </a:t>
              </a:r>
              <a:r>
                <a:rPr lang="zh-CN" altLang="en-US" b="1" dirty="0">
                  <a:latin typeface="Arial" panose="020B0604020202020204" pitchFamily="34" charset="0"/>
                </a:rPr>
                <a:t>对任何</a:t>
              </a:r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graphicFrame>
          <p:nvGraphicFramePr>
            <p:cNvPr id="19511" name="Object 55"/>
            <p:cNvGraphicFramePr>
              <a:graphicFrameLocks noChangeAspect="1"/>
            </p:cNvGraphicFramePr>
            <p:nvPr/>
          </p:nvGraphicFramePr>
          <p:xfrm>
            <a:off x="2072" y="693"/>
            <a:ext cx="930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44" name="Equation" r:id="rId4" imgW="1473200" imgH="495300" progId="Equation.DSMT4">
                    <p:embed/>
                  </p:oleObj>
                </mc:Choice>
                <mc:Fallback>
                  <p:oleObj name="Equation" r:id="rId4" imgW="1473200" imgH="495300" progId="Equation.DSMT4">
                    <p:embed/>
                    <p:pic>
                      <p:nvPicPr>
                        <p:cNvPr id="0" name="Picture 1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2" y="693"/>
                          <a:ext cx="930" cy="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517" name="Group 61"/>
          <p:cNvGrpSpPr>
            <a:grpSpLocks/>
          </p:cNvGrpSpPr>
          <p:nvPr/>
        </p:nvGrpSpPr>
        <p:grpSpPr bwMode="auto">
          <a:xfrm>
            <a:off x="725488" y="1738313"/>
            <a:ext cx="4127500" cy="519112"/>
            <a:chOff x="457" y="1095"/>
            <a:chExt cx="2600" cy="327"/>
          </a:xfrm>
        </p:grpSpPr>
        <p:graphicFrame>
          <p:nvGraphicFramePr>
            <p:cNvPr id="19514" name="Object 58"/>
            <p:cNvGraphicFramePr>
              <a:graphicFrameLocks noChangeAspect="1"/>
            </p:cNvGraphicFramePr>
            <p:nvPr/>
          </p:nvGraphicFramePr>
          <p:xfrm>
            <a:off x="457" y="1165"/>
            <a:ext cx="30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45" name="Equation" r:id="rId6" imgW="482391" imgH="393529" progId="Equation.DSMT4">
                    <p:embed/>
                  </p:oleObj>
                </mc:Choice>
                <mc:Fallback>
                  <p:oleObj name="Equation" r:id="rId6" imgW="482391" imgH="393529" progId="Equation.DSMT4">
                    <p:embed/>
                    <p:pic>
                      <p:nvPicPr>
                        <p:cNvPr id="0" name="Picture 1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" y="1165"/>
                          <a:ext cx="306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516" name="Rectangle 60"/>
            <p:cNvSpPr>
              <a:spLocks noChangeArrowheads="1"/>
            </p:cNvSpPr>
            <p:nvPr/>
          </p:nvSpPr>
          <p:spPr bwMode="auto">
            <a:xfrm>
              <a:off x="743" y="1095"/>
              <a:ext cx="231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b="1">
                  <a:latin typeface="Arial" panose="020B0604020202020204" pitchFamily="34" charset="0"/>
                </a:rPr>
                <a:t>恒为闭集</a:t>
              </a:r>
              <a:r>
                <a:rPr lang="en-US" altLang="zh-CN" b="1">
                  <a:latin typeface="Arial" panose="020B0604020202020204" pitchFamily="34" charset="0"/>
                </a:rPr>
                <a:t>.                    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19521" name="Group 65"/>
          <p:cNvGrpSpPr>
            <a:grpSpLocks/>
          </p:cNvGrpSpPr>
          <p:nvPr/>
        </p:nvGrpSpPr>
        <p:grpSpPr bwMode="auto">
          <a:xfrm>
            <a:off x="649288" y="2370138"/>
            <a:ext cx="4498975" cy="519112"/>
            <a:chOff x="409" y="1493"/>
            <a:chExt cx="2834" cy="327"/>
          </a:xfrm>
        </p:grpSpPr>
        <p:sp>
          <p:nvSpPr>
            <p:cNvPr id="19520" name="Rectangle 64"/>
            <p:cNvSpPr>
              <a:spLocks noChangeArrowheads="1"/>
            </p:cNvSpPr>
            <p:nvPr/>
          </p:nvSpPr>
          <p:spPr bwMode="auto">
            <a:xfrm>
              <a:off x="409" y="1493"/>
              <a:ext cx="28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zh-CN" altLang="en-US" b="1">
                  <a:solidFill>
                    <a:srgbClr val="0000FF"/>
                  </a:solidFill>
                </a:rPr>
                <a:t>证 </a:t>
              </a:r>
              <a:r>
                <a:rPr lang="zh-CN" altLang="en-US" b="1"/>
                <a:t>如图</a:t>
              </a:r>
              <a:r>
                <a:rPr lang="en-US" altLang="zh-CN" b="1"/>
                <a:t>16 – 4 </a:t>
              </a:r>
              <a:r>
                <a:rPr lang="zh-CN" altLang="en-US" b="1"/>
                <a:t>所示</a:t>
              </a:r>
              <a:r>
                <a:rPr lang="en-US" altLang="zh-CN" b="1"/>
                <a:t>,  </a:t>
              </a:r>
              <a:r>
                <a:rPr lang="zh-CN" altLang="en-US" b="1"/>
                <a:t>设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graphicFrame>
          <p:nvGraphicFramePr>
            <p:cNvPr id="19519" name="Object 63"/>
            <p:cNvGraphicFramePr>
              <a:graphicFrameLocks noChangeAspect="1"/>
            </p:cNvGraphicFramePr>
            <p:nvPr/>
          </p:nvGraphicFramePr>
          <p:xfrm>
            <a:off x="2675" y="1525"/>
            <a:ext cx="312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46" name="Equation" r:id="rId8" imgW="495085" imgH="431613" progId="Equation.DSMT4">
                    <p:embed/>
                  </p:oleObj>
                </mc:Choice>
                <mc:Fallback>
                  <p:oleObj name="Equation" r:id="rId8" imgW="495085" imgH="431613" progId="Equation.DSMT4">
                    <p:embed/>
                    <p:pic>
                      <p:nvPicPr>
                        <p:cNvPr id="0" name="Picture 1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5" y="1525"/>
                          <a:ext cx="312" cy="2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551" name="Group 95"/>
          <p:cNvGrpSpPr>
            <a:grpSpLocks/>
          </p:cNvGrpSpPr>
          <p:nvPr/>
        </p:nvGrpSpPr>
        <p:grpSpPr bwMode="auto">
          <a:xfrm>
            <a:off x="714375" y="2997200"/>
            <a:ext cx="4073525" cy="519113"/>
            <a:chOff x="450" y="1888"/>
            <a:chExt cx="2566" cy="327"/>
          </a:xfrm>
        </p:grpSpPr>
        <p:graphicFrame>
          <p:nvGraphicFramePr>
            <p:cNvPr id="19522" name="Object 66"/>
            <p:cNvGraphicFramePr>
              <a:graphicFrameLocks noChangeAspect="1"/>
            </p:cNvGraphicFramePr>
            <p:nvPr/>
          </p:nvGraphicFramePr>
          <p:xfrm>
            <a:off x="450" y="1943"/>
            <a:ext cx="57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47" name="Equation" r:id="rId10" imgW="901309" imgH="431613" progId="Equation.DSMT4">
                    <p:embed/>
                  </p:oleObj>
                </mc:Choice>
                <mc:Fallback>
                  <p:oleObj name="Equation" r:id="rId10" imgW="901309" imgH="431613" progId="Equation.DSMT4">
                    <p:embed/>
                    <p:pic>
                      <p:nvPicPr>
                        <p:cNvPr id="0" name="Picture 1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" y="1943"/>
                          <a:ext cx="570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524" name="Rectangle 68"/>
            <p:cNvSpPr>
              <a:spLocks noChangeArrowheads="1"/>
            </p:cNvSpPr>
            <p:nvPr/>
          </p:nvSpPr>
          <p:spPr bwMode="auto">
            <a:xfrm>
              <a:off x="980" y="1888"/>
              <a:ext cx="20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tabLst>
                  <a:tab pos="4572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tabLst>
                  <a:tab pos="4572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tabLst>
                  <a:tab pos="4572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tabLst>
                  <a:tab pos="4572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tabLst>
                  <a:tab pos="4572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>
                  <a:latin typeface="Times New Roman" panose="02020603050405020304" pitchFamily="18" charset="0"/>
                </a:rPr>
                <a:t>的任一聚点，欲证</a:t>
              </a:r>
              <a:endParaRPr lang="zh-CN" altLang="en-US" sz="1800"/>
            </a:p>
          </p:txBody>
        </p:sp>
      </p:grpSp>
      <p:grpSp>
        <p:nvGrpSpPr>
          <p:cNvPr id="19567" name="Group 111"/>
          <p:cNvGrpSpPr>
            <a:grpSpLocks/>
          </p:cNvGrpSpPr>
          <p:nvPr/>
        </p:nvGrpSpPr>
        <p:grpSpPr bwMode="auto">
          <a:xfrm>
            <a:off x="684213" y="3644900"/>
            <a:ext cx="4370387" cy="533400"/>
            <a:chOff x="431" y="2296"/>
            <a:chExt cx="2753" cy="336"/>
          </a:xfrm>
        </p:grpSpPr>
        <p:grpSp>
          <p:nvGrpSpPr>
            <p:cNvPr id="19566" name="Group 110"/>
            <p:cNvGrpSpPr>
              <a:grpSpLocks/>
            </p:cNvGrpSpPr>
            <p:nvPr/>
          </p:nvGrpSpPr>
          <p:grpSpPr bwMode="auto">
            <a:xfrm>
              <a:off x="431" y="2296"/>
              <a:ext cx="2753" cy="336"/>
              <a:chOff x="431" y="2296"/>
              <a:chExt cx="2753" cy="336"/>
            </a:xfrm>
          </p:grpSpPr>
          <p:sp>
            <p:nvSpPr>
              <p:cNvPr id="19531" name="Rectangle 75"/>
              <p:cNvSpPr>
                <a:spLocks noChangeArrowheads="1"/>
              </p:cNvSpPr>
              <p:nvPr/>
            </p:nvSpPr>
            <p:spPr bwMode="auto">
              <a:xfrm>
                <a:off x="1020" y="2296"/>
                <a:ext cx="136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lang="zh-CN" altLang="en-US" b="1"/>
                  <a:t>（即     亦为</a:t>
                </a: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graphicFrame>
            <p:nvGraphicFramePr>
              <p:cNvPr id="19526" name="Object 70"/>
              <p:cNvGraphicFramePr>
                <a:graphicFrameLocks noChangeAspect="1"/>
              </p:cNvGraphicFramePr>
              <p:nvPr/>
            </p:nvGraphicFramePr>
            <p:xfrm>
              <a:off x="2269" y="2366"/>
              <a:ext cx="240" cy="2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148" name="Equation" r:id="rId12" imgW="380835" imgH="393529" progId="Equation.DSMT4">
                      <p:embed/>
                    </p:oleObj>
                  </mc:Choice>
                  <mc:Fallback>
                    <p:oleObj name="Equation" r:id="rId12" imgW="380835" imgH="393529" progId="Equation.DSMT4">
                      <p:embed/>
                      <p:pic>
                        <p:nvPicPr>
                          <p:cNvPr id="0" name="Picture 15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69" y="2366"/>
                            <a:ext cx="240" cy="24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9527" name="Object 71"/>
              <p:cNvGraphicFramePr>
                <a:graphicFrameLocks noChangeAspect="1"/>
              </p:cNvGraphicFramePr>
              <p:nvPr/>
            </p:nvGraphicFramePr>
            <p:xfrm>
              <a:off x="431" y="2334"/>
              <a:ext cx="738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149" name="Equation" r:id="rId14" imgW="1167893" imgH="444307" progId="Equation.DSMT4">
                      <p:embed/>
                    </p:oleObj>
                  </mc:Choice>
                  <mc:Fallback>
                    <p:oleObj name="Equation" r:id="rId14" imgW="1167893" imgH="444307" progId="Equation.DSMT4">
                      <p:embed/>
                      <p:pic>
                        <p:nvPicPr>
                          <p:cNvPr id="0" name="Picture 1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1" y="2334"/>
                            <a:ext cx="738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532" name="Rectangle 76"/>
              <p:cNvSpPr>
                <a:spLocks noChangeArrowheads="1"/>
              </p:cNvSpPr>
              <p:nvPr/>
            </p:nvSpPr>
            <p:spPr bwMode="auto">
              <a:xfrm>
                <a:off x="2450" y="2305"/>
                <a:ext cx="73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4572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zh-CN" altLang="en-US" b="1">
                    <a:latin typeface="Times New Roman" panose="02020603050405020304" pitchFamily="18" charset="0"/>
                  </a:rPr>
                  <a:t>的界   </a:t>
                </a:r>
                <a:endParaRPr lang="zh-CN" altLang="en-US" sz="1800"/>
              </a:p>
            </p:txBody>
          </p:sp>
        </p:grpSp>
        <p:pic>
          <p:nvPicPr>
            <p:cNvPr id="19533" name="Picture 77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4" y="2341"/>
              <a:ext cx="254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556" name="Group 100"/>
          <p:cNvGrpSpPr>
            <a:grpSpLocks/>
          </p:cNvGrpSpPr>
          <p:nvPr/>
        </p:nvGrpSpPr>
        <p:grpSpPr bwMode="auto">
          <a:xfrm>
            <a:off x="646113" y="4316413"/>
            <a:ext cx="6518275" cy="519112"/>
            <a:chOff x="407" y="2719"/>
            <a:chExt cx="4106" cy="327"/>
          </a:xfrm>
        </p:grpSpPr>
        <p:sp>
          <p:nvSpPr>
            <p:cNvPr id="19536" name="Rectangle 80"/>
            <p:cNvSpPr>
              <a:spLocks noChangeArrowheads="1"/>
            </p:cNvSpPr>
            <p:nvPr/>
          </p:nvSpPr>
          <p:spPr bwMode="auto">
            <a:xfrm>
              <a:off x="407" y="2719"/>
              <a:ext cx="129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zh-CN" altLang="en-US" b="1"/>
                <a:t>点）</a:t>
              </a:r>
              <a:r>
                <a:rPr lang="en-US" altLang="zh-CN" b="1"/>
                <a:t>. </a:t>
              </a:r>
              <a:r>
                <a:rPr lang="zh-CN" altLang="en-US" b="1"/>
                <a:t>为此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graphicFrame>
          <p:nvGraphicFramePr>
            <p:cNvPr id="19535" name="Object 79"/>
            <p:cNvGraphicFramePr>
              <a:graphicFrameLocks noChangeAspect="1"/>
            </p:cNvGraphicFramePr>
            <p:nvPr/>
          </p:nvGraphicFramePr>
          <p:xfrm>
            <a:off x="1509" y="2790"/>
            <a:ext cx="78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50" name="Equation" r:id="rId17" imgW="1244600" imgH="393700" progId="Equation.DSMT4">
                    <p:embed/>
                  </p:oleObj>
                </mc:Choice>
                <mc:Fallback>
                  <p:oleObj name="Equation" r:id="rId17" imgW="1244600" imgH="393700" progId="Equation.DSMT4">
                    <p:embed/>
                    <p:pic>
                      <p:nvPicPr>
                        <p:cNvPr id="0" name="Picture 1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9" y="2790"/>
                          <a:ext cx="786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537" name="Rectangle 81"/>
            <p:cNvSpPr>
              <a:spLocks noChangeArrowheads="1"/>
            </p:cNvSpPr>
            <p:nvPr/>
          </p:nvSpPr>
          <p:spPr bwMode="auto">
            <a:xfrm>
              <a:off x="2269" y="2719"/>
              <a:ext cx="2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tabLst>
                  <a:tab pos="4572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tabLst>
                  <a:tab pos="4572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tabLst>
                  <a:tab pos="4572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tabLst>
                  <a:tab pos="4572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tabLst>
                  <a:tab pos="4572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4572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>
                  <a:latin typeface="Times New Roman" panose="02020603050405020304" pitchFamily="18" charset="0"/>
                </a:rPr>
                <a:t>由聚点定义，存在      </a:t>
              </a:r>
              <a:endParaRPr lang="zh-CN" altLang="en-US" sz="1800"/>
            </a:p>
          </p:txBody>
        </p:sp>
      </p:grpSp>
      <p:graphicFrame>
        <p:nvGraphicFramePr>
          <p:cNvPr id="19540" name="Object 8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1192631"/>
              </p:ext>
            </p:extLst>
          </p:nvPr>
        </p:nvGraphicFramePr>
        <p:xfrm>
          <a:off x="2994025" y="4910138"/>
          <a:ext cx="298767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51" name="Equation" r:id="rId19" imgW="2984400" imgH="545760" progId="Equation.DSMT4">
                  <p:embed/>
                </p:oleObj>
              </mc:Choice>
              <mc:Fallback>
                <p:oleObj name="Equation" r:id="rId19" imgW="2984400" imgH="545760" progId="Equation.DSMT4">
                  <p:embed/>
                  <p:pic>
                    <p:nvPicPr>
                      <p:cNvPr id="0" name="Picture 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4025" y="4910138"/>
                        <a:ext cx="2987675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558" name="Group 102"/>
          <p:cNvGrpSpPr>
            <a:grpSpLocks/>
          </p:cNvGrpSpPr>
          <p:nvPr/>
        </p:nvGrpSpPr>
        <p:grpSpPr bwMode="auto">
          <a:xfrm>
            <a:off x="5508625" y="981075"/>
            <a:ext cx="2792413" cy="3055938"/>
            <a:chOff x="3470" y="618"/>
            <a:chExt cx="1759" cy="1925"/>
          </a:xfrm>
        </p:grpSpPr>
        <p:sp>
          <p:nvSpPr>
            <p:cNvPr id="19493" name="Oval 37"/>
            <p:cNvSpPr>
              <a:spLocks noChangeArrowheads="1"/>
            </p:cNvSpPr>
            <p:nvPr/>
          </p:nvSpPr>
          <p:spPr bwMode="auto">
            <a:xfrm rot="-1027194">
              <a:off x="3992" y="908"/>
              <a:ext cx="711" cy="752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4" name="Rectangle 38"/>
            <p:cNvSpPr>
              <a:spLocks noChangeArrowheads="1"/>
            </p:cNvSpPr>
            <p:nvPr/>
          </p:nvSpPr>
          <p:spPr bwMode="auto">
            <a:xfrm rot="-1027194">
              <a:off x="4275" y="1147"/>
              <a:ext cx="275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zh-CN"/>
            </a:p>
          </p:txBody>
        </p:sp>
        <p:sp>
          <p:nvSpPr>
            <p:cNvPr id="19495" name="Oval 39"/>
            <p:cNvSpPr>
              <a:spLocks noChangeArrowheads="1"/>
            </p:cNvSpPr>
            <p:nvPr/>
          </p:nvSpPr>
          <p:spPr bwMode="auto">
            <a:xfrm rot="-1027194">
              <a:off x="4300" y="1345"/>
              <a:ext cx="237" cy="252"/>
            </a:xfrm>
            <a:prstGeom prst="ellipse">
              <a:avLst/>
            </a:prstGeom>
            <a:solidFill>
              <a:srgbClr val="FFCC99"/>
            </a:solidFill>
            <a:ln w="12700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6" name="Line 40"/>
            <p:cNvSpPr>
              <a:spLocks noChangeShapeType="1"/>
            </p:cNvSpPr>
            <p:nvPr/>
          </p:nvSpPr>
          <p:spPr bwMode="auto">
            <a:xfrm rot="-1027194">
              <a:off x="4371" y="2000"/>
              <a:ext cx="118" cy="10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7" name="Line 41"/>
            <p:cNvSpPr>
              <a:spLocks noChangeShapeType="1"/>
            </p:cNvSpPr>
            <p:nvPr/>
          </p:nvSpPr>
          <p:spPr bwMode="auto">
            <a:xfrm rot="20572806" flipH="1">
              <a:off x="4389" y="864"/>
              <a:ext cx="118" cy="21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98" name="Line 42"/>
            <p:cNvSpPr>
              <a:spLocks noChangeShapeType="1"/>
            </p:cNvSpPr>
            <p:nvPr/>
          </p:nvSpPr>
          <p:spPr bwMode="auto">
            <a:xfrm rot="-1027194">
              <a:off x="4509" y="1517"/>
              <a:ext cx="119" cy="1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9500" name="Object 44"/>
            <p:cNvGraphicFramePr>
              <a:graphicFrameLocks noChangeAspect="1"/>
            </p:cNvGraphicFramePr>
            <p:nvPr/>
          </p:nvGraphicFramePr>
          <p:xfrm>
            <a:off x="3830" y="1537"/>
            <a:ext cx="147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52" name="Equation" r:id="rId21" imgW="241195" imgH="279279" progId="Equation.DSMT4">
                    <p:embed/>
                  </p:oleObj>
                </mc:Choice>
                <mc:Fallback>
                  <p:oleObj name="Equation" r:id="rId21" imgW="241195" imgH="279279" progId="Equation.DSMT4">
                    <p:embed/>
                    <p:pic>
                      <p:nvPicPr>
                        <p:cNvPr id="0" name="Picture 1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0" y="1537"/>
                          <a:ext cx="147" cy="1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501" name="Object 45"/>
            <p:cNvGraphicFramePr>
              <a:graphicFrameLocks noChangeAspect="1"/>
            </p:cNvGraphicFramePr>
            <p:nvPr/>
          </p:nvGraphicFramePr>
          <p:xfrm>
            <a:off x="4566" y="2053"/>
            <a:ext cx="268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53" name="Equation" r:id="rId23" imgW="431613" imgH="342751" progId="Equation.DSMT4">
                    <p:embed/>
                  </p:oleObj>
                </mc:Choice>
                <mc:Fallback>
                  <p:oleObj name="Equation" r:id="rId23" imgW="431613" imgH="342751" progId="Equation.DSMT4">
                    <p:embed/>
                    <p:pic>
                      <p:nvPicPr>
                        <p:cNvPr id="0" name="Picture 1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6" y="2053"/>
                          <a:ext cx="268" cy="2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502" name="Object 46"/>
            <p:cNvGraphicFramePr>
              <a:graphicFrameLocks noChangeAspect="1"/>
            </p:cNvGraphicFramePr>
            <p:nvPr/>
          </p:nvGraphicFramePr>
          <p:xfrm>
            <a:off x="4383" y="1099"/>
            <a:ext cx="215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54" name="Equation" r:id="rId25" imgW="330057" imgH="380835" progId="Equation.DSMT4">
                    <p:embed/>
                  </p:oleObj>
                </mc:Choice>
                <mc:Fallback>
                  <p:oleObj name="Equation" r:id="rId25" imgW="330057" imgH="380835" progId="Equation.DSMT4">
                    <p:embed/>
                    <p:pic>
                      <p:nvPicPr>
                        <p:cNvPr id="0" name="Picture 1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3" y="1099"/>
                          <a:ext cx="215" cy="24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503" name="Object 47"/>
            <p:cNvGraphicFramePr>
              <a:graphicFrameLocks noChangeAspect="1"/>
            </p:cNvGraphicFramePr>
            <p:nvPr/>
          </p:nvGraphicFramePr>
          <p:xfrm>
            <a:off x="4315" y="618"/>
            <a:ext cx="790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55" name="Equation" r:id="rId27" imgW="1244600" imgH="444500" progId="Equation.DSMT4">
                    <p:embed/>
                  </p:oleObj>
                </mc:Choice>
                <mc:Fallback>
                  <p:oleObj name="Equation" r:id="rId27" imgW="1244600" imgH="444500" progId="Equation.DSMT4">
                    <p:embed/>
                    <p:pic>
                      <p:nvPicPr>
                        <p:cNvPr id="0" name="Picture 1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5" y="618"/>
                          <a:ext cx="790" cy="2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504" name="Object 48"/>
            <p:cNvGraphicFramePr>
              <a:graphicFrameLocks noChangeAspect="1"/>
            </p:cNvGraphicFramePr>
            <p:nvPr/>
          </p:nvGraphicFramePr>
          <p:xfrm>
            <a:off x="4599" y="1631"/>
            <a:ext cx="630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56" name="Equation" r:id="rId29" imgW="990170" imgH="342751" progId="Equation.DSMT4">
                    <p:embed/>
                  </p:oleObj>
                </mc:Choice>
                <mc:Fallback>
                  <p:oleObj name="Equation" r:id="rId29" imgW="990170" imgH="342751" progId="Equation.DSMT4">
                    <p:embed/>
                    <p:pic>
                      <p:nvPicPr>
                        <p:cNvPr id="0" name="Picture 1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9" y="1631"/>
                          <a:ext cx="630" cy="2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505" name="Line 49"/>
            <p:cNvSpPr>
              <a:spLocks noChangeShapeType="1"/>
            </p:cNvSpPr>
            <p:nvPr/>
          </p:nvSpPr>
          <p:spPr bwMode="auto">
            <a:xfrm flipV="1">
              <a:off x="4465" y="1337"/>
              <a:ext cx="336" cy="12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9506" name="Object 50"/>
            <p:cNvGraphicFramePr>
              <a:graphicFrameLocks noChangeAspect="1"/>
            </p:cNvGraphicFramePr>
            <p:nvPr/>
          </p:nvGraphicFramePr>
          <p:xfrm>
            <a:off x="4843" y="1248"/>
            <a:ext cx="147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57" name="Equation" r:id="rId31" imgW="228600" imgH="279400" progId="Equation.DSMT4">
                    <p:embed/>
                  </p:oleObj>
                </mc:Choice>
                <mc:Fallback>
                  <p:oleObj name="Equation" r:id="rId31" imgW="228600" imgH="279400" progId="Equation.DSMT4">
                    <p:embed/>
                    <p:pic>
                      <p:nvPicPr>
                        <p:cNvPr id="0" name="Picture 1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3" y="1248"/>
                          <a:ext cx="147" cy="1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507" name="Text Box 51"/>
            <p:cNvSpPr txBox="1">
              <a:spLocks noChangeArrowheads="1"/>
            </p:cNvSpPr>
            <p:nvPr/>
          </p:nvSpPr>
          <p:spPr bwMode="auto">
            <a:xfrm>
              <a:off x="3708" y="2242"/>
              <a:ext cx="1051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zh-CN" altLang="en-US" sz="2400" b="1"/>
                <a:t>图</a:t>
              </a:r>
              <a:r>
                <a:rPr lang="zh-CN" altLang="en-US" sz="2400"/>
                <a:t> </a:t>
              </a:r>
              <a:r>
                <a:rPr lang="en-US" altLang="zh-CN" sz="2400" b="1"/>
                <a:t>16 –</a:t>
              </a:r>
              <a:r>
                <a:rPr lang="zh-CN" altLang="en-US" sz="2400" b="1"/>
                <a:t>４</a:t>
              </a:r>
              <a:r>
                <a:rPr lang="zh-CN" altLang="en-US" sz="2400"/>
                <a:t>   </a:t>
              </a:r>
              <a:endParaRPr lang="zh-CN" altLang="en-US"/>
            </a:p>
          </p:txBody>
        </p:sp>
        <p:sp>
          <p:nvSpPr>
            <p:cNvPr id="19508" name="Oval 52"/>
            <p:cNvSpPr>
              <a:spLocks noChangeArrowheads="1"/>
            </p:cNvSpPr>
            <p:nvPr/>
          </p:nvSpPr>
          <p:spPr bwMode="auto">
            <a:xfrm rot="-1027194">
              <a:off x="3470" y="804"/>
              <a:ext cx="948" cy="1413"/>
            </a:xfrm>
            <a:prstGeom prst="ellips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9485" name="Object 29"/>
            <p:cNvGraphicFramePr>
              <a:graphicFrameLocks noChangeAspect="1"/>
            </p:cNvGraphicFramePr>
            <p:nvPr/>
          </p:nvGraphicFramePr>
          <p:xfrm>
            <a:off x="4324" y="1242"/>
            <a:ext cx="120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58" name="Equation" r:id="rId33" imgW="190417" imgH="710891" progId="Equation.DSMT4">
                    <p:embed/>
                  </p:oleObj>
                </mc:Choice>
                <mc:Fallback>
                  <p:oleObj name="Equation" r:id="rId33" imgW="190417" imgH="710891" progId="Equation.DSMT4">
                    <p:embed/>
                    <p:pic>
                      <p:nvPicPr>
                        <p:cNvPr id="0" name="Picture 1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4" y="1242"/>
                          <a:ext cx="120" cy="4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549" name="Object 93"/>
            <p:cNvGraphicFramePr>
              <a:graphicFrameLocks noChangeAspect="1"/>
            </p:cNvGraphicFramePr>
            <p:nvPr/>
          </p:nvGraphicFramePr>
          <p:xfrm>
            <a:off x="4385" y="1432"/>
            <a:ext cx="72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59" name="Equation" r:id="rId35" imgW="114201" imgH="241091" progId="Equation.DSMT4">
                    <p:embed/>
                  </p:oleObj>
                </mc:Choice>
                <mc:Fallback>
                  <p:oleObj name="Equation" r:id="rId35" imgW="114201" imgH="241091" progId="Equation.DSMT4">
                    <p:embed/>
                    <p:pic>
                      <p:nvPicPr>
                        <p:cNvPr id="0" name="Picture 1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5" y="1432"/>
                          <a:ext cx="72" cy="1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560" name="Group 104"/>
          <p:cNvGrpSpPr>
            <a:grpSpLocks/>
          </p:cNvGrpSpPr>
          <p:nvPr/>
        </p:nvGrpSpPr>
        <p:grpSpPr bwMode="auto">
          <a:xfrm>
            <a:off x="636588" y="5564188"/>
            <a:ext cx="7810500" cy="554037"/>
            <a:chOff x="401" y="3505"/>
            <a:chExt cx="4920" cy="349"/>
          </a:xfrm>
        </p:grpSpPr>
        <p:graphicFrame>
          <p:nvGraphicFramePr>
            <p:cNvPr id="19561" name="Object 105"/>
            <p:cNvGraphicFramePr>
              <a:graphicFrameLocks noChangeAspect="1"/>
            </p:cNvGraphicFramePr>
            <p:nvPr/>
          </p:nvGraphicFramePr>
          <p:xfrm>
            <a:off x="927" y="3628"/>
            <a:ext cx="222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60" name="Equation" r:id="rId37" imgW="355292" imgH="317225" progId="Equation.DSMT4">
                    <p:embed/>
                  </p:oleObj>
                </mc:Choice>
                <mc:Fallback>
                  <p:oleObj name="Equation" r:id="rId37" imgW="355292" imgH="317225" progId="Equation.DSMT4">
                    <p:embed/>
                    <p:pic>
                      <p:nvPicPr>
                        <p:cNvPr id="0" name="Picture 1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7" y="3628"/>
                          <a:ext cx="222" cy="1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562" name="Object 106"/>
            <p:cNvGraphicFramePr>
              <a:graphicFrameLocks noChangeAspect="1"/>
            </p:cNvGraphicFramePr>
            <p:nvPr/>
          </p:nvGraphicFramePr>
          <p:xfrm>
            <a:off x="2698" y="3568"/>
            <a:ext cx="2052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161" name="Equation" r:id="rId39" imgW="3263900" imgH="431800" progId="Equation.DSMT4">
                    <p:embed/>
                  </p:oleObj>
                </mc:Choice>
                <mc:Fallback>
                  <p:oleObj name="Equation" r:id="rId39" imgW="3263900" imgH="431800" progId="Equation.DSMT4">
                    <p:embed/>
                    <p:pic>
                      <p:nvPicPr>
                        <p:cNvPr id="0" name="Picture 1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8" y="3568"/>
                          <a:ext cx="2052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563" name="Rectangle 107"/>
            <p:cNvSpPr>
              <a:spLocks noChangeArrowheads="1"/>
            </p:cNvSpPr>
            <p:nvPr/>
          </p:nvSpPr>
          <p:spPr bwMode="auto">
            <a:xfrm>
              <a:off x="401" y="3505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zh-CN" altLang="en-US" b="1">
                  <a:cs typeface="Times New Roman" panose="02020603050405020304" pitchFamily="18" charset="0"/>
                </a:rPr>
                <a:t>再由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9564" name="Rectangle 108"/>
            <p:cNvSpPr>
              <a:spLocks noChangeArrowheads="1"/>
            </p:cNvSpPr>
            <p:nvPr/>
          </p:nvSpPr>
          <p:spPr bwMode="auto">
            <a:xfrm>
              <a:off x="1106" y="3527"/>
              <a:ext cx="16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b="1">
                  <a:cs typeface="Times New Roman" panose="02020603050405020304" pitchFamily="18" charset="0"/>
                </a:rPr>
                <a:t>为界点的定义</a:t>
              </a:r>
              <a:r>
                <a:rPr lang="en-US" altLang="zh-CN" b="1">
                  <a:cs typeface="Times New Roman" panose="02020603050405020304" pitchFamily="18" charset="0"/>
                </a:rPr>
                <a:t>,  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19565" name="Rectangle 109"/>
            <p:cNvSpPr>
              <a:spLocks noChangeArrowheads="1"/>
            </p:cNvSpPr>
            <p:nvPr/>
          </p:nvSpPr>
          <p:spPr bwMode="auto">
            <a:xfrm>
              <a:off x="4737" y="3511"/>
              <a:ext cx="5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b="1">
                  <a:cs typeface="Times New Roman" panose="02020603050405020304" pitchFamily="18" charset="0"/>
                </a:rPr>
                <a:t> </a:t>
              </a:r>
              <a:r>
                <a:rPr lang="zh-CN" altLang="en-US" b="1">
                  <a:cs typeface="Times New Roman" panose="02020603050405020304" pitchFamily="18" charset="0"/>
                </a:rPr>
                <a:t>在 </a:t>
              </a:r>
              <a:r>
                <a:rPr lang="zh-CN" altLang="en-US" sz="900"/>
                <a:t> 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59" name="Group 79"/>
          <p:cNvGrpSpPr>
            <a:grpSpLocks/>
          </p:cNvGrpSpPr>
          <p:nvPr/>
        </p:nvGrpSpPr>
        <p:grpSpPr bwMode="auto">
          <a:xfrm>
            <a:off x="684213" y="420688"/>
            <a:ext cx="7899400" cy="557212"/>
            <a:chOff x="431" y="260"/>
            <a:chExt cx="4976" cy="351"/>
          </a:xfrm>
        </p:grpSpPr>
        <p:sp>
          <p:nvSpPr>
            <p:cNvPr id="20495" name="Rectangle 15"/>
            <p:cNvSpPr>
              <a:spLocks noChangeArrowheads="1"/>
            </p:cNvSpPr>
            <p:nvPr/>
          </p:nvSpPr>
          <p:spPr bwMode="auto">
            <a:xfrm>
              <a:off x="3548" y="284"/>
              <a:ext cx="18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b="1">
                  <a:cs typeface="Times New Roman" panose="02020603050405020304" pitchFamily="18" charset="0"/>
                </a:rPr>
                <a:t>的点</a:t>
              </a:r>
              <a:r>
                <a:rPr lang="en-US" altLang="zh-CN" b="1">
                  <a:cs typeface="Times New Roman" panose="02020603050405020304" pitchFamily="18" charset="0"/>
                </a:rPr>
                <a:t>. </a:t>
              </a:r>
              <a:r>
                <a:rPr lang="zh-CN" altLang="en-US" b="1">
                  <a:cs typeface="Times New Roman" panose="02020603050405020304" pitchFamily="18" charset="0"/>
                </a:rPr>
                <a:t>由此推知</a:t>
              </a:r>
              <a:r>
                <a:rPr lang="zh-CN" altLang="en-US" b="1"/>
                <a:t>在 </a:t>
              </a:r>
            </a:p>
          </p:txBody>
        </p:sp>
        <p:sp>
          <p:nvSpPr>
            <p:cNvPr id="20493" name="Rectangle 13"/>
            <p:cNvSpPr>
              <a:spLocks noChangeArrowheads="1"/>
            </p:cNvSpPr>
            <p:nvPr/>
          </p:nvSpPr>
          <p:spPr bwMode="auto">
            <a:xfrm>
              <a:off x="1188" y="260"/>
              <a:ext cx="7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b="1">
                  <a:cs typeface="Times New Roman" panose="02020603050405020304" pitchFamily="18" charset="0"/>
                </a:rPr>
                <a:t>内既有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graphicFrame>
          <p:nvGraphicFramePr>
            <p:cNvPr id="20490" name="Object 10"/>
            <p:cNvGraphicFramePr>
              <a:graphicFrameLocks noChangeAspect="1"/>
            </p:cNvGraphicFramePr>
            <p:nvPr/>
          </p:nvGraphicFramePr>
          <p:xfrm>
            <a:off x="1898" y="346"/>
            <a:ext cx="24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98" name="Equation" r:id="rId4" imgW="380835" imgH="393529" progId="Equation.DSMT4">
                    <p:embed/>
                  </p:oleObj>
                </mc:Choice>
                <mc:Fallback>
                  <p:oleObj name="Equation" r:id="rId4" imgW="380835" imgH="393529" progId="Equation.DSMT4">
                    <p:embed/>
                    <p:pic>
                      <p:nvPicPr>
                        <p:cNvPr id="0" name="Picture 1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8" y="346"/>
                          <a:ext cx="240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89" name="Object 9"/>
            <p:cNvGraphicFramePr>
              <a:graphicFrameLocks noChangeAspect="1"/>
            </p:cNvGraphicFramePr>
            <p:nvPr/>
          </p:nvGraphicFramePr>
          <p:xfrm>
            <a:off x="3379" y="346"/>
            <a:ext cx="24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999" name="Equation" r:id="rId6" imgW="380835" imgH="393529" progId="Equation.DSMT4">
                    <p:embed/>
                  </p:oleObj>
                </mc:Choice>
                <mc:Fallback>
                  <p:oleObj name="Equation" r:id="rId6" imgW="380835" imgH="393529" progId="Equation.DSMT4">
                    <p:embed/>
                    <p:pic>
                      <p:nvPicPr>
                        <p:cNvPr id="0" name="Picture 1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9" y="346"/>
                          <a:ext cx="240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1" name="Object 11"/>
            <p:cNvGraphicFramePr>
              <a:graphicFrameLocks noChangeAspect="1"/>
            </p:cNvGraphicFramePr>
            <p:nvPr/>
          </p:nvGraphicFramePr>
          <p:xfrm>
            <a:off x="431" y="346"/>
            <a:ext cx="81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00" name="Equation" r:id="rId7" imgW="1282700" imgH="393700" progId="Equation.DSMT4">
                    <p:embed/>
                  </p:oleObj>
                </mc:Choice>
                <mc:Fallback>
                  <p:oleObj name="Equation" r:id="rId7" imgW="1282700" imgH="393700" progId="Equation.DSMT4">
                    <p:embed/>
                    <p:pic>
                      <p:nvPicPr>
                        <p:cNvPr id="0" name="Picture 1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346"/>
                          <a:ext cx="810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94" name="Rectangle 14"/>
            <p:cNvSpPr>
              <a:spLocks noChangeArrowheads="1"/>
            </p:cNvSpPr>
            <p:nvPr/>
          </p:nvSpPr>
          <p:spPr bwMode="auto">
            <a:xfrm>
              <a:off x="2066" y="282"/>
              <a:ext cx="140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b="1">
                  <a:cs typeface="Times New Roman" panose="02020603050405020304" pitchFamily="18" charset="0"/>
                </a:rPr>
                <a:t>的点</a:t>
              </a:r>
              <a:r>
                <a:rPr lang="en-US" altLang="zh-CN" b="1"/>
                <a:t>, </a:t>
              </a:r>
              <a:r>
                <a:rPr lang="zh-CN" altLang="en-US" b="1">
                  <a:cs typeface="Times New Roman" panose="02020603050405020304" pitchFamily="18" charset="0"/>
                </a:rPr>
                <a:t>又有非 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20561" name="Group 81"/>
          <p:cNvGrpSpPr>
            <a:grpSpLocks/>
          </p:cNvGrpSpPr>
          <p:nvPr/>
        </p:nvGrpSpPr>
        <p:grpSpPr bwMode="auto">
          <a:xfrm>
            <a:off x="628650" y="1708150"/>
            <a:ext cx="7832725" cy="557213"/>
            <a:chOff x="396" y="1071"/>
            <a:chExt cx="4934" cy="351"/>
          </a:xfrm>
        </p:grpSpPr>
        <p:graphicFrame>
          <p:nvGraphicFramePr>
            <p:cNvPr id="20506" name="Object 26"/>
            <p:cNvGraphicFramePr>
              <a:graphicFrameLocks noChangeAspect="1"/>
            </p:cNvGraphicFramePr>
            <p:nvPr/>
          </p:nvGraphicFramePr>
          <p:xfrm>
            <a:off x="1957" y="1156"/>
            <a:ext cx="24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01" name="Equation" r:id="rId9" imgW="380835" imgH="393529" progId="Equation.DSMT4">
                    <p:embed/>
                  </p:oleObj>
                </mc:Choice>
                <mc:Fallback>
                  <p:oleObj name="Equation" r:id="rId9" imgW="380835" imgH="393529" progId="Equation.DSMT4">
                    <p:embed/>
                    <p:pic>
                      <p:nvPicPr>
                        <p:cNvPr id="0" name="Picture 1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7" y="1156"/>
                          <a:ext cx="240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0555" name="Group 75"/>
            <p:cNvGrpSpPr>
              <a:grpSpLocks/>
            </p:cNvGrpSpPr>
            <p:nvPr/>
          </p:nvGrpSpPr>
          <p:grpSpPr bwMode="auto">
            <a:xfrm>
              <a:off x="396" y="1071"/>
              <a:ext cx="4934" cy="351"/>
              <a:chOff x="396" y="1071"/>
              <a:chExt cx="4934" cy="351"/>
            </a:xfrm>
          </p:grpSpPr>
          <p:pic>
            <p:nvPicPr>
              <p:cNvPr id="20507" name="Picture 27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469" y="1111"/>
                <a:ext cx="258" cy="27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aphicFrame>
            <p:nvGraphicFramePr>
              <p:cNvPr id="20505" name="Object 25"/>
              <p:cNvGraphicFramePr>
                <a:graphicFrameLocks noChangeAspect="1"/>
              </p:cNvGraphicFramePr>
              <p:nvPr/>
            </p:nvGraphicFramePr>
            <p:xfrm>
              <a:off x="3206" y="1119"/>
              <a:ext cx="738" cy="2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002" name="Equation" r:id="rId11" imgW="1167893" imgH="431613" progId="Equation.DSMT4">
                      <p:embed/>
                    </p:oleObj>
                  </mc:Choice>
                  <mc:Fallback>
                    <p:oleObj name="Equation" r:id="rId11" imgW="1167893" imgH="431613" progId="Equation.DSMT4">
                      <p:embed/>
                      <p:pic>
                        <p:nvPicPr>
                          <p:cNvPr id="0" name="Picture 1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06" y="1119"/>
                            <a:ext cx="738" cy="27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510" name="Rectangle 30"/>
              <p:cNvSpPr>
                <a:spLocks noChangeArrowheads="1"/>
              </p:cNvSpPr>
              <p:nvPr/>
            </p:nvSpPr>
            <p:spPr bwMode="auto">
              <a:xfrm>
                <a:off x="396" y="1093"/>
                <a:ext cx="109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zh-CN" altLang="en-US" b="1">
                    <a:cs typeface="Times New Roman" panose="02020603050405020304" pitchFamily="18" charset="0"/>
                  </a:rPr>
                  <a:t>的任意性</a:t>
                </a:r>
                <a:r>
                  <a:rPr lang="en-US" altLang="zh-CN" b="1"/>
                  <a:t>,</a:t>
                </a:r>
                <a:r>
                  <a:rPr lang="en-US" altLang="zh-CN" sz="1000" b="1">
                    <a:latin typeface="Arial" panose="020B0604020202020204" pitchFamily="34" charset="0"/>
                  </a:rPr>
                  <a:t> </a:t>
                </a:r>
                <a:endParaRPr lang="en-US" altLang="zh-CN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0511" name="Rectangle 31"/>
              <p:cNvSpPr>
                <a:spLocks noChangeArrowheads="1"/>
              </p:cNvSpPr>
              <p:nvPr/>
            </p:nvSpPr>
            <p:spPr bwMode="auto">
              <a:xfrm>
                <a:off x="1680" y="1071"/>
                <a:ext cx="34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zh-CN" altLang="en-US" b="1">
                    <a:cs typeface="Times New Roman" panose="02020603050405020304" pitchFamily="18" charset="0"/>
                  </a:rPr>
                  <a:t>为</a:t>
                </a: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0512" name="Rectangle 32"/>
              <p:cNvSpPr>
                <a:spLocks noChangeArrowheads="1"/>
              </p:cNvSpPr>
              <p:nvPr/>
            </p:nvSpPr>
            <p:spPr bwMode="auto">
              <a:xfrm>
                <a:off x="2133" y="1087"/>
                <a:ext cx="11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lang="zh-CN" altLang="en-US" b="1">
                    <a:cs typeface="Times New Roman" panose="02020603050405020304" pitchFamily="18" charset="0"/>
                  </a:rPr>
                  <a:t>的界点</a:t>
                </a:r>
                <a:r>
                  <a:rPr lang="en-US" altLang="zh-CN" b="1"/>
                  <a:t>, </a:t>
                </a:r>
                <a:r>
                  <a:rPr lang="zh-CN" altLang="en-US" b="1">
                    <a:cs typeface="Times New Roman" panose="02020603050405020304" pitchFamily="18" charset="0"/>
                  </a:rPr>
                  <a:t>即</a:t>
                </a: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0513" name="Rectangle 33"/>
              <p:cNvSpPr>
                <a:spLocks noChangeArrowheads="1"/>
              </p:cNvSpPr>
              <p:nvPr/>
            </p:nvSpPr>
            <p:spPr bwMode="auto">
              <a:xfrm>
                <a:off x="3876" y="1095"/>
                <a:ext cx="118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b="1"/>
                  <a:t>, </a:t>
                </a:r>
                <a:r>
                  <a:rPr lang="zh-CN" altLang="en-US" b="1">
                    <a:cs typeface="Times New Roman" panose="02020603050405020304" pitchFamily="18" charset="0"/>
                  </a:rPr>
                  <a:t>也就证</a:t>
                </a:r>
                <a:r>
                  <a:rPr lang="zh-CN" altLang="en-US" b="1"/>
                  <a:t>得 </a:t>
                </a:r>
              </a:p>
            </p:txBody>
          </p:sp>
          <p:graphicFrame>
            <p:nvGraphicFramePr>
              <p:cNvPr id="20515" name="Object 35"/>
              <p:cNvGraphicFramePr>
                <a:graphicFrameLocks noChangeAspect="1"/>
              </p:cNvGraphicFramePr>
              <p:nvPr/>
            </p:nvGraphicFramePr>
            <p:xfrm>
              <a:off x="4976" y="1169"/>
              <a:ext cx="354" cy="2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003" name="Equation" r:id="rId13" imgW="558558" imgH="393529" progId="Equation.DSMT4">
                      <p:embed/>
                    </p:oleObj>
                  </mc:Choice>
                  <mc:Fallback>
                    <p:oleObj name="Equation" r:id="rId13" imgW="558558" imgH="393529" progId="Equation.DSMT4">
                      <p:embed/>
                      <p:pic>
                        <p:nvPicPr>
                          <p:cNvPr id="0" name="Picture 1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76" y="1169"/>
                            <a:ext cx="354" cy="24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0517" name="Rectangle 37"/>
          <p:cNvSpPr>
            <a:spLocks noChangeArrowheads="1"/>
          </p:cNvSpPr>
          <p:nvPr/>
        </p:nvSpPr>
        <p:spPr bwMode="auto">
          <a:xfrm>
            <a:off x="658813" y="2376488"/>
            <a:ext cx="1933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latin typeface="Times New Roman" panose="02020603050405020304" pitchFamily="18" charset="0"/>
              </a:rPr>
              <a:t>为闭集． </a:t>
            </a:r>
            <a:endParaRPr lang="zh-CN" altLang="en-US" sz="1800"/>
          </a:p>
        </p:txBody>
      </p:sp>
      <p:grpSp>
        <p:nvGrpSpPr>
          <p:cNvPr id="20556" name="Group 76"/>
          <p:cNvGrpSpPr>
            <a:grpSpLocks/>
          </p:cNvGrpSpPr>
          <p:nvPr/>
        </p:nvGrpSpPr>
        <p:grpSpPr bwMode="auto">
          <a:xfrm>
            <a:off x="646113" y="3027363"/>
            <a:ext cx="7835900" cy="519112"/>
            <a:chOff x="407" y="1902"/>
            <a:chExt cx="4936" cy="327"/>
          </a:xfrm>
        </p:grpSpPr>
        <p:sp>
          <p:nvSpPr>
            <p:cNvPr id="20522" name="Rectangle 42"/>
            <p:cNvSpPr>
              <a:spLocks noChangeArrowheads="1"/>
            </p:cNvSpPr>
            <p:nvPr/>
          </p:nvSpPr>
          <p:spPr bwMode="auto">
            <a:xfrm>
              <a:off x="407" y="1902"/>
              <a:ext cx="33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b="1">
                  <a:solidFill>
                    <a:srgbClr val="0000FF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注  </a:t>
              </a:r>
              <a:r>
                <a:rPr lang="zh-CN" altLang="en-US" b="1">
                  <a:latin typeface="Arial" panose="020B0604020202020204" pitchFamily="34" charset="0"/>
                  <a:cs typeface="Times New Roman" panose="02020603050405020304" pitchFamily="18" charset="0"/>
                </a:rPr>
                <a:t>类似地可以证明</a:t>
              </a:r>
              <a:r>
                <a:rPr lang="en-US" altLang="zh-CN" b="1">
                  <a:latin typeface="Arial" panose="020B0604020202020204" pitchFamily="34" charset="0"/>
                  <a:cs typeface="Times New Roman" panose="02020603050405020304" pitchFamily="18" charset="0"/>
                </a:rPr>
                <a:t>: </a:t>
              </a:r>
              <a:r>
                <a:rPr lang="zh-CN" altLang="en-US" b="1">
                  <a:latin typeface="Arial" panose="020B0604020202020204" pitchFamily="34" charset="0"/>
                  <a:cs typeface="Times New Roman" panose="02020603050405020304" pitchFamily="18" charset="0"/>
                </a:rPr>
                <a:t>对任何点集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graphicFrame>
          <p:nvGraphicFramePr>
            <p:cNvPr id="20521" name="Object 41"/>
            <p:cNvGraphicFramePr>
              <a:graphicFrameLocks noChangeAspect="1"/>
            </p:cNvGraphicFramePr>
            <p:nvPr/>
          </p:nvGraphicFramePr>
          <p:xfrm>
            <a:off x="3609" y="1909"/>
            <a:ext cx="1734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04" name="Equation" r:id="rId15" imgW="2755900" imgH="495300" progId="Equation.DSMT4">
                    <p:embed/>
                  </p:oleObj>
                </mc:Choice>
                <mc:Fallback>
                  <p:oleObj name="Equation" r:id="rId15" imgW="2755900" imgH="495300" progId="Equation.DSMT4">
                    <p:embed/>
                    <p:pic>
                      <p:nvPicPr>
                        <p:cNvPr id="0" name="Picture 1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9" y="1909"/>
                          <a:ext cx="1734" cy="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523" name="Rectangle 43"/>
          <p:cNvSpPr>
            <a:spLocks noChangeArrowheads="1"/>
          </p:cNvSpPr>
          <p:nvPr/>
        </p:nvSpPr>
        <p:spPr bwMode="auto">
          <a:xfrm>
            <a:off x="2000250" y="3830638"/>
            <a:ext cx="2159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900">
                <a:latin typeface="Arial" panose="020B0604020202020204" pitchFamily="34" charset="0"/>
              </a:rPr>
              <a:t> </a:t>
            </a:r>
            <a:endParaRPr lang="en-US" altLang="zh-CN" sz="1800">
              <a:latin typeface="Arial" panose="020B0604020202020204" pitchFamily="34" charset="0"/>
            </a:endParaRPr>
          </a:p>
        </p:txBody>
      </p:sp>
      <p:sp>
        <p:nvSpPr>
          <p:cNvPr id="20526" name="Rectangle 46"/>
          <p:cNvSpPr>
            <a:spLocks noChangeArrowheads="1"/>
          </p:cNvSpPr>
          <p:nvPr/>
        </p:nvSpPr>
        <p:spPr bwMode="auto">
          <a:xfrm>
            <a:off x="673100" y="3689350"/>
            <a:ext cx="58880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>
                <a:latin typeface="Arial" panose="020B0604020202020204" pitchFamily="34" charset="0"/>
              </a:rPr>
              <a:t>亦恒为闭集</a:t>
            </a:r>
            <a:r>
              <a:rPr lang="en-US" altLang="zh-CN" b="1">
                <a:latin typeface="Arial" panose="020B0604020202020204" pitchFamily="34" charset="0"/>
              </a:rPr>
              <a:t>. </a:t>
            </a:r>
            <a:r>
              <a:rPr lang="en-US" altLang="zh-CN" b="1"/>
              <a:t>(</a:t>
            </a:r>
            <a:r>
              <a:rPr lang="en-US" altLang="zh-CN" b="1">
                <a:latin typeface="Arial" panose="020B0604020202020204" pitchFamily="34" charset="0"/>
              </a:rPr>
              <a:t> </a:t>
            </a:r>
            <a:r>
              <a:rPr lang="zh-CN" altLang="en-US" b="1">
                <a:latin typeface="Arial" panose="020B0604020202020204" pitchFamily="34" charset="0"/>
              </a:rPr>
              <a:t>留作习题</a:t>
            </a:r>
            <a:r>
              <a:rPr lang="zh-CN" altLang="en-US" b="1"/>
              <a:t> </a:t>
            </a:r>
            <a:r>
              <a:rPr lang="en-US" altLang="zh-CN" b="1"/>
              <a:t>)                     </a:t>
            </a:r>
            <a:endParaRPr lang="en-US" altLang="zh-CN" sz="1800"/>
          </a:p>
        </p:txBody>
      </p:sp>
      <p:grpSp>
        <p:nvGrpSpPr>
          <p:cNvPr id="20563" name="Group 83"/>
          <p:cNvGrpSpPr>
            <a:grpSpLocks/>
          </p:cNvGrpSpPr>
          <p:nvPr/>
        </p:nvGrpSpPr>
        <p:grpSpPr bwMode="auto">
          <a:xfrm>
            <a:off x="719138" y="4338638"/>
            <a:ext cx="7561262" cy="531812"/>
            <a:chOff x="453" y="2704"/>
            <a:chExt cx="4763" cy="335"/>
          </a:xfrm>
        </p:grpSpPr>
        <p:graphicFrame>
          <p:nvGraphicFramePr>
            <p:cNvPr id="20529" name="Object 49"/>
            <p:cNvGraphicFramePr>
              <a:graphicFrameLocks noChangeAspect="1"/>
            </p:cNvGraphicFramePr>
            <p:nvPr/>
          </p:nvGraphicFramePr>
          <p:xfrm>
            <a:off x="453" y="2750"/>
            <a:ext cx="120" cy="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05" name="Equation" r:id="rId17" imgW="190417" imgH="241195" progId="Equation.DSMT4">
                    <p:embed/>
                  </p:oleObj>
                </mc:Choice>
                <mc:Fallback>
                  <p:oleObj name="Equation" r:id="rId17" imgW="190417" imgH="241195" progId="Equation.DSMT4">
                    <p:embed/>
                    <p:pic>
                      <p:nvPicPr>
                        <p:cNvPr id="0" name="Picture 1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" y="2750"/>
                          <a:ext cx="120" cy="1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28" name="Object 48"/>
            <p:cNvGraphicFramePr>
              <a:graphicFrameLocks noChangeAspect="1"/>
            </p:cNvGraphicFramePr>
            <p:nvPr/>
          </p:nvGraphicFramePr>
          <p:xfrm>
            <a:off x="1292" y="2727"/>
            <a:ext cx="833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06" name="Equation" r:id="rId19" imgW="1320227" imgH="495085" progId="Equation.DSMT4">
                    <p:embed/>
                  </p:oleObj>
                </mc:Choice>
                <mc:Fallback>
                  <p:oleObj name="Equation" r:id="rId19" imgW="1320227" imgH="495085" progId="Equation.DSMT4">
                    <p:embed/>
                    <p:pic>
                      <p:nvPicPr>
                        <p:cNvPr id="0" name="Picture 1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2" y="2727"/>
                          <a:ext cx="833" cy="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31" name="Rectangle 51"/>
            <p:cNvSpPr>
              <a:spLocks noChangeArrowheads="1"/>
            </p:cNvSpPr>
            <p:nvPr/>
          </p:nvSpPr>
          <p:spPr bwMode="auto">
            <a:xfrm>
              <a:off x="509" y="2704"/>
              <a:ext cx="913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zh-CN" altLang="en-US" b="1">
                  <a:solidFill>
                    <a:srgbClr val="0000FF"/>
                  </a:solidFill>
                  <a:latin typeface="宋体" panose="02010600030101010101" pitchFamily="2" charset="-122"/>
                </a:rPr>
                <a:t>例</a:t>
              </a:r>
              <a:r>
                <a:rPr lang="en-US" altLang="zh-CN" b="1">
                  <a:solidFill>
                    <a:srgbClr val="0000FF"/>
                  </a:solidFill>
                  <a:latin typeface="宋体" panose="02010600030101010101" pitchFamily="2" charset="-122"/>
                </a:rPr>
                <a:t>4 </a:t>
              </a:r>
              <a:r>
                <a:rPr lang="zh-CN" altLang="en-US" b="1">
                  <a:latin typeface="宋体" panose="02010600030101010101" pitchFamily="2" charset="-122"/>
                </a:rPr>
                <a:t>设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0532" name="Rectangle 52"/>
            <p:cNvSpPr>
              <a:spLocks noChangeArrowheads="1"/>
            </p:cNvSpPr>
            <p:nvPr/>
          </p:nvSpPr>
          <p:spPr bwMode="auto">
            <a:xfrm>
              <a:off x="2041" y="2704"/>
              <a:ext cx="317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b="1"/>
                <a:t> </a:t>
              </a:r>
              <a:r>
                <a:rPr lang="zh-CN" altLang="en-US" b="1">
                  <a:latin typeface="宋体" panose="02010600030101010101" pitchFamily="2" charset="-122"/>
                </a:rPr>
                <a:t>试证</a:t>
              </a:r>
              <a:r>
                <a:rPr lang="zh-CN" altLang="en-US" sz="1800" b="1">
                  <a:latin typeface="宋体" panose="02010600030101010101" pitchFamily="2" charset="-122"/>
                </a:rPr>
                <a:t> </a:t>
              </a:r>
              <a:r>
                <a:rPr lang="en-US" altLang="zh-CN" b="1" i="1"/>
                <a:t>E</a:t>
              </a:r>
              <a:r>
                <a:rPr lang="en-US" altLang="zh-CN" sz="1800" b="1" i="1"/>
                <a:t> </a:t>
              </a:r>
              <a:r>
                <a:rPr lang="zh-CN" altLang="en-US" b="1"/>
                <a:t>为闭集的充要条件是：</a:t>
              </a:r>
              <a:r>
                <a:rPr lang="zh-CN" altLang="en-US"/>
                <a:t> </a:t>
              </a:r>
            </a:p>
          </p:txBody>
        </p:sp>
      </p:grpSp>
      <p:graphicFrame>
        <p:nvGraphicFramePr>
          <p:cNvPr id="20536" name="Object 56"/>
          <p:cNvGraphicFramePr>
            <a:graphicFrameLocks noChangeAspect="1"/>
          </p:cNvGraphicFramePr>
          <p:nvPr/>
        </p:nvGraphicFramePr>
        <p:xfrm>
          <a:off x="1916113" y="5129213"/>
          <a:ext cx="49307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07" name="Equation" r:id="rId21" imgW="4927600" imgH="495300" progId="Equation.DSMT4">
                  <p:embed/>
                </p:oleObj>
              </mc:Choice>
              <mc:Fallback>
                <p:oleObj name="Equation" r:id="rId21" imgW="4927600" imgH="495300" progId="Equation.DSMT4">
                  <p:embed/>
                  <p:pic>
                    <p:nvPicPr>
                      <p:cNvPr id="0" name="Picture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6113" y="5129213"/>
                        <a:ext cx="4930775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560" name="Group 80"/>
          <p:cNvGrpSpPr>
            <a:grpSpLocks/>
          </p:cNvGrpSpPr>
          <p:nvPr/>
        </p:nvGrpSpPr>
        <p:grpSpPr bwMode="auto">
          <a:xfrm>
            <a:off x="685800" y="1085850"/>
            <a:ext cx="7918450" cy="554038"/>
            <a:chOff x="432" y="679"/>
            <a:chExt cx="4988" cy="349"/>
          </a:xfrm>
        </p:grpSpPr>
        <p:graphicFrame>
          <p:nvGraphicFramePr>
            <p:cNvPr id="20498" name="Object 18"/>
            <p:cNvGraphicFramePr>
              <a:graphicFrameLocks noChangeAspect="1"/>
            </p:cNvGraphicFramePr>
            <p:nvPr/>
          </p:nvGraphicFramePr>
          <p:xfrm>
            <a:off x="1934" y="754"/>
            <a:ext cx="24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08" name="Equation" r:id="rId23" imgW="380835" imgH="393529" progId="Equation.DSMT4">
                    <p:embed/>
                  </p:oleObj>
                </mc:Choice>
                <mc:Fallback>
                  <p:oleObj name="Equation" r:id="rId23" imgW="380835" imgH="393529" progId="Equation.DSMT4">
                    <p:embed/>
                    <p:pic>
                      <p:nvPicPr>
                        <p:cNvPr id="0" name="Picture 1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4" y="754"/>
                          <a:ext cx="240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7" name="Object 17"/>
            <p:cNvGraphicFramePr>
              <a:graphicFrameLocks noChangeAspect="1"/>
            </p:cNvGraphicFramePr>
            <p:nvPr/>
          </p:nvGraphicFramePr>
          <p:xfrm>
            <a:off x="3424" y="754"/>
            <a:ext cx="24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09" name="Equation" r:id="rId24" imgW="380835" imgH="393529" progId="Equation.DSMT4">
                    <p:embed/>
                  </p:oleObj>
                </mc:Choice>
                <mc:Fallback>
                  <p:oleObj name="Equation" r:id="rId24" imgW="380835" imgH="393529" progId="Equation.DSMT4">
                    <p:embed/>
                    <p:pic>
                      <p:nvPicPr>
                        <p:cNvPr id="0" name="Picture 1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4" y="754"/>
                          <a:ext cx="240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0554" name="Group 74"/>
            <p:cNvGrpSpPr>
              <a:grpSpLocks/>
            </p:cNvGrpSpPr>
            <p:nvPr/>
          </p:nvGrpSpPr>
          <p:grpSpPr bwMode="auto">
            <a:xfrm>
              <a:off x="432" y="679"/>
              <a:ext cx="4988" cy="349"/>
              <a:chOff x="432" y="679"/>
              <a:chExt cx="4988" cy="349"/>
            </a:xfrm>
          </p:grpSpPr>
          <p:graphicFrame>
            <p:nvGraphicFramePr>
              <p:cNvPr id="20499" name="Object 19"/>
              <p:cNvGraphicFramePr>
                <a:graphicFrameLocks noChangeAspect="1"/>
              </p:cNvGraphicFramePr>
              <p:nvPr/>
            </p:nvGraphicFramePr>
            <p:xfrm>
              <a:off x="432" y="738"/>
              <a:ext cx="852" cy="2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010" name="Equation" r:id="rId25" imgW="1346200" imgH="431800" progId="Equation.DSMT4">
                      <p:embed/>
                    </p:oleObj>
                  </mc:Choice>
                  <mc:Fallback>
                    <p:oleObj name="Equation" r:id="rId25" imgW="1346200" imgH="431800" progId="Equation.DSMT4">
                      <p:embed/>
                      <p:pic>
                        <p:nvPicPr>
                          <p:cNvPr id="0" name="Picture 1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" y="738"/>
                            <a:ext cx="852" cy="27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0501" name="Rectangle 21"/>
              <p:cNvSpPr>
                <a:spLocks noChangeArrowheads="1"/>
              </p:cNvSpPr>
              <p:nvPr/>
            </p:nvSpPr>
            <p:spPr bwMode="auto">
              <a:xfrm>
                <a:off x="1203" y="679"/>
                <a:ext cx="79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zh-CN" altLang="en-US" b="1">
                    <a:cs typeface="Times New Roman" panose="02020603050405020304" pitchFamily="18" charset="0"/>
                  </a:rPr>
                  <a:t>内既有</a:t>
                </a: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0502" name="Rectangle 22"/>
              <p:cNvSpPr>
                <a:spLocks noChangeArrowheads="1"/>
              </p:cNvSpPr>
              <p:nvPr/>
            </p:nvSpPr>
            <p:spPr bwMode="auto">
              <a:xfrm>
                <a:off x="2117" y="685"/>
                <a:ext cx="1409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zh-CN" altLang="en-US" b="1">
                    <a:cs typeface="Times New Roman" panose="02020603050405020304" pitchFamily="18" charset="0"/>
                  </a:rPr>
                  <a:t>的点</a:t>
                </a:r>
                <a:r>
                  <a:rPr lang="en-US" altLang="zh-CN" b="1">
                    <a:cs typeface="Times New Roman" panose="02020603050405020304" pitchFamily="18" charset="0"/>
                  </a:rPr>
                  <a:t>, </a:t>
                </a:r>
                <a:r>
                  <a:rPr lang="zh-CN" altLang="en-US" b="1">
                    <a:cs typeface="Times New Roman" panose="02020603050405020304" pitchFamily="18" charset="0"/>
                  </a:rPr>
                  <a:t>又有非 </a:t>
                </a: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0503" name="Rectangle 23"/>
              <p:cNvSpPr>
                <a:spLocks noChangeArrowheads="1"/>
              </p:cNvSpPr>
              <p:nvPr/>
            </p:nvSpPr>
            <p:spPr bwMode="auto">
              <a:xfrm>
                <a:off x="3620" y="701"/>
                <a:ext cx="180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lang="zh-CN" altLang="en-US" b="1">
                    <a:cs typeface="Times New Roman" panose="02020603050405020304" pitchFamily="18" charset="0"/>
                  </a:rPr>
                  <a:t>的点</a:t>
                </a:r>
                <a:r>
                  <a:rPr lang="en-US" altLang="zh-CN" b="1"/>
                  <a:t>.  </a:t>
                </a:r>
                <a:r>
                  <a:rPr lang="zh-CN" altLang="en-US" b="1">
                    <a:cs typeface="Times New Roman" panose="02020603050405020304" pitchFamily="18" charset="0"/>
                  </a:rPr>
                  <a:t>所以</a:t>
                </a:r>
                <a:r>
                  <a:rPr lang="en-US" altLang="zh-CN" b="1"/>
                  <a:t>, </a:t>
                </a:r>
                <a:r>
                  <a:rPr lang="zh-CN" altLang="en-US" b="1"/>
                  <a:t>由</a:t>
                </a:r>
              </a:p>
            </p:txBody>
          </p:sp>
        </p:grpSp>
        <p:graphicFrame>
          <p:nvGraphicFramePr>
            <p:cNvPr id="20549" name="Object 69"/>
            <p:cNvGraphicFramePr>
              <a:graphicFrameLocks noChangeAspect="1"/>
            </p:cNvGraphicFramePr>
            <p:nvPr/>
          </p:nvGraphicFramePr>
          <p:xfrm>
            <a:off x="5101" y="801"/>
            <a:ext cx="210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11" name="Equation" r:id="rId27" imgW="330057" imgH="317362" progId="Equation.DSMT4">
                    <p:embed/>
                  </p:oleObj>
                </mc:Choice>
                <mc:Fallback>
                  <p:oleObj name="Equation" r:id="rId27" imgW="330057" imgH="317362" progId="Equation.DSMT4">
                    <p:embed/>
                    <p:pic>
                      <p:nvPicPr>
                        <p:cNvPr id="0" name="Picture 1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1" y="801"/>
                          <a:ext cx="210" cy="1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7" name="Rectangle 23"/>
          <p:cNvSpPr>
            <a:spLocks noChangeArrowheads="1"/>
          </p:cNvSpPr>
          <p:nvPr/>
        </p:nvSpPr>
        <p:spPr bwMode="auto">
          <a:xfrm>
            <a:off x="647700" y="438150"/>
            <a:ext cx="76692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>
                <a:solidFill>
                  <a:srgbClr val="0000FF"/>
                </a:solidFill>
                <a:latin typeface="宋体" panose="02010600030101010101" pitchFamily="2" charset="-122"/>
              </a:rPr>
              <a:t>证 </a:t>
            </a:r>
            <a:r>
              <a:rPr lang="zh-CN" altLang="en-US" b="1">
                <a:latin typeface="宋体" panose="02010600030101010101" pitchFamily="2" charset="-122"/>
              </a:rPr>
              <a:t>下面按循环流程图</a:t>
            </a:r>
            <a:r>
              <a:rPr lang="en-US" altLang="zh-CN" b="1"/>
              <a:t>16 – 5 </a:t>
            </a:r>
            <a:r>
              <a:rPr lang="zh-CN" altLang="en-US" b="1">
                <a:latin typeface="宋体" panose="02010600030101010101" pitchFamily="2" charset="-122"/>
              </a:rPr>
              <a:t>来分别作出证明</a:t>
            </a:r>
            <a:r>
              <a:rPr lang="en-US" altLang="zh-CN" b="1">
                <a:latin typeface="宋体" panose="02010600030101010101" pitchFamily="2" charset="-122"/>
              </a:rPr>
              <a:t>.    </a:t>
            </a:r>
            <a:endParaRPr lang="en-US" altLang="zh-CN" sz="1800">
              <a:latin typeface="Arial" panose="020B0604020202020204" pitchFamily="34" charset="0"/>
            </a:endParaRPr>
          </a:p>
        </p:txBody>
      </p:sp>
      <p:grpSp>
        <p:nvGrpSpPr>
          <p:cNvPr id="21568" name="Group 64"/>
          <p:cNvGrpSpPr>
            <a:grpSpLocks/>
          </p:cNvGrpSpPr>
          <p:nvPr/>
        </p:nvGrpSpPr>
        <p:grpSpPr bwMode="auto">
          <a:xfrm>
            <a:off x="652463" y="2997200"/>
            <a:ext cx="6835775" cy="557213"/>
            <a:chOff x="411" y="1888"/>
            <a:chExt cx="4306" cy="351"/>
          </a:xfrm>
        </p:grpSpPr>
        <p:grpSp>
          <p:nvGrpSpPr>
            <p:cNvPr id="21566" name="Group 62"/>
            <p:cNvGrpSpPr>
              <a:grpSpLocks/>
            </p:cNvGrpSpPr>
            <p:nvPr/>
          </p:nvGrpSpPr>
          <p:grpSpPr bwMode="auto">
            <a:xfrm>
              <a:off x="411" y="1888"/>
              <a:ext cx="4306" cy="351"/>
              <a:chOff x="411" y="1888"/>
              <a:chExt cx="4306" cy="351"/>
            </a:xfrm>
          </p:grpSpPr>
          <p:graphicFrame>
            <p:nvGraphicFramePr>
              <p:cNvPr id="21529" name="Object 25"/>
              <p:cNvGraphicFramePr>
                <a:graphicFrameLocks noChangeAspect="1"/>
              </p:cNvGraphicFramePr>
              <p:nvPr/>
            </p:nvGraphicFramePr>
            <p:xfrm>
              <a:off x="2566" y="1888"/>
              <a:ext cx="1177" cy="3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858" name="Equation" r:id="rId4" imgW="1866090" imgH="495085" progId="Equation.DSMT4">
                      <p:embed/>
                    </p:oleObj>
                  </mc:Choice>
                  <mc:Fallback>
                    <p:oleObj name="Equation" r:id="rId4" imgW="1866090" imgH="495085" progId="Equation.DSMT4">
                      <p:embed/>
                      <p:pic>
                        <p:nvPicPr>
                          <p:cNvPr id="0" name="Picture 9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66" y="1888"/>
                            <a:ext cx="1177" cy="31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531" name="Rectangle 27"/>
              <p:cNvSpPr>
                <a:spLocks noChangeArrowheads="1"/>
              </p:cNvSpPr>
              <p:nvPr/>
            </p:nvSpPr>
            <p:spPr bwMode="auto">
              <a:xfrm>
                <a:off x="411" y="1912"/>
                <a:ext cx="92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>
                  <a:buClr>
                    <a:srgbClr val="0000FF"/>
                  </a:buClr>
                  <a:buFontTx/>
                  <a:buAutoNum type="circleNumDbPlain"/>
                </a:pPr>
                <a:r>
                  <a:rPr lang="en-US" altLang="zh-CN" b="1"/>
                  <a:t> </a:t>
                </a:r>
                <a:r>
                  <a:rPr lang="zh-CN" altLang="en-US" b="1">
                    <a:latin typeface="宋体" panose="02010600030101010101" pitchFamily="2" charset="-122"/>
                  </a:rPr>
                  <a:t>已知</a:t>
                </a: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1532" name="Rectangle 28"/>
              <p:cNvSpPr>
                <a:spLocks noChangeArrowheads="1"/>
              </p:cNvSpPr>
              <p:nvPr/>
            </p:nvSpPr>
            <p:spPr bwMode="auto">
              <a:xfrm>
                <a:off x="1421" y="1888"/>
                <a:ext cx="128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zh-CN" altLang="en-US" b="1">
                    <a:latin typeface="宋体" panose="02010600030101010101" pitchFamily="2" charset="-122"/>
                  </a:rPr>
                  <a:t>为闭集</a:t>
                </a:r>
                <a:r>
                  <a:rPr lang="en-US" altLang="zh-CN" b="1">
                    <a:latin typeface="宋体" panose="02010600030101010101" pitchFamily="2" charset="-122"/>
                  </a:rPr>
                  <a:t>(</a:t>
                </a:r>
                <a:r>
                  <a:rPr lang="en-US" altLang="zh-CN" sz="1200" b="1">
                    <a:latin typeface="宋体" panose="02010600030101010101" pitchFamily="2" charset="-122"/>
                  </a:rPr>
                  <a:t> </a:t>
                </a:r>
                <a:r>
                  <a:rPr lang="zh-CN" altLang="en-US" b="1">
                    <a:latin typeface="宋体" panose="02010600030101010101" pitchFamily="2" charset="-122"/>
                  </a:rPr>
                  <a:t>即 </a:t>
                </a: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1533" name="Rectangle 29"/>
              <p:cNvSpPr>
                <a:spLocks noChangeArrowheads="1"/>
              </p:cNvSpPr>
              <p:nvPr/>
            </p:nvSpPr>
            <p:spPr bwMode="auto">
              <a:xfrm>
                <a:off x="3711" y="1888"/>
                <a:ext cx="100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tabLst>
                    <a:tab pos="533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tabLst>
                    <a:tab pos="533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tabLst>
                    <a:tab pos="533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tabLst>
                    <a:tab pos="533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tabLst>
                    <a:tab pos="533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533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533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533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533400" algn="l"/>
                  </a:tabLs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b="1">
                    <a:latin typeface="宋体" panose="02010600030101010101" pitchFamily="2" charset="-122"/>
                  </a:rPr>
                  <a:t>),</a:t>
                </a:r>
                <a:r>
                  <a:rPr lang="zh-CN" altLang="en-US" b="1">
                    <a:latin typeface="宋体" panose="02010600030101010101" pitchFamily="2" charset="-122"/>
                  </a:rPr>
                  <a:t>欲证</a:t>
                </a:r>
                <a:endParaRPr lang="zh-CN" altLang="en-US" sz="1800"/>
              </a:p>
            </p:txBody>
          </p:sp>
        </p:grpSp>
        <p:graphicFrame>
          <p:nvGraphicFramePr>
            <p:cNvPr id="21530" name="Object 26"/>
            <p:cNvGraphicFramePr>
              <a:graphicFrameLocks noChangeAspect="1"/>
            </p:cNvGraphicFramePr>
            <p:nvPr/>
          </p:nvGraphicFramePr>
          <p:xfrm>
            <a:off x="1215" y="1979"/>
            <a:ext cx="26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59" name="Equation" r:id="rId6" imgW="418918" imgH="380835" progId="Equation.DSMT4">
                    <p:embed/>
                  </p:oleObj>
                </mc:Choice>
                <mc:Fallback>
                  <p:oleObj name="Equation" r:id="rId6" imgW="418918" imgH="380835" progId="Equation.DSMT4">
                    <p:embed/>
                    <p:pic>
                      <p:nvPicPr>
                        <p:cNvPr id="0" name="Picture 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5" y="1979"/>
                          <a:ext cx="264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535" name="Object 31"/>
          <p:cNvGraphicFramePr>
            <a:graphicFrameLocks noChangeAspect="1"/>
          </p:cNvGraphicFramePr>
          <p:nvPr/>
        </p:nvGraphicFramePr>
        <p:xfrm>
          <a:off x="3582988" y="3746500"/>
          <a:ext cx="19812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60" name="Equation" r:id="rId8" imgW="1981200" imgH="406400" progId="Equation.DSMT4">
                  <p:embed/>
                </p:oleObj>
              </mc:Choice>
              <mc:Fallback>
                <p:oleObj name="Equation" r:id="rId8" imgW="1981200" imgH="406400" progId="Equation.DSMT4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2988" y="3746500"/>
                        <a:ext cx="1981200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38" name="Object 34"/>
          <p:cNvGraphicFramePr>
            <a:graphicFrameLocks noChangeAspect="1"/>
          </p:cNvGraphicFramePr>
          <p:nvPr/>
        </p:nvGraphicFramePr>
        <p:xfrm>
          <a:off x="717550" y="4365625"/>
          <a:ext cx="77089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61" name="Equation" r:id="rId10" imgW="7708900" imgH="431800" progId="Equation.DSMT4">
                  <p:embed/>
                </p:oleObj>
              </mc:Choice>
              <mc:Fallback>
                <p:oleObj name="Equation" r:id="rId10" imgW="7708900" imgH="431800" progId="Equation.DSMT4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0" y="4365625"/>
                        <a:ext cx="77089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40" name="Object 36"/>
          <p:cNvGraphicFramePr>
            <a:graphicFrameLocks noChangeAspect="1"/>
          </p:cNvGraphicFramePr>
          <p:nvPr/>
        </p:nvGraphicFramePr>
        <p:xfrm>
          <a:off x="755650" y="4941888"/>
          <a:ext cx="746601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62" name="Equation" r:id="rId12" imgW="7467600" imgH="495300" progId="Equation.DSMT4">
                  <p:embed/>
                </p:oleObj>
              </mc:Choice>
              <mc:Fallback>
                <p:oleObj name="Equation" r:id="rId12" imgW="7467600" imgH="495300" progId="Equation.DSMT4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941888"/>
                        <a:ext cx="7466013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567" name="Group 63"/>
          <p:cNvGrpSpPr>
            <a:grpSpLocks/>
          </p:cNvGrpSpPr>
          <p:nvPr/>
        </p:nvGrpSpPr>
        <p:grpSpPr bwMode="auto">
          <a:xfrm>
            <a:off x="792163" y="5580063"/>
            <a:ext cx="7818437" cy="519112"/>
            <a:chOff x="499" y="3515"/>
            <a:chExt cx="4925" cy="327"/>
          </a:xfrm>
        </p:grpSpPr>
        <p:graphicFrame>
          <p:nvGraphicFramePr>
            <p:cNvPr id="21543" name="Object 39"/>
            <p:cNvGraphicFramePr>
              <a:graphicFrameLocks noChangeAspect="1"/>
            </p:cNvGraphicFramePr>
            <p:nvPr/>
          </p:nvGraphicFramePr>
          <p:xfrm>
            <a:off x="2730" y="3574"/>
            <a:ext cx="1242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63" name="Equation" r:id="rId14" imgW="1968500" imgH="406400" progId="Equation.DSMT4">
                    <p:embed/>
                  </p:oleObj>
                </mc:Choice>
                <mc:Fallback>
                  <p:oleObj name="Equation" r:id="rId14" imgW="1968500" imgH="406400" progId="Equation.DSMT4">
                    <p:embed/>
                    <p:pic>
                      <p:nvPicPr>
                        <p:cNvPr id="0" name="Picture 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0" y="3574"/>
                          <a:ext cx="1242" cy="2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52" name="Object 48"/>
            <p:cNvGraphicFramePr>
              <a:graphicFrameLocks noChangeAspect="1"/>
            </p:cNvGraphicFramePr>
            <p:nvPr/>
          </p:nvGraphicFramePr>
          <p:xfrm>
            <a:off x="499" y="3556"/>
            <a:ext cx="2176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64" name="Equation" r:id="rId16" imgW="3454400" imgH="431800" progId="Equation.DSMT4">
                    <p:embed/>
                  </p:oleObj>
                </mc:Choice>
                <mc:Fallback>
                  <p:oleObj name="Equation" r:id="rId16" imgW="3454400" imgH="431800" progId="Equation.DSMT4">
                    <p:embed/>
                    <p:pic>
                      <p:nvPicPr>
                        <p:cNvPr id="0" name="Picture 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" y="3556"/>
                          <a:ext cx="2176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54" name="Rectangle 50"/>
            <p:cNvSpPr>
              <a:spLocks noChangeArrowheads="1"/>
            </p:cNvSpPr>
            <p:nvPr/>
          </p:nvSpPr>
          <p:spPr bwMode="auto">
            <a:xfrm>
              <a:off x="3997" y="3515"/>
              <a:ext cx="14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b="1">
                  <a:solidFill>
                    <a:srgbClr val="0000FF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r>
                <a:rPr lang="zh-CN" altLang="en-US" b="1">
                  <a:latin typeface="Arial" panose="020B0604020202020204" pitchFamily="34" charset="0"/>
                  <a:cs typeface="Times New Roman" panose="02020603050405020304" pitchFamily="18" charset="0"/>
                </a:rPr>
                <a:t>反之显然有 </a:t>
              </a:r>
              <a:r>
                <a:rPr lang="zh-CN" altLang="en-US" b="1">
                  <a:solidFill>
                    <a:srgbClr val="0000FF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 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21564" name="Group 60"/>
          <p:cNvGrpSpPr>
            <a:grpSpLocks/>
          </p:cNvGrpSpPr>
          <p:nvPr/>
        </p:nvGrpSpPr>
        <p:grpSpPr bwMode="auto">
          <a:xfrm>
            <a:off x="1185863" y="1138238"/>
            <a:ext cx="6832600" cy="749300"/>
            <a:chOff x="747" y="717"/>
            <a:chExt cx="4304" cy="472"/>
          </a:xfrm>
        </p:grpSpPr>
        <p:graphicFrame>
          <p:nvGraphicFramePr>
            <p:cNvPr id="21521" name="Object 17"/>
            <p:cNvGraphicFramePr>
              <a:graphicFrameLocks noChangeAspect="1"/>
            </p:cNvGraphicFramePr>
            <p:nvPr/>
          </p:nvGraphicFramePr>
          <p:xfrm>
            <a:off x="747" y="760"/>
            <a:ext cx="4304" cy="4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865" name="Equation" r:id="rId18" imgW="6832600" imgH="685800" progId="Equation.DSMT4">
                    <p:embed/>
                  </p:oleObj>
                </mc:Choice>
                <mc:Fallback>
                  <p:oleObj name="Equation" r:id="rId18" imgW="6832600" imgH="685800" progId="Equation.DSMT4">
                    <p:embed/>
                    <p:pic>
                      <p:nvPicPr>
                        <p:cNvPr id="0" name="Picture 1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7" y="760"/>
                          <a:ext cx="4304" cy="4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17" name="Text Box 13"/>
            <p:cNvSpPr txBox="1">
              <a:spLocks noChangeArrowheads="1"/>
            </p:cNvSpPr>
            <p:nvPr/>
          </p:nvSpPr>
          <p:spPr bwMode="auto">
            <a:xfrm>
              <a:off x="1877" y="721"/>
              <a:ext cx="345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sz="2400" b="1">
                  <a:solidFill>
                    <a:srgbClr val="0000FF"/>
                  </a:solidFill>
                  <a:latin typeface="宋体" panose="02010600030101010101" pitchFamily="2" charset="-122"/>
                </a:rPr>
                <a:t>①</a:t>
              </a:r>
              <a:r>
                <a:rPr lang="zh-CN" altLang="en-US" sz="2400">
                  <a:solidFill>
                    <a:srgbClr val="0000FF"/>
                  </a:solidFill>
                  <a:latin typeface="宋体" panose="02010600030101010101" pitchFamily="2" charset="-122"/>
                </a:rPr>
                <a:t>　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1515" name="Text Box 11"/>
            <p:cNvSpPr txBox="1">
              <a:spLocks noChangeArrowheads="1"/>
            </p:cNvSpPr>
            <p:nvPr/>
          </p:nvSpPr>
          <p:spPr bwMode="auto">
            <a:xfrm>
              <a:off x="3379" y="717"/>
              <a:ext cx="378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sz="2400" b="1">
                  <a:solidFill>
                    <a:srgbClr val="0000FF"/>
                  </a:solidFill>
                  <a:latin typeface="宋体" panose="02010600030101010101" pitchFamily="2" charset="-122"/>
                </a:rPr>
                <a:t>②</a:t>
              </a:r>
              <a:r>
                <a:rPr lang="zh-CN" altLang="en-US" sz="2400">
                  <a:solidFill>
                    <a:srgbClr val="0000FF"/>
                  </a:solidFill>
                  <a:latin typeface="宋体" panose="02010600030101010101" pitchFamily="2" charset="-122"/>
                </a:rPr>
                <a:t>　　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21578" name="Group 74"/>
          <p:cNvGrpSpPr>
            <a:grpSpLocks/>
          </p:cNvGrpSpPr>
          <p:nvPr/>
        </p:nvGrpSpPr>
        <p:grpSpPr bwMode="auto">
          <a:xfrm>
            <a:off x="1773238" y="1778000"/>
            <a:ext cx="5221287" cy="1074738"/>
            <a:chOff x="1117" y="1120"/>
            <a:chExt cx="3289" cy="677"/>
          </a:xfrm>
        </p:grpSpPr>
        <p:sp>
          <p:nvSpPr>
            <p:cNvPr id="21516" name="Text Box 12"/>
            <p:cNvSpPr txBox="1">
              <a:spLocks noChangeArrowheads="1"/>
            </p:cNvSpPr>
            <p:nvPr/>
          </p:nvSpPr>
          <p:spPr bwMode="auto">
            <a:xfrm>
              <a:off x="2631" y="1120"/>
              <a:ext cx="330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en-US" altLang="zh-CN" sz="2400" b="1">
                  <a:solidFill>
                    <a:srgbClr val="0000FF"/>
                  </a:solidFill>
                  <a:latin typeface="宋体" panose="02010600030101010101" pitchFamily="2" charset="-122"/>
                </a:rPr>
                <a:t>③</a:t>
              </a:r>
              <a:endParaRPr lang="en-US" altLang="zh-CN" sz="1800" b="1">
                <a:latin typeface="Arial" panose="020B0604020202020204" pitchFamily="34" charset="0"/>
              </a:endParaRPr>
            </a:p>
          </p:txBody>
        </p:sp>
        <p:sp>
          <p:nvSpPr>
            <p:cNvPr id="21514" name="Text Box 10"/>
            <p:cNvSpPr txBox="1">
              <a:spLocks noChangeArrowheads="1"/>
            </p:cNvSpPr>
            <p:nvPr/>
          </p:nvSpPr>
          <p:spPr bwMode="auto">
            <a:xfrm>
              <a:off x="2457" y="1496"/>
              <a:ext cx="1008" cy="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sz="2400" b="1"/>
                <a:t>图 </a:t>
              </a:r>
              <a:r>
                <a:rPr lang="en-US" altLang="zh-CN" sz="2400" b="1"/>
                <a:t>16 – 5</a:t>
              </a:r>
              <a:r>
                <a:rPr lang="en-US" altLang="zh-CN" sz="2400">
                  <a:latin typeface="Arial" panose="020B0604020202020204" pitchFamily="34" charset="0"/>
                </a:rPr>
                <a:t>  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  <p:grpSp>
          <p:nvGrpSpPr>
            <p:cNvPr id="21576" name="Group 72"/>
            <p:cNvGrpSpPr>
              <a:grpSpLocks/>
            </p:cNvGrpSpPr>
            <p:nvPr/>
          </p:nvGrpSpPr>
          <p:grpSpPr bwMode="auto">
            <a:xfrm>
              <a:off x="1117" y="1215"/>
              <a:ext cx="3289" cy="254"/>
              <a:chOff x="1117" y="1215"/>
              <a:chExt cx="3289" cy="254"/>
            </a:xfrm>
          </p:grpSpPr>
          <p:graphicFrame>
            <p:nvGraphicFramePr>
              <p:cNvPr id="21520" name="Object 16"/>
              <p:cNvGraphicFramePr>
                <a:graphicFrameLocks noChangeAspect="1"/>
              </p:cNvGraphicFramePr>
              <p:nvPr/>
            </p:nvGraphicFramePr>
            <p:xfrm>
              <a:off x="1117" y="1215"/>
              <a:ext cx="147" cy="2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866" name="Equation" r:id="rId20" imgW="241195" imgH="393529" progId="Equation.DSMT4">
                      <p:embed/>
                    </p:oleObj>
                  </mc:Choice>
                  <mc:Fallback>
                    <p:oleObj name="Equation" r:id="rId20" imgW="241195" imgH="393529" progId="Equation.DSMT4">
                      <p:embed/>
                      <p:pic>
                        <p:nvPicPr>
                          <p:cNvPr id="0" name="Picture 10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17" y="1215"/>
                            <a:ext cx="147" cy="25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1905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1572" name="Group 68"/>
              <p:cNvGrpSpPr>
                <a:grpSpLocks/>
              </p:cNvGrpSpPr>
              <p:nvPr/>
            </p:nvGrpSpPr>
            <p:grpSpPr bwMode="auto">
              <a:xfrm>
                <a:off x="1162" y="1401"/>
                <a:ext cx="3244" cy="44"/>
                <a:chOff x="1162" y="1401"/>
                <a:chExt cx="3244" cy="44"/>
              </a:xfrm>
            </p:grpSpPr>
            <p:sp>
              <p:nvSpPr>
                <p:cNvPr id="21570" name="Line 66"/>
                <p:cNvSpPr>
                  <a:spLocks noChangeShapeType="1"/>
                </p:cNvSpPr>
                <p:nvPr/>
              </p:nvSpPr>
              <p:spPr bwMode="auto">
                <a:xfrm>
                  <a:off x="1162" y="1445"/>
                  <a:ext cx="3244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71" name="Line 67"/>
                <p:cNvSpPr>
                  <a:spLocks noChangeShapeType="1"/>
                </p:cNvSpPr>
                <p:nvPr/>
              </p:nvSpPr>
              <p:spPr bwMode="auto">
                <a:xfrm>
                  <a:off x="1218" y="1401"/>
                  <a:ext cx="3130" cy="0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1575" name="Group 71"/>
              <p:cNvGrpSpPr>
                <a:grpSpLocks/>
              </p:cNvGrpSpPr>
              <p:nvPr/>
            </p:nvGrpSpPr>
            <p:grpSpPr bwMode="auto">
              <a:xfrm>
                <a:off x="4354" y="1241"/>
                <a:ext cx="52" cy="204"/>
                <a:chOff x="4354" y="1241"/>
                <a:chExt cx="52" cy="204"/>
              </a:xfrm>
            </p:grpSpPr>
            <p:sp>
              <p:nvSpPr>
                <p:cNvPr id="21573" name="Line 69"/>
                <p:cNvSpPr>
                  <a:spLocks noChangeShapeType="1"/>
                </p:cNvSpPr>
                <p:nvPr/>
              </p:nvSpPr>
              <p:spPr bwMode="auto">
                <a:xfrm flipV="1">
                  <a:off x="4354" y="1248"/>
                  <a:ext cx="0" cy="159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1574" name="Line 70"/>
                <p:cNvSpPr>
                  <a:spLocks noChangeShapeType="1"/>
                </p:cNvSpPr>
                <p:nvPr/>
              </p:nvSpPr>
              <p:spPr bwMode="auto">
                <a:xfrm>
                  <a:off x="4406" y="1241"/>
                  <a:ext cx="0" cy="204"/>
                </a:xfrm>
                <a:prstGeom prst="line">
                  <a:avLst/>
                </a:prstGeom>
                <a:noFill/>
                <a:ln w="28575">
                  <a:solidFill>
                    <a:srgbClr val="0000FF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05" name="Group 53"/>
          <p:cNvGrpSpPr>
            <a:grpSpLocks/>
          </p:cNvGrpSpPr>
          <p:nvPr/>
        </p:nvGrpSpPr>
        <p:grpSpPr bwMode="auto">
          <a:xfrm>
            <a:off x="703263" y="428625"/>
            <a:ext cx="7237412" cy="544513"/>
            <a:chOff x="443" y="270"/>
            <a:chExt cx="4559" cy="343"/>
          </a:xfrm>
        </p:grpSpPr>
        <p:grpSp>
          <p:nvGrpSpPr>
            <p:cNvPr id="23596" name="Group 44"/>
            <p:cNvGrpSpPr>
              <a:grpSpLocks/>
            </p:cNvGrpSpPr>
            <p:nvPr/>
          </p:nvGrpSpPr>
          <p:grpSpPr bwMode="auto">
            <a:xfrm>
              <a:off x="443" y="270"/>
              <a:ext cx="3503" cy="342"/>
              <a:chOff x="443" y="270"/>
              <a:chExt cx="3503" cy="342"/>
            </a:xfrm>
          </p:grpSpPr>
          <p:graphicFrame>
            <p:nvGraphicFramePr>
              <p:cNvPr id="23560" name="Object 8"/>
              <p:cNvGraphicFramePr>
                <a:graphicFrameLocks noChangeAspect="1"/>
              </p:cNvGraphicFramePr>
              <p:nvPr/>
            </p:nvGraphicFramePr>
            <p:xfrm>
              <a:off x="1038" y="361"/>
              <a:ext cx="120" cy="2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023" name="Equation" r:id="rId4" imgW="190417" imgH="330057" progId="Equation.DSMT4">
                      <p:embed/>
                    </p:oleObj>
                  </mc:Choice>
                  <mc:Fallback>
                    <p:oleObj name="Equation" r:id="rId4" imgW="190417" imgH="330057" progId="Equation.DSMT4">
                      <p:embed/>
                      <p:pic>
                        <p:nvPicPr>
                          <p:cNvPr id="0" name="Picture 8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38" y="361"/>
                            <a:ext cx="120" cy="20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559" name="Object 7"/>
              <p:cNvGraphicFramePr>
                <a:graphicFrameLocks noChangeAspect="1"/>
              </p:cNvGraphicFramePr>
              <p:nvPr/>
            </p:nvGraphicFramePr>
            <p:xfrm>
              <a:off x="443" y="358"/>
              <a:ext cx="1307" cy="25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024" name="Equation" r:id="rId6" imgW="2070100" imgH="406400" progId="Equation.DSMT4">
                      <p:embed/>
                    </p:oleObj>
                  </mc:Choice>
                  <mc:Fallback>
                    <p:oleObj name="Equation" r:id="rId6" imgW="2070100" imgH="406400" progId="Equation.DSMT4">
                      <p:embed/>
                      <p:pic>
                        <p:nvPicPr>
                          <p:cNvPr id="0" name="Picture 8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3" y="358"/>
                            <a:ext cx="1307" cy="25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566" name="Rectangle 14"/>
              <p:cNvSpPr>
                <a:spLocks noChangeArrowheads="1"/>
              </p:cNvSpPr>
              <p:nvPr/>
            </p:nvSpPr>
            <p:spPr bwMode="auto">
              <a:xfrm>
                <a:off x="1769" y="270"/>
                <a:ext cx="2177" cy="32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lang="zh-CN" altLang="en-US" b="1">
                    <a:latin typeface="宋体" panose="02010600030101010101" pitchFamily="2" charset="-122"/>
                  </a:rPr>
                  <a:t>综合起来</a:t>
                </a:r>
                <a:r>
                  <a:rPr lang="en-US" altLang="zh-CN" b="1">
                    <a:latin typeface="宋体" panose="02010600030101010101" pitchFamily="2" charset="-122"/>
                  </a:rPr>
                  <a:t>, </a:t>
                </a:r>
                <a:r>
                  <a:rPr lang="zh-CN" altLang="en-US" b="1">
                    <a:latin typeface="宋体" panose="02010600030101010101" pitchFamily="2" charset="-122"/>
                  </a:rPr>
                  <a:t>便证得  </a:t>
                </a: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</p:grpSp>
        <p:graphicFrame>
          <p:nvGraphicFramePr>
            <p:cNvPr id="23565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1621085"/>
                </p:ext>
              </p:extLst>
            </p:nvPr>
          </p:nvGraphicFramePr>
          <p:xfrm>
            <a:off x="3808" y="359"/>
            <a:ext cx="1194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025" name="Equation" r:id="rId8" imgW="1892160" imgH="406080" progId="Equation.DSMT4">
                    <p:embed/>
                  </p:oleObj>
                </mc:Choice>
                <mc:Fallback>
                  <p:oleObj name="Equation" r:id="rId8" imgW="1892160" imgH="406080" progId="Equation.DSMT4">
                    <p:embed/>
                    <p:pic>
                      <p:nvPicPr>
                        <p:cNvPr id="0" name="Picture 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8" y="359"/>
                          <a:ext cx="1194" cy="2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606" name="Group 54"/>
          <p:cNvGrpSpPr>
            <a:grpSpLocks/>
          </p:cNvGrpSpPr>
          <p:nvPr/>
        </p:nvGrpSpPr>
        <p:grpSpPr bwMode="auto">
          <a:xfrm>
            <a:off x="658813" y="1074738"/>
            <a:ext cx="7834312" cy="547687"/>
            <a:chOff x="415" y="677"/>
            <a:chExt cx="4935" cy="345"/>
          </a:xfrm>
        </p:grpSpPr>
        <p:graphicFrame>
          <p:nvGraphicFramePr>
            <p:cNvPr id="23570" name="Object 18"/>
            <p:cNvGraphicFramePr>
              <a:graphicFrameLocks noChangeAspect="1"/>
            </p:cNvGraphicFramePr>
            <p:nvPr/>
          </p:nvGraphicFramePr>
          <p:xfrm>
            <a:off x="1278" y="753"/>
            <a:ext cx="1210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026" name="Equation" r:id="rId10" imgW="1916868" imgH="406224" progId="Equation.DSMT4">
                    <p:embed/>
                  </p:oleObj>
                </mc:Choice>
                <mc:Fallback>
                  <p:oleObj name="Equation" r:id="rId10" imgW="1916868" imgH="406224" progId="Equation.DSMT4">
                    <p:embed/>
                    <p:pic>
                      <p:nvPicPr>
                        <p:cNvPr id="0" name="Picture 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8" y="753"/>
                          <a:ext cx="1210" cy="2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569" name="Object 17"/>
            <p:cNvGraphicFramePr>
              <a:graphicFrameLocks noChangeAspect="1"/>
            </p:cNvGraphicFramePr>
            <p:nvPr/>
          </p:nvGraphicFramePr>
          <p:xfrm>
            <a:off x="3198" y="685"/>
            <a:ext cx="1416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027" name="Equation" r:id="rId12" imgW="2247900" imgH="495300" progId="Equation.DSMT4">
                    <p:embed/>
                  </p:oleObj>
                </mc:Choice>
                <mc:Fallback>
                  <p:oleObj name="Equation" r:id="rId12" imgW="2247900" imgH="495300" progId="Equation.DSMT4">
                    <p:embed/>
                    <p:pic>
                      <p:nvPicPr>
                        <p:cNvPr id="0" name="Picture 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8" y="685"/>
                          <a:ext cx="1416" cy="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71" name="Rectangle 19"/>
            <p:cNvSpPr>
              <a:spLocks noChangeArrowheads="1"/>
            </p:cNvSpPr>
            <p:nvPr/>
          </p:nvSpPr>
          <p:spPr bwMode="auto">
            <a:xfrm>
              <a:off x="415" y="695"/>
              <a:ext cx="9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b="1">
                  <a:solidFill>
                    <a:srgbClr val="0000FF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② </a:t>
              </a:r>
              <a:r>
                <a:rPr lang="zh-CN" altLang="en-US" b="1">
                  <a:latin typeface="Arial" panose="020B0604020202020204" pitchFamily="34" charset="0"/>
                  <a:cs typeface="Times New Roman" panose="02020603050405020304" pitchFamily="18" charset="0"/>
                </a:rPr>
                <a:t>已知 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3572" name="Rectangle 20"/>
            <p:cNvSpPr>
              <a:spLocks noChangeArrowheads="1"/>
            </p:cNvSpPr>
            <p:nvPr/>
          </p:nvSpPr>
          <p:spPr bwMode="auto">
            <a:xfrm>
              <a:off x="2585" y="685"/>
              <a:ext cx="6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b="1">
                  <a:latin typeface="Arial" panose="020B0604020202020204" pitchFamily="34" charset="0"/>
                  <a:cs typeface="Times New Roman" panose="02020603050405020304" pitchFamily="18" charset="0"/>
                </a:rPr>
                <a:t>欲证  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3573" name="Rectangle 21"/>
            <p:cNvSpPr>
              <a:spLocks noChangeArrowheads="1"/>
            </p:cNvSpPr>
            <p:nvPr/>
          </p:nvSpPr>
          <p:spPr bwMode="auto">
            <a:xfrm>
              <a:off x="4640" y="677"/>
              <a:ext cx="71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b="1">
                  <a:latin typeface="Arial" panose="020B0604020202020204" pitchFamily="34" charset="0"/>
                  <a:cs typeface="Times New Roman" panose="02020603050405020304" pitchFamily="18" charset="0"/>
                </a:rPr>
                <a:t>为此  </a:t>
              </a:r>
              <a:r>
                <a:rPr lang="zh-CN" altLang="en-US" sz="900">
                  <a:latin typeface="Arial" panose="020B0604020202020204" pitchFamily="34" charset="0"/>
                </a:rPr>
                <a:t> 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23575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5291528"/>
              </p:ext>
            </p:extLst>
          </p:nvPr>
        </p:nvGraphicFramePr>
        <p:xfrm>
          <a:off x="770731" y="1838325"/>
          <a:ext cx="75311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28" name="Equation" r:id="rId14" imgW="7531100" imgH="495300" progId="Equation.DSMT4">
                  <p:embed/>
                </p:oleObj>
              </mc:Choice>
              <mc:Fallback>
                <p:oleObj name="Equation" r:id="rId14" imgW="7531100" imgH="495300" progId="Equation.DSMT4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731" y="1838325"/>
                        <a:ext cx="75311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585" name="Group 33"/>
          <p:cNvGrpSpPr>
            <a:grpSpLocks/>
          </p:cNvGrpSpPr>
          <p:nvPr/>
        </p:nvGrpSpPr>
        <p:grpSpPr bwMode="auto">
          <a:xfrm>
            <a:off x="658813" y="2371725"/>
            <a:ext cx="7381875" cy="519113"/>
            <a:chOff x="415" y="1886"/>
            <a:chExt cx="4650" cy="327"/>
          </a:xfrm>
        </p:grpSpPr>
        <p:sp>
          <p:nvSpPr>
            <p:cNvPr id="23578" name="Rectangle 26"/>
            <p:cNvSpPr>
              <a:spLocks noChangeArrowheads="1"/>
            </p:cNvSpPr>
            <p:nvPr/>
          </p:nvSpPr>
          <p:spPr bwMode="auto">
            <a:xfrm>
              <a:off x="415" y="1886"/>
              <a:ext cx="7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b="1">
                  <a:latin typeface="宋体" panose="02010600030101010101" pitchFamily="2" charset="-122"/>
                </a:rPr>
                <a:t>外点</a:t>
              </a:r>
              <a:r>
                <a:rPr lang="en-US" altLang="zh-CN" b="1">
                  <a:latin typeface="宋体" panose="02010600030101010101" pitchFamily="2" charset="-122"/>
                </a:rPr>
                <a:t>, 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  <p:graphicFrame>
          <p:nvGraphicFramePr>
            <p:cNvPr id="23577" name="Object 25"/>
            <p:cNvGraphicFramePr>
              <a:graphicFrameLocks noChangeAspect="1"/>
            </p:cNvGraphicFramePr>
            <p:nvPr/>
          </p:nvGraphicFramePr>
          <p:xfrm>
            <a:off x="1063" y="1941"/>
            <a:ext cx="4002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029" name="Equation" r:id="rId16" imgW="6350000" imgH="431800" progId="Equation.DSMT4">
                    <p:embed/>
                  </p:oleObj>
                </mc:Choice>
                <mc:Fallback>
                  <p:oleObj name="Equation" r:id="rId16" imgW="6350000" imgH="431800" progId="Equation.DSMT4">
                    <p:embed/>
                    <p:pic>
                      <p:nvPicPr>
                        <p:cNvPr id="0" name="Picture 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3" y="1941"/>
                          <a:ext cx="4002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579" name="Object 27"/>
          <p:cNvGraphicFramePr>
            <a:graphicFrameLocks noChangeAspect="1"/>
          </p:cNvGraphicFramePr>
          <p:nvPr/>
        </p:nvGraphicFramePr>
        <p:xfrm>
          <a:off x="719138" y="3017838"/>
          <a:ext cx="7742237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30" name="Equation" r:id="rId18" imgW="7708900" imgH="495300" progId="Equation.DSMT4">
                  <p:embed/>
                </p:oleObj>
              </mc:Choice>
              <mc:Fallback>
                <p:oleObj name="Equation" r:id="rId18" imgW="7708900" imgH="495300" progId="Equation.DSMT4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3017838"/>
                        <a:ext cx="7742237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584" name="Group 32"/>
          <p:cNvGrpSpPr>
            <a:grpSpLocks/>
          </p:cNvGrpSpPr>
          <p:nvPr/>
        </p:nvGrpSpPr>
        <p:grpSpPr bwMode="auto">
          <a:xfrm>
            <a:off x="633413" y="3679825"/>
            <a:ext cx="7705725" cy="520700"/>
            <a:chOff x="399" y="2710"/>
            <a:chExt cx="4854" cy="328"/>
          </a:xfrm>
        </p:grpSpPr>
        <p:graphicFrame>
          <p:nvGraphicFramePr>
            <p:cNvPr id="23581" name="Object 29"/>
            <p:cNvGraphicFramePr>
              <a:graphicFrameLocks noChangeAspect="1"/>
            </p:cNvGraphicFramePr>
            <p:nvPr/>
          </p:nvGraphicFramePr>
          <p:xfrm>
            <a:off x="1359" y="2710"/>
            <a:ext cx="3894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031" name="Equation" r:id="rId20" imgW="6184900" imgH="495300" progId="Equation.DSMT4">
                    <p:embed/>
                  </p:oleObj>
                </mc:Choice>
                <mc:Fallback>
                  <p:oleObj name="Equation" r:id="rId20" imgW="6184900" imgH="495300" progId="Equation.DSMT4">
                    <p:embed/>
                    <p:pic>
                      <p:nvPicPr>
                        <p:cNvPr id="0" name="Picture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9" y="2710"/>
                          <a:ext cx="3894" cy="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583" name="Rectangle 31"/>
            <p:cNvSpPr>
              <a:spLocks noChangeArrowheads="1"/>
            </p:cNvSpPr>
            <p:nvPr/>
          </p:nvSpPr>
          <p:spPr bwMode="auto">
            <a:xfrm>
              <a:off x="399" y="2711"/>
              <a:ext cx="10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b="1"/>
                <a:t>反之显然</a:t>
              </a:r>
              <a:r>
                <a:rPr lang="zh-CN" altLang="en-US"/>
                <a:t> </a:t>
              </a:r>
            </a:p>
          </p:txBody>
        </p:sp>
      </p:grpSp>
      <p:grpSp>
        <p:nvGrpSpPr>
          <p:cNvPr id="23604" name="Group 52"/>
          <p:cNvGrpSpPr>
            <a:grpSpLocks/>
          </p:cNvGrpSpPr>
          <p:nvPr/>
        </p:nvGrpSpPr>
        <p:grpSpPr bwMode="auto">
          <a:xfrm>
            <a:off x="647700" y="4319588"/>
            <a:ext cx="7691438" cy="530225"/>
            <a:chOff x="408" y="2719"/>
            <a:chExt cx="4845" cy="334"/>
          </a:xfrm>
        </p:grpSpPr>
        <p:sp>
          <p:nvSpPr>
            <p:cNvPr id="23587" name="Rectangle 35"/>
            <p:cNvSpPr>
              <a:spLocks noChangeArrowheads="1"/>
            </p:cNvSpPr>
            <p:nvPr/>
          </p:nvSpPr>
          <p:spPr bwMode="auto">
            <a:xfrm>
              <a:off x="408" y="2726"/>
              <a:ext cx="4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b="1">
                  <a:solidFill>
                    <a:srgbClr val="0000FF"/>
                  </a:solidFill>
                  <a:latin typeface="Arial" panose="020B0604020202020204" pitchFamily="34" charset="0"/>
                </a:rPr>
                <a:t>③ 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  <p:graphicFrame>
          <p:nvGraphicFramePr>
            <p:cNvPr id="23586" name="Object 34"/>
            <p:cNvGraphicFramePr>
              <a:graphicFrameLocks noChangeAspect="1"/>
            </p:cNvGraphicFramePr>
            <p:nvPr/>
          </p:nvGraphicFramePr>
          <p:xfrm>
            <a:off x="765" y="2719"/>
            <a:ext cx="4488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032" name="Equation" r:id="rId22" imgW="7124700" imgH="495300" progId="Equation.DSMT4">
                    <p:embed/>
                  </p:oleObj>
                </mc:Choice>
                <mc:Fallback>
                  <p:oleObj name="Equation" r:id="rId22" imgW="7124700" imgH="495300" progId="Equation.DSMT4">
                    <p:embed/>
                    <p:pic>
                      <p:nvPicPr>
                        <p:cNvPr id="0" name="Picture 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5" y="2719"/>
                          <a:ext cx="4488" cy="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603" name="Group 51"/>
          <p:cNvGrpSpPr>
            <a:grpSpLocks/>
          </p:cNvGrpSpPr>
          <p:nvPr/>
        </p:nvGrpSpPr>
        <p:grpSpPr bwMode="auto">
          <a:xfrm>
            <a:off x="792163" y="4954588"/>
            <a:ext cx="7583487" cy="517525"/>
            <a:chOff x="499" y="3121"/>
            <a:chExt cx="4777" cy="326"/>
          </a:xfrm>
        </p:grpSpPr>
        <p:graphicFrame>
          <p:nvGraphicFramePr>
            <p:cNvPr id="23588" name="Object 36"/>
            <p:cNvGraphicFramePr>
              <a:graphicFrameLocks noChangeAspect="1"/>
            </p:cNvGraphicFramePr>
            <p:nvPr/>
          </p:nvGraphicFramePr>
          <p:xfrm>
            <a:off x="1134" y="3135"/>
            <a:ext cx="4142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033" name="Equation" r:id="rId24" imgW="6578600" imgH="495300" progId="Equation.DSMT4">
                    <p:embed/>
                  </p:oleObj>
                </mc:Choice>
                <mc:Fallback>
                  <p:oleObj name="Equation" r:id="rId24" imgW="6578600" imgH="495300" progId="Equation.DSMT4">
                    <p:embed/>
                    <p:pic>
                      <p:nvPicPr>
                        <p:cNvPr id="0" name="Picture 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4" y="3135"/>
                          <a:ext cx="4142" cy="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600" name="Object 48"/>
            <p:cNvGraphicFramePr>
              <a:graphicFrameLocks noChangeAspect="1"/>
            </p:cNvGraphicFramePr>
            <p:nvPr/>
          </p:nvGraphicFramePr>
          <p:xfrm>
            <a:off x="499" y="3121"/>
            <a:ext cx="520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034" name="Equation" r:id="rId26" imgW="825142" imgH="495085" progId="Equation.DSMT4">
                    <p:embed/>
                  </p:oleObj>
                </mc:Choice>
                <mc:Fallback>
                  <p:oleObj name="Equation" r:id="rId26" imgW="825142" imgH="495085" progId="Equation.DSMT4">
                    <p:embed/>
                    <p:pic>
                      <p:nvPicPr>
                        <p:cNvPr id="0" name="Picture 9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" y="3121"/>
                          <a:ext cx="520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602" name="Object 50"/>
          <p:cNvGraphicFramePr>
            <a:graphicFrameLocks noChangeAspect="1"/>
          </p:cNvGraphicFramePr>
          <p:nvPr/>
        </p:nvGraphicFramePr>
        <p:xfrm>
          <a:off x="719138" y="5600700"/>
          <a:ext cx="7624762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35" name="Equation" r:id="rId28" imgW="7620000" imgH="495300" progId="Equation.DSMT4">
                  <p:embed/>
                </p:oleObj>
              </mc:Choice>
              <mc:Fallback>
                <p:oleObj name="Equation" r:id="rId28" imgW="7620000" imgH="495300" progId="Equation.DSMT4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5600700"/>
                        <a:ext cx="7624762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1511300" y="455613"/>
            <a:ext cx="58324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360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一、平 面 点 集</a:t>
            </a:r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693738" y="1100138"/>
            <a:ext cx="78867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</a:t>
            </a:r>
            <a:r>
              <a:rPr lang="en-US" altLang="zh-CN" b="1" dirty="0" smtClean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zh-CN" altLang="en-US" b="1" dirty="0">
                <a:solidFill>
                  <a:srgbClr val="0000FF"/>
                </a:solidFill>
              </a:rPr>
              <a:t>平面点集的一些基本概念  </a:t>
            </a:r>
            <a:r>
              <a:rPr lang="zh-CN" altLang="en-US" b="1" dirty="0">
                <a:latin typeface="Arial" panose="020B0604020202020204" pitchFamily="34" charset="0"/>
              </a:rPr>
              <a:t>由于二元函数的定</a:t>
            </a:r>
            <a:endParaRPr lang="zh-CN" altLang="en-US" dirty="0"/>
          </a:p>
        </p:txBody>
      </p:sp>
      <p:sp>
        <p:nvSpPr>
          <p:cNvPr id="5130" name="Text Box 10"/>
          <p:cNvSpPr txBox="1">
            <a:spLocks noChangeArrowheads="1"/>
          </p:cNvSpPr>
          <p:nvPr/>
        </p:nvSpPr>
        <p:spPr bwMode="auto">
          <a:xfrm>
            <a:off x="693738" y="4357688"/>
            <a:ext cx="7920037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zh-CN" altLang="en-US" b="1">
                <a:latin typeface="Arial" panose="020B0604020202020204" pitchFamily="34" charset="0"/>
              </a:rPr>
              <a:t>坐标平面上满足某种条件 </a:t>
            </a:r>
            <a:r>
              <a:rPr lang="en-US" altLang="zh-CN" b="1" i="1"/>
              <a:t>P</a:t>
            </a:r>
            <a:r>
              <a:rPr lang="en-US" altLang="zh-CN" b="1" i="1">
                <a:latin typeface="Arial" panose="020B0604020202020204" pitchFamily="34" charset="0"/>
              </a:rPr>
              <a:t> </a:t>
            </a:r>
            <a:r>
              <a:rPr lang="zh-CN" altLang="en-US" b="1">
                <a:latin typeface="Arial" panose="020B0604020202020204" pitchFamily="34" charset="0"/>
              </a:rPr>
              <a:t>的点的集合</a:t>
            </a:r>
            <a:r>
              <a:rPr lang="en-US" altLang="zh-CN" b="1">
                <a:latin typeface="Arial" panose="020B0604020202020204" pitchFamily="34" charset="0"/>
              </a:rPr>
              <a:t>, </a:t>
            </a:r>
            <a:r>
              <a:rPr lang="zh-CN" altLang="en-US" b="1">
                <a:latin typeface="Arial" panose="020B0604020202020204" pitchFamily="34" charset="0"/>
              </a:rPr>
              <a:t>称为平</a:t>
            </a:r>
          </a:p>
        </p:txBody>
      </p:sp>
      <p:graphicFrame>
        <p:nvGraphicFramePr>
          <p:cNvPr id="5132" name="Object 12"/>
          <p:cNvGraphicFramePr>
            <a:graphicFrameLocks noChangeAspect="1"/>
          </p:cNvGraphicFramePr>
          <p:nvPr/>
        </p:nvGraphicFramePr>
        <p:xfrm>
          <a:off x="1963738" y="5545138"/>
          <a:ext cx="509905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13" name="Equation" r:id="rId4" imgW="5092700" imgH="558800" progId="Equation.DSMT4">
                  <p:embed/>
                </p:oleObj>
              </mc:Choice>
              <mc:Fallback>
                <p:oleObj name="Equation" r:id="rId4" imgW="5092700" imgH="558800" progId="Equation.DSMT4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3738" y="5545138"/>
                        <a:ext cx="5099050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50" name="Group 30"/>
          <p:cNvGrpSpPr>
            <a:grpSpLocks/>
          </p:cNvGrpSpPr>
          <p:nvPr/>
        </p:nvGrpSpPr>
        <p:grpSpPr bwMode="auto">
          <a:xfrm>
            <a:off x="693738" y="3673475"/>
            <a:ext cx="7810500" cy="519113"/>
            <a:chOff x="437" y="2314"/>
            <a:chExt cx="4920" cy="327"/>
          </a:xfrm>
        </p:grpSpPr>
        <p:sp>
          <p:nvSpPr>
            <p:cNvPr id="5144" name="Rectangle 24"/>
            <p:cNvSpPr>
              <a:spLocks noChangeArrowheads="1"/>
            </p:cNvSpPr>
            <p:nvPr/>
          </p:nvSpPr>
          <p:spPr bwMode="auto">
            <a:xfrm>
              <a:off x="437" y="2314"/>
              <a:ext cx="49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b="1"/>
                <a:t>对           与平面上所有点之间建立起了一一对应</a:t>
              </a:r>
              <a:r>
                <a:rPr lang="en-US" altLang="zh-CN" b="1"/>
                <a:t>.</a:t>
              </a:r>
            </a:p>
          </p:txBody>
        </p:sp>
        <p:graphicFrame>
          <p:nvGraphicFramePr>
            <p:cNvPr id="5134" name="Object 14"/>
            <p:cNvGraphicFramePr>
              <a:graphicFrameLocks noChangeAspect="1"/>
            </p:cNvGraphicFramePr>
            <p:nvPr/>
          </p:nvGraphicFramePr>
          <p:xfrm>
            <a:off x="779" y="2364"/>
            <a:ext cx="528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14" name="Equation" r:id="rId6" imgW="837836" imgH="393529" progId="Equation.DSMT4">
                    <p:embed/>
                  </p:oleObj>
                </mc:Choice>
                <mc:Fallback>
                  <p:oleObj name="Equation" r:id="rId6" imgW="837836" imgH="393529" progId="Equation.DSMT4">
                    <p:embed/>
                    <p:pic>
                      <p:nvPicPr>
                        <p:cNvPr id="0" name="Picture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9" y="2364"/>
                          <a:ext cx="528" cy="2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43" name="Rectangle 23"/>
          <p:cNvSpPr>
            <a:spLocks noChangeArrowheads="1"/>
          </p:cNvSpPr>
          <p:nvPr/>
        </p:nvSpPr>
        <p:spPr bwMode="auto">
          <a:xfrm>
            <a:off x="693738" y="3030538"/>
            <a:ext cx="7651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在平面上确立了直角坐标系之后</a:t>
            </a:r>
            <a:r>
              <a:rPr lang="en-US" altLang="zh-CN" b="1"/>
              <a:t>,  </a:t>
            </a:r>
            <a:r>
              <a:rPr lang="zh-CN" altLang="en-US" b="1"/>
              <a:t>所有有序实数 </a:t>
            </a:r>
          </a:p>
        </p:txBody>
      </p:sp>
      <p:sp>
        <p:nvSpPr>
          <p:cNvPr id="5147" name="Rectangle 27"/>
          <p:cNvSpPr>
            <a:spLocks noChangeArrowheads="1"/>
          </p:cNvSpPr>
          <p:nvPr/>
        </p:nvSpPr>
        <p:spPr bwMode="auto">
          <a:xfrm>
            <a:off x="693738" y="1722438"/>
            <a:ext cx="78120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/>
              <a:t>义域是坐标平面上的点集</a:t>
            </a:r>
            <a:r>
              <a:rPr lang="en-US" altLang="zh-CN" b="1"/>
              <a:t>,  </a:t>
            </a:r>
            <a:r>
              <a:rPr lang="zh-CN" altLang="en-US" b="1"/>
              <a:t>因此在讨论二元函数</a:t>
            </a:r>
          </a:p>
        </p:txBody>
      </p:sp>
      <p:sp>
        <p:nvSpPr>
          <p:cNvPr id="5148" name="Rectangle 28"/>
          <p:cNvSpPr>
            <a:spLocks noChangeArrowheads="1"/>
          </p:cNvSpPr>
          <p:nvPr/>
        </p:nvSpPr>
        <p:spPr bwMode="auto">
          <a:xfrm>
            <a:off x="693738" y="2370138"/>
            <a:ext cx="7981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/>
              <a:t>之前，有必要先了解平面点集的一些基本概念</a:t>
            </a:r>
            <a:r>
              <a:rPr lang="en-US" altLang="zh-CN" b="1"/>
              <a:t>.</a:t>
            </a:r>
            <a:r>
              <a:rPr lang="en-US" altLang="zh-CN"/>
              <a:t> </a:t>
            </a:r>
          </a:p>
        </p:txBody>
      </p:sp>
      <p:sp>
        <p:nvSpPr>
          <p:cNvPr id="5149" name="Rectangle 29"/>
          <p:cNvSpPr>
            <a:spLocks noChangeArrowheads="1"/>
          </p:cNvSpPr>
          <p:nvPr/>
        </p:nvSpPr>
        <p:spPr bwMode="auto">
          <a:xfrm>
            <a:off x="684213" y="4941888"/>
            <a:ext cx="2266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/>
              <a:t>面点集</a:t>
            </a:r>
            <a:r>
              <a:rPr lang="en-US" altLang="zh-CN" b="1"/>
              <a:t>, </a:t>
            </a:r>
            <a:r>
              <a:rPr lang="zh-CN" altLang="en-US" b="1"/>
              <a:t>记作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85" name="Object 9"/>
          <p:cNvGraphicFramePr>
            <a:graphicFrameLocks noChangeAspect="1"/>
          </p:cNvGraphicFramePr>
          <p:nvPr/>
        </p:nvGraphicFramePr>
        <p:xfrm>
          <a:off x="709613" y="487363"/>
          <a:ext cx="73152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71" name="Equation" r:id="rId4" imgW="7315200" imgH="495300" progId="Equation.DSMT4">
                  <p:embed/>
                </p:oleObj>
              </mc:Choice>
              <mc:Fallback>
                <p:oleObj name="Equation" r:id="rId4" imgW="7315200" imgH="495300" progId="Equation.DSMT4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613" y="487363"/>
                        <a:ext cx="73152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658813" y="1735138"/>
            <a:ext cx="66151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</a:rPr>
              <a:t>注</a:t>
            </a:r>
            <a:r>
              <a:rPr lang="zh-CN" altLang="en-US" b="1" dirty="0"/>
              <a:t>  此例指出了如下两个重要结论</a:t>
            </a:r>
            <a:r>
              <a:rPr lang="en-US" altLang="zh-CN" b="1" dirty="0"/>
              <a:t>:            </a:t>
            </a:r>
            <a:r>
              <a:rPr lang="en-US" altLang="zh-CN" dirty="0"/>
              <a:t> </a:t>
            </a:r>
          </a:p>
        </p:txBody>
      </p:sp>
      <p:grpSp>
        <p:nvGrpSpPr>
          <p:cNvPr id="24595" name="Group 19"/>
          <p:cNvGrpSpPr>
            <a:grpSpLocks/>
          </p:cNvGrpSpPr>
          <p:nvPr/>
        </p:nvGrpSpPr>
        <p:grpSpPr bwMode="auto">
          <a:xfrm>
            <a:off x="539552" y="2456892"/>
            <a:ext cx="7700962" cy="527050"/>
            <a:chOff x="421" y="1504"/>
            <a:chExt cx="4851" cy="332"/>
          </a:xfrm>
        </p:grpSpPr>
        <p:sp>
          <p:nvSpPr>
            <p:cNvPr id="24589" name="Rectangle 13"/>
            <p:cNvSpPr>
              <a:spLocks noChangeArrowheads="1"/>
            </p:cNvSpPr>
            <p:nvPr/>
          </p:nvSpPr>
          <p:spPr bwMode="auto">
            <a:xfrm>
              <a:off x="421" y="1504"/>
              <a:ext cx="17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b="1" dirty="0">
                  <a:solidFill>
                    <a:srgbClr val="0000FF"/>
                  </a:solidFill>
                </a:rPr>
                <a:t>(</a:t>
              </a:r>
              <a:r>
                <a:rPr lang="en-US" altLang="zh-CN" b="1" dirty="0" err="1">
                  <a:solidFill>
                    <a:srgbClr val="0000FF"/>
                  </a:solidFill>
                </a:rPr>
                <a:t>i</a:t>
              </a:r>
              <a:r>
                <a:rPr lang="en-US" altLang="zh-CN" b="1" dirty="0">
                  <a:solidFill>
                    <a:srgbClr val="0000FF"/>
                  </a:solidFill>
                </a:rPr>
                <a:t>) </a:t>
              </a:r>
              <a:r>
                <a:rPr lang="zh-CN" altLang="en-US" b="1" dirty="0">
                  <a:cs typeface="Times New Roman" panose="02020603050405020304" pitchFamily="18" charset="0"/>
                </a:rPr>
                <a:t>闭集也</a:t>
              </a:r>
              <a:r>
                <a:rPr lang="zh-CN" altLang="en-US" b="1" dirty="0" smtClean="0">
                  <a:cs typeface="Times New Roman" panose="02020603050405020304" pitchFamily="18" charset="0"/>
                </a:rPr>
                <a:t>可用</a:t>
              </a:r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graphicFrame>
          <p:nvGraphicFramePr>
            <p:cNvPr id="24588" name="Object 12"/>
            <p:cNvGraphicFramePr>
              <a:graphicFrameLocks noChangeAspect="1"/>
            </p:cNvGraphicFramePr>
            <p:nvPr/>
          </p:nvGraphicFramePr>
          <p:xfrm>
            <a:off x="2064" y="1548"/>
            <a:ext cx="1166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72" name="Equation" r:id="rId6" imgW="1853396" imgH="406224" progId="Equation.DSMT4">
                    <p:embed/>
                  </p:oleObj>
                </mc:Choice>
                <mc:Fallback>
                  <p:oleObj name="Equation" r:id="rId6" imgW="1853396" imgH="406224" progId="Equation.DSMT4">
                    <p:embed/>
                    <p:pic>
                      <p:nvPicPr>
                        <p:cNvPr id="0" name="Picture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1548"/>
                          <a:ext cx="1166" cy="2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0" name="Rectangle 14"/>
            <p:cNvSpPr>
              <a:spLocks noChangeArrowheads="1"/>
            </p:cNvSpPr>
            <p:nvPr/>
          </p:nvSpPr>
          <p:spPr bwMode="auto">
            <a:xfrm>
              <a:off x="3224" y="1509"/>
              <a:ext cx="20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zh-CN" altLang="en-US" b="1" dirty="0" smtClean="0">
                  <a:cs typeface="Times New Roman" panose="02020603050405020304" pitchFamily="18" charset="0"/>
                </a:rPr>
                <a:t>来</a:t>
              </a:r>
              <a:r>
                <a:rPr lang="zh-CN" altLang="en-US" b="1" dirty="0">
                  <a:cs typeface="Times New Roman" panose="02020603050405020304" pitchFamily="18" charset="0"/>
                </a:rPr>
                <a:t>定义</a:t>
              </a:r>
              <a:r>
                <a:rPr lang="zh-CN" altLang="en-US" b="1" dirty="0">
                  <a:solidFill>
                    <a:srgbClr val="0000FF"/>
                  </a:solidFill>
                  <a:cs typeface="Times New Roman" panose="02020603050405020304" pitchFamily="18" charset="0"/>
                </a:rPr>
                <a:t> </a:t>
              </a:r>
              <a:r>
                <a:rPr lang="en-US" altLang="zh-CN" b="1" dirty="0">
                  <a:cs typeface="Times New Roman" panose="02020603050405020304" pitchFamily="18" charset="0"/>
                </a:rPr>
                <a:t>( </a:t>
              </a:r>
              <a:r>
                <a:rPr lang="zh-CN" altLang="en-US" b="1" dirty="0">
                  <a:latin typeface="Arial" panose="020B0604020202020204" pitchFamily="34" charset="0"/>
                  <a:cs typeface="Times New Roman" panose="02020603050405020304" pitchFamily="18" charset="0"/>
                </a:rPr>
                <a:t>只是使用  </a:t>
              </a:r>
              <a:r>
                <a:rPr lang="zh-CN" altLang="en-US" sz="900" dirty="0">
                  <a:latin typeface="Arial" panose="020B0604020202020204" pitchFamily="34" charset="0"/>
                </a:rPr>
                <a:t> </a:t>
              </a:r>
              <a:endParaRPr lang="zh-CN" altLang="en-US" sz="18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24594" name="Group 18"/>
          <p:cNvGrpSpPr>
            <a:grpSpLocks/>
          </p:cNvGrpSpPr>
          <p:nvPr/>
        </p:nvGrpSpPr>
        <p:grpSpPr bwMode="auto">
          <a:xfrm>
            <a:off x="611560" y="3031371"/>
            <a:ext cx="7820025" cy="530226"/>
            <a:chOff x="419" y="1887"/>
            <a:chExt cx="4926" cy="334"/>
          </a:xfrm>
        </p:grpSpPr>
        <p:sp>
          <p:nvSpPr>
            <p:cNvPr id="24592" name="Rectangle 16"/>
            <p:cNvSpPr>
              <a:spLocks noChangeArrowheads="1"/>
            </p:cNvSpPr>
            <p:nvPr/>
          </p:nvSpPr>
          <p:spPr bwMode="auto">
            <a:xfrm>
              <a:off x="419" y="1894"/>
              <a:ext cx="16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zh-CN" altLang="en-US" b="1" dirty="0">
                  <a:latin typeface="Arial" panose="020B0604020202020204" pitchFamily="34" charset="0"/>
                  <a:cs typeface="Times New Roman" panose="02020603050405020304" pitchFamily="18" charset="0"/>
                </a:rPr>
                <a:t>起来一般不如 </a:t>
              </a:r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graphicFrame>
          <p:nvGraphicFramePr>
            <p:cNvPr id="24591" name="Object 15"/>
            <p:cNvGraphicFramePr>
              <a:graphicFrameLocks noChangeAspect="1"/>
            </p:cNvGraphicFramePr>
            <p:nvPr/>
          </p:nvGraphicFramePr>
          <p:xfrm>
            <a:off x="1893" y="1888"/>
            <a:ext cx="1162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73" name="Equation" r:id="rId8" imgW="1841500" imgH="495300" progId="Equation.DSMT4">
                    <p:embed/>
                  </p:oleObj>
                </mc:Choice>
                <mc:Fallback>
                  <p:oleObj name="Equation" r:id="rId8" imgW="1841500" imgH="495300" progId="Equation.DSMT4">
                    <p:embed/>
                    <p:pic>
                      <p:nvPicPr>
                        <p:cNvPr id="0" name="Picture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3" y="1888"/>
                          <a:ext cx="1162" cy="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3" name="Rectangle 17"/>
            <p:cNvSpPr>
              <a:spLocks noChangeArrowheads="1"/>
            </p:cNvSpPr>
            <p:nvPr/>
          </p:nvSpPr>
          <p:spPr bwMode="auto">
            <a:xfrm>
              <a:off x="3078" y="1887"/>
              <a:ext cx="2267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b="1" dirty="0" smtClean="0">
                  <a:latin typeface="Arial" panose="020B0604020202020204" pitchFamily="34" charset="0"/>
                  <a:cs typeface="Times New Roman" panose="02020603050405020304" pitchFamily="18" charset="0"/>
                </a:rPr>
                <a:t>方便</a:t>
              </a:r>
              <a:r>
                <a:rPr lang="en-US" altLang="zh-CN" b="1" dirty="0">
                  <a:latin typeface="Arial" panose="020B0604020202020204" pitchFamily="34" charset="0"/>
                  <a:cs typeface="Times New Roman" panose="02020603050405020304" pitchFamily="18" charset="0"/>
                </a:rPr>
                <a:t>,  </a:t>
              </a:r>
              <a:r>
                <a:rPr lang="zh-CN" altLang="en-US" b="1" dirty="0">
                  <a:latin typeface="Arial" panose="020B0604020202020204" pitchFamily="34" charset="0"/>
                  <a:cs typeface="Times New Roman" panose="02020603050405020304" pitchFamily="18" charset="0"/>
                </a:rPr>
                <a:t>因为有关聚点  </a:t>
              </a:r>
              <a:r>
                <a:rPr lang="zh-CN" altLang="en-US" sz="900" dirty="0">
                  <a:latin typeface="Arial" panose="020B0604020202020204" pitchFamily="34" charset="0"/>
                </a:rPr>
                <a:t> </a:t>
              </a:r>
              <a:endParaRPr lang="zh-CN" altLang="en-US" sz="1800" dirty="0">
                <a:latin typeface="Arial" panose="020B0604020202020204" pitchFamily="34" charset="0"/>
              </a:endParaRPr>
            </a:p>
          </p:txBody>
        </p:sp>
      </p:grpSp>
      <p:sp>
        <p:nvSpPr>
          <p:cNvPr id="24596" name="Rectangle 20"/>
          <p:cNvSpPr>
            <a:spLocks noChangeArrowheads="1"/>
          </p:cNvSpPr>
          <p:nvPr/>
        </p:nvSpPr>
        <p:spPr bwMode="auto">
          <a:xfrm>
            <a:off x="666750" y="3670300"/>
            <a:ext cx="4660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/>
              <a:t>有许多便于应用的性质 </a:t>
            </a:r>
            <a:r>
              <a:rPr lang="en-US" altLang="zh-CN" b="1"/>
              <a:t>)</a:t>
            </a:r>
            <a:r>
              <a:rPr lang="zh-CN" altLang="en-US" b="1"/>
              <a:t>．</a:t>
            </a:r>
          </a:p>
        </p:txBody>
      </p:sp>
      <p:graphicFrame>
        <p:nvGraphicFramePr>
          <p:cNvPr id="24609" name="Object 33"/>
          <p:cNvGraphicFramePr>
            <a:graphicFrameLocks noChangeAspect="1"/>
          </p:cNvGraphicFramePr>
          <p:nvPr/>
        </p:nvGraphicFramePr>
        <p:xfrm>
          <a:off x="3527425" y="1089025"/>
          <a:ext cx="18796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74" name="Equation" r:id="rId10" imgW="1879600" imgH="495300" progId="Equation.DSMT4">
                  <p:embed/>
                </p:oleObj>
              </mc:Choice>
              <mc:Fallback>
                <p:oleObj name="Equation" r:id="rId10" imgW="1879600" imgH="495300" progId="Equation.DSMT4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7425" y="1089025"/>
                        <a:ext cx="18796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7" name="Rectangle 21"/>
          <p:cNvSpPr>
            <a:spLocks noChangeArrowheads="1"/>
          </p:cNvSpPr>
          <p:nvPr/>
        </p:nvSpPr>
        <p:spPr bwMode="auto">
          <a:xfrm>
            <a:off x="658813" y="4298950"/>
            <a:ext cx="7981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</a:rPr>
              <a:t>(ii) </a:t>
            </a:r>
            <a:r>
              <a:rPr lang="zh-CN" altLang="en-US" b="1"/>
              <a:t>闭集与开集具有对偶性质</a:t>
            </a:r>
            <a:r>
              <a:rPr lang="en-US" altLang="zh-CN" b="1"/>
              <a:t>——</a:t>
            </a:r>
            <a:r>
              <a:rPr lang="zh-CN" altLang="en-US" b="1">
                <a:solidFill>
                  <a:srgbClr val="0000FF"/>
                </a:solidFill>
              </a:rPr>
              <a:t>闭集的余集为开 </a:t>
            </a:r>
            <a:r>
              <a:rPr lang="zh-CN" altLang="en-US"/>
              <a:t> </a:t>
            </a:r>
          </a:p>
        </p:txBody>
      </p:sp>
      <p:sp>
        <p:nvSpPr>
          <p:cNvPr id="24598" name="Rectangle 22"/>
          <p:cNvSpPr>
            <a:spLocks noChangeArrowheads="1"/>
          </p:cNvSpPr>
          <p:nvPr/>
        </p:nvSpPr>
        <p:spPr bwMode="auto">
          <a:xfrm>
            <a:off x="655638" y="4962525"/>
            <a:ext cx="80375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>
                <a:solidFill>
                  <a:srgbClr val="0000FF"/>
                </a:solidFill>
              </a:rPr>
              <a:t>集</a:t>
            </a:r>
            <a:r>
              <a:rPr lang="en-US" altLang="zh-CN" b="1">
                <a:solidFill>
                  <a:srgbClr val="0000FF"/>
                </a:solidFill>
              </a:rPr>
              <a:t>;  </a:t>
            </a:r>
            <a:r>
              <a:rPr lang="zh-CN" altLang="en-US" b="1">
                <a:solidFill>
                  <a:srgbClr val="0000FF"/>
                </a:solidFill>
              </a:rPr>
              <a:t>开集的余集为闭集</a:t>
            </a:r>
            <a:r>
              <a:rPr lang="en-US" altLang="zh-CN" b="1">
                <a:solidFill>
                  <a:srgbClr val="0000FF"/>
                </a:solidFill>
              </a:rPr>
              <a:t>.  </a:t>
            </a:r>
            <a:r>
              <a:rPr lang="zh-CN" altLang="en-US" b="1"/>
              <a:t>利用此性质</a:t>
            </a:r>
            <a:r>
              <a:rPr lang="en-US" altLang="zh-CN" b="1"/>
              <a:t>,  </a:t>
            </a:r>
            <a:r>
              <a:rPr lang="zh-CN" altLang="en-US" b="1"/>
              <a:t>有时可以通  </a:t>
            </a:r>
            <a:r>
              <a:rPr lang="zh-CN" altLang="en-US"/>
              <a:t> </a:t>
            </a:r>
          </a:p>
        </p:txBody>
      </p:sp>
      <p:grpSp>
        <p:nvGrpSpPr>
          <p:cNvPr id="24614" name="Group 38"/>
          <p:cNvGrpSpPr>
            <a:grpSpLocks/>
          </p:cNvGrpSpPr>
          <p:nvPr/>
        </p:nvGrpSpPr>
        <p:grpSpPr bwMode="auto">
          <a:xfrm>
            <a:off x="647700" y="5572125"/>
            <a:ext cx="3802063" cy="519113"/>
            <a:chOff x="408" y="3510"/>
            <a:chExt cx="2395" cy="327"/>
          </a:xfrm>
        </p:grpSpPr>
        <p:sp>
          <p:nvSpPr>
            <p:cNvPr id="24601" name="Rectangle 25"/>
            <p:cNvSpPr>
              <a:spLocks noChangeArrowheads="1"/>
            </p:cNvSpPr>
            <p:nvPr/>
          </p:nvSpPr>
          <p:spPr bwMode="auto">
            <a:xfrm>
              <a:off x="408" y="3510"/>
              <a:ext cx="239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b="1"/>
                <a:t>过讨论     </a:t>
              </a:r>
              <a:r>
                <a:rPr lang="zh-CN" altLang="en-US" b="1" baseline="40000"/>
                <a:t>   </a:t>
              </a:r>
              <a:r>
                <a:rPr lang="zh-CN" altLang="en-US" b="1"/>
                <a:t>来认识 </a:t>
              </a:r>
              <a:r>
                <a:rPr lang="en-US" altLang="zh-CN" b="1" i="1"/>
                <a:t>E</a:t>
              </a:r>
              <a:r>
                <a:rPr lang="en-US" altLang="zh-CN" b="1"/>
                <a:t>.     </a:t>
              </a:r>
              <a:endParaRPr lang="en-US" altLang="zh-CN" b="1" i="1"/>
            </a:p>
          </p:txBody>
        </p:sp>
        <p:graphicFrame>
          <p:nvGraphicFramePr>
            <p:cNvPr id="24613" name="Object 37"/>
            <p:cNvGraphicFramePr>
              <a:graphicFrameLocks noChangeAspect="1"/>
            </p:cNvGraphicFramePr>
            <p:nvPr/>
          </p:nvGraphicFramePr>
          <p:xfrm>
            <a:off x="1211" y="3511"/>
            <a:ext cx="27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775" name="Equation" r:id="rId12" imgW="431613" imgH="406224" progId="Equation.DSMT4">
                    <p:embed/>
                  </p:oleObj>
                </mc:Choice>
                <mc:Fallback>
                  <p:oleObj name="Equation" r:id="rId12" imgW="431613" imgH="406224" progId="Equation.DSMT4">
                    <p:embed/>
                    <p:pic>
                      <p:nvPicPr>
                        <p:cNvPr id="0" name="Picture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1" y="3511"/>
                          <a:ext cx="272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674688" y="447675"/>
            <a:ext cx="7740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 dirty="0" smtClean="0">
                <a:solidFill>
                  <a:srgbClr val="0000FF"/>
                </a:solidFill>
              </a:rPr>
              <a:t>例</a:t>
            </a:r>
            <a:r>
              <a:rPr lang="en-US" altLang="zh-CN" b="1" dirty="0" smtClean="0"/>
              <a:t>   </a:t>
            </a:r>
            <a:r>
              <a:rPr lang="zh-CN" altLang="en-US" b="1" dirty="0"/>
              <a:t>以下两种说法在一般情形下为什么是</a:t>
            </a:r>
            <a:r>
              <a:rPr lang="zh-CN" altLang="en-US" b="1" dirty="0">
                <a:solidFill>
                  <a:srgbClr val="FF0000"/>
                </a:solidFill>
              </a:rPr>
              <a:t>错</a:t>
            </a:r>
            <a:r>
              <a:rPr lang="zh-CN" altLang="en-US" b="1" dirty="0"/>
              <a:t>的</a:t>
            </a:r>
            <a:r>
              <a:rPr lang="en-US" altLang="zh-CN" b="1" dirty="0"/>
              <a:t>?  </a:t>
            </a:r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657225" y="1100138"/>
            <a:ext cx="79883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</a:rPr>
              <a:t>(i)</a:t>
            </a:r>
            <a:r>
              <a:rPr lang="en-US" altLang="zh-CN" b="1"/>
              <a:t> </a:t>
            </a:r>
            <a:r>
              <a:rPr lang="zh-CN" altLang="en-US" b="1"/>
              <a:t>既然说开域是“非空连通开集”，那么闭域就是  </a:t>
            </a:r>
            <a:r>
              <a:rPr lang="zh-CN" altLang="en-US"/>
              <a:t> </a:t>
            </a:r>
          </a:p>
        </p:txBody>
      </p:sp>
      <p:sp>
        <p:nvSpPr>
          <p:cNvPr id="25609" name="Rectangle 9"/>
          <p:cNvSpPr>
            <a:spLocks noChangeArrowheads="1"/>
          </p:cNvSpPr>
          <p:nvPr/>
        </p:nvSpPr>
        <p:spPr bwMode="auto">
          <a:xfrm>
            <a:off x="658813" y="1751013"/>
            <a:ext cx="34083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b="1"/>
              <a:t>“</a:t>
            </a:r>
            <a:r>
              <a:rPr lang="zh-CN" altLang="en-US" b="1"/>
              <a:t>非空连通闭集”；</a:t>
            </a:r>
          </a:p>
        </p:txBody>
      </p:sp>
      <p:grpSp>
        <p:nvGrpSpPr>
          <p:cNvPr id="25636" name="Group 36"/>
          <p:cNvGrpSpPr>
            <a:grpSpLocks/>
          </p:cNvGrpSpPr>
          <p:nvPr/>
        </p:nvGrpSpPr>
        <p:grpSpPr bwMode="auto">
          <a:xfrm>
            <a:off x="655638" y="2357438"/>
            <a:ext cx="7986712" cy="549275"/>
            <a:chOff x="413" y="1485"/>
            <a:chExt cx="5031" cy="346"/>
          </a:xfrm>
        </p:grpSpPr>
        <p:graphicFrame>
          <p:nvGraphicFramePr>
            <p:cNvPr id="25610" name="Object 10"/>
            <p:cNvGraphicFramePr>
              <a:graphicFrameLocks noChangeAspect="1"/>
            </p:cNvGraphicFramePr>
            <p:nvPr/>
          </p:nvGraphicFramePr>
          <p:xfrm>
            <a:off x="2394" y="1573"/>
            <a:ext cx="25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61" name="Equation" r:id="rId4" imgW="406224" imgH="380835" progId="Equation.DSMT4">
                    <p:embed/>
                  </p:oleObj>
                </mc:Choice>
                <mc:Fallback>
                  <p:oleObj name="Equation" r:id="rId4" imgW="406224" imgH="380835" progId="Equation.DSMT4">
                    <p:embed/>
                    <p:pic>
                      <p:nvPicPr>
                        <p:cNvPr id="0" name="Picture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4" y="1573"/>
                          <a:ext cx="258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5634" name="Group 34"/>
            <p:cNvGrpSpPr>
              <a:grpSpLocks/>
            </p:cNvGrpSpPr>
            <p:nvPr/>
          </p:nvGrpSpPr>
          <p:grpSpPr bwMode="auto">
            <a:xfrm>
              <a:off x="413" y="1485"/>
              <a:ext cx="5031" cy="346"/>
              <a:chOff x="413" y="1485"/>
              <a:chExt cx="5031" cy="346"/>
            </a:xfrm>
          </p:grpSpPr>
          <p:sp>
            <p:nvSpPr>
              <p:cNvPr id="25611" name="Rectangle 11"/>
              <p:cNvSpPr>
                <a:spLocks noChangeArrowheads="1"/>
              </p:cNvSpPr>
              <p:nvPr/>
            </p:nvSpPr>
            <p:spPr bwMode="auto">
              <a:xfrm>
                <a:off x="413" y="1504"/>
                <a:ext cx="202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b="1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(</a:t>
                </a:r>
                <a:r>
                  <a:rPr lang="en-US" altLang="zh-CN" b="1">
                    <a:solidFill>
                      <a:srgbClr val="0000FF"/>
                    </a:solidFill>
                  </a:rPr>
                  <a:t>ii)</a:t>
                </a:r>
                <a:r>
                  <a:rPr lang="en-US" altLang="zh-CN" b="1"/>
                  <a:t> </a:t>
                </a:r>
                <a:r>
                  <a:rPr lang="zh-CN" altLang="en-US" b="1">
                    <a:cs typeface="Times New Roman" panose="02020603050405020304" pitchFamily="18" charset="0"/>
                  </a:rPr>
                  <a:t>要判别一个点集</a:t>
                </a: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25612" name="Rectangle 12"/>
              <p:cNvSpPr>
                <a:spLocks noChangeArrowheads="1"/>
              </p:cNvSpPr>
              <p:nvPr/>
            </p:nvSpPr>
            <p:spPr bwMode="auto">
              <a:xfrm>
                <a:off x="2573" y="1485"/>
                <a:ext cx="287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zh-CN" altLang="en-US" b="1">
                    <a:cs typeface="Times New Roman" panose="02020603050405020304" pitchFamily="18" charset="0"/>
                  </a:rPr>
                  <a:t>是否是闭域</a:t>
                </a:r>
                <a:r>
                  <a:rPr lang="en-US" altLang="zh-CN" b="1">
                    <a:cs typeface="Times New Roman" panose="02020603050405020304" pitchFamily="18" charset="0"/>
                  </a:rPr>
                  <a:t>,  </a:t>
                </a:r>
                <a:r>
                  <a:rPr lang="zh-CN" altLang="en-US" b="1">
                    <a:cs typeface="Times New Roman" panose="02020603050405020304" pitchFamily="18" charset="0"/>
                  </a:rPr>
                  <a:t>只要看其去除  </a:t>
                </a:r>
              </a:p>
            </p:txBody>
          </p:sp>
        </p:grpSp>
      </p:grpSp>
      <p:sp>
        <p:nvSpPr>
          <p:cNvPr id="25614" name="Rectangle 14"/>
          <p:cNvSpPr>
            <a:spLocks noChangeArrowheads="1"/>
          </p:cNvSpPr>
          <p:nvPr/>
        </p:nvSpPr>
        <p:spPr bwMode="auto">
          <a:xfrm>
            <a:off x="658813" y="2992438"/>
            <a:ext cx="56419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/>
              <a:t>边界后所得的是否为一开域</a:t>
            </a:r>
            <a:r>
              <a:rPr lang="en-US" altLang="zh-CN" b="1"/>
              <a:t>,   </a:t>
            </a:r>
            <a:r>
              <a:rPr lang="zh-CN" altLang="en-US" b="1"/>
              <a:t>即 </a:t>
            </a:r>
          </a:p>
        </p:txBody>
      </p:sp>
      <p:graphicFrame>
        <p:nvGraphicFramePr>
          <p:cNvPr id="25615" name="Object 15"/>
          <p:cNvGraphicFramePr>
            <a:graphicFrameLocks noChangeAspect="1"/>
          </p:cNvGraphicFramePr>
          <p:nvPr/>
        </p:nvGraphicFramePr>
        <p:xfrm>
          <a:off x="1835150" y="3749675"/>
          <a:ext cx="54895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62" name="Equation" r:id="rId6" imgW="5486400" imgH="431800" progId="Equation.DSMT4">
                  <p:embed/>
                </p:oleObj>
              </mc:Choice>
              <mc:Fallback>
                <p:oleObj name="Equation" r:id="rId6" imgW="5486400" imgH="431800" progId="Equation.DSMT4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749675"/>
                        <a:ext cx="548957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621" name="Group 21"/>
          <p:cNvGrpSpPr>
            <a:grpSpLocks/>
          </p:cNvGrpSpPr>
          <p:nvPr/>
        </p:nvGrpSpPr>
        <p:grpSpPr bwMode="auto">
          <a:xfrm>
            <a:off x="658813" y="4305300"/>
            <a:ext cx="7972425" cy="558800"/>
            <a:chOff x="415" y="2712"/>
            <a:chExt cx="5022" cy="352"/>
          </a:xfrm>
        </p:grpSpPr>
        <p:sp>
          <p:nvSpPr>
            <p:cNvPr id="25619" name="Rectangle 19"/>
            <p:cNvSpPr>
              <a:spLocks noChangeArrowheads="1"/>
            </p:cNvSpPr>
            <p:nvPr/>
          </p:nvSpPr>
          <p:spPr bwMode="auto">
            <a:xfrm>
              <a:off x="415" y="2712"/>
              <a:ext cx="13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zh-CN" altLang="en-US" b="1">
                  <a:solidFill>
                    <a:srgbClr val="0000FF"/>
                  </a:solidFill>
                  <a:latin typeface="Arial" panose="020B0604020202020204" pitchFamily="34" charset="0"/>
                  <a:cs typeface="Times New Roman" panose="02020603050405020304" pitchFamily="18" charset="0"/>
                </a:rPr>
                <a:t>答 </a:t>
              </a:r>
              <a:r>
                <a:rPr lang="en-US" altLang="zh-CN" b="1">
                  <a:solidFill>
                    <a:srgbClr val="0000FF"/>
                  </a:solidFill>
                  <a:cs typeface="Times New Roman" panose="02020603050405020304" pitchFamily="18" charset="0"/>
                </a:rPr>
                <a:t>(</a:t>
              </a:r>
              <a:r>
                <a:rPr lang="en-US" altLang="zh-CN" b="1">
                  <a:solidFill>
                    <a:srgbClr val="0000FF"/>
                  </a:solidFill>
                </a:rPr>
                <a:t>i) </a:t>
              </a:r>
              <a:r>
                <a:rPr lang="zh-CN" altLang="en-US" b="1">
                  <a:cs typeface="Times New Roman" panose="02020603050405020304" pitchFamily="18" charset="0"/>
                </a:rPr>
                <a:t>例如取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graphicFrame>
          <p:nvGraphicFramePr>
            <p:cNvPr id="25618" name="Object 18"/>
            <p:cNvGraphicFramePr>
              <a:graphicFrameLocks noChangeAspect="1"/>
            </p:cNvGraphicFramePr>
            <p:nvPr/>
          </p:nvGraphicFramePr>
          <p:xfrm>
            <a:off x="1711" y="2747"/>
            <a:ext cx="1912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63" name="Equation" r:id="rId8" imgW="3035300" imgH="508000" progId="Equation.DSMT4">
                    <p:embed/>
                  </p:oleObj>
                </mc:Choice>
                <mc:Fallback>
                  <p:oleObj name="Equation" r:id="rId8" imgW="3035300" imgH="508000" progId="Equation.DSMT4">
                    <p:embed/>
                    <p:pic>
                      <p:nvPicPr>
                        <p:cNvPr id="0" name="Picture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1" y="2747"/>
                          <a:ext cx="1912" cy="3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20" name="Rectangle 20"/>
            <p:cNvSpPr>
              <a:spLocks noChangeArrowheads="1"/>
            </p:cNvSpPr>
            <p:nvPr/>
          </p:nvSpPr>
          <p:spPr bwMode="auto">
            <a:xfrm>
              <a:off x="3560" y="2728"/>
              <a:ext cx="18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b="1"/>
                <a:t> </a:t>
              </a:r>
              <a:r>
                <a:rPr lang="zh-CN" altLang="en-US" b="1">
                  <a:cs typeface="Times New Roman" panose="02020603050405020304" pitchFamily="18" charset="0"/>
                </a:rPr>
                <a:t>这是一个非空连  </a:t>
              </a:r>
              <a:r>
                <a:rPr lang="zh-CN" altLang="en-US" sz="900"/>
                <a:t> 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5624" name="Rectangle 24"/>
              <p:cNvSpPr>
                <a:spLocks noChangeArrowheads="1"/>
              </p:cNvSpPr>
              <p:nvPr/>
            </p:nvSpPr>
            <p:spPr bwMode="auto">
              <a:xfrm>
                <a:off x="642938" y="4947771"/>
                <a:ext cx="8105526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r>
                  <a:rPr lang="zh-CN" altLang="en-US" b="1" dirty="0" smtClean="0">
                    <a:cs typeface="Times New Roman" panose="02020603050405020304" pitchFamily="18" charset="0"/>
                  </a:rPr>
                  <a:t>通闭集</a:t>
                </a:r>
                <a:r>
                  <a:rPr lang="en-US" altLang="zh-CN" b="1" dirty="0"/>
                  <a:t>. </a:t>
                </a:r>
                <a:r>
                  <a:rPr lang="zh-CN" altLang="en-US" b="1" dirty="0">
                    <a:cs typeface="Times New Roman" panose="02020603050405020304" pitchFamily="18" charset="0"/>
                  </a:rPr>
                  <a:t>但因它</a:t>
                </a:r>
                <a:r>
                  <a:rPr lang="zh-CN" altLang="en-US" b="1" dirty="0" smtClean="0">
                    <a:cs typeface="Times New Roman" panose="02020603050405020304" pitchFamily="18" charset="0"/>
                  </a:rPr>
                  <a:t>是集合 </a:t>
                </a:r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𝑮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={</m:t>
                    </m:r>
                    <m:d>
                      <m:d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</m:d>
                    <m:r>
                      <a:rPr lang="en-US" altLang="zh-CN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𝒙𝒚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altLang="zh-CN" b="1" i="1" dirty="0">
                    <a:cs typeface="Times New Roman" panose="02020603050405020304" pitchFamily="18" charset="0"/>
                  </a:rPr>
                  <a:t> </a:t>
                </a:r>
                <a:r>
                  <a:rPr lang="zh-CN" altLang="en-US" b="1" dirty="0">
                    <a:cs typeface="Times New Roman" panose="02020603050405020304" pitchFamily="18" charset="0"/>
                  </a:rPr>
                  <a:t>与其边  </a:t>
                </a:r>
                <a:endParaRPr lang="zh-CN" altLang="en-US" sz="1800" dirty="0"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5624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2938" y="4947771"/>
                <a:ext cx="8105526" cy="523220"/>
              </a:xfrm>
              <a:prstGeom prst="rect">
                <a:avLst/>
              </a:prstGeom>
              <a:blipFill rotWithShape="0">
                <a:blip r:embed="rId10"/>
                <a:stretch>
                  <a:fillRect l="-1504" t="-15294" b="-3411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635" name="Group 35"/>
          <p:cNvGrpSpPr>
            <a:grpSpLocks/>
          </p:cNvGrpSpPr>
          <p:nvPr/>
        </p:nvGrpSpPr>
        <p:grpSpPr bwMode="auto">
          <a:xfrm>
            <a:off x="649288" y="5553075"/>
            <a:ext cx="7948612" cy="539750"/>
            <a:chOff x="409" y="3498"/>
            <a:chExt cx="5007" cy="340"/>
          </a:xfrm>
        </p:grpSpPr>
        <p:graphicFrame>
          <p:nvGraphicFramePr>
            <p:cNvPr id="25627" name="Object 27"/>
            <p:cNvGraphicFramePr>
              <a:graphicFrameLocks noChangeAspect="1"/>
            </p:cNvGraphicFramePr>
            <p:nvPr/>
          </p:nvGraphicFramePr>
          <p:xfrm>
            <a:off x="2925" y="3579"/>
            <a:ext cx="1122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64" name="Equation" r:id="rId11" imgW="1777229" imgH="406224" progId="Equation.DSMT4">
                    <p:embed/>
                  </p:oleObj>
                </mc:Choice>
                <mc:Fallback>
                  <p:oleObj name="Equation" r:id="rId11" imgW="1777229" imgH="406224" progId="Equation.DSMT4">
                    <p:embed/>
                    <p:pic>
                      <p:nvPicPr>
                        <p:cNvPr id="0" name="Picture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5" y="3579"/>
                          <a:ext cx="1122" cy="25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28" name="Rectangle 28"/>
            <p:cNvSpPr>
              <a:spLocks noChangeArrowheads="1"/>
            </p:cNvSpPr>
            <p:nvPr/>
          </p:nvSpPr>
          <p:spPr bwMode="auto">
            <a:xfrm>
              <a:off x="409" y="3498"/>
              <a:ext cx="260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zh-CN" altLang="en-US" b="1">
                  <a:cs typeface="Times New Roman" panose="02020603050405020304" pitchFamily="18" charset="0"/>
                </a:rPr>
                <a:t>界 </a:t>
              </a:r>
              <a:r>
                <a:rPr lang="en-US" altLang="zh-CN" b="1">
                  <a:cs typeface="Times New Roman" panose="02020603050405020304" pitchFamily="18" charset="0"/>
                </a:rPr>
                <a:t>(</a:t>
              </a:r>
              <a:r>
                <a:rPr lang="zh-CN" altLang="en-US" b="1">
                  <a:cs typeface="Times New Roman" panose="02020603050405020304" pitchFamily="18" charset="0"/>
                </a:rPr>
                <a:t>二坐标轴</a:t>
              </a:r>
              <a:r>
                <a:rPr lang="en-US" altLang="zh-CN" b="1"/>
                <a:t>) </a:t>
              </a:r>
              <a:r>
                <a:rPr lang="zh-CN" altLang="en-US" b="1">
                  <a:latin typeface="Arial" panose="020B0604020202020204" pitchFamily="34" charset="0"/>
                  <a:cs typeface="Times New Roman" panose="02020603050405020304" pitchFamily="18" charset="0"/>
                </a:rPr>
                <a:t>的并集 </a:t>
              </a:r>
              <a:r>
                <a:rPr lang="en-US" altLang="zh-CN" b="1">
                  <a:cs typeface="Times New Roman" panose="02020603050405020304" pitchFamily="18" charset="0"/>
                </a:rPr>
                <a:t>(</a:t>
              </a:r>
              <a:r>
                <a:rPr lang="zh-CN" altLang="en-US" b="1">
                  <a:latin typeface="Arial" panose="020B0604020202020204" pitchFamily="34" charset="0"/>
                  <a:cs typeface="Times New Roman" panose="02020603050405020304" pitchFamily="18" charset="0"/>
                </a:rPr>
                <a:t>即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5629" name="Rectangle 29"/>
            <p:cNvSpPr>
              <a:spLocks noChangeArrowheads="1"/>
            </p:cNvSpPr>
            <p:nvPr/>
          </p:nvSpPr>
          <p:spPr bwMode="auto">
            <a:xfrm>
              <a:off x="3990" y="3511"/>
              <a:ext cx="14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b="1">
                  <a:cs typeface="Times New Roman" panose="02020603050405020304" pitchFamily="18" charset="0"/>
                </a:rPr>
                <a:t>),  </a:t>
              </a:r>
              <a:r>
                <a:rPr lang="zh-CN" altLang="en-US" b="1">
                  <a:latin typeface="Arial" panose="020B0604020202020204" pitchFamily="34" charset="0"/>
                  <a:cs typeface="Times New Roman" panose="02020603050405020304" pitchFamily="18" charset="0"/>
                </a:rPr>
                <a:t>而 </a:t>
              </a:r>
              <a:r>
                <a:rPr lang="en-US" altLang="zh-CN" b="1" i="1">
                  <a:cs typeface="Times New Roman" panose="02020603050405020304" pitchFamily="18" charset="0"/>
                </a:rPr>
                <a:t>G </a:t>
              </a:r>
              <a:r>
                <a:rPr lang="zh-CN" altLang="en-US" b="1">
                  <a:cs typeface="Times New Roman" panose="02020603050405020304" pitchFamily="18" charset="0"/>
                </a:rPr>
                <a:t>不是  </a:t>
              </a:r>
              <a:endParaRPr lang="zh-CN" altLang="en-US" sz="18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658813" y="434975"/>
            <a:ext cx="76120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>
                <a:latin typeface="Arial" panose="020B0604020202020204" pitchFamily="34" charset="0"/>
              </a:rPr>
              <a:t>开域</a:t>
            </a:r>
            <a:r>
              <a:rPr lang="en-US" altLang="zh-CN" b="1">
                <a:latin typeface="Arial" panose="020B0604020202020204" pitchFamily="34" charset="0"/>
              </a:rPr>
              <a:t>,  </a:t>
            </a:r>
            <a:r>
              <a:rPr lang="zh-CN" altLang="en-US" b="1">
                <a:latin typeface="Arial" panose="020B0604020202020204" pitchFamily="34" charset="0"/>
              </a:rPr>
              <a:t>故 </a:t>
            </a:r>
            <a:r>
              <a:rPr lang="en-US" altLang="zh-CN" b="1" i="1"/>
              <a:t>S</a:t>
            </a:r>
            <a:r>
              <a:rPr lang="en-US" altLang="zh-CN" b="1">
                <a:latin typeface="Arial" panose="020B0604020202020204" pitchFamily="34" charset="0"/>
              </a:rPr>
              <a:t> </a:t>
            </a:r>
            <a:r>
              <a:rPr lang="zh-CN" altLang="en-US" b="1">
                <a:latin typeface="Arial" panose="020B0604020202020204" pitchFamily="34" charset="0"/>
              </a:rPr>
              <a:t>不是闭域 </a:t>
            </a:r>
            <a:r>
              <a:rPr lang="en-US" altLang="zh-CN" b="1"/>
              <a:t>(</a:t>
            </a:r>
            <a:r>
              <a:rPr lang="zh-CN" altLang="en-US" b="1">
                <a:latin typeface="Arial" panose="020B0604020202020204" pitchFamily="34" charset="0"/>
              </a:rPr>
              <a:t>不符合闭域的定义</a:t>
            </a:r>
            <a:r>
              <a:rPr lang="en-US" altLang="zh-CN" b="1"/>
              <a:t>).           </a:t>
            </a:r>
            <a:endParaRPr lang="en-US" altLang="zh-CN" sz="1800"/>
          </a:p>
        </p:txBody>
      </p:sp>
      <p:grpSp>
        <p:nvGrpSpPr>
          <p:cNvPr id="26663" name="Group 39"/>
          <p:cNvGrpSpPr>
            <a:grpSpLocks/>
          </p:cNvGrpSpPr>
          <p:nvPr/>
        </p:nvGrpSpPr>
        <p:grpSpPr bwMode="auto">
          <a:xfrm>
            <a:off x="1835150" y="2384425"/>
            <a:ext cx="5868988" cy="2351088"/>
            <a:chOff x="1156" y="1639"/>
            <a:chExt cx="3697" cy="1481"/>
          </a:xfrm>
        </p:grpSpPr>
        <p:grpSp>
          <p:nvGrpSpPr>
            <p:cNvPr id="26662" name="Group 38"/>
            <p:cNvGrpSpPr>
              <a:grpSpLocks/>
            </p:cNvGrpSpPr>
            <p:nvPr/>
          </p:nvGrpSpPr>
          <p:grpSpPr bwMode="auto">
            <a:xfrm>
              <a:off x="1156" y="1639"/>
              <a:ext cx="3697" cy="982"/>
              <a:chOff x="1156" y="1639"/>
              <a:chExt cx="3697" cy="982"/>
            </a:xfrm>
          </p:grpSpPr>
          <p:sp>
            <p:nvSpPr>
              <p:cNvPr id="26661" name="Oval 37"/>
              <p:cNvSpPr>
                <a:spLocks noChangeArrowheads="1"/>
              </p:cNvSpPr>
              <p:nvPr/>
            </p:nvSpPr>
            <p:spPr bwMode="auto">
              <a:xfrm>
                <a:off x="3984" y="1752"/>
                <a:ext cx="869" cy="869"/>
              </a:xfrm>
              <a:prstGeom prst="ellipse">
                <a:avLst/>
              </a:prstGeom>
              <a:solidFill>
                <a:srgbClr val="99CC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60" name="Oval 36"/>
              <p:cNvSpPr>
                <a:spLocks noChangeArrowheads="1"/>
              </p:cNvSpPr>
              <p:nvPr/>
            </p:nvSpPr>
            <p:spPr bwMode="auto">
              <a:xfrm>
                <a:off x="2555" y="1752"/>
                <a:ext cx="869" cy="869"/>
              </a:xfrm>
              <a:prstGeom prst="ellipse">
                <a:avLst/>
              </a:prstGeom>
              <a:solidFill>
                <a:srgbClr val="99CCFF"/>
              </a:solidFill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43" name="Oval 19"/>
              <p:cNvSpPr>
                <a:spLocks noChangeArrowheads="1"/>
              </p:cNvSpPr>
              <p:nvPr/>
            </p:nvSpPr>
            <p:spPr bwMode="auto">
              <a:xfrm>
                <a:off x="1156" y="1752"/>
                <a:ext cx="869" cy="869"/>
              </a:xfrm>
              <a:prstGeom prst="ellipse">
                <a:avLst/>
              </a:prstGeom>
              <a:solidFill>
                <a:srgbClr val="99CCFF"/>
              </a:soli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6646" name="Line 22"/>
              <p:cNvSpPr>
                <a:spLocks noChangeShapeType="1"/>
              </p:cNvSpPr>
              <p:nvPr/>
            </p:nvSpPr>
            <p:spPr bwMode="auto">
              <a:xfrm rot="2078457" flipH="1" flipV="1">
                <a:off x="1886" y="1639"/>
                <a:ext cx="23" cy="215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6647" name="Object 23"/>
              <p:cNvGraphicFramePr>
                <a:graphicFrameLocks noChangeAspect="1"/>
              </p:cNvGraphicFramePr>
              <p:nvPr/>
            </p:nvGraphicFramePr>
            <p:xfrm>
              <a:off x="1483" y="2069"/>
              <a:ext cx="201" cy="1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852" name="Equation" r:id="rId4" imgW="317225" imgH="291847" progId="Equation.DSMT4">
                      <p:embed/>
                    </p:oleObj>
                  </mc:Choice>
                  <mc:Fallback>
                    <p:oleObj name="Equation" r:id="rId4" imgW="317225" imgH="291847" progId="Equation.DSMT4">
                      <p:embed/>
                      <p:pic>
                        <p:nvPicPr>
                          <p:cNvPr id="0" name="Picture 5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83" y="2069"/>
                            <a:ext cx="201" cy="18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648" name="Object 24"/>
              <p:cNvGraphicFramePr>
                <a:graphicFrameLocks noChangeAspect="1"/>
              </p:cNvGraphicFramePr>
              <p:nvPr/>
            </p:nvGraphicFramePr>
            <p:xfrm>
              <a:off x="2890" y="2069"/>
              <a:ext cx="201" cy="1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853" name="Equation" r:id="rId6" imgW="317225" imgH="291847" progId="Equation.DSMT4">
                      <p:embed/>
                    </p:oleObj>
                  </mc:Choice>
                  <mc:Fallback>
                    <p:oleObj name="Equation" r:id="rId6" imgW="317225" imgH="291847" progId="Equation.DSMT4">
                      <p:embed/>
                      <p:pic>
                        <p:nvPicPr>
                          <p:cNvPr id="0" name="Picture 5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90" y="2069"/>
                            <a:ext cx="201" cy="18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6649" name="Object 25"/>
              <p:cNvGraphicFramePr>
                <a:graphicFrameLocks noChangeAspect="1"/>
              </p:cNvGraphicFramePr>
              <p:nvPr/>
            </p:nvGraphicFramePr>
            <p:xfrm>
              <a:off x="4333" y="2080"/>
              <a:ext cx="200" cy="1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6854" name="Equation" r:id="rId8" imgW="317225" imgH="291847" progId="Equation.DSMT4">
                      <p:embed/>
                    </p:oleObj>
                  </mc:Choice>
                  <mc:Fallback>
                    <p:oleObj name="Equation" r:id="rId8" imgW="317225" imgH="291847" progId="Equation.DSMT4">
                      <p:embed/>
                      <p:pic>
                        <p:nvPicPr>
                          <p:cNvPr id="0" name="Picture 5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33" y="2080"/>
                            <a:ext cx="200" cy="18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6650" name="Text Box 26"/>
            <p:cNvSpPr txBox="1">
              <a:spLocks noChangeArrowheads="1"/>
            </p:cNvSpPr>
            <p:nvPr/>
          </p:nvSpPr>
          <p:spPr bwMode="auto">
            <a:xfrm>
              <a:off x="1386" y="2614"/>
              <a:ext cx="3360" cy="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400" b="1"/>
                <a:t>(a)                         (b)                        (c)  </a:t>
              </a:r>
            </a:p>
            <a:p>
              <a:pPr algn="just">
                <a:lnSpc>
                  <a:spcPct val="130000"/>
                </a:lnSpc>
              </a:pPr>
              <a:r>
                <a:rPr lang="en-US" altLang="zh-CN" sz="2400" b="1"/>
                <a:t>                        </a:t>
              </a:r>
              <a:r>
                <a:rPr lang="zh-CN" altLang="en-US" sz="2400" b="1"/>
                <a:t>图 </a:t>
              </a:r>
              <a:r>
                <a:rPr lang="en-US" altLang="zh-CN" sz="2400" b="1"/>
                <a:t>16 – 6</a:t>
              </a:r>
              <a:r>
                <a:rPr lang="en-US" altLang="zh-CN" sz="2400"/>
                <a:t>  </a:t>
              </a:r>
              <a:endParaRPr lang="en-US" altLang="zh-CN"/>
            </a:p>
          </p:txBody>
        </p:sp>
      </p:grpSp>
      <p:sp>
        <p:nvSpPr>
          <p:cNvPr id="26635" name="Rectangle 11"/>
          <p:cNvSpPr>
            <a:spLocks noChangeArrowheads="1"/>
          </p:cNvSpPr>
          <p:nvPr/>
        </p:nvSpPr>
        <p:spPr bwMode="auto">
          <a:xfrm>
            <a:off x="650875" y="1087438"/>
            <a:ext cx="3381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b="1">
                <a:solidFill>
                  <a:srgbClr val="0000FF"/>
                </a:solidFill>
              </a:rPr>
              <a:t>ii) </a:t>
            </a:r>
            <a:r>
              <a:rPr lang="zh-CN" altLang="en-US" b="1">
                <a:cs typeface="Times New Roman" panose="02020603050405020304" pitchFamily="18" charset="0"/>
              </a:rPr>
              <a:t>如图</a:t>
            </a:r>
            <a:r>
              <a:rPr lang="en-US" altLang="zh-CN" b="1"/>
              <a:t>16 – 6 </a:t>
            </a:r>
            <a:r>
              <a:rPr lang="zh-CN" altLang="en-US" b="1">
                <a:cs typeface="Times New Roman" panose="02020603050405020304" pitchFamily="18" charset="0"/>
              </a:rPr>
              <a:t>所示</a:t>
            </a:r>
            <a:r>
              <a:rPr lang="en-US" altLang="zh-CN" b="1"/>
              <a:t>,  </a:t>
            </a:r>
            <a:endParaRPr lang="en-US" altLang="zh-CN" sz="1800">
              <a:latin typeface="Arial" panose="020B0604020202020204" pitchFamily="34" charset="0"/>
            </a:endParaRPr>
          </a:p>
        </p:txBody>
      </p:sp>
      <p:grpSp>
        <p:nvGrpSpPr>
          <p:cNvPr id="26659" name="Group 35"/>
          <p:cNvGrpSpPr>
            <a:grpSpLocks/>
          </p:cNvGrpSpPr>
          <p:nvPr/>
        </p:nvGrpSpPr>
        <p:grpSpPr bwMode="auto">
          <a:xfrm>
            <a:off x="633413" y="1684338"/>
            <a:ext cx="7899400" cy="557212"/>
            <a:chOff x="399" y="1079"/>
            <a:chExt cx="4976" cy="351"/>
          </a:xfrm>
        </p:grpSpPr>
        <p:graphicFrame>
          <p:nvGraphicFramePr>
            <p:cNvPr id="26638" name="Object 14"/>
            <p:cNvGraphicFramePr>
              <a:graphicFrameLocks noChangeAspect="1"/>
            </p:cNvGraphicFramePr>
            <p:nvPr/>
          </p:nvGraphicFramePr>
          <p:xfrm>
            <a:off x="886" y="1162"/>
            <a:ext cx="116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55" name="Equation" r:id="rId10" imgW="1841500" imgH="393700" progId="Equation.DSMT4">
                    <p:embed/>
                  </p:oleObj>
                </mc:Choice>
                <mc:Fallback>
                  <p:oleObj name="Equation" r:id="rId10" imgW="1841500" imgH="393700" progId="Equation.DSMT4">
                    <p:embed/>
                    <p:pic>
                      <p:nvPicPr>
                        <p:cNvPr id="0" name="Picture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6" y="1162"/>
                          <a:ext cx="1162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7" name="Object 13"/>
            <p:cNvGraphicFramePr>
              <a:graphicFrameLocks noChangeAspect="1"/>
            </p:cNvGraphicFramePr>
            <p:nvPr/>
          </p:nvGraphicFramePr>
          <p:xfrm>
            <a:off x="3556" y="1174"/>
            <a:ext cx="1208" cy="2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856" name="Equation" r:id="rId12" imgW="1916868" imgH="406224" progId="Equation.DSMT4">
                    <p:embed/>
                  </p:oleObj>
                </mc:Choice>
                <mc:Fallback>
                  <p:oleObj name="Equation" r:id="rId12" imgW="1916868" imgH="406224" progId="Equation.DSMT4">
                    <p:embed/>
                    <p:pic>
                      <p:nvPicPr>
                        <p:cNvPr id="0" name="Picture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6" y="1174"/>
                          <a:ext cx="1208" cy="2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39" name="Rectangle 15"/>
            <p:cNvSpPr>
              <a:spLocks noChangeArrowheads="1"/>
            </p:cNvSpPr>
            <p:nvPr/>
          </p:nvSpPr>
          <p:spPr bwMode="auto">
            <a:xfrm>
              <a:off x="399" y="1079"/>
              <a:ext cx="5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b="1"/>
                <a:t>集为</a:t>
              </a:r>
              <a:r>
                <a:rPr lang="zh-CN" altLang="en-US" sz="1000" b="1"/>
                <a:t> 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6640" name="Rectangle 16"/>
            <p:cNvSpPr>
              <a:spLocks noChangeArrowheads="1"/>
            </p:cNvSpPr>
            <p:nvPr/>
          </p:nvSpPr>
          <p:spPr bwMode="auto">
            <a:xfrm>
              <a:off x="2031" y="1103"/>
              <a:ext cx="158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100" b="1">
                  <a:latin typeface="Arial" panose="020B0604020202020204" pitchFamily="34" charset="0"/>
                </a:rPr>
                <a:t> </a:t>
              </a:r>
              <a:r>
                <a:rPr lang="en-US" altLang="zh-CN" b="1"/>
                <a:t>(c)</a:t>
              </a:r>
              <a:r>
                <a:rPr lang="en-US" altLang="zh-CN" sz="1100" b="1">
                  <a:latin typeface="Arial" panose="020B0604020202020204" pitchFamily="34" charset="0"/>
                </a:rPr>
                <a:t> </a:t>
              </a:r>
              <a:r>
                <a:rPr lang="zh-CN" altLang="en-US" b="1"/>
                <a:t>中的点集为 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6652" name="Text Box 28"/>
            <p:cNvSpPr txBox="1">
              <a:spLocks noChangeArrowheads="1"/>
            </p:cNvSpPr>
            <p:nvPr/>
          </p:nvSpPr>
          <p:spPr bwMode="auto">
            <a:xfrm>
              <a:off x="4785" y="1079"/>
              <a:ext cx="5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/>
                <a:t>易见  </a:t>
              </a:r>
            </a:p>
          </p:txBody>
        </p:sp>
      </p:grpSp>
      <p:sp>
        <p:nvSpPr>
          <p:cNvPr id="26658" name="Rectangle 34"/>
          <p:cNvSpPr>
            <a:spLocks noChangeArrowheads="1"/>
          </p:cNvSpPr>
          <p:nvPr/>
        </p:nvSpPr>
        <p:spPr bwMode="auto">
          <a:xfrm>
            <a:off x="684213" y="4978400"/>
            <a:ext cx="7346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 i="1">
                <a:cs typeface="Times New Roman" panose="02020603050405020304" pitchFamily="18" charset="0"/>
              </a:rPr>
              <a:t>E </a:t>
            </a:r>
            <a:r>
              <a:rPr lang="zh-CN" altLang="en-US" b="1"/>
              <a:t>为一开域</a:t>
            </a:r>
            <a:r>
              <a:rPr lang="en-US" altLang="zh-CN" b="1"/>
              <a:t>,  </a:t>
            </a:r>
            <a:r>
              <a:rPr lang="zh-CN" altLang="en-US" b="1"/>
              <a:t>据定义 </a:t>
            </a:r>
            <a:r>
              <a:rPr lang="en-US" altLang="zh-CN" b="1" i="1"/>
              <a:t>F </a:t>
            </a:r>
            <a:r>
              <a:rPr lang="zh-CN" altLang="en-US" b="1"/>
              <a:t>则为闭域；然而            </a:t>
            </a:r>
            <a:r>
              <a:rPr lang="zh-CN" altLang="en-US"/>
              <a:t> </a:t>
            </a:r>
          </a:p>
        </p:txBody>
      </p:sp>
      <p:graphicFrame>
        <p:nvGraphicFramePr>
          <p:cNvPr id="26664" name="Object 40"/>
          <p:cNvGraphicFramePr>
            <a:graphicFrameLocks noChangeAspect="1"/>
          </p:cNvGraphicFramePr>
          <p:nvPr/>
        </p:nvGraphicFramePr>
        <p:xfrm>
          <a:off x="3295650" y="5762625"/>
          <a:ext cx="255270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857" name="Equation" r:id="rId14" imgW="2552700" imgH="406400" progId="Equation.DSMT4">
                  <p:embed/>
                </p:oleObj>
              </mc:Choice>
              <mc:Fallback>
                <p:oleObj name="Equation" r:id="rId14" imgW="2552700" imgH="406400" progId="Equation.DSMT4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5650" y="5762625"/>
                        <a:ext cx="2552700" cy="403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65" name="Rectangle 41"/>
          <p:cNvSpPr>
            <a:spLocks noChangeArrowheads="1"/>
          </p:cNvSpPr>
          <p:nvPr/>
        </p:nvSpPr>
        <p:spPr bwMode="auto">
          <a:xfrm>
            <a:off x="3935413" y="1087438"/>
            <a:ext cx="45243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/>
              <a:t>(a)</a:t>
            </a:r>
            <a:r>
              <a:rPr lang="zh-CN" altLang="en-US" b="1"/>
              <a:t>中的点集为 </a:t>
            </a:r>
            <a:r>
              <a:rPr lang="en-US" altLang="zh-CN" b="1" i="1"/>
              <a:t>D</a:t>
            </a:r>
            <a:r>
              <a:rPr lang="en-US" altLang="zh-CN" b="1"/>
              <a:t>;  (b)</a:t>
            </a:r>
            <a:r>
              <a:rPr lang="zh-CN" altLang="en-US" b="1"/>
              <a:t>中的点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2" name="Rectangle 14"/>
          <p:cNvSpPr>
            <a:spLocks noChangeArrowheads="1"/>
          </p:cNvSpPr>
          <p:nvPr/>
        </p:nvSpPr>
        <p:spPr bwMode="auto">
          <a:xfrm>
            <a:off x="647700" y="620713"/>
            <a:ext cx="49323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/>
              <a:t>显然不符合它为闭域的定义</a:t>
            </a:r>
            <a:r>
              <a:rPr lang="en-US" altLang="zh-CN" b="1"/>
              <a:t>.                         </a:t>
            </a:r>
            <a:endParaRPr lang="en-US" altLang="zh-CN"/>
          </a:p>
        </p:txBody>
      </p:sp>
      <p:grpSp>
        <p:nvGrpSpPr>
          <p:cNvPr id="27675" name="Group 27"/>
          <p:cNvGrpSpPr>
            <a:grpSpLocks/>
          </p:cNvGrpSpPr>
          <p:nvPr/>
        </p:nvGrpSpPr>
        <p:grpSpPr bwMode="auto">
          <a:xfrm>
            <a:off x="623888" y="1270000"/>
            <a:ext cx="7335837" cy="519113"/>
            <a:chOff x="393" y="1094"/>
            <a:chExt cx="4621" cy="327"/>
          </a:xfrm>
        </p:grpSpPr>
        <p:graphicFrame>
          <p:nvGraphicFramePr>
            <p:cNvPr id="27664" name="Object 16"/>
            <p:cNvGraphicFramePr>
              <a:graphicFrameLocks noChangeAspect="1"/>
            </p:cNvGraphicFramePr>
            <p:nvPr/>
          </p:nvGraphicFramePr>
          <p:xfrm>
            <a:off x="2069" y="1118"/>
            <a:ext cx="2945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07" name="Equation" r:id="rId4" imgW="4673600" imgH="431800" progId="Equation.DSMT4">
                    <p:embed/>
                  </p:oleObj>
                </mc:Choice>
                <mc:Fallback>
                  <p:oleObj name="Equation" r:id="rId4" imgW="4673600" imgH="431800" progId="Equation.DSMT4">
                    <p:embed/>
                    <p:pic>
                      <p:nvPicPr>
                        <p:cNvPr id="0" name="Picture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9" y="1118"/>
                          <a:ext cx="2945" cy="2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66" name="Rectangle 18"/>
            <p:cNvSpPr>
              <a:spLocks noChangeArrowheads="1"/>
            </p:cNvSpPr>
            <p:nvPr/>
          </p:nvSpPr>
          <p:spPr bwMode="auto">
            <a:xfrm>
              <a:off x="393" y="1094"/>
              <a:ext cx="153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/>
                <a:t>由此又可见到</a:t>
              </a:r>
              <a:r>
                <a:rPr lang="en-US" altLang="zh-CN" b="1"/>
                <a:t>:</a:t>
              </a:r>
            </a:p>
          </p:txBody>
        </p:sp>
      </p:grpSp>
      <p:sp>
        <p:nvSpPr>
          <p:cNvPr id="27667" name="Rectangle 19"/>
          <p:cNvSpPr>
            <a:spLocks noChangeArrowheads="1"/>
          </p:cNvSpPr>
          <p:nvPr/>
        </p:nvSpPr>
        <p:spPr bwMode="auto">
          <a:xfrm>
            <a:off x="1943100" y="2312988"/>
            <a:ext cx="51212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zh-CN" altLang="en-US" sz="3600">
                <a:solidFill>
                  <a:srgbClr val="0000FF"/>
                </a:solidFill>
                <a:ea typeface="华文新魏" panose="02010800040101010101" pitchFamily="2" charset="-122"/>
              </a:rPr>
              <a:t>二、</a:t>
            </a:r>
            <a:r>
              <a:rPr lang="en-US" altLang="zh-CN" sz="3600" b="1">
                <a:solidFill>
                  <a:srgbClr val="0000FF"/>
                </a:solidFill>
              </a:rPr>
              <a:t>R</a:t>
            </a:r>
            <a:r>
              <a:rPr lang="en-US" altLang="zh-CN" sz="3600" b="1" baseline="40000">
                <a:solidFill>
                  <a:srgbClr val="0000FF"/>
                </a:solidFill>
              </a:rPr>
              <a:t>2</a:t>
            </a:r>
            <a:r>
              <a:rPr lang="zh-CN" altLang="en-US" sz="3600">
                <a:solidFill>
                  <a:srgbClr val="0000FF"/>
                </a:solidFill>
                <a:ea typeface="华文新魏" panose="02010800040101010101" pitchFamily="2" charset="-122"/>
              </a:rPr>
              <a:t>上的完备性定理</a:t>
            </a:r>
            <a:r>
              <a:rPr lang="zh-CN" altLang="en-US" sz="3600" b="1">
                <a:solidFill>
                  <a:srgbClr val="0000FF"/>
                </a:solidFill>
              </a:rPr>
              <a:t>      </a:t>
            </a:r>
          </a:p>
        </p:txBody>
      </p:sp>
      <p:sp>
        <p:nvSpPr>
          <p:cNvPr id="27670" name="Rectangle 22"/>
          <p:cNvSpPr>
            <a:spLocks noChangeArrowheads="1"/>
          </p:cNvSpPr>
          <p:nvPr/>
        </p:nvSpPr>
        <p:spPr bwMode="auto">
          <a:xfrm>
            <a:off x="615950" y="3199934"/>
            <a:ext cx="79168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</a:t>
            </a:r>
            <a:r>
              <a:rPr lang="en-US" altLang="zh-CN" b="1" dirty="0" smtClean="0"/>
              <a:t>  </a:t>
            </a:r>
            <a:r>
              <a:rPr lang="zh-CN" altLang="en-US" b="1" dirty="0">
                <a:solidFill>
                  <a:srgbClr val="0000FF"/>
                </a:solidFill>
              </a:rPr>
              <a:t>平面点列的收敛性定义及柯西准则   </a:t>
            </a:r>
            <a:r>
              <a:rPr lang="zh-CN" altLang="en-US" b="1" dirty="0"/>
              <a:t>反映实数 </a:t>
            </a:r>
          </a:p>
        </p:txBody>
      </p:sp>
      <p:sp>
        <p:nvSpPr>
          <p:cNvPr id="27671" name="Rectangle 23"/>
          <p:cNvSpPr>
            <a:spLocks noChangeArrowheads="1"/>
          </p:cNvSpPr>
          <p:nvPr/>
        </p:nvSpPr>
        <p:spPr bwMode="auto">
          <a:xfrm>
            <a:off x="622300" y="3836988"/>
            <a:ext cx="80533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 dirty="0"/>
              <a:t>系完备性的几个等价定理</a:t>
            </a:r>
            <a:r>
              <a:rPr lang="en-US" altLang="zh-CN" b="1" dirty="0"/>
              <a:t>, </a:t>
            </a:r>
            <a:r>
              <a:rPr lang="zh-CN" altLang="en-US" b="1" dirty="0"/>
              <a:t>构成了一元函数极限理  </a:t>
            </a:r>
          </a:p>
        </p:txBody>
      </p:sp>
      <p:sp>
        <p:nvSpPr>
          <p:cNvPr id="27672" name="Rectangle 24"/>
          <p:cNvSpPr>
            <a:spLocks noChangeArrowheads="1"/>
          </p:cNvSpPr>
          <p:nvPr/>
        </p:nvSpPr>
        <p:spPr bwMode="auto">
          <a:xfrm>
            <a:off x="660400" y="4484688"/>
            <a:ext cx="7943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/>
              <a:t>论的基础</a:t>
            </a:r>
            <a:r>
              <a:rPr lang="en-US" altLang="zh-CN" b="1"/>
              <a:t>. </a:t>
            </a:r>
            <a:r>
              <a:rPr lang="zh-CN" altLang="en-US" b="1"/>
              <a:t>现在把这些定理推广到 </a:t>
            </a:r>
            <a:r>
              <a:rPr lang="en-US" altLang="zh-CN" b="1"/>
              <a:t>R</a:t>
            </a:r>
            <a:r>
              <a:rPr lang="en-US" altLang="zh-CN" b="1" baseline="40000"/>
              <a:t>2</a:t>
            </a:r>
            <a:r>
              <a:rPr lang="en-US" altLang="zh-CN" b="1"/>
              <a:t>, </a:t>
            </a:r>
            <a:r>
              <a:rPr lang="zh-CN" altLang="en-US" b="1"/>
              <a:t>它们同样是  </a:t>
            </a:r>
          </a:p>
        </p:txBody>
      </p:sp>
      <p:sp>
        <p:nvSpPr>
          <p:cNvPr id="27673" name="Rectangle 25"/>
          <p:cNvSpPr>
            <a:spLocks noChangeArrowheads="1"/>
          </p:cNvSpPr>
          <p:nvPr/>
        </p:nvSpPr>
        <p:spPr bwMode="auto">
          <a:xfrm>
            <a:off x="658813" y="5119688"/>
            <a:ext cx="4540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二元函数极限理论的基础</a:t>
            </a:r>
            <a:r>
              <a:rPr lang="en-US" altLang="zh-CN" b="1"/>
              <a:t>.   </a:t>
            </a:r>
            <a:r>
              <a:rPr lang="en-US" altLang="zh-CN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15" name="Group 43"/>
          <p:cNvGrpSpPr>
            <a:grpSpLocks/>
          </p:cNvGrpSpPr>
          <p:nvPr/>
        </p:nvGrpSpPr>
        <p:grpSpPr bwMode="auto">
          <a:xfrm>
            <a:off x="647700" y="441325"/>
            <a:ext cx="7975600" cy="557213"/>
            <a:chOff x="408" y="278"/>
            <a:chExt cx="5024" cy="351"/>
          </a:xfrm>
        </p:grpSpPr>
        <p:graphicFrame>
          <p:nvGraphicFramePr>
            <p:cNvPr id="28680" name="Object 8"/>
            <p:cNvGraphicFramePr>
              <a:graphicFrameLocks noChangeAspect="1"/>
            </p:cNvGraphicFramePr>
            <p:nvPr/>
          </p:nvGraphicFramePr>
          <p:xfrm>
            <a:off x="1406" y="302"/>
            <a:ext cx="912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65" name="Equation" r:id="rId4" imgW="1447172" imgH="482391" progId="Equation.DSMT4">
                    <p:embed/>
                  </p:oleObj>
                </mc:Choice>
                <mc:Fallback>
                  <p:oleObj name="Equation" r:id="rId4" imgW="1447172" imgH="482391" progId="Equation.DSMT4">
                    <p:embed/>
                    <p:pic>
                      <p:nvPicPr>
                        <p:cNvPr id="0" name="Picture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6" y="302"/>
                          <a:ext cx="912" cy="3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79" name="Object 7"/>
            <p:cNvGraphicFramePr>
              <a:graphicFrameLocks noChangeAspect="1"/>
            </p:cNvGraphicFramePr>
            <p:nvPr/>
          </p:nvGraphicFramePr>
          <p:xfrm>
            <a:off x="3368" y="302"/>
            <a:ext cx="704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66" name="Equation" r:id="rId6" imgW="1117115" imgH="482391" progId="Equation.DSMT4">
                    <p:embed/>
                  </p:oleObj>
                </mc:Choice>
                <mc:Fallback>
                  <p:oleObj name="Equation" r:id="rId6" imgW="1117115" imgH="482391" progId="Equation.DSMT4">
                    <p:embed/>
                    <p:pic>
                      <p:nvPicPr>
                        <p:cNvPr id="0" name="Picture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8" y="302"/>
                          <a:ext cx="704" cy="3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681" name="Rectangle 9"/>
            <p:cNvSpPr>
              <a:spLocks noChangeArrowheads="1"/>
            </p:cNvSpPr>
            <p:nvPr/>
          </p:nvSpPr>
          <p:spPr bwMode="auto">
            <a:xfrm>
              <a:off x="408" y="278"/>
              <a:ext cx="108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b="1">
                  <a:solidFill>
                    <a:srgbClr val="FF0000"/>
                  </a:solidFill>
                  <a:cs typeface="Times New Roman" panose="02020603050405020304" pitchFamily="18" charset="0"/>
                </a:rPr>
                <a:t>定义</a:t>
              </a:r>
              <a:r>
                <a:rPr lang="en-US" altLang="zh-CN" b="1">
                  <a:solidFill>
                    <a:srgbClr val="FF0000"/>
                  </a:solidFill>
                </a:rPr>
                <a:t>1</a:t>
              </a:r>
              <a:r>
                <a:rPr lang="en-US" altLang="zh-CN" b="1">
                  <a:latin typeface="Arial" panose="020B0604020202020204" pitchFamily="34" charset="0"/>
                </a:rPr>
                <a:t>  </a:t>
              </a:r>
              <a:r>
                <a:rPr lang="zh-CN" altLang="en-US" b="1">
                  <a:cs typeface="Times New Roman" panose="02020603050405020304" pitchFamily="18" charset="0"/>
                </a:rPr>
                <a:t>设</a:t>
              </a:r>
              <a:r>
                <a:rPr lang="zh-CN" altLang="en-US" b="1"/>
                <a:t> 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28682" name="Rectangle 10"/>
            <p:cNvSpPr>
              <a:spLocks noChangeArrowheads="1"/>
            </p:cNvSpPr>
            <p:nvPr/>
          </p:nvSpPr>
          <p:spPr bwMode="auto">
            <a:xfrm>
              <a:off x="2281" y="302"/>
              <a:ext cx="11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b="1">
                  <a:cs typeface="Times New Roman" panose="02020603050405020304" pitchFamily="18" charset="0"/>
                </a:rPr>
                <a:t>为一列点</a:t>
              </a:r>
              <a:r>
                <a:rPr lang="en-US" altLang="zh-CN" b="1"/>
                <a:t>, </a:t>
              </a:r>
            </a:p>
          </p:txBody>
        </p:sp>
        <p:sp>
          <p:nvSpPr>
            <p:cNvPr id="28683" name="Rectangle 11"/>
            <p:cNvSpPr>
              <a:spLocks noChangeArrowheads="1"/>
            </p:cNvSpPr>
            <p:nvPr/>
          </p:nvSpPr>
          <p:spPr bwMode="auto">
            <a:xfrm>
              <a:off x="4023" y="294"/>
              <a:ext cx="140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b="1">
                  <a:cs typeface="Times New Roman" panose="02020603050405020304" pitchFamily="18" charset="0"/>
                </a:rPr>
                <a:t>为一固定点</a:t>
              </a:r>
              <a:r>
                <a:rPr lang="en-US" altLang="zh-CN" b="1"/>
                <a:t>.  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28686" name="Object 14"/>
          <p:cNvGraphicFramePr>
            <a:graphicFrameLocks noChangeAspect="1"/>
          </p:cNvGraphicFramePr>
          <p:nvPr/>
        </p:nvGraphicFramePr>
        <p:xfrm>
          <a:off x="800100" y="1187450"/>
          <a:ext cx="74676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67" name="Equation" r:id="rId8" imgW="7467600" imgH="469900" progId="Equation.DSMT4">
                  <p:embed/>
                </p:oleObj>
              </mc:Choice>
              <mc:Fallback>
                <p:oleObj name="Equation" r:id="rId8" imgW="7467600" imgH="469900" progId="Equation.DSMT4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1187450"/>
                        <a:ext cx="7467600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1" name="Rectangle 19"/>
          <p:cNvSpPr>
            <a:spLocks noChangeArrowheads="1"/>
          </p:cNvSpPr>
          <p:nvPr/>
        </p:nvSpPr>
        <p:spPr bwMode="auto">
          <a:xfrm>
            <a:off x="663575" y="1728788"/>
            <a:ext cx="56626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则称点列 </a:t>
            </a:r>
            <a:r>
              <a:rPr lang="en-US" altLang="zh-CN" b="1"/>
              <a:t>{ </a:t>
            </a:r>
            <a:r>
              <a:rPr lang="en-US" altLang="zh-CN" b="1" i="1"/>
              <a:t>P</a:t>
            </a:r>
            <a:r>
              <a:rPr lang="en-US" altLang="zh-CN" b="1" i="1" baseline="-30000"/>
              <a:t>n </a:t>
            </a:r>
            <a:r>
              <a:rPr lang="en-US" altLang="zh-CN" b="1"/>
              <a:t>} </a:t>
            </a:r>
            <a:r>
              <a:rPr lang="zh-CN" altLang="en-US" b="1"/>
              <a:t>收敛于点 </a:t>
            </a:r>
            <a:r>
              <a:rPr lang="en-US" altLang="zh-CN" b="1" i="1"/>
              <a:t>P</a:t>
            </a:r>
            <a:r>
              <a:rPr lang="en-US" altLang="zh-CN" b="1" baseline="-26000"/>
              <a:t>0 </a:t>
            </a:r>
            <a:r>
              <a:rPr lang="en-US" altLang="zh-CN" b="1"/>
              <a:t>,</a:t>
            </a:r>
            <a:r>
              <a:rPr lang="en-US" altLang="zh-CN" b="1" baseline="-26000"/>
              <a:t>  </a:t>
            </a:r>
            <a:r>
              <a:rPr lang="zh-CN" altLang="en-US" b="1"/>
              <a:t>记作   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28693" name="Object 21"/>
          <p:cNvGraphicFramePr>
            <a:graphicFrameLocks noChangeAspect="1"/>
          </p:cNvGraphicFramePr>
          <p:nvPr/>
        </p:nvGraphicFramePr>
        <p:xfrm>
          <a:off x="1643063" y="2484438"/>
          <a:ext cx="566737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68" name="Equation" r:id="rId10" imgW="5676900" imgH="647700" progId="Equation.DSMT4">
                  <p:embed/>
                </p:oleObj>
              </mc:Choice>
              <mc:Fallback>
                <p:oleObj name="Equation" r:id="rId10" imgW="5676900" imgH="647700" progId="Equation.DSMT4">
                  <p:embed/>
                  <p:pic>
                    <p:nvPicPr>
                      <p:cNvPr id="0" name="Picture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2484438"/>
                        <a:ext cx="5667375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6" name="Object 24"/>
          <p:cNvGraphicFramePr>
            <a:graphicFrameLocks noChangeAspect="1"/>
          </p:cNvGraphicFramePr>
          <p:nvPr/>
        </p:nvGraphicFramePr>
        <p:xfrm>
          <a:off x="735013" y="3294063"/>
          <a:ext cx="72358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69" name="Equation" r:id="rId12" imgW="7239000" imgH="444500" progId="Equation.DSMT4">
                  <p:embed/>
                </p:oleObj>
              </mc:Choice>
              <mc:Fallback>
                <p:oleObj name="Equation" r:id="rId12" imgW="7239000" imgH="444500" progId="Equation.DSMT4">
                  <p:embed/>
                  <p:pic>
                    <p:nvPicPr>
                      <p:cNvPr id="0" name="Picture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013" y="3294063"/>
                        <a:ext cx="7235825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98" name="Object 26"/>
          <p:cNvGraphicFramePr>
            <a:graphicFrameLocks noChangeAspect="1"/>
          </p:cNvGraphicFramePr>
          <p:nvPr/>
        </p:nvGraphicFramePr>
        <p:xfrm>
          <a:off x="1184275" y="3959225"/>
          <a:ext cx="677227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70" name="Equation" r:id="rId14" imgW="6769100" imgH="635000" progId="Equation.DSMT4">
                  <p:embed/>
                </p:oleObj>
              </mc:Choice>
              <mc:Fallback>
                <p:oleObj name="Equation" r:id="rId14" imgW="6769100" imgH="635000" progId="Equation.DSMT4">
                  <p:embed/>
                  <p:pic>
                    <p:nvPicPr>
                      <p:cNvPr id="0" name="Picture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4275" y="3959225"/>
                        <a:ext cx="6772275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716" name="Group 44"/>
          <p:cNvGrpSpPr>
            <a:grpSpLocks/>
          </p:cNvGrpSpPr>
          <p:nvPr/>
        </p:nvGrpSpPr>
        <p:grpSpPr bwMode="auto">
          <a:xfrm>
            <a:off x="755650" y="4678363"/>
            <a:ext cx="5256213" cy="528637"/>
            <a:chOff x="476" y="2947"/>
            <a:chExt cx="3311" cy="333"/>
          </a:xfrm>
        </p:grpSpPr>
        <p:graphicFrame>
          <p:nvGraphicFramePr>
            <p:cNvPr id="28706" name="Object 34"/>
            <p:cNvGraphicFramePr>
              <a:graphicFrameLocks noChangeAspect="1"/>
            </p:cNvGraphicFramePr>
            <p:nvPr/>
          </p:nvGraphicFramePr>
          <p:xfrm>
            <a:off x="476" y="2998"/>
            <a:ext cx="1926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71" name="Equation" r:id="rId16" imgW="3060700" imgH="444500" progId="Equation.DSMT4">
                    <p:embed/>
                  </p:oleObj>
                </mc:Choice>
                <mc:Fallback>
                  <p:oleObj name="Equation" r:id="rId16" imgW="3060700" imgH="444500" progId="Equation.DSMT4">
                    <p:embed/>
                    <p:pic>
                      <p:nvPicPr>
                        <p:cNvPr id="0" name="Picture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" y="2998"/>
                          <a:ext cx="1926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08" name="Rectangle 36"/>
            <p:cNvSpPr>
              <a:spLocks noChangeArrowheads="1"/>
            </p:cNvSpPr>
            <p:nvPr/>
          </p:nvSpPr>
          <p:spPr bwMode="auto">
            <a:xfrm>
              <a:off x="2384" y="2947"/>
              <a:ext cx="14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zh-CN" altLang="en-US" b="1"/>
                <a:t>同样地有 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28710" name="Object 38"/>
          <p:cNvGraphicFramePr>
            <a:graphicFrameLocks noChangeAspect="1"/>
          </p:cNvGraphicFramePr>
          <p:nvPr/>
        </p:nvGraphicFramePr>
        <p:xfrm>
          <a:off x="2381250" y="5478463"/>
          <a:ext cx="44958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972" name="Equation" r:id="rId18" imgW="4483100" imgH="635000" progId="Equation.DSMT4">
                  <p:embed/>
                </p:oleObj>
              </mc:Choice>
              <mc:Fallback>
                <p:oleObj name="Equation" r:id="rId18" imgW="4483100" imgH="635000" progId="Equation.DSMT4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5478463"/>
                        <a:ext cx="4495800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3" name="Rectangle 7"/>
          <p:cNvSpPr>
            <a:spLocks noChangeArrowheads="1"/>
          </p:cNvSpPr>
          <p:nvPr/>
        </p:nvSpPr>
        <p:spPr bwMode="auto">
          <a:xfrm>
            <a:off x="622300" y="450850"/>
            <a:ext cx="8096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由于点列极限的这两种等价形式都是数列极限</a:t>
            </a:r>
            <a:r>
              <a:rPr lang="en-US" altLang="zh-CN" b="1"/>
              <a:t>, </a:t>
            </a:r>
            <a:r>
              <a:rPr lang="zh-CN" altLang="en-US" b="1"/>
              <a:t>因  </a:t>
            </a:r>
            <a:r>
              <a:rPr lang="zh-CN" altLang="en-US"/>
              <a:t> </a:t>
            </a:r>
          </a:p>
        </p:txBody>
      </p:sp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658813" y="1087438"/>
            <a:ext cx="6940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此立即得到下述关于平面点列的收敛原理</a:t>
            </a:r>
            <a:r>
              <a:rPr lang="en-US" altLang="zh-CN" b="1"/>
              <a:t>.  </a:t>
            </a:r>
            <a:r>
              <a:rPr lang="en-US" altLang="zh-CN"/>
              <a:t> </a:t>
            </a:r>
          </a:p>
        </p:txBody>
      </p:sp>
      <p:grpSp>
        <p:nvGrpSpPr>
          <p:cNvPr id="29708" name="Group 12"/>
          <p:cNvGrpSpPr>
            <a:grpSpLocks/>
          </p:cNvGrpSpPr>
          <p:nvPr/>
        </p:nvGrpSpPr>
        <p:grpSpPr bwMode="auto">
          <a:xfrm>
            <a:off x="658813" y="1735138"/>
            <a:ext cx="7874000" cy="531812"/>
            <a:chOff x="415" y="1093"/>
            <a:chExt cx="4960" cy="335"/>
          </a:xfrm>
        </p:grpSpPr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415" y="1093"/>
              <a:ext cx="20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b="1">
                  <a:solidFill>
                    <a:srgbClr val="FF0000"/>
                  </a:solidFill>
                  <a:cs typeface="Times New Roman" panose="02020603050405020304" pitchFamily="18" charset="0"/>
                </a:rPr>
                <a:t>定理</a:t>
              </a:r>
              <a:r>
                <a:rPr lang="en-US" altLang="zh-CN" b="1">
                  <a:solidFill>
                    <a:srgbClr val="FF0000"/>
                  </a:solidFill>
                </a:rPr>
                <a:t>16.1(</a:t>
              </a:r>
              <a:r>
                <a:rPr lang="zh-CN" altLang="en-US" b="1">
                  <a:solidFill>
                    <a:srgbClr val="FF0000"/>
                  </a:solidFill>
                  <a:cs typeface="Times New Roman" panose="02020603050405020304" pitchFamily="18" charset="0"/>
                </a:rPr>
                <a:t>柯西准则</a:t>
              </a:r>
              <a:r>
                <a:rPr lang="en-US" altLang="zh-CN" b="1">
                  <a:solidFill>
                    <a:srgbClr val="FF0000"/>
                  </a:solidFill>
                </a:rPr>
                <a:t>) 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  <p:graphicFrame>
          <p:nvGraphicFramePr>
            <p:cNvPr id="29705" name="Object 9"/>
            <p:cNvGraphicFramePr>
              <a:graphicFrameLocks noChangeAspect="1"/>
            </p:cNvGraphicFramePr>
            <p:nvPr/>
          </p:nvGraphicFramePr>
          <p:xfrm>
            <a:off x="2466" y="1109"/>
            <a:ext cx="912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10" name="Equation" r:id="rId4" imgW="1447172" imgH="482391" progId="Equation.DSMT4">
                    <p:embed/>
                  </p:oleObj>
                </mc:Choice>
                <mc:Fallback>
                  <p:oleObj name="Equation" r:id="rId4" imgW="1447172" imgH="482391" progId="Equation.DSMT4">
                    <p:embed/>
                    <p:pic>
                      <p:nvPicPr>
                        <p:cNvPr id="0" name="Picture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66" y="1109"/>
                          <a:ext cx="912" cy="3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3338" y="1101"/>
              <a:ext cx="20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zh-CN" altLang="en-US" b="1">
                  <a:cs typeface="Times New Roman" panose="02020603050405020304" pitchFamily="18" charset="0"/>
                </a:rPr>
                <a:t>收敛的充要条件是</a:t>
              </a:r>
              <a:r>
                <a:rPr lang="en-US" altLang="zh-CN" b="1">
                  <a:cs typeface="Times New Roman" panose="02020603050405020304" pitchFamily="18" charset="0"/>
                </a:rPr>
                <a:t>:  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29709" name="Object 13"/>
          <p:cNvGraphicFramePr>
            <a:graphicFrameLocks noChangeAspect="1"/>
          </p:cNvGraphicFramePr>
          <p:nvPr/>
        </p:nvGraphicFramePr>
        <p:xfrm>
          <a:off x="730250" y="2454275"/>
          <a:ext cx="59436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1" name="Equation" r:id="rId6" imgW="5943600" imgH="444500" progId="Equation.DSMT4">
                  <p:embed/>
                </p:oleObj>
              </mc:Choice>
              <mc:Fallback>
                <p:oleObj name="Equation" r:id="rId6" imgW="5943600" imgH="444500" progId="Equation.DSMT4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0" y="2454275"/>
                        <a:ext cx="5943600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1" name="Object 15"/>
          <p:cNvGraphicFramePr>
            <a:graphicFrameLocks noChangeAspect="1"/>
          </p:cNvGraphicFramePr>
          <p:nvPr/>
        </p:nvGraphicFramePr>
        <p:xfrm>
          <a:off x="2576513" y="3186113"/>
          <a:ext cx="5837237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2" name="Equation" r:id="rId8" imgW="5829300" imgH="482600" progId="Equation.DSMT4">
                  <p:embed/>
                </p:oleObj>
              </mc:Choice>
              <mc:Fallback>
                <p:oleObj name="Equation" r:id="rId8" imgW="5829300" imgH="482600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6513" y="3186113"/>
                        <a:ext cx="5837237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723" name="Group 27"/>
          <p:cNvGrpSpPr>
            <a:grpSpLocks/>
          </p:cNvGrpSpPr>
          <p:nvPr/>
        </p:nvGrpSpPr>
        <p:grpSpPr bwMode="auto">
          <a:xfrm>
            <a:off x="671513" y="3709988"/>
            <a:ext cx="7572375" cy="690562"/>
            <a:chOff x="423" y="2295"/>
            <a:chExt cx="4770" cy="435"/>
          </a:xfrm>
        </p:grpSpPr>
        <p:sp>
          <p:nvSpPr>
            <p:cNvPr id="29714" name="Rectangle 18"/>
            <p:cNvSpPr>
              <a:spLocks noChangeArrowheads="1"/>
            </p:cNvSpPr>
            <p:nvPr/>
          </p:nvSpPr>
          <p:spPr bwMode="auto">
            <a:xfrm>
              <a:off x="423" y="2295"/>
              <a:ext cx="14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b="1">
                  <a:solidFill>
                    <a:srgbClr val="0000FF"/>
                  </a:solidFill>
                  <a:cs typeface="Times New Roman" panose="02020603050405020304" pitchFamily="18" charset="0"/>
                </a:rPr>
                <a:t>证（必要性）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graphicFrame>
          <p:nvGraphicFramePr>
            <p:cNvPr id="29713" name="Object 17"/>
            <p:cNvGraphicFramePr>
              <a:graphicFrameLocks noChangeAspect="1"/>
            </p:cNvGraphicFramePr>
            <p:nvPr/>
          </p:nvGraphicFramePr>
          <p:xfrm>
            <a:off x="1818" y="2357"/>
            <a:ext cx="3375" cy="3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913" name="Equation" r:id="rId10" imgW="5346700" imgH="596900" progId="Equation.DSMT4">
                    <p:embed/>
                  </p:oleObj>
                </mc:Choice>
                <mc:Fallback>
                  <p:oleObj name="Equation" r:id="rId10" imgW="5346700" imgH="596900" progId="Equation.DSMT4">
                    <p:embed/>
                    <p:pic>
                      <p:nvPicPr>
                        <p:cNvPr id="0" name="Picture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18" y="2357"/>
                          <a:ext cx="3375" cy="3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9716" name="Object 20"/>
          <p:cNvGraphicFramePr>
            <a:graphicFrameLocks noChangeAspect="1"/>
          </p:cNvGraphicFramePr>
          <p:nvPr/>
        </p:nvGraphicFramePr>
        <p:xfrm>
          <a:off x="755650" y="4600575"/>
          <a:ext cx="708183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4" name="Equation" r:id="rId12" imgW="7086600" imgH="444500" progId="Equation.DSMT4">
                  <p:embed/>
                </p:oleObj>
              </mc:Choice>
              <mc:Fallback>
                <p:oleObj name="Equation" r:id="rId12" imgW="7086600" imgH="444500" progId="Equation.DSMT4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600575"/>
                        <a:ext cx="7081838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18" name="Object 22"/>
          <p:cNvGraphicFramePr>
            <a:graphicFrameLocks noChangeAspect="1"/>
          </p:cNvGraphicFramePr>
          <p:nvPr/>
        </p:nvGraphicFramePr>
        <p:xfrm>
          <a:off x="2187575" y="5146675"/>
          <a:ext cx="47148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15" name="Equation" r:id="rId14" imgW="4711700" imgH="838200" progId="Equation.DSMT4">
                  <p:embed/>
                </p:oleObj>
              </mc:Choice>
              <mc:Fallback>
                <p:oleObj name="Equation" r:id="rId14" imgW="4711700" imgH="838200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7575" y="5146675"/>
                        <a:ext cx="4714875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671513" y="438150"/>
            <a:ext cx="53768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/>
              <a:t>应用三角形不等式</a:t>
            </a:r>
            <a:r>
              <a:rPr lang="en-US" altLang="zh-CN" b="1"/>
              <a:t>,  </a:t>
            </a:r>
            <a:r>
              <a:rPr lang="zh-CN" altLang="en-US" b="1"/>
              <a:t>立刻得到</a:t>
            </a:r>
          </a:p>
        </p:txBody>
      </p:sp>
      <p:graphicFrame>
        <p:nvGraphicFramePr>
          <p:cNvPr id="30728" name="Object 8"/>
          <p:cNvGraphicFramePr>
            <a:graphicFrameLocks noChangeAspect="1"/>
          </p:cNvGraphicFramePr>
          <p:nvPr/>
        </p:nvGraphicFramePr>
        <p:xfrm>
          <a:off x="1624013" y="1158875"/>
          <a:ext cx="59721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2" name="Equation" r:id="rId4" imgW="5969000" imgH="482600" progId="Equation.DSMT4">
                  <p:embed/>
                </p:oleObj>
              </mc:Choice>
              <mc:Fallback>
                <p:oleObj name="Equation" r:id="rId4" imgW="5969000" imgH="482600" progId="Equation.DSMT4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4013" y="1158875"/>
                        <a:ext cx="5972175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639763" y="1735138"/>
            <a:ext cx="5905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</a:rPr>
              <a:t>(</a:t>
            </a:r>
            <a:r>
              <a:rPr lang="zh-CN" altLang="en-US" b="1">
                <a:solidFill>
                  <a:srgbClr val="0000FF"/>
                </a:solidFill>
              </a:rPr>
              <a:t>充分性</a:t>
            </a:r>
            <a:r>
              <a:rPr lang="en-US" altLang="zh-CN" b="1">
                <a:solidFill>
                  <a:srgbClr val="0000FF"/>
                </a:solidFill>
              </a:rPr>
              <a:t>) </a:t>
            </a:r>
            <a:r>
              <a:rPr lang="en-US" altLang="zh-CN" b="1"/>
              <a:t> </a:t>
            </a:r>
            <a:r>
              <a:rPr lang="zh-CN" altLang="en-US" b="1"/>
              <a:t>当 </a:t>
            </a:r>
            <a:r>
              <a:rPr lang="en-US" altLang="zh-CN" b="1"/>
              <a:t>(6) </a:t>
            </a:r>
            <a:r>
              <a:rPr lang="zh-CN" altLang="en-US" b="1"/>
              <a:t>式成立时</a:t>
            </a:r>
            <a:r>
              <a:rPr lang="en-US" altLang="zh-CN" b="1"/>
              <a:t>,  </a:t>
            </a:r>
            <a:r>
              <a:rPr lang="zh-CN" altLang="en-US" b="1"/>
              <a:t>同时有      </a:t>
            </a:r>
          </a:p>
        </p:txBody>
      </p:sp>
      <p:graphicFrame>
        <p:nvGraphicFramePr>
          <p:cNvPr id="30733" name="Object 13"/>
          <p:cNvGraphicFramePr>
            <a:graphicFrameLocks noChangeAspect="1"/>
          </p:cNvGraphicFramePr>
          <p:nvPr/>
        </p:nvGraphicFramePr>
        <p:xfrm>
          <a:off x="2205038" y="2420938"/>
          <a:ext cx="42386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3" name="Equation" r:id="rId6" imgW="4241800" imgH="482600" progId="Equation.DSMT4">
                  <p:embed/>
                </p:oleObj>
              </mc:Choice>
              <mc:Fallback>
                <p:oleObj name="Equation" r:id="rId6" imgW="4241800" imgH="482600" progId="Equation.DSMT4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038" y="2420938"/>
                        <a:ext cx="4238625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2" name="Object 12"/>
          <p:cNvGraphicFramePr>
            <a:graphicFrameLocks noChangeAspect="1"/>
          </p:cNvGraphicFramePr>
          <p:nvPr/>
        </p:nvGraphicFramePr>
        <p:xfrm>
          <a:off x="2227263" y="3068638"/>
          <a:ext cx="42291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4" name="Equation" r:id="rId8" imgW="4229100" imgH="482600" progId="Equation.DSMT4">
                  <p:embed/>
                </p:oleObj>
              </mc:Choice>
              <mc:Fallback>
                <p:oleObj name="Equation" r:id="rId8" imgW="4229100" imgH="482600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7263" y="3068638"/>
                        <a:ext cx="422910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646113" y="3644900"/>
            <a:ext cx="80470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这说明 </a:t>
            </a:r>
            <a:r>
              <a:rPr lang="en-US" altLang="zh-CN" b="1"/>
              <a:t>{ </a:t>
            </a:r>
            <a:r>
              <a:rPr lang="en-US" altLang="zh-CN" b="1" i="1"/>
              <a:t>x</a:t>
            </a:r>
            <a:r>
              <a:rPr lang="en-US" altLang="zh-CN" b="1" i="1" baseline="-25000"/>
              <a:t>n </a:t>
            </a:r>
            <a:r>
              <a:rPr lang="en-US" altLang="zh-CN" b="1"/>
              <a:t>} </a:t>
            </a:r>
            <a:r>
              <a:rPr lang="zh-CN" altLang="en-US" b="1"/>
              <a:t>和 </a:t>
            </a:r>
            <a:r>
              <a:rPr lang="en-US" altLang="zh-CN" b="1"/>
              <a:t>{ </a:t>
            </a:r>
            <a:r>
              <a:rPr lang="en-US" altLang="zh-CN" b="1" i="1"/>
              <a:t>y</a:t>
            </a:r>
            <a:r>
              <a:rPr lang="en-US" altLang="zh-CN" b="1" i="1" baseline="-25000"/>
              <a:t>n </a:t>
            </a:r>
            <a:r>
              <a:rPr lang="en-US" altLang="zh-CN" b="1"/>
              <a:t>} </a:t>
            </a:r>
            <a:r>
              <a:rPr lang="zh-CN" altLang="en-US" b="1"/>
              <a:t>都满足关于数列的柯西准则</a:t>
            </a:r>
            <a:r>
              <a:rPr lang="en-US" altLang="zh-CN" b="1"/>
              <a:t>,  </a:t>
            </a:r>
            <a:r>
              <a:rPr lang="en-US" altLang="zh-CN"/>
              <a:t> </a:t>
            </a:r>
          </a:p>
        </p:txBody>
      </p:sp>
      <p:grpSp>
        <p:nvGrpSpPr>
          <p:cNvPr id="30744" name="Group 24"/>
          <p:cNvGrpSpPr>
            <a:grpSpLocks/>
          </p:cNvGrpSpPr>
          <p:nvPr/>
        </p:nvGrpSpPr>
        <p:grpSpPr bwMode="auto">
          <a:xfrm>
            <a:off x="661988" y="4356100"/>
            <a:ext cx="7764462" cy="652463"/>
            <a:chOff x="417" y="2720"/>
            <a:chExt cx="4891" cy="411"/>
          </a:xfrm>
        </p:grpSpPr>
        <p:sp>
          <p:nvSpPr>
            <p:cNvPr id="30739" name="Rectangle 19"/>
            <p:cNvSpPr>
              <a:spLocks noChangeArrowheads="1"/>
            </p:cNvSpPr>
            <p:nvPr/>
          </p:nvSpPr>
          <p:spPr bwMode="auto">
            <a:xfrm>
              <a:off x="417" y="2720"/>
              <a:ext cx="1783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zh-CN" altLang="en-US" b="1">
                  <a:cs typeface="Times New Roman" panose="02020603050405020304" pitchFamily="18" charset="0"/>
                </a:rPr>
                <a:t>所以它们都收敛</a:t>
              </a:r>
              <a:r>
                <a:rPr lang="en-US" altLang="zh-CN" b="1"/>
                <a:t>. </a:t>
              </a:r>
              <a:r>
                <a:rPr lang="zh-CN" altLang="en-US" sz="500" b="1">
                  <a:cs typeface="Times New Roman" panose="02020603050405020304" pitchFamily="18" charset="0"/>
                </a:rPr>
                <a:t>　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graphicFrame>
          <p:nvGraphicFramePr>
            <p:cNvPr id="30738" name="Object 18"/>
            <p:cNvGraphicFramePr>
              <a:graphicFrameLocks noChangeAspect="1"/>
            </p:cNvGraphicFramePr>
            <p:nvPr/>
          </p:nvGraphicFramePr>
          <p:xfrm>
            <a:off x="2185" y="2763"/>
            <a:ext cx="3123" cy="3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75" name="Equation" r:id="rId10" imgW="4953000" imgH="584200" progId="Equation.DSMT4">
                    <p:embed/>
                  </p:oleObj>
                </mc:Choice>
                <mc:Fallback>
                  <p:oleObj name="Equation" r:id="rId10" imgW="4953000" imgH="584200" progId="Equation.DSMT4">
                    <p:embed/>
                    <p:pic>
                      <p:nvPicPr>
                        <p:cNvPr id="0" name="Picture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85" y="2763"/>
                          <a:ext cx="3123" cy="3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742" name="Rectangle 22"/>
          <p:cNvSpPr>
            <a:spLocks noChangeArrowheads="1"/>
          </p:cNvSpPr>
          <p:nvPr/>
        </p:nvSpPr>
        <p:spPr bwMode="auto">
          <a:xfrm>
            <a:off x="608013" y="5172075"/>
            <a:ext cx="7564437" cy="595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/>
              <a:t>由点列收敛概念</a:t>
            </a:r>
            <a:r>
              <a:rPr lang="en-US" altLang="zh-CN" b="1"/>
              <a:t>,  </a:t>
            </a:r>
            <a:r>
              <a:rPr lang="zh-CN" altLang="en-US" b="1"/>
              <a:t>推知</a:t>
            </a:r>
            <a:r>
              <a:rPr lang="zh-CN" altLang="en-US" sz="500" b="1"/>
              <a:t>　</a:t>
            </a:r>
            <a:r>
              <a:rPr lang="en-US" altLang="zh-CN" b="1"/>
              <a:t>{</a:t>
            </a:r>
            <a:r>
              <a:rPr lang="zh-CN" altLang="en-US" sz="500" b="1"/>
              <a:t>　</a:t>
            </a:r>
            <a:r>
              <a:rPr lang="en-US" altLang="zh-CN" b="1" i="1"/>
              <a:t>P</a:t>
            </a:r>
            <a:r>
              <a:rPr lang="en-US" altLang="zh-CN" b="1" i="1" baseline="-30000"/>
              <a:t>n</a:t>
            </a:r>
            <a:r>
              <a:rPr lang="zh-CN" altLang="en-US" sz="500" b="1"/>
              <a:t>　</a:t>
            </a:r>
            <a:r>
              <a:rPr lang="en-US" altLang="zh-CN" b="1"/>
              <a:t>}</a:t>
            </a:r>
            <a:r>
              <a:rPr lang="zh-CN" altLang="en-US" sz="500" b="1"/>
              <a:t>　</a:t>
            </a:r>
            <a:r>
              <a:rPr lang="zh-CN" altLang="en-US" b="1"/>
              <a:t>收敛于点 </a:t>
            </a:r>
            <a:r>
              <a:rPr lang="en-US" altLang="zh-CN" b="1" i="1"/>
              <a:t>P</a:t>
            </a:r>
            <a:r>
              <a:rPr lang="en-US" altLang="zh-CN" b="1" baseline="-25000"/>
              <a:t>0</a:t>
            </a:r>
            <a:r>
              <a:rPr lang="en-US" altLang="zh-CN" b="1"/>
              <a:t>(</a:t>
            </a:r>
            <a:r>
              <a:rPr lang="en-US" altLang="zh-CN" b="1" i="1"/>
              <a:t>x</a:t>
            </a:r>
            <a:r>
              <a:rPr lang="en-US" altLang="zh-CN" b="1" baseline="-25000"/>
              <a:t>0</a:t>
            </a:r>
            <a:r>
              <a:rPr lang="en-US" altLang="zh-CN" b="1"/>
              <a:t>, </a:t>
            </a:r>
            <a:r>
              <a:rPr lang="en-US" altLang="zh-CN" b="1" i="1"/>
              <a:t>y</a:t>
            </a:r>
            <a:r>
              <a:rPr lang="en-US" altLang="zh-CN" b="1" baseline="-25000"/>
              <a:t>0</a:t>
            </a:r>
            <a:r>
              <a:rPr lang="en-US" altLang="zh-CN" b="1"/>
              <a:t>).   </a:t>
            </a:r>
            <a:endParaRPr lang="en-US" altLang="zh-CN"/>
          </a:p>
          <a:p>
            <a:r>
              <a:rPr lang="en-US" altLang="zh-CN" sz="500" b="1"/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8" name="Rectangle 14"/>
          <p:cNvSpPr>
            <a:spLocks noChangeArrowheads="1"/>
          </p:cNvSpPr>
          <p:nvPr/>
        </p:nvSpPr>
        <p:spPr bwMode="auto">
          <a:xfrm>
            <a:off x="3600450" y="2746375"/>
            <a:ext cx="282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lang="en-US" altLang="zh-CN" sz="1800">
              <a:latin typeface="Arial" panose="020B0604020202020204" pitchFamily="34" charset="0"/>
            </a:endParaRPr>
          </a:p>
        </p:txBody>
      </p:sp>
      <p:graphicFrame>
        <p:nvGraphicFramePr>
          <p:cNvPr id="31753" name="Object 9"/>
          <p:cNvGraphicFramePr>
            <a:graphicFrameLocks noChangeAspect="1"/>
          </p:cNvGraphicFramePr>
          <p:nvPr/>
        </p:nvGraphicFramePr>
        <p:xfrm>
          <a:off x="714375" y="561975"/>
          <a:ext cx="7772400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0" name="Equation" r:id="rId4" imgW="7721600" imgH="444500" progId="Equation.DSMT4">
                  <p:embed/>
                </p:oleObj>
              </mc:Choice>
              <mc:Fallback>
                <p:oleObj name="Equation" r:id="rId4" imgW="7721600" imgH="44450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561975"/>
                        <a:ext cx="7772400" cy="439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7" name="Object 13"/>
          <p:cNvGraphicFramePr>
            <a:graphicFrameLocks noChangeAspect="1"/>
          </p:cNvGraphicFramePr>
          <p:nvPr/>
        </p:nvGraphicFramePr>
        <p:xfrm>
          <a:off x="684213" y="1196975"/>
          <a:ext cx="27178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1" name="Equation" r:id="rId6" imgW="2717800" imgH="635000" progId="Equation.DSMT4">
                  <p:embed/>
                </p:oleObj>
              </mc:Choice>
              <mc:Fallback>
                <p:oleObj name="Equation" r:id="rId6" imgW="2717800" imgH="635000" progId="Equation.DSMT4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196975"/>
                        <a:ext cx="2717800" cy="63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0" name="Rectangle 16"/>
          <p:cNvSpPr>
            <a:spLocks noChangeArrowheads="1"/>
          </p:cNvSpPr>
          <p:nvPr/>
        </p:nvSpPr>
        <p:spPr bwMode="auto">
          <a:xfrm>
            <a:off x="646113" y="1868488"/>
            <a:ext cx="61833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b="1"/>
              <a:t>( </a:t>
            </a:r>
            <a:r>
              <a:rPr lang="zh-CN" altLang="en-US" b="1"/>
              <a:t>这是一个重要命题</a:t>
            </a:r>
            <a:r>
              <a:rPr lang="en-US" altLang="zh-CN" b="1"/>
              <a:t>,  </a:t>
            </a:r>
            <a:r>
              <a:rPr lang="zh-CN" altLang="en-US" b="1"/>
              <a:t>证明留作习题</a:t>
            </a:r>
            <a:r>
              <a:rPr lang="en-US" altLang="zh-CN" b="1"/>
              <a:t>.) </a:t>
            </a:r>
          </a:p>
        </p:txBody>
      </p:sp>
      <p:sp>
        <p:nvSpPr>
          <p:cNvPr id="31763" name="Rectangle 19"/>
          <p:cNvSpPr>
            <a:spLocks noChangeArrowheads="1"/>
          </p:cNvSpPr>
          <p:nvPr/>
        </p:nvSpPr>
        <p:spPr bwMode="auto">
          <a:xfrm>
            <a:off x="539552" y="2816932"/>
            <a:ext cx="80602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</a:t>
            </a:r>
            <a:r>
              <a:rPr lang="en-US" altLang="zh-CN" b="1" dirty="0" smtClean="0">
                <a:solidFill>
                  <a:srgbClr val="FF0000"/>
                </a:solidFill>
              </a:rPr>
              <a:t> </a:t>
            </a:r>
            <a:r>
              <a:rPr lang="zh-CN" altLang="en-US" b="1" dirty="0"/>
              <a:t>下述区域套定理</a:t>
            </a:r>
            <a:r>
              <a:rPr lang="en-US" altLang="zh-CN" b="1" dirty="0"/>
              <a:t>, </a:t>
            </a:r>
            <a:r>
              <a:rPr lang="zh-CN" altLang="en-US" b="1" dirty="0"/>
              <a:t>是区间套定理在 </a:t>
            </a:r>
            <a:r>
              <a:rPr lang="en-US" altLang="zh-CN" b="1" dirty="0"/>
              <a:t>R</a:t>
            </a:r>
            <a:r>
              <a:rPr lang="en-US" altLang="zh-CN" b="1" baseline="40000" dirty="0"/>
              <a:t>2</a:t>
            </a:r>
            <a:r>
              <a:rPr lang="en-US" altLang="zh-CN" b="1" dirty="0"/>
              <a:t> </a:t>
            </a:r>
            <a:r>
              <a:rPr lang="zh-CN" altLang="en-US" b="1" dirty="0"/>
              <a:t>上的推广</a:t>
            </a:r>
            <a:r>
              <a:rPr lang="en-US" altLang="zh-CN" b="1" dirty="0"/>
              <a:t>.  </a:t>
            </a:r>
            <a:endParaRPr lang="en-US" altLang="zh-CN" sz="1800" dirty="0">
              <a:latin typeface="Arial" panose="020B0604020202020204" pitchFamily="34" charset="0"/>
            </a:endParaRPr>
          </a:p>
        </p:txBody>
      </p:sp>
      <p:sp>
        <p:nvSpPr>
          <p:cNvPr id="31765" name="Rectangle 21"/>
          <p:cNvSpPr>
            <a:spLocks noChangeArrowheads="1"/>
          </p:cNvSpPr>
          <p:nvPr/>
        </p:nvSpPr>
        <p:spPr bwMode="auto">
          <a:xfrm>
            <a:off x="611560" y="3465004"/>
            <a:ext cx="80216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定理</a:t>
            </a:r>
            <a:r>
              <a:rPr lang="en-US" altLang="zh-CN" b="1" dirty="0">
                <a:solidFill>
                  <a:srgbClr val="FF0000"/>
                </a:solidFill>
              </a:rPr>
              <a:t>16.2(</a:t>
            </a:r>
            <a:r>
              <a:rPr lang="zh-CN" altLang="en-US" b="1" dirty="0">
                <a:solidFill>
                  <a:srgbClr val="FF0000"/>
                </a:solidFill>
              </a:rPr>
              <a:t>闭域套定理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  <a:r>
              <a:rPr lang="en-US" altLang="zh-CN" b="1" dirty="0"/>
              <a:t>  </a:t>
            </a:r>
            <a:r>
              <a:rPr lang="zh-CN" altLang="en-US" b="1" dirty="0"/>
              <a:t>设 </a:t>
            </a:r>
            <a:r>
              <a:rPr lang="en-US" altLang="zh-CN" b="1" dirty="0"/>
              <a:t>{ </a:t>
            </a:r>
            <a:r>
              <a:rPr lang="en-US" altLang="zh-CN" b="1" i="1" dirty="0" err="1"/>
              <a:t>D</a:t>
            </a:r>
            <a:r>
              <a:rPr lang="en-US" altLang="zh-CN" b="1" i="1" baseline="-25000" dirty="0" err="1"/>
              <a:t>n</a:t>
            </a:r>
            <a:r>
              <a:rPr lang="en-US" altLang="zh-CN" b="1" i="1" dirty="0"/>
              <a:t> </a:t>
            </a:r>
            <a:r>
              <a:rPr lang="en-US" altLang="zh-CN" b="1" dirty="0"/>
              <a:t>} </a:t>
            </a:r>
            <a:r>
              <a:rPr lang="zh-CN" altLang="en-US" b="1" dirty="0"/>
              <a:t>是 </a:t>
            </a:r>
            <a:r>
              <a:rPr lang="en-US" altLang="zh-CN" b="1" dirty="0"/>
              <a:t>R</a:t>
            </a:r>
            <a:r>
              <a:rPr lang="en-US" altLang="zh-CN" b="1" baseline="40000" dirty="0"/>
              <a:t>2 </a:t>
            </a:r>
            <a:r>
              <a:rPr lang="zh-CN" altLang="en-US" b="1" dirty="0"/>
              <a:t>中的一列闭  </a:t>
            </a:r>
            <a:r>
              <a:rPr lang="zh-CN" altLang="en-US" dirty="0"/>
              <a:t> </a:t>
            </a:r>
          </a:p>
        </p:txBody>
      </p:sp>
      <p:sp>
        <p:nvSpPr>
          <p:cNvPr id="31766" name="Rectangle 22"/>
          <p:cNvSpPr>
            <a:spLocks noChangeArrowheads="1"/>
          </p:cNvSpPr>
          <p:nvPr/>
        </p:nvSpPr>
        <p:spPr bwMode="auto">
          <a:xfrm>
            <a:off x="647564" y="4113076"/>
            <a:ext cx="23399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 dirty="0"/>
              <a:t>域</a:t>
            </a:r>
            <a:r>
              <a:rPr lang="en-US" altLang="zh-CN" b="1" dirty="0"/>
              <a:t>,  </a:t>
            </a:r>
            <a:r>
              <a:rPr lang="zh-CN" altLang="en-US" b="1" dirty="0"/>
              <a:t>它满足：</a:t>
            </a:r>
          </a:p>
        </p:txBody>
      </p:sp>
      <p:graphicFrame>
        <p:nvGraphicFramePr>
          <p:cNvPr id="3176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5222740"/>
              </p:ext>
            </p:extLst>
          </p:nvPr>
        </p:nvGraphicFramePr>
        <p:xfrm>
          <a:off x="719572" y="4869160"/>
          <a:ext cx="417353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2" name="Equation" r:id="rId8" imgW="4178300" imgH="482600" progId="Equation.DSMT4">
                  <p:embed/>
                </p:oleObj>
              </mc:Choice>
              <mc:Fallback>
                <p:oleObj name="Equation" r:id="rId8" imgW="4178300" imgH="482600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572" y="4869160"/>
                        <a:ext cx="4173538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9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4591275"/>
              </p:ext>
            </p:extLst>
          </p:nvPr>
        </p:nvGraphicFramePr>
        <p:xfrm>
          <a:off x="755576" y="5481228"/>
          <a:ext cx="4057650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3" name="Equation" r:id="rId10" imgW="4064000" imgH="584200" progId="Equation.DSMT4">
                  <p:embed/>
                </p:oleObj>
              </mc:Choice>
              <mc:Fallback>
                <p:oleObj name="Equation" r:id="rId10" imgW="4064000" imgH="584200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5481228"/>
                        <a:ext cx="4057650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820" name="Group 52"/>
          <p:cNvGrpSpPr>
            <a:grpSpLocks/>
          </p:cNvGrpSpPr>
          <p:nvPr/>
        </p:nvGrpSpPr>
        <p:grpSpPr bwMode="auto">
          <a:xfrm>
            <a:off x="6054725" y="1557338"/>
            <a:ext cx="2009775" cy="3816350"/>
            <a:chOff x="3651" y="436"/>
            <a:chExt cx="1266" cy="2404"/>
          </a:xfrm>
        </p:grpSpPr>
        <p:sp>
          <p:nvSpPr>
            <p:cNvPr id="32789" name="Oval 21"/>
            <p:cNvSpPr>
              <a:spLocks noChangeArrowheads="1"/>
            </p:cNvSpPr>
            <p:nvPr/>
          </p:nvSpPr>
          <p:spPr bwMode="auto">
            <a:xfrm rot="2006657">
              <a:off x="3669" y="436"/>
              <a:ext cx="1175" cy="2060"/>
            </a:xfrm>
            <a:prstGeom prst="ellipse">
              <a:avLst/>
            </a:prstGeom>
            <a:solidFill>
              <a:srgbClr val="CCECFF"/>
            </a:solidFill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2819" name="Group 51"/>
            <p:cNvGrpSpPr>
              <a:grpSpLocks/>
            </p:cNvGrpSpPr>
            <p:nvPr/>
          </p:nvGrpSpPr>
          <p:grpSpPr bwMode="auto">
            <a:xfrm>
              <a:off x="3651" y="810"/>
              <a:ext cx="1266" cy="2030"/>
              <a:chOff x="3651" y="810"/>
              <a:chExt cx="1266" cy="2030"/>
            </a:xfrm>
          </p:grpSpPr>
          <p:sp>
            <p:nvSpPr>
              <p:cNvPr id="32788" name="Oval 20"/>
              <p:cNvSpPr>
                <a:spLocks noChangeArrowheads="1"/>
              </p:cNvSpPr>
              <p:nvPr/>
            </p:nvSpPr>
            <p:spPr bwMode="auto">
              <a:xfrm>
                <a:off x="3861" y="810"/>
                <a:ext cx="714" cy="1373"/>
              </a:xfrm>
              <a:prstGeom prst="ellipse">
                <a:avLst/>
              </a:prstGeom>
              <a:solidFill>
                <a:srgbClr val="FFE5FF"/>
              </a:solidFill>
              <a:ln w="127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87" name="Oval 19"/>
              <p:cNvSpPr>
                <a:spLocks noChangeArrowheads="1"/>
              </p:cNvSpPr>
              <p:nvPr/>
            </p:nvSpPr>
            <p:spPr bwMode="auto">
              <a:xfrm rot="1215674">
                <a:off x="3945" y="1372"/>
                <a:ext cx="588" cy="312"/>
              </a:xfrm>
              <a:prstGeom prst="ellipse">
                <a:avLst/>
              </a:prstGeom>
              <a:solidFill>
                <a:srgbClr val="FEE2E5"/>
              </a:solidFill>
              <a:ln w="12700">
                <a:solidFill>
                  <a:srgbClr val="80008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86" name="Oval 18"/>
              <p:cNvSpPr>
                <a:spLocks noChangeArrowheads="1"/>
              </p:cNvSpPr>
              <p:nvPr/>
            </p:nvSpPr>
            <p:spPr bwMode="auto">
              <a:xfrm>
                <a:off x="4201" y="1484"/>
                <a:ext cx="252" cy="187"/>
              </a:xfrm>
              <a:prstGeom prst="ellipse">
                <a:avLst/>
              </a:prstGeom>
              <a:solidFill>
                <a:srgbClr val="FFCC99"/>
              </a:solidFill>
              <a:ln w="12700">
                <a:solidFill>
                  <a:srgbClr val="0000FF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85" name="Text Box 17"/>
              <p:cNvSpPr txBox="1">
                <a:spLocks noChangeArrowheads="1"/>
              </p:cNvSpPr>
              <p:nvPr/>
            </p:nvSpPr>
            <p:spPr bwMode="auto">
              <a:xfrm>
                <a:off x="3879" y="2531"/>
                <a:ext cx="965" cy="3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 sz="2400" b="1"/>
                  <a:t>图 </a:t>
                </a:r>
                <a:r>
                  <a:rPr lang="en-US" altLang="zh-CN" sz="2400" b="1"/>
                  <a:t>16 – 7</a:t>
                </a:r>
                <a:r>
                  <a:rPr lang="en-US" altLang="zh-CN" sz="2400">
                    <a:latin typeface="Arial" panose="020B0604020202020204" pitchFamily="34" charset="0"/>
                  </a:rPr>
                  <a:t> </a:t>
                </a:r>
                <a:endParaRPr lang="en-US" altLang="zh-CN" sz="1800">
                  <a:latin typeface="Arial" panose="020B0604020202020204" pitchFamily="34" charset="0"/>
                </a:endParaRPr>
              </a:p>
            </p:txBody>
          </p:sp>
          <p:graphicFrame>
            <p:nvGraphicFramePr>
              <p:cNvPr id="32784" name="Object 16"/>
              <p:cNvGraphicFramePr>
                <a:graphicFrameLocks noChangeAspect="1"/>
              </p:cNvGraphicFramePr>
              <p:nvPr/>
            </p:nvGraphicFramePr>
            <p:xfrm>
              <a:off x="4592" y="881"/>
              <a:ext cx="255" cy="2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255" name="Equation" r:id="rId4" imgW="393529" imgH="380835" progId="Equation.DSMT4">
                      <p:embed/>
                    </p:oleObj>
                  </mc:Choice>
                  <mc:Fallback>
                    <p:oleObj name="Equation" r:id="rId4" imgW="393529" imgH="380835" progId="Equation.DSMT4">
                      <p:embed/>
                      <p:pic>
                        <p:nvPicPr>
                          <p:cNvPr id="0" name="Picture 8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92" y="881"/>
                            <a:ext cx="255" cy="24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783" name="Object 15"/>
              <p:cNvGraphicFramePr>
                <a:graphicFrameLocks noChangeAspect="1"/>
              </p:cNvGraphicFramePr>
              <p:nvPr/>
            </p:nvGraphicFramePr>
            <p:xfrm>
              <a:off x="3721" y="1855"/>
              <a:ext cx="81" cy="9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256" name="Equation" r:id="rId6" imgW="126835" imgH="139518" progId="Equation.DSMT4">
                      <p:embed/>
                    </p:oleObj>
                  </mc:Choice>
                  <mc:Fallback>
                    <p:oleObj name="Equation" r:id="rId6" imgW="126835" imgH="139518" progId="Equation.DSMT4">
                      <p:embed/>
                      <p:pic>
                        <p:nvPicPr>
                          <p:cNvPr id="0" name="Picture 8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21" y="1855"/>
                            <a:ext cx="81" cy="9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782" name="Object 14"/>
              <p:cNvGraphicFramePr>
                <a:graphicFrameLocks noChangeAspect="1"/>
              </p:cNvGraphicFramePr>
              <p:nvPr/>
            </p:nvGraphicFramePr>
            <p:xfrm>
              <a:off x="4046" y="1715"/>
              <a:ext cx="81" cy="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257" name="Equation" r:id="rId8" imgW="126835" imgH="139518" progId="Equation.DSMT4">
                      <p:embed/>
                    </p:oleObj>
                  </mc:Choice>
                  <mc:Fallback>
                    <p:oleObj name="Equation" r:id="rId8" imgW="126835" imgH="139518" progId="Equation.DSMT4">
                      <p:embed/>
                      <p:pic>
                        <p:nvPicPr>
                          <p:cNvPr id="0" name="Picture 8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46" y="1715"/>
                            <a:ext cx="81" cy="9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781" name="Object 13"/>
              <p:cNvGraphicFramePr>
                <a:graphicFrameLocks noChangeAspect="1"/>
              </p:cNvGraphicFramePr>
              <p:nvPr/>
            </p:nvGraphicFramePr>
            <p:xfrm>
              <a:off x="4049" y="974"/>
              <a:ext cx="435" cy="27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258" name="Equation" r:id="rId9" imgW="672808" imgH="431613" progId="Equation.DSMT4">
                      <p:embed/>
                    </p:oleObj>
                  </mc:Choice>
                  <mc:Fallback>
                    <p:oleObj name="Equation" r:id="rId9" imgW="672808" imgH="431613" progId="Equation.DSMT4">
                      <p:embed/>
                      <p:pic>
                        <p:nvPicPr>
                          <p:cNvPr id="0" name="Picture 8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49" y="974"/>
                            <a:ext cx="435" cy="27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780" name="Object 12"/>
              <p:cNvGraphicFramePr>
                <a:graphicFrameLocks noChangeAspect="1"/>
              </p:cNvGraphicFramePr>
              <p:nvPr/>
            </p:nvGraphicFramePr>
            <p:xfrm>
              <a:off x="4296" y="1539"/>
              <a:ext cx="80" cy="9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259" name="Equation" r:id="rId11" imgW="126835" imgH="139518" progId="Equation.DSMT4">
                      <p:embed/>
                    </p:oleObj>
                  </mc:Choice>
                  <mc:Fallback>
                    <p:oleObj name="Equation" r:id="rId11" imgW="126835" imgH="139518" progId="Equation.DSMT4">
                      <p:embed/>
                      <p:pic>
                        <p:nvPicPr>
                          <p:cNvPr id="0" name="Picture 8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96" y="1539"/>
                            <a:ext cx="80" cy="9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779" name="Object 11"/>
              <p:cNvGraphicFramePr>
                <a:graphicFrameLocks noChangeAspect="1"/>
              </p:cNvGraphicFramePr>
              <p:nvPr/>
            </p:nvGraphicFramePr>
            <p:xfrm>
              <a:off x="3651" y="1934"/>
              <a:ext cx="214" cy="2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260" name="Equation" r:id="rId12" imgW="330057" imgH="380835" progId="Equation.DSMT4">
                      <p:embed/>
                    </p:oleObj>
                  </mc:Choice>
                  <mc:Fallback>
                    <p:oleObj name="Equation" r:id="rId12" imgW="330057" imgH="380835" progId="Equation.DSMT4">
                      <p:embed/>
                      <p:pic>
                        <p:nvPicPr>
                          <p:cNvPr id="0" name="Picture 8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51" y="1934"/>
                            <a:ext cx="214" cy="24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778" name="Object 10"/>
              <p:cNvGraphicFramePr>
                <a:graphicFrameLocks noChangeAspect="1"/>
              </p:cNvGraphicFramePr>
              <p:nvPr/>
            </p:nvGraphicFramePr>
            <p:xfrm>
              <a:off x="4071" y="1769"/>
              <a:ext cx="421" cy="2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261" name="Equation" r:id="rId14" imgW="647700" imgH="431800" progId="Equation.DSMT4">
                      <p:embed/>
                    </p:oleObj>
                  </mc:Choice>
                  <mc:Fallback>
                    <p:oleObj name="Equation" r:id="rId14" imgW="647700" imgH="431800" progId="Equation.DSMT4">
                      <p:embed/>
                      <p:pic>
                        <p:nvPicPr>
                          <p:cNvPr id="0" name="Picture 8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71" y="1769"/>
                            <a:ext cx="421" cy="27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2777" name="Line 9"/>
              <p:cNvSpPr>
                <a:spLocks noChangeShapeType="1"/>
              </p:cNvSpPr>
              <p:nvPr/>
            </p:nvSpPr>
            <p:spPr bwMode="auto">
              <a:xfrm>
                <a:off x="4354" y="1602"/>
                <a:ext cx="419" cy="499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32776" name="Object 8"/>
              <p:cNvGraphicFramePr>
                <a:graphicFrameLocks noChangeAspect="1"/>
              </p:cNvGraphicFramePr>
              <p:nvPr/>
            </p:nvGraphicFramePr>
            <p:xfrm>
              <a:off x="4711" y="2093"/>
              <a:ext cx="206" cy="2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262" name="Equation" r:id="rId16" imgW="317225" imgH="380670" progId="Equation.DSMT4">
                      <p:embed/>
                    </p:oleObj>
                  </mc:Choice>
                  <mc:Fallback>
                    <p:oleObj name="Equation" r:id="rId16" imgW="317225" imgH="380670" progId="Equation.DSMT4">
                      <p:embed/>
                      <p:pic>
                        <p:nvPicPr>
                          <p:cNvPr id="0" name="Picture 8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11" y="2093"/>
                            <a:ext cx="206" cy="24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32792" name="Rectangle 24"/>
          <p:cNvSpPr>
            <a:spLocks noChangeArrowheads="1"/>
          </p:cNvSpPr>
          <p:nvPr/>
        </p:nvSpPr>
        <p:spPr bwMode="auto">
          <a:xfrm>
            <a:off x="642938" y="425450"/>
            <a:ext cx="2851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则存在惟一的点  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32795" name="Object 27"/>
          <p:cNvGraphicFramePr>
            <a:graphicFrameLocks noChangeAspect="1"/>
          </p:cNvGraphicFramePr>
          <p:nvPr/>
        </p:nvGraphicFramePr>
        <p:xfrm>
          <a:off x="2932113" y="1125538"/>
          <a:ext cx="31527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63" name="Equation" r:id="rId18" imgW="3149600" imgH="431800" progId="Equation.DSMT4">
                  <p:embed/>
                </p:oleObj>
              </mc:Choice>
              <mc:Fallback>
                <p:oleObj name="Equation" r:id="rId18" imgW="3149600" imgH="431800" progId="Equation.DSMT4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2113" y="1125538"/>
                        <a:ext cx="315277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97" name="Rectangle 29"/>
          <p:cNvSpPr>
            <a:spLocks noChangeArrowheads="1"/>
          </p:cNvSpPr>
          <p:nvPr/>
        </p:nvSpPr>
        <p:spPr bwMode="auto">
          <a:xfrm>
            <a:off x="658813" y="1735138"/>
            <a:ext cx="4895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>
                <a:solidFill>
                  <a:srgbClr val="0000FF"/>
                </a:solidFill>
              </a:rPr>
              <a:t>证</a:t>
            </a:r>
            <a:r>
              <a:rPr lang="zh-CN" altLang="en-US" b="1"/>
              <a:t>  如图</a:t>
            </a:r>
            <a:r>
              <a:rPr lang="en-US" altLang="zh-CN" b="1"/>
              <a:t>16 – 7</a:t>
            </a:r>
            <a:r>
              <a:rPr lang="zh-CN" altLang="en-US" b="1"/>
              <a:t>所示</a:t>
            </a:r>
            <a:r>
              <a:rPr lang="en-US" altLang="zh-CN" b="1"/>
              <a:t>,  </a:t>
            </a:r>
            <a:r>
              <a:rPr lang="zh-CN" altLang="en-US" b="1"/>
              <a:t>任取点列  </a:t>
            </a:r>
          </a:p>
        </p:txBody>
      </p:sp>
      <p:graphicFrame>
        <p:nvGraphicFramePr>
          <p:cNvPr id="32798" name="Object 30"/>
          <p:cNvGraphicFramePr>
            <a:graphicFrameLocks noChangeAspect="1"/>
          </p:cNvGraphicFramePr>
          <p:nvPr/>
        </p:nvGraphicFramePr>
        <p:xfrm>
          <a:off x="1878013" y="2438400"/>
          <a:ext cx="29813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64" name="Equation" r:id="rId20" imgW="2984500" imgH="431800" progId="Equation.DSMT4">
                  <p:embed/>
                </p:oleObj>
              </mc:Choice>
              <mc:Fallback>
                <p:oleObj name="Equation" r:id="rId20" imgW="2984500" imgH="431800" progId="Equation.DSMT4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8013" y="2438400"/>
                        <a:ext cx="298132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00" name="Object 32"/>
          <p:cNvGraphicFramePr>
            <a:graphicFrameLocks noChangeAspect="1"/>
          </p:cNvGraphicFramePr>
          <p:nvPr/>
        </p:nvGraphicFramePr>
        <p:xfrm>
          <a:off x="755650" y="3078163"/>
          <a:ext cx="330200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65" name="Equation" r:id="rId22" imgW="3302000" imgH="495300" progId="Equation.DSMT4">
                  <p:embed/>
                </p:oleObj>
              </mc:Choice>
              <mc:Fallback>
                <p:oleObj name="Equation" r:id="rId22" imgW="3302000" imgH="495300" progId="Equation.DSMT4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078163"/>
                        <a:ext cx="3302000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03" name="Object 35"/>
          <p:cNvGraphicFramePr>
            <a:graphicFrameLocks noChangeAspect="1"/>
          </p:cNvGraphicFramePr>
          <p:nvPr/>
        </p:nvGraphicFramePr>
        <p:xfrm>
          <a:off x="2382838" y="3771900"/>
          <a:ext cx="20447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66" name="Equation" r:id="rId24" imgW="2044700" imgH="482600" progId="Equation.DSMT4">
                  <p:embed/>
                </p:oleObj>
              </mc:Choice>
              <mc:Fallback>
                <p:oleObj name="Equation" r:id="rId24" imgW="2044700" imgH="482600" progId="Equation.DSMT4">
                  <p:embed/>
                  <p:pic>
                    <p:nvPicPr>
                      <p:cNvPr id="0" name="Picture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2838" y="3771900"/>
                        <a:ext cx="204470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805" name="Rectangle 37"/>
          <p:cNvSpPr>
            <a:spLocks noChangeArrowheads="1"/>
          </p:cNvSpPr>
          <p:nvPr/>
        </p:nvSpPr>
        <p:spPr bwMode="auto">
          <a:xfrm>
            <a:off x="646113" y="4283075"/>
            <a:ext cx="1657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/>
              <a:t>从而有  </a:t>
            </a:r>
            <a:r>
              <a:rPr lang="zh-CN" altLang="en-US"/>
              <a:t> </a:t>
            </a:r>
          </a:p>
        </p:txBody>
      </p:sp>
      <p:graphicFrame>
        <p:nvGraphicFramePr>
          <p:cNvPr id="32806" name="Object 38"/>
          <p:cNvGraphicFramePr>
            <a:graphicFrameLocks noChangeAspect="1"/>
          </p:cNvGraphicFramePr>
          <p:nvPr/>
        </p:nvGraphicFramePr>
        <p:xfrm>
          <a:off x="1187450" y="5008563"/>
          <a:ext cx="42767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267" name="Equation" r:id="rId26" imgW="4279900" imgH="482600" progId="Equation.DSMT4">
                  <p:embed/>
                </p:oleObj>
              </mc:Choice>
              <mc:Fallback>
                <p:oleObj name="Equation" r:id="rId26" imgW="4279900" imgH="482600" progId="Equation.DSMT4">
                  <p:embed/>
                  <p:pic>
                    <p:nvPicPr>
                      <p:cNvPr id="0" name="Picture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008563"/>
                        <a:ext cx="4276725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818" name="Group 50"/>
          <p:cNvGrpSpPr>
            <a:grpSpLocks/>
          </p:cNvGrpSpPr>
          <p:nvPr/>
        </p:nvGrpSpPr>
        <p:grpSpPr bwMode="auto">
          <a:xfrm>
            <a:off x="611188" y="5576888"/>
            <a:ext cx="5530850" cy="547687"/>
            <a:chOff x="385" y="3513"/>
            <a:chExt cx="3484" cy="345"/>
          </a:xfrm>
        </p:grpSpPr>
        <p:sp>
          <p:nvSpPr>
            <p:cNvPr id="32809" name="Rectangle 41"/>
            <p:cNvSpPr>
              <a:spLocks noChangeArrowheads="1"/>
            </p:cNvSpPr>
            <p:nvPr/>
          </p:nvSpPr>
          <p:spPr bwMode="auto">
            <a:xfrm>
              <a:off x="385" y="3513"/>
              <a:ext cx="21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b="1"/>
                <a:t>由柯西准则知道存在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graphicFrame>
          <p:nvGraphicFramePr>
            <p:cNvPr id="32808" name="Object 40"/>
            <p:cNvGraphicFramePr>
              <a:graphicFrameLocks noChangeAspect="1"/>
            </p:cNvGraphicFramePr>
            <p:nvPr/>
          </p:nvGraphicFramePr>
          <p:xfrm>
            <a:off x="2517" y="3534"/>
            <a:ext cx="1352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268" name="Equation" r:id="rId28" imgW="2146300" imgH="508000" progId="Equation.DSMT4">
                    <p:embed/>
                  </p:oleObj>
                </mc:Choice>
                <mc:Fallback>
                  <p:oleObj name="Equation" r:id="rId28" imgW="2146300" imgH="508000" progId="Equation.DSMT4">
                    <p:embed/>
                    <p:pic>
                      <p:nvPicPr>
                        <p:cNvPr id="0" name="Picture 9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7" y="3534"/>
                          <a:ext cx="1352" cy="3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04" name="Group 12"/>
          <p:cNvGrpSpPr>
            <a:grpSpLocks/>
          </p:cNvGrpSpPr>
          <p:nvPr/>
        </p:nvGrpSpPr>
        <p:grpSpPr bwMode="auto">
          <a:xfrm>
            <a:off x="633413" y="1163638"/>
            <a:ext cx="7691437" cy="561975"/>
            <a:chOff x="399" y="685"/>
            <a:chExt cx="4845" cy="354"/>
          </a:xfrm>
        </p:grpSpPr>
        <p:sp>
          <p:nvSpPr>
            <p:cNvPr id="33802" name="Rectangle 10"/>
            <p:cNvSpPr>
              <a:spLocks noChangeArrowheads="1"/>
            </p:cNvSpPr>
            <p:nvPr/>
          </p:nvSpPr>
          <p:spPr bwMode="auto">
            <a:xfrm>
              <a:off x="399" y="685"/>
              <a:ext cx="334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b="1"/>
                <a:t>任意取定 </a:t>
              </a:r>
              <a:r>
                <a:rPr lang="en-US" altLang="zh-CN" b="1" i="1"/>
                <a:t>n</a:t>
              </a:r>
              <a:r>
                <a:rPr lang="en-US" altLang="zh-CN" b="1">
                  <a:latin typeface="Arial" panose="020B0604020202020204" pitchFamily="34" charset="0"/>
                </a:rPr>
                <a:t>, </a:t>
              </a:r>
              <a:r>
                <a:rPr lang="zh-CN" altLang="en-US" b="1"/>
                <a:t>对任何正整数 </a:t>
              </a:r>
              <a:r>
                <a:rPr lang="en-US" altLang="zh-CN" b="1" i="1"/>
                <a:t>p</a:t>
              </a:r>
              <a:r>
                <a:rPr lang="en-US" altLang="zh-CN" b="1">
                  <a:latin typeface="Arial" panose="020B0604020202020204" pitchFamily="34" charset="0"/>
                </a:rPr>
                <a:t>, </a:t>
              </a:r>
              <a:r>
                <a:rPr lang="zh-CN" altLang="en-US" b="1"/>
                <a:t>有   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graphicFrame>
          <p:nvGraphicFramePr>
            <p:cNvPr id="33801" name="Object 9"/>
            <p:cNvGraphicFramePr>
              <a:graphicFrameLocks noChangeAspect="1"/>
            </p:cNvGraphicFramePr>
            <p:nvPr/>
          </p:nvGraphicFramePr>
          <p:xfrm>
            <a:off x="3606" y="733"/>
            <a:ext cx="1638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90" name="Equation" r:id="rId4" imgW="2603500" imgH="482600" progId="Equation.DSMT4">
                    <p:embed/>
                  </p:oleObj>
                </mc:Choice>
                <mc:Fallback>
                  <p:oleObj name="Equation" r:id="rId4" imgW="2603500" imgH="482600" progId="Equation.DSMT4">
                    <p:embed/>
                    <p:pic>
                      <p:nvPicPr>
                        <p:cNvPr id="0" name="Picture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6" y="733"/>
                          <a:ext cx="1638" cy="3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811" name="Group 19"/>
          <p:cNvGrpSpPr>
            <a:grpSpLocks/>
          </p:cNvGrpSpPr>
          <p:nvPr/>
        </p:nvGrpSpPr>
        <p:grpSpPr bwMode="auto">
          <a:xfrm>
            <a:off x="658813" y="1766888"/>
            <a:ext cx="7924800" cy="520700"/>
            <a:chOff x="415" y="1145"/>
            <a:chExt cx="4992" cy="328"/>
          </a:xfrm>
        </p:grpSpPr>
        <p:sp>
          <p:nvSpPr>
            <p:cNvPr id="33806" name="Rectangle 14"/>
            <p:cNvSpPr>
              <a:spLocks noChangeArrowheads="1"/>
            </p:cNvSpPr>
            <p:nvPr/>
          </p:nvSpPr>
          <p:spPr bwMode="auto">
            <a:xfrm>
              <a:off x="415" y="1145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b="1">
                  <a:cs typeface="Times New Roman" panose="02020603050405020304" pitchFamily="18" charset="0"/>
                </a:rPr>
                <a:t>再令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graphicFrame>
          <p:nvGraphicFramePr>
            <p:cNvPr id="33805" name="Object 13"/>
            <p:cNvGraphicFramePr>
              <a:graphicFrameLocks noChangeAspect="1"/>
            </p:cNvGraphicFramePr>
            <p:nvPr/>
          </p:nvGraphicFramePr>
          <p:xfrm>
            <a:off x="910" y="1223"/>
            <a:ext cx="710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91" name="Equation" r:id="rId6" imgW="1129810" imgH="330057" progId="Equation.DSMT4">
                    <p:embed/>
                  </p:oleObj>
                </mc:Choice>
                <mc:Fallback>
                  <p:oleObj name="Equation" r:id="rId6" imgW="1129810" imgH="330057" progId="Equation.DSMT4">
                    <p:embed/>
                    <p:pic>
                      <p:nvPicPr>
                        <p:cNvPr id="0" name="Picture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0" y="1223"/>
                          <a:ext cx="710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07" name="Rectangle 15"/>
            <p:cNvSpPr>
              <a:spLocks noChangeArrowheads="1"/>
            </p:cNvSpPr>
            <p:nvPr/>
          </p:nvSpPr>
          <p:spPr bwMode="auto">
            <a:xfrm>
              <a:off x="1611" y="1146"/>
              <a:ext cx="37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b="1">
                  <a:cs typeface="Times New Roman" panose="02020603050405020304" pitchFamily="18" charset="0"/>
                </a:rPr>
                <a:t>由于 </a:t>
              </a:r>
              <a:r>
                <a:rPr lang="en-US" altLang="zh-CN" b="1" i="1"/>
                <a:t>D</a:t>
              </a:r>
              <a:r>
                <a:rPr lang="en-US" altLang="zh-CN" b="1" i="1" baseline="-30000"/>
                <a:t>n </a:t>
              </a:r>
              <a:r>
                <a:rPr lang="zh-CN" altLang="en-US" b="1">
                  <a:cs typeface="Times New Roman" panose="02020603050405020304" pitchFamily="18" charset="0"/>
                </a:rPr>
                <a:t>是闭域</a:t>
              </a:r>
              <a:r>
                <a:rPr lang="en-US" altLang="zh-CN" b="1"/>
                <a:t>, </a:t>
              </a:r>
              <a:r>
                <a:rPr lang="zh-CN" altLang="en-US" b="1">
                  <a:cs typeface="Times New Roman" panose="02020603050405020304" pitchFamily="18" charset="0"/>
                </a:rPr>
                <a:t>故必定是闭集</a:t>
              </a:r>
              <a:r>
                <a:rPr lang="en-US" altLang="zh-CN" b="1">
                  <a:cs typeface="Times New Roman" panose="02020603050405020304" pitchFamily="18" charset="0"/>
                </a:rPr>
                <a:t>, </a:t>
              </a:r>
              <a:r>
                <a:rPr lang="en-US" altLang="zh-CN" b="1"/>
                <a:t> </a:t>
              </a:r>
              <a:r>
                <a:rPr lang="zh-CN" altLang="en-US" b="1">
                  <a:cs typeface="Times New Roman" panose="02020603050405020304" pitchFamily="18" charset="0"/>
                </a:rPr>
                <a:t>因此  </a:t>
              </a:r>
              <a:r>
                <a:rPr lang="zh-CN" altLang="en-US" sz="1100" b="1"/>
                <a:t> 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33810" name="Rectangle 18"/>
          <p:cNvSpPr>
            <a:spLocks noChangeArrowheads="1"/>
          </p:cNvSpPr>
          <p:nvPr/>
        </p:nvSpPr>
        <p:spPr bwMode="auto">
          <a:xfrm>
            <a:off x="620713" y="2390775"/>
            <a:ext cx="54276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b="1"/>
              <a:t> </a:t>
            </a:r>
            <a:r>
              <a:rPr lang="en-US" altLang="zh-CN" b="1" i="1"/>
              <a:t>D</a:t>
            </a:r>
            <a:r>
              <a:rPr lang="en-US" altLang="zh-CN" b="1" i="1" baseline="-30000"/>
              <a:t>n </a:t>
            </a:r>
            <a:r>
              <a:rPr lang="zh-CN" altLang="en-US" b="1"/>
              <a:t>的聚点必定属于 </a:t>
            </a:r>
            <a:r>
              <a:rPr lang="en-US" altLang="zh-CN" b="1" i="1"/>
              <a:t>D</a:t>
            </a:r>
            <a:r>
              <a:rPr lang="en-US" altLang="zh-CN" b="1" i="1" baseline="-30000"/>
              <a:t>n</a:t>
            </a:r>
            <a:r>
              <a:rPr lang="en-US" altLang="zh-CN" b="1" i="1" baseline="-30000">
                <a:latin typeface="Arial" panose="020B0604020202020204" pitchFamily="34" charset="0"/>
              </a:rPr>
              <a:t> </a:t>
            </a:r>
            <a:r>
              <a:rPr lang="en-US" altLang="zh-CN" b="1">
                <a:latin typeface="Arial" panose="020B0604020202020204" pitchFamily="34" charset="0"/>
              </a:rPr>
              <a:t>,  </a:t>
            </a:r>
            <a:r>
              <a:rPr lang="zh-CN" altLang="en-US" b="1">
                <a:latin typeface="Arial" panose="020B0604020202020204" pitchFamily="34" charset="0"/>
              </a:rPr>
              <a:t>则得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33812" name="Object 20"/>
          <p:cNvGraphicFramePr>
            <a:graphicFrameLocks noChangeAspect="1"/>
          </p:cNvGraphicFramePr>
          <p:nvPr/>
        </p:nvGraphicFramePr>
        <p:xfrm>
          <a:off x="2143125" y="3033713"/>
          <a:ext cx="473392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92" name="Equation" r:id="rId8" imgW="4737100" imgH="635000" progId="Equation.DSMT4">
                  <p:embed/>
                </p:oleObj>
              </mc:Choice>
              <mc:Fallback>
                <p:oleObj name="Equation" r:id="rId8" imgW="4737100" imgH="635000" progId="Equation.DSMT4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3033713"/>
                        <a:ext cx="4733925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821" name="Group 29"/>
          <p:cNvGrpSpPr>
            <a:grpSpLocks/>
          </p:cNvGrpSpPr>
          <p:nvPr/>
        </p:nvGrpSpPr>
        <p:grpSpPr bwMode="auto">
          <a:xfrm>
            <a:off x="658813" y="3714750"/>
            <a:ext cx="7662862" cy="544513"/>
            <a:chOff x="415" y="2341"/>
            <a:chExt cx="4827" cy="343"/>
          </a:xfrm>
        </p:grpSpPr>
        <p:graphicFrame>
          <p:nvGraphicFramePr>
            <p:cNvPr id="33817" name="Object 25"/>
            <p:cNvGraphicFramePr>
              <a:graphicFrameLocks noChangeAspect="1"/>
            </p:cNvGraphicFramePr>
            <p:nvPr/>
          </p:nvGraphicFramePr>
          <p:xfrm>
            <a:off x="1420" y="2397"/>
            <a:ext cx="222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93" name="Equation" r:id="rId10" imgW="355446" imgH="431613" progId="Equation.DSMT4">
                    <p:embed/>
                  </p:oleObj>
                </mc:Choice>
                <mc:Fallback>
                  <p:oleObj name="Equation" r:id="rId10" imgW="355446" imgH="431613" progId="Equation.DSMT4">
                    <p:embed/>
                    <p:pic>
                      <p:nvPicPr>
                        <p:cNvPr id="0" name="Picture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0" y="2397"/>
                          <a:ext cx="222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16" name="Object 24"/>
            <p:cNvGraphicFramePr>
              <a:graphicFrameLocks noChangeAspect="1"/>
            </p:cNvGraphicFramePr>
            <p:nvPr/>
          </p:nvGraphicFramePr>
          <p:xfrm>
            <a:off x="3424" y="2400"/>
            <a:ext cx="1818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094" name="Equation" r:id="rId12" imgW="2882900" imgH="431800" progId="Equation.DSMT4">
                    <p:embed/>
                  </p:oleObj>
                </mc:Choice>
                <mc:Fallback>
                  <p:oleObj name="Equation" r:id="rId12" imgW="2882900" imgH="431800" progId="Equation.DSMT4">
                    <p:embed/>
                    <p:pic>
                      <p:nvPicPr>
                        <p:cNvPr id="0" name="Picture 7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4" y="2400"/>
                          <a:ext cx="1818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18" name="Rectangle 26"/>
            <p:cNvSpPr>
              <a:spLocks noChangeArrowheads="1"/>
            </p:cNvSpPr>
            <p:nvPr/>
          </p:nvSpPr>
          <p:spPr bwMode="auto">
            <a:xfrm>
              <a:off x="415" y="2341"/>
              <a:ext cx="103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b="1">
                  <a:cs typeface="Times New Roman" panose="02020603050405020304" pitchFamily="18" charset="0"/>
                </a:rPr>
                <a:t>最后证明</a:t>
              </a:r>
              <a:r>
                <a:rPr lang="zh-CN" altLang="en-US" sz="1100" b="1"/>
                <a:t> 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3819" name="Rectangle 27"/>
            <p:cNvSpPr>
              <a:spLocks noChangeArrowheads="1"/>
            </p:cNvSpPr>
            <p:nvPr/>
          </p:nvSpPr>
          <p:spPr bwMode="auto">
            <a:xfrm>
              <a:off x="1615" y="2357"/>
              <a:ext cx="19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b="1">
                  <a:cs typeface="Times New Roman" panose="02020603050405020304" pitchFamily="18" charset="0"/>
                </a:rPr>
                <a:t>的惟一性</a:t>
              </a:r>
              <a:r>
                <a:rPr lang="en-US" altLang="zh-CN" b="1"/>
                <a:t>. </a:t>
              </a:r>
              <a:r>
                <a:rPr lang="zh-CN" altLang="en-US" b="1">
                  <a:cs typeface="Times New Roman" panose="02020603050405020304" pitchFamily="18" charset="0"/>
                </a:rPr>
                <a:t>若还有  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33824" name="Rectangle 32"/>
          <p:cNvSpPr>
            <a:spLocks noChangeArrowheads="1"/>
          </p:cNvSpPr>
          <p:nvPr/>
        </p:nvSpPr>
        <p:spPr bwMode="auto">
          <a:xfrm>
            <a:off x="646113" y="4329113"/>
            <a:ext cx="1009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/>
              <a:t>则由                     </a:t>
            </a:r>
          </a:p>
        </p:txBody>
      </p:sp>
      <p:graphicFrame>
        <p:nvGraphicFramePr>
          <p:cNvPr id="33825" name="Object 33"/>
          <p:cNvGraphicFramePr>
            <a:graphicFrameLocks noChangeAspect="1"/>
          </p:cNvGraphicFramePr>
          <p:nvPr/>
        </p:nvGraphicFramePr>
        <p:xfrm>
          <a:off x="788988" y="5016500"/>
          <a:ext cx="76104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95" name="Equation" r:id="rId14" imgW="7607300" imgH="431800" progId="Equation.DSMT4">
                  <p:embed/>
                </p:oleObj>
              </mc:Choice>
              <mc:Fallback>
                <p:oleObj name="Equation" r:id="rId14" imgW="7607300" imgH="431800" progId="Equation.DSMT4">
                  <p:embed/>
                  <p:pic>
                    <p:nvPicPr>
                      <p:cNvPr id="0" name="Picture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988" y="5016500"/>
                        <a:ext cx="761047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28" name="Object 36"/>
          <p:cNvGraphicFramePr>
            <a:graphicFrameLocks noChangeAspect="1"/>
          </p:cNvGraphicFramePr>
          <p:nvPr/>
        </p:nvGraphicFramePr>
        <p:xfrm>
          <a:off x="749300" y="5680075"/>
          <a:ext cx="45212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96" name="Equation" r:id="rId16" imgW="4521200" imgH="444500" progId="Equation.DSMT4">
                  <p:embed/>
                </p:oleObj>
              </mc:Choice>
              <mc:Fallback>
                <p:oleObj name="Equation" r:id="rId16" imgW="4521200" imgH="444500" progId="Equation.DSMT4">
                  <p:embed/>
                  <p:pic>
                    <p:nvPicPr>
                      <p:cNvPr id="0" name="Picture 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5680075"/>
                        <a:ext cx="4521200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41" name="Object 49"/>
          <p:cNvGraphicFramePr>
            <a:graphicFrameLocks noChangeAspect="1"/>
          </p:cNvGraphicFramePr>
          <p:nvPr/>
        </p:nvGraphicFramePr>
        <p:xfrm>
          <a:off x="3563938" y="584200"/>
          <a:ext cx="1914525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97" name="Equation" r:id="rId18" imgW="1916868" imgH="634725" progId="Equation.DSMT4">
                  <p:embed/>
                </p:oleObj>
              </mc:Choice>
              <mc:Fallback>
                <p:oleObj name="Equation" r:id="rId18" imgW="1916868" imgH="634725" progId="Equation.DSMT4">
                  <p:embed/>
                  <p:pic>
                    <p:nvPicPr>
                      <p:cNvPr id="0" name="Picture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584200"/>
                        <a:ext cx="1914525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Text Box 9"/>
          <p:cNvSpPr txBox="1">
            <a:spLocks noChangeArrowheads="1"/>
          </p:cNvSpPr>
          <p:nvPr/>
        </p:nvSpPr>
        <p:spPr bwMode="auto">
          <a:xfrm>
            <a:off x="719572" y="404664"/>
            <a:ext cx="1298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/>
              <a:t>例如：</a:t>
            </a:r>
            <a:r>
              <a:rPr lang="zh-CN" altLang="en-US" dirty="0"/>
              <a:t> </a:t>
            </a:r>
            <a:endParaRPr lang="zh-CN" altLang="en-US" b="1" dirty="0"/>
          </a:p>
        </p:txBody>
      </p:sp>
      <p:graphicFrame>
        <p:nvGraphicFramePr>
          <p:cNvPr id="615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3123719"/>
              </p:ext>
            </p:extLst>
          </p:nvPr>
        </p:nvGraphicFramePr>
        <p:xfrm>
          <a:off x="2015716" y="512676"/>
          <a:ext cx="176212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6" name="Equation" r:id="rId4" imgW="1764534" imgH="444307" progId="Equation.DSMT4">
                  <p:embed/>
                </p:oleObj>
              </mc:Choice>
              <mc:Fallback>
                <p:oleObj name="Equation" r:id="rId4" imgW="1764534" imgH="444307" progId="Equation.DSMT4">
                  <p:embed/>
                  <p:pic>
                    <p:nvPicPr>
                      <p:cNvPr id="0" name="Picture 1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5716" y="512676"/>
                        <a:ext cx="1762125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4253010"/>
              </p:ext>
            </p:extLst>
          </p:nvPr>
        </p:nvGraphicFramePr>
        <p:xfrm>
          <a:off x="791580" y="1160748"/>
          <a:ext cx="738822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77" name="Equation" r:id="rId6" imgW="7391400" imgH="520700" progId="Equation.DSMT4">
                  <p:embed/>
                </p:oleObj>
              </mc:Choice>
              <mc:Fallback>
                <p:oleObj name="Equation" r:id="rId6" imgW="7391400" imgH="520700" progId="Equation.DSMT4">
                  <p:embed/>
                  <p:pic>
                    <p:nvPicPr>
                      <p:cNvPr id="0" name="Picture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580" y="1160748"/>
                        <a:ext cx="7388225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227" name="Group 83"/>
          <p:cNvGrpSpPr>
            <a:grpSpLocks/>
          </p:cNvGrpSpPr>
          <p:nvPr/>
        </p:nvGrpSpPr>
        <p:grpSpPr bwMode="auto">
          <a:xfrm>
            <a:off x="755576" y="1808820"/>
            <a:ext cx="7848600" cy="657225"/>
            <a:chOff x="476" y="1434"/>
            <a:chExt cx="4944" cy="414"/>
          </a:xfrm>
        </p:grpSpPr>
        <p:graphicFrame>
          <p:nvGraphicFramePr>
            <p:cNvPr id="6162" name="Object 18"/>
            <p:cNvGraphicFramePr>
              <a:graphicFrameLocks noChangeAspect="1"/>
            </p:cNvGraphicFramePr>
            <p:nvPr/>
          </p:nvGraphicFramePr>
          <p:xfrm>
            <a:off x="476" y="1434"/>
            <a:ext cx="3347" cy="4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78" name="Equation" r:id="rId8" imgW="5321300" imgH="660400" progId="Equation.DSMT4">
                    <p:embed/>
                  </p:oleObj>
                </mc:Choice>
                <mc:Fallback>
                  <p:oleObj name="Equation" r:id="rId8" imgW="5321300" imgH="660400" progId="Equation.DSMT4">
                    <p:embed/>
                    <p:pic>
                      <p:nvPicPr>
                        <p:cNvPr id="0" name="Picture 1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" y="1434"/>
                          <a:ext cx="3347" cy="4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5" name="Text Box 21"/>
            <p:cNvSpPr txBox="1">
              <a:spLocks noChangeArrowheads="1"/>
            </p:cNvSpPr>
            <p:nvPr/>
          </p:nvSpPr>
          <p:spPr bwMode="auto">
            <a:xfrm>
              <a:off x="5012" y="1444"/>
              <a:ext cx="4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(2)</a:t>
              </a:r>
            </a:p>
          </p:txBody>
        </p:sp>
      </p:grpSp>
      <p:grpSp>
        <p:nvGrpSpPr>
          <p:cNvPr id="6225" name="Group 81"/>
          <p:cNvGrpSpPr>
            <a:grpSpLocks/>
          </p:cNvGrpSpPr>
          <p:nvPr/>
        </p:nvGrpSpPr>
        <p:grpSpPr bwMode="auto">
          <a:xfrm>
            <a:off x="791580" y="2636912"/>
            <a:ext cx="7824787" cy="555625"/>
            <a:chOff x="491" y="1888"/>
            <a:chExt cx="4929" cy="350"/>
          </a:xfrm>
        </p:grpSpPr>
        <p:graphicFrame>
          <p:nvGraphicFramePr>
            <p:cNvPr id="6171" name="Object 27"/>
            <p:cNvGraphicFramePr>
              <a:graphicFrameLocks noChangeAspect="1"/>
            </p:cNvGraphicFramePr>
            <p:nvPr/>
          </p:nvGraphicFramePr>
          <p:xfrm>
            <a:off x="491" y="1888"/>
            <a:ext cx="4342" cy="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79" name="Equation" r:id="rId10" imgW="6896100" imgH="558800" progId="Equation.DSMT4">
                    <p:embed/>
                  </p:oleObj>
                </mc:Choice>
                <mc:Fallback>
                  <p:oleObj name="Equation" r:id="rId10" imgW="6896100" imgH="558800" progId="Equation.DSMT4">
                    <p:embed/>
                    <p:pic>
                      <p:nvPicPr>
                        <p:cNvPr id="0" name="Picture 1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1" y="1888"/>
                          <a:ext cx="4342" cy="3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74" name="Text Box 30"/>
            <p:cNvSpPr txBox="1">
              <a:spLocks noChangeArrowheads="1"/>
            </p:cNvSpPr>
            <p:nvPr/>
          </p:nvSpPr>
          <p:spPr bwMode="auto">
            <a:xfrm>
              <a:off x="5012" y="1888"/>
              <a:ext cx="40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/>
                <a:t>(3)</a:t>
              </a:r>
            </a:p>
          </p:txBody>
        </p:sp>
      </p:grpSp>
      <p:graphicFrame>
        <p:nvGraphicFramePr>
          <p:cNvPr id="6217" name="Object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1962458"/>
              </p:ext>
            </p:extLst>
          </p:nvPr>
        </p:nvGraphicFramePr>
        <p:xfrm>
          <a:off x="791580" y="3789040"/>
          <a:ext cx="4368800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0" name="Equation" r:id="rId12" imgW="4368800" imgH="457200" progId="Equation.DSMT4">
                  <p:embed/>
                </p:oleObj>
              </mc:Choice>
              <mc:Fallback>
                <p:oleObj name="Equation" r:id="rId12" imgW="4368800" imgH="457200" progId="Equation.DSMT4">
                  <p:embed/>
                  <p:pic>
                    <p:nvPicPr>
                      <p:cNvPr id="0" name="Picture 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580" y="3789040"/>
                        <a:ext cx="4368800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18" name="Object 7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7527520"/>
              </p:ext>
            </p:extLst>
          </p:nvPr>
        </p:nvGraphicFramePr>
        <p:xfrm>
          <a:off x="791580" y="5121188"/>
          <a:ext cx="7421562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1" name="Equation" r:id="rId14" imgW="7416800" imgH="558800" progId="Equation.DSMT4">
                  <p:embed/>
                </p:oleObj>
              </mc:Choice>
              <mc:Fallback>
                <p:oleObj name="Equation" r:id="rId14" imgW="7416800" imgH="558800" progId="Equation.DSMT4">
                  <p:embed/>
                  <p:pic>
                    <p:nvPicPr>
                      <p:cNvPr id="0" name="Picture 1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580" y="5121188"/>
                        <a:ext cx="7421562" cy="555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24" name="Object 8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7922304"/>
              </p:ext>
            </p:extLst>
          </p:nvPr>
        </p:nvGraphicFramePr>
        <p:xfrm>
          <a:off x="1439652" y="3212976"/>
          <a:ext cx="4318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2" name="Equation" r:id="rId16" imgW="4318000" imgH="431800" progId="Equation.DSMT4">
                  <p:embed/>
                </p:oleObj>
              </mc:Choice>
              <mc:Fallback>
                <p:oleObj name="Equation" r:id="rId16" imgW="4318000" imgH="431800" progId="Equation.DSMT4">
                  <p:embed/>
                  <p:pic>
                    <p:nvPicPr>
                      <p:cNvPr id="0" name="Picture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652" y="3212976"/>
                        <a:ext cx="4318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26" name="Object 8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4388087"/>
              </p:ext>
            </p:extLst>
          </p:nvPr>
        </p:nvGraphicFramePr>
        <p:xfrm>
          <a:off x="1331640" y="4401108"/>
          <a:ext cx="67818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83" name="Equation" r:id="rId18" imgW="6781800" imgH="660400" progId="Equation.DSMT4">
                  <p:embed/>
                </p:oleObj>
              </mc:Choice>
              <mc:Fallback>
                <p:oleObj name="Equation" r:id="rId18" imgW="6781800" imgH="660400" progId="Equation.DSMT4">
                  <p:embed/>
                  <p:pic>
                    <p:nvPicPr>
                      <p:cNvPr id="0" name="Picture 1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4401108"/>
                        <a:ext cx="67818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4824028" y="5877272"/>
            <a:ext cx="3924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3333FF"/>
                </a:solidFill>
              </a:rPr>
              <a:t>在不声明时，邻域默认为圆邻域</a:t>
            </a:r>
            <a:endParaRPr lang="zh-CN" altLang="en-US" sz="2000" b="1" dirty="0">
              <a:solidFill>
                <a:srgbClr val="3333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67" name="Group 51"/>
          <p:cNvGrpSpPr>
            <a:grpSpLocks/>
          </p:cNvGrpSpPr>
          <p:nvPr/>
        </p:nvGrpSpPr>
        <p:grpSpPr bwMode="auto">
          <a:xfrm>
            <a:off x="791580" y="512676"/>
            <a:ext cx="6756401" cy="519113"/>
            <a:chOff x="408" y="300"/>
            <a:chExt cx="4256" cy="327"/>
          </a:xfrm>
        </p:grpSpPr>
        <p:sp>
          <p:nvSpPr>
            <p:cNvPr id="34824" name="Rectangle 8"/>
            <p:cNvSpPr>
              <a:spLocks noChangeArrowheads="1"/>
            </p:cNvSpPr>
            <p:nvPr/>
          </p:nvSpPr>
          <p:spPr bwMode="auto">
            <a:xfrm>
              <a:off x="408" y="300"/>
              <a:ext cx="356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</a:rPr>
                <a:t>推论  </a:t>
              </a:r>
              <a:r>
                <a:rPr lang="zh-CN" altLang="en-US" b="1" dirty="0"/>
                <a:t>对上述闭域套 </a:t>
              </a:r>
              <a:r>
                <a:rPr lang="en-US" altLang="zh-CN" b="1" dirty="0" smtClean="0"/>
                <a:t> </a:t>
              </a:r>
              <a:r>
                <a:rPr lang="en-US" altLang="zh-CN" dirty="0" smtClean="0"/>
                <a:t> </a:t>
              </a:r>
              <a:endParaRPr lang="en-US" altLang="zh-CN" dirty="0"/>
            </a:p>
          </p:txBody>
        </p:sp>
        <p:graphicFrame>
          <p:nvGraphicFramePr>
            <p:cNvPr id="34823" name="Object 7"/>
            <p:cNvGraphicFramePr>
              <a:graphicFrameLocks noChangeAspect="1"/>
            </p:cNvGraphicFramePr>
            <p:nvPr/>
          </p:nvGraphicFramePr>
          <p:xfrm>
            <a:off x="2472" y="323"/>
            <a:ext cx="219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92" name="Equation" r:id="rId4" imgW="3479760" imgH="431640" progId="Equation.DSMT4">
                    <p:embed/>
                  </p:oleObj>
                </mc:Choice>
                <mc:Fallback>
                  <p:oleObj name="Equation" r:id="rId4" imgW="3479760" imgH="431640" progId="Equation.DSMT4">
                    <p:embed/>
                    <p:pic>
                      <p:nvPicPr>
                        <p:cNvPr id="0" name="Picture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2" y="323"/>
                          <a:ext cx="2192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826" name="Rectangle 10"/>
          <p:cNvSpPr>
            <a:spLocks noChangeArrowheads="1"/>
          </p:cNvSpPr>
          <p:nvPr/>
        </p:nvSpPr>
        <p:spPr bwMode="auto">
          <a:xfrm>
            <a:off x="654050" y="1722438"/>
            <a:ext cx="78787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>
                <a:solidFill>
                  <a:srgbClr val="0000FF"/>
                </a:solidFill>
              </a:rPr>
              <a:t>注</a:t>
            </a:r>
            <a:r>
              <a:rPr lang="zh-CN" altLang="en-US" b="1"/>
              <a:t>  把 </a:t>
            </a:r>
            <a:r>
              <a:rPr lang="en-US" altLang="zh-CN" b="1"/>
              <a:t>{ </a:t>
            </a:r>
            <a:r>
              <a:rPr lang="en-US" altLang="zh-CN" b="1" i="1"/>
              <a:t>D</a:t>
            </a:r>
            <a:r>
              <a:rPr lang="en-US" altLang="zh-CN" b="1" i="1" baseline="-25000"/>
              <a:t>n</a:t>
            </a:r>
            <a:r>
              <a:rPr lang="en-US" altLang="zh-CN" b="1" i="1"/>
              <a:t> </a:t>
            </a:r>
            <a:r>
              <a:rPr lang="en-US" altLang="zh-CN" b="1"/>
              <a:t>} </a:t>
            </a:r>
            <a:r>
              <a:rPr lang="zh-CN" altLang="en-US" b="1"/>
              <a:t>改为闭集套时</a:t>
            </a:r>
            <a:r>
              <a:rPr lang="en-US" altLang="zh-CN" b="1"/>
              <a:t>, </a:t>
            </a:r>
            <a:r>
              <a:rPr lang="zh-CN" altLang="en-US" b="1"/>
              <a:t>上面的命题同样成立</a:t>
            </a:r>
            <a:r>
              <a:rPr lang="en-US" altLang="zh-CN" b="1"/>
              <a:t>.  </a:t>
            </a:r>
          </a:p>
        </p:txBody>
      </p:sp>
      <p:grpSp>
        <p:nvGrpSpPr>
          <p:cNvPr id="34834" name="Group 18"/>
          <p:cNvGrpSpPr>
            <a:grpSpLocks/>
          </p:cNvGrpSpPr>
          <p:nvPr/>
        </p:nvGrpSpPr>
        <p:grpSpPr bwMode="auto">
          <a:xfrm>
            <a:off x="649288" y="2362200"/>
            <a:ext cx="7972425" cy="552450"/>
            <a:chOff x="409" y="1488"/>
            <a:chExt cx="5022" cy="348"/>
          </a:xfrm>
        </p:grpSpPr>
        <p:sp>
          <p:nvSpPr>
            <p:cNvPr id="34832" name="Rectangle 16"/>
            <p:cNvSpPr>
              <a:spLocks noChangeArrowheads="1"/>
            </p:cNvSpPr>
            <p:nvPr/>
          </p:nvSpPr>
          <p:spPr bwMode="auto">
            <a:xfrm>
              <a:off x="409" y="1488"/>
              <a:ext cx="229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b="1">
                  <a:solidFill>
                    <a:srgbClr val="FF0000"/>
                  </a:solidFill>
                  <a:cs typeface="Times New Roman" panose="02020603050405020304" pitchFamily="18" charset="0"/>
                </a:rPr>
                <a:t>定理</a:t>
              </a:r>
              <a:r>
                <a:rPr lang="en-US" altLang="zh-CN" b="1">
                  <a:solidFill>
                    <a:srgbClr val="FF0000"/>
                  </a:solidFill>
                </a:rPr>
                <a:t>16.3(</a:t>
              </a:r>
              <a:r>
                <a:rPr lang="zh-CN" altLang="en-US" b="1">
                  <a:solidFill>
                    <a:srgbClr val="FF0000"/>
                  </a:solidFill>
                  <a:cs typeface="Times New Roman" panose="02020603050405020304" pitchFamily="18" charset="0"/>
                </a:rPr>
                <a:t>聚点定理</a:t>
              </a:r>
              <a:r>
                <a:rPr lang="en-US" altLang="zh-CN" b="1">
                  <a:solidFill>
                    <a:srgbClr val="FF0000"/>
                  </a:solidFill>
                </a:rPr>
                <a:t>)</a:t>
              </a:r>
              <a:r>
                <a:rPr lang="en-US" altLang="zh-CN" b="1">
                  <a:latin typeface="Arial" panose="020B0604020202020204" pitchFamily="34" charset="0"/>
                </a:rPr>
                <a:t> </a:t>
              </a:r>
              <a:r>
                <a:rPr lang="zh-CN" altLang="en-US" b="1">
                  <a:cs typeface="Times New Roman" panose="02020603050405020304" pitchFamily="18" charset="0"/>
                </a:rPr>
                <a:t>若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graphicFrame>
          <p:nvGraphicFramePr>
            <p:cNvPr id="34831" name="Object 15"/>
            <p:cNvGraphicFramePr>
              <a:graphicFrameLocks noChangeAspect="1"/>
            </p:cNvGraphicFramePr>
            <p:nvPr/>
          </p:nvGraphicFramePr>
          <p:xfrm>
            <a:off x="2667" y="1509"/>
            <a:ext cx="71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93" name="Equation" r:id="rId6" imgW="1129810" imgH="380835" progId="Equation.DSMT4">
                    <p:embed/>
                  </p:oleObj>
                </mc:Choice>
                <mc:Fallback>
                  <p:oleObj name="Equation" r:id="rId6" imgW="1129810" imgH="380835" progId="Equation.DSMT4">
                    <p:embed/>
                    <p:pic>
                      <p:nvPicPr>
                        <p:cNvPr id="0" name="Picture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67" y="1509"/>
                          <a:ext cx="714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33" name="Rectangle 17"/>
            <p:cNvSpPr>
              <a:spLocks noChangeArrowheads="1"/>
            </p:cNvSpPr>
            <p:nvPr/>
          </p:nvSpPr>
          <p:spPr bwMode="auto">
            <a:xfrm>
              <a:off x="3329" y="1509"/>
              <a:ext cx="21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b="1">
                  <a:cs typeface="Times New Roman" panose="02020603050405020304" pitchFamily="18" charset="0"/>
                </a:rPr>
                <a:t>为有界无限点集</a:t>
              </a:r>
              <a:r>
                <a:rPr lang="en-US" altLang="zh-CN" b="1"/>
                <a:t>, </a:t>
              </a:r>
              <a:r>
                <a:rPr lang="zh-CN" altLang="en-US" b="1">
                  <a:cs typeface="Times New Roman" panose="02020603050405020304" pitchFamily="18" charset="0"/>
                </a:rPr>
                <a:t>则 </a:t>
              </a:r>
              <a:r>
                <a:rPr lang="zh-CN" altLang="en-US" sz="900"/>
                <a:t> 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34835" name="Rectangle 19"/>
          <p:cNvSpPr>
            <a:spLocks noChangeArrowheads="1"/>
          </p:cNvSpPr>
          <p:nvPr/>
        </p:nvSpPr>
        <p:spPr bwMode="auto">
          <a:xfrm>
            <a:off x="693738" y="3033713"/>
            <a:ext cx="44291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b="1" i="1"/>
              <a:t>E </a:t>
            </a:r>
            <a:r>
              <a:rPr lang="zh-CN" altLang="en-US" b="1"/>
              <a:t>在 </a:t>
            </a:r>
            <a:r>
              <a:rPr lang="en-US" altLang="zh-CN" b="1"/>
              <a:t>R</a:t>
            </a:r>
            <a:r>
              <a:rPr lang="en-US" altLang="zh-CN" b="1" baseline="40000"/>
              <a:t>2 </a:t>
            </a:r>
            <a:r>
              <a:rPr lang="zh-CN" altLang="en-US" b="1"/>
              <a:t>中至少有一个聚点</a:t>
            </a:r>
            <a:r>
              <a:rPr lang="en-US" altLang="zh-CN" b="1"/>
              <a:t>.         </a:t>
            </a:r>
            <a:r>
              <a:rPr lang="en-US" altLang="zh-CN"/>
              <a:t> </a:t>
            </a:r>
          </a:p>
        </p:txBody>
      </p:sp>
      <p:sp>
        <p:nvSpPr>
          <p:cNvPr id="34837" name="Rectangle 21"/>
          <p:cNvSpPr>
            <a:spLocks noChangeArrowheads="1"/>
          </p:cNvSpPr>
          <p:nvPr/>
        </p:nvSpPr>
        <p:spPr bwMode="auto">
          <a:xfrm>
            <a:off x="671513" y="3668713"/>
            <a:ext cx="79168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>
                <a:solidFill>
                  <a:srgbClr val="0000FF"/>
                </a:solidFill>
              </a:rPr>
              <a:t>证</a:t>
            </a:r>
            <a:r>
              <a:rPr lang="zh-CN" altLang="en-US" b="1"/>
              <a:t>  现用闭域套定理来证明</a:t>
            </a:r>
            <a:r>
              <a:rPr lang="en-US" altLang="zh-CN" b="1"/>
              <a:t>.  </a:t>
            </a:r>
            <a:r>
              <a:rPr lang="zh-CN" altLang="en-US" b="1"/>
              <a:t>由于 </a:t>
            </a:r>
            <a:r>
              <a:rPr lang="en-US" altLang="zh-CN" b="1" i="1"/>
              <a:t>E </a:t>
            </a:r>
            <a:r>
              <a:rPr lang="zh-CN" altLang="en-US" b="1"/>
              <a:t>有界</a:t>
            </a:r>
            <a:r>
              <a:rPr lang="en-US" altLang="zh-CN" b="1"/>
              <a:t>,  </a:t>
            </a:r>
            <a:r>
              <a:rPr lang="zh-CN" altLang="en-US" b="1"/>
              <a:t>因此存  </a:t>
            </a:r>
          </a:p>
        </p:txBody>
      </p:sp>
      <p:grpSp>
        <p:nvGrpSpPr>
          <p:cNvPr id="34841" name="Group 25"/>
          <p:cNvGrpSpPr>
            <a:grpSpLocks/>
          </p:cNvGrpSpPr>
          <p:nvPr/>
        </p:nvGrpSpPr>
        <p:grpSpPr bwMode="auto">
          <a:xfrm>
            <a:off x="671513" y="4278313"/>
            <a:ext cx="7704137" cy="573087"/>
            <a:chOff x="423" y="2695"/>
            <a:chExt cx="4853" cy="361"/>
          </a:xfrm>
        </p:grpSpPr>
        <p:sp>
          <p:nvSpPr>
            <p:cNvPr id="34839" name="Rectangle 23"/>
            <p:cNvSpPr>
              <a:spLocks noChangeArrowheads="1"/>
            </p:cNvSpPr>
            <p:nvPr/>
          </p:nvSpPr>
          <p:spPr bwMode="auto">
            <a:xfrm>
              <a:off x="423" y="2695"/>
              <a:ext cx="16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b="1"/>
                <a:t>在一个闭正方形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graphicFrame>
          <p:nvGraphicFramePr>
            <p:cNvPr id="34838" name="Object 22"/>
            <p:cNvGraphicFramePr>
              <a:graphicFrameLocks noChangeAspect="1"/>
            </p:cNvGraphicFramePr>
            <p:nvPr/>
          </p:nvGraphicFramePr>
          <p:xfrm>
            <a:off x="2077" y="2750"/>
            <a:ext cx="768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94" name="Equation" r:id="rId8" imgW="1218671" imgH="482391" progId="Equation.DSMT4">
                    <p:embed/>
                  </p:oleObj>
                </mc:Choice>
                <mc:Fallback>
                  <p:oleObj name="Equation" r:id="rId8" imgW="1218671" imgH="482391" progId="Equation.DSMT4">
                    <p:embed/>
                    <p:pic>
                      <p:nvPicPr>
                        <p:cNvPr id="0" name="Picture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7" y="2750"/>
                          <a:ext cx="768" cy="3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40" name="Rectangle 24"/>
            <p:cNvSpPr>
              <a:spLocks noChangeArrowheads="1"/>
            </p:cNvSpPr>
            <p:nvPr/>
          </p:nvSpPr>
          <p:spPr bwMode="auto">
            <a:xfrm>
              <a:off x="2789" y="2719"/>
              <a:ext cx="248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b="1"/>
                <a:t>. </a:t>
              </a:r>
              <a:r>
                <a:rPr lang="zh-CN" altLang="en-US" b="1"/>
                <a:t>如图 </a:t>
              </a:r>
              <a:r>
                <a:rPr lang="en-US" altLang="zh-CN" b="1"/>
                <a:t>16 – 8 </a:t>
              </a:r>
              <a:r>
                <a:rPr lang="zh-CN" altLang="en-US" b="1"/>
                <a:t>所示</a:t>
              </a:r>
              <a:r>
                <a:rPr lang="en-US" altLang="zh-CN" b="1"/>
                <a:t>,  </a:t>
              </a:r>
              <a:r>
                <a:rPr lang="zh-CN" altLang="en-US" b="1"/>
                <a:t>把 </a:t>
              </a:r>
              <a:r>
                <a:rPr lang="en-US" altLang="zh-CN" b="1" i="1"/>
                <a:t>D</a:t>
              </a:r>
              <a:r>
                <a:rPr lang="en-US" altLang="zh-CN" b="1" baseline="-30000"/>
                <a:t>1</a:t>
              </a:r>
              <a:endParaRPr lang="en-US" altLang="zh-CN" sz="1800"/>
            </a:p>
          </p:txBody>
        </p:sp>
      </p:grpSp>
      <p:sp>
        <p:nvSpPr>
          <p:cNvPr id="34842" name="Rectangle 26"/>
          <p:cNvSpPr>
            <a:spLocks noChangeArrowheads="1"/>
          </p:cNvSpPr>
          <p:nvPr/>
        </p:nvSpPr>
        <p:spPr bwMode="auto">
          <a:xfrm>
            <a:off x="647700" y="4976813"/>
            <a:ext cx="80406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分成四个相同的小正方形</a:t>
            </a:r>
            <a:r>
              <a:rPr lang="en-US" altLang="zh-CN" b="1"/>
              <a:t>, </a:t>
            </a:r>
            <a:r>
              <a:rPr lang="zh-CN" altLang="en-US" b="1"/>
              <a:t>则在其中至少有一小闭 </a:t>
            </a:r>
            <a:r>
              <a:rPr lang="zh-CN" altLang="en-US"/>
              <a:t> </a:t>
            </a:r>
          </a:p>
        </p:txBody>
      </p:sp>
      <p:sp>
        <p:nvSpPr>
          <p:cNvPr id="34843" name="Rectangle 27"/>
          <p:cNvSpPr>
            <a:spLocks noChangeArrowheads="1"/>
          </p:cNvSpPr>
          <p:nvPr/>
        </p:nvSpPr>
        <p:spPr bwMode="auto">
          <a:xfrm>
            <a:off x="636588" y="5599113"/>
            <a:ext cx="78962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/>
              <a:t>正方形含有 </a:t>
            </a:r>
            <a:r>
              <a:rPr lang="en-US" altLang="zh-CN" b="1" i="1"/>
              <a:t>E </a:t>
            </a:r>
            <a:r>
              <a:rPr lang="zh-CN" altLang="en-US" b="1"/>
              <a:t>中无限多个点</a:t>
            </a:r>
            <a:r>
              <a:rPr lang="en-US" altLang="zh-CN" b="1"/>
              <a:t>,  </a:t>
            </a:r>
            <a:r>
              <a:rPr lang="zh-CN" altLang="en-US" b="1"/>
              <a:t>把它记为 </a:t>
            </a:r>
            <a:r>
              <a:rPr lang="en-US" altLang="zh-CN" b="1" i="1"/>
              <a:t>D</a:t>
            </a:r>
            <a:r>
              <a:rPr lang="en-US" altLang="zh-CN" b="1" baseline="-25000"/>
              <a:t>2</a:t>
            </a:r>
            <a:r>
              <a:rPr lang="en-US" altLang="zh-CN" b="1"/>
              <a:t>. </a:t>
            </a:r>
            <a:r>
              <a:rPr lang="zh-CN" altLang="en-US" b="1"/>
              <a:t>再对  </a:t>
            </a:r>
            <a:r>
              <a:rPr lang="zh-CN" altLang="en-US"/>
              <a:t> </a:t>
            </a:r>
          </a:p>
        </p:txBody>
      </p:sp>
      <p:graphicFrame>
        <p:nvGraphicFramePr>
          <p:cNvPr id="34866" name="Object 50"/>
          <p:cNvGraphicFramePr>
            <a:graphicFrameLocks noChangeAspect="1"/>
          </p:cNvGraphicFramePr>
          <p:nvPr/>
        </p:nvGraphicFramePr>
        <p:xfrm>
          <a:off x="615950" y="1117600"/>
          <a:ext cx="3606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95" name="Equation" r:id="rId10" imgW="3606480" imgH="444240" progId="Equation.DSMT4">
                  <p:embed/>
                </p:oleObj>
              </mc:Choice>
              <mc:Fallback>
                <p:oleObj name="Equation" r:id="rId10" imgW="3606480" imgH="444240" progId="Equation.DSMT4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950" y="1117600"/>
                        <a:ext cx="3606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82" name="Group 42"/>
          <p:cNvGrpSpPr>
            <a:grpSpLocks/>
          </p:cNvGrpSpPr>
          <p:nvPr/>
        </p:nvGrpSpPr>
        <p:grpSpPr bwMode="auto">
          <a:xfrm>
            <a:off x="4932363" y="836613"/>
            <a:ext cx="3159125" cy="3744912"/>
            <a:chOff x="3107" y="527"/>
            <a:chExt cx="1990" cy="2359"/>
          </a:xfrm>
        </p:grpSpPr>
        <p:sp>
          <p:nvSpPr>
            <p:cNvPr id="35848" name="AutoShape 8"/>
            <p:cNvSpPr>
              <a:spLocks noChangeArrowheads="1"/>
            </p:cNvSpPr>
            <p:nvPr/>
          </p:nvSpPr>
          <p:spPr bwMode="auto">
            <a:xfrm rot="-9821795">
              <a:off x="3443" y="872"/>
              <a:ext cx="1499" cy="1497"/>
            </a:xfrm>
            <a:prstGeom prst="moon">
              <a:avLst>
                <a:gd name="adj" fmla="val 50000"/>
              </a:avLst>
            </a:prstGeom>
            <a:gradFill rotWithShape="0">
              <a:gsLst>
                <a:gs pos="0">
                  <a:srgbClr val="FFFFFF"/>
                </a:gs>
                <a:gs pos="100000">
                  <a:srgbClr val="0099CC"/>
                </a:gs>
              </a:gsLst>
              <a:lin ang="5400000" scaled="1"/>
            </a:gradFill>
            <a:ln w="9525">
              <a:solidFill>
                <a:srgbClr val="0000FF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3107" y="527"/>
              <a:ext cx="1990" cy="1989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0" name="Line 10"/>
            <p:cNvSpPr>
              <a:spLocks noChangeShapeType="1"/>
            </p:cNvSpPr>
            <p:nvPr/>
          </p:nvSpPr>
          <p:spPr bwMode="auto">
            <a:xfrm>
              <a:off x="3107" y="1528"/>
              <a:ext cx="197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1" name="Line 11"/>
            <p:cNvSpPr>
              <a:spLocks noChangeShapeType="1"/>
            </p:cNvSpPr>
            <p:nvPr/>
          </p:nvSpPr>
          <p:spPr bwMode="auto">
            <a:xfrm>
              <a:off x="4100" y="529"/>
              <a:ext cx="0" cy="19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2" name="Line 12"/>
            <p:cNvSpPr>
              <a:spLocks noChangeShapeType="1"/>
            </p:cNvSpPr>
            <p:nvPr/>
          </p:nvSpPr>
          <p:spPr bwMode="auto">
            <a:xfrm>
              <a:off x="4606" y="1528"/>
              <a:ext cx="0" cy="9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3" name="Line 13"/>
            <p:cNvSpPr>
              <a:spLocks noChangeShapeType="1"/>
            </p:cNvSpPr>
            <p:nvPr/>
          </p:nvSpPr>
          <p:spPr bwMode="auto">
            <a:xfrm>
              <a:off x="4115" y="2027"/>
              <a:ext cx="96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4" name="Line 14"/>
            <p:cNvSpPr>
              <a:spLocks noChangeShapeType="1"/>
            </p:cNvSpPr>
            <p:nvPr/>
          </p:nvSpPr>
          <p:spPr bwMode="auto">
            <a:xfrm>
              <a:off x="4115" y="1764"/>
              <a:ext cx="50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5" name="Line 15"/>
            <p:cNvSpPr>
              <a:spLocks noChangeShapeType="1"/>
            </p:cNvSpPr>
            <p:nvPr/>
          </p:nvSpPr>
          <p:spPr bwMode="auto">
            <a:xfrm>
              <a:off x="4365" y="1528"/>
              <a:ext cx="0" cy="49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6" name="Line 16"/>
            <p:cNvSpPr>
              <a:spLocks noChangeShapeType="1"/>
            </p:cNvSpPr>
            <p:nvPr/>
          </p:nvSpPr>
          <p:spPr bwMode="auto">
            <a:xfrm>
              <a:off x="4367" y="1902"/>
              <a:ext cx="21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857" name="Line 17"/>
            <p:cNvSpPr>
              <a:spLocks noChangeShapeType="1"/>
            </p:cNvSpPr>
            <p:nvPr/>
          </p:nvSpPr>
          <p:spPr bwMode="auto">
            <a:xfrm>
              <a:off x="4478" y="1764"/>
              <a:ext cx="0" cy="2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5858" name="Object 18"/>
            <p:cNvGraphicFramePr>
              <a:graphicFrameLocks noChangeAspect="1"/>
            </p:cNvGraphicFramePr>
            <p:nvPr/>
          </p:nvGraphicFramePr>
          <p:xfrm>
            <a:off x="4445" y="1314"/>
            <a:ext cx="174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00" name="Equation" r:id="rId4" imgW="279279" imgH="266584" progId="Equation.DSMT4">
                    <p:embed/>
                  </p:oleObj>
                </mc:Choice>
                <mc:Fallback>
                  <p:oleObj name="Equation" r:id="rId4" imgW="279279" imgH="266584" progId="Equation.DSMT4">
                    <p:embed/>
                    <p:pic>
                      <p:nvPicPr>
                        <p:cNvPr id="0" name="Picture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5" y="1314"/>
                          <a:ext cx="174" cy="1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59" name="Object 19"/>
            <p:cNvGraphicFramePr>
              <a:graphicFrameLocks noChangeAspect="1"/>
            </p:cNvGraphicFramePr>
            <p:nvPr/>
          </p:nvGraphicFramePr>
          <p:xfrm>
            <a:off x="3748" y="1184"/>
            <a:ext cx="241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01" name="Equation" r:id="rId6" imgW="380835" imgH="418918" progId="Equation.DSMT4">
                    <p:embed/>
                  </p:oleObj>
                </mc:Choice>
                <mc:Fallback>
                  <p:oleObj name="Equation" r:id="rId6" imgW="380835" imgH="418918" progId="Equation.DSMT4">
                    <p:embed/>
                    <p:pic>
                      <p:nvPicPr>
                        <p:cNvPr id="0" name="Picture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8" y="1184"/>
                          <a:ext cx="241" cy="2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60" name="Object 20"/>
            <p:cNvGraphicFramePr>
              <a:graphicFrameLocks noChangeAspect="1"/>
            </p:cNvGraphicFramePr>
            <p:nvPr/>
          </p:nvGraphicFramePr>
          <p:xfrm>
            <a:off x="4798" y="2058"/>
            <a:ext cx="265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02" name="Equation" r:id="rId8" imgW="419100" imgH="419100" progId="Equation.DSMT4">
                    <p:embed/>
                  </p:oleObj>
                </mc:Choice>
                <mc:Fallback>
                  <p:oleObj name="Equation" r:id="rId8" imgW="419100" imgH="419100" progId="Equation.DSMT4">
                    <p:embed/>
                    <p:pic>
                      <p:nvPicPr>
                        <p:cNvPr id="0" name="Picture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98" y="2058"/>
                          <a:ext cx="265" cy="2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61" name="Object 21"/>
            <p:cNvGraphicFramePr>
              <a:graphicFrameLocks noChangeAspect="1"/>
            </p:cNvGraphicFramePr>
            <p:nvPr/>
          </p:nvGraphicFramePr>
          <p:xfrm>
            <a:off x="4102" y="1759"/>
            <a:ext cx="257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03" name="Equation" r:id="rId10" imgW="406224" imgH="418918" progId="Equation.DSMT4">
                    <p:embed/>
                  </p:oleObj>
                </mc:Choice>
                <mc:Fallback>
                  <p:oleObj name="Equation" r:id="rId10" imgW="406224" imgH="418918" progId="Equation.DSMT4">
                    <p:embed/>
                    <p:pic>
                      <p:nvPicPr>
                        <p:cNvPr id="0" name="Picture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2" y="1759"/>
                          <a:ext cx="257" cy="26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62" name="Text Box 22"/>
            <p:cNvSpPr txBox="1">
              <a:spLocks noChangeArrowheads="1"/>
            </p:cNvSpPr>
            <p:nvPr/>
          </p:nvSpPr>
          <p:spPr bwMode="auto">
            <a:xfrm>
              <a:off x="3669" y="2575"/>
              <a:ext cx="935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sz="2400" b="1"/>
                <a:t>图 </a:t>
              </a:r>
              <a:r>
                <a:rPr lang="en-US" altLang="zh-CN" sz="2400" b="1"/>
                <a:t>16 – 8</a:t>
              </a:r>
              <a:r>
                <a:rPr lang="en-US" altLang="zh-CN" sz="2400">
                  <a:latin typeface="Arial" panose="020B0604020202020204" pitchFamily="34" charset="0"/>
                </a:rPr>
                <a:t>   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</p:grpSp>
      <p:sp>
        <p:nvSpPr>
          <p:cNvPr id="35863" name="Rectangle 23"/>
          <p:cNvSpPr>
            <a:spLocks noChangeArrowheads="1"/>
          </p:cNvSpPr>
          <p:nvPr/>
        </p:nvSpPr>
        <p:spPr bwMode="auto">
          <a:xfrm>
            <a:off x="627063" y="450850"/>
            <a:ext cx="3930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b="1" i="1"/>
              <a:t>D</a:t>
            </a:r>
            <a:r>
              <a:rPr lang="en-US" altLang="zh-CN" b="1" baseline="-25000"/>
              <a:t>2  </a:t>
            </a:r>
            <a:r>
              <a:rPr lang="zh-CN" altLang="en-US" b="1"/>
              <a:t>如上法分成四个更小   </a:t>
            </a:r>
            <a:r>
              <a:rPr lang="zh-CN" altLang="en-US"/>
              <a:t>  </a:t>
            </a:r>
          </a:p>
        </p:txBody>
      </p:sp>
      <p:sp>
        <p:nvSpPr>
          <p:cNvPr id="35864" name="Rectangle 24"/>
          <p:cNvSpPr>
            <a:spLocks noChangeArrowheads="1"/>
          </p:cNvSpPr>
          <p:nvPr/>
        </p:nvSpPr>
        <p:spPr bwMode="auto">
          <a:xfrm>
            <a:off x="568325" y="1112838"/>
            <a:ext cx="4095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b="1"/>
              <a:t>的正方形</a:t>
            </a:r>
            <a:r>
              <a:rPr lang="en-US" altLang="zh-CN" b="1"/>
              <a:t>, </a:t>
            </a:r>
            <a:r>
              <a:rPr lang="zh-CN" altLang="en-US" b="1"/>
              <a:t>其中又至少有  </a:t>
            </a:r>
          </a:p>
        </p:txBody>
      </p:sp>
      <p:sp>
        <p:nvSpPr>
          <p:cNvPr id="35865" name="Rectangle 25"/>
          <p:cNvSpPr>
            <a:spLocks noChangeArrowheads="1"/>
          </p:cNvSpPr>
          <p:nvPr/>
        </p:nvSpPr>
        <p:spPr bwMode="auto">
          <a:xfrm>
            <a:off x="671513" y="1760538"/>
            <a:ext cx="3971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/>
              <a:t>一个小闭正方形含有 </a:t>
            </a:r>
            <a:r>
              <a:rPr lang="en-US" altLang="zh-CN" b="1" i="1"/>
              <a:t>E</a:t>
            </a:r>
            <a:r>
              <a:rPr lang="en-US" altLang="zh-CN"/>
              <a:t> </a:t>
            </a:r>
          </a:p>
        </p:txBody>
      </p:sp>
      <p:sp>
        <p:nvSpPr>
          <p:cNvPr id="35866" name="Rectangle 26"/>
          <p:cNvSpPr>
            <a:spLocks noChangeArrowheads="1"/>
          </p:cNvSpPr>
          <p:nvPr/>
        </p:nvSpPr>
        <p:spPr bwMode="auto">
          <a:xfrm>
            <a:off x="549275" y="2395538"/>
            <a:ext cx="4273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b="1"/>
              <a:t>的无限多个点</a:t>
            </a:r>
            <a:r>
              <a:rPr lang="en-US" altLang="zh-CN" b="1"/>
              <a:t>. </a:t>
            </a:r>
            <a:r>
              <a:rPr lang="zh-CN" altLang="en-US" b="1"/>
              <a:t>如此下去</a:t>
            </a:r>
            <a:r>
              <a:rPr lang="en-US" altLang="zh-CN" b="1"/>
              <a:t>,  </a:t>
            </a:r>
            <a:r>
              <a:rPr lang="en-US" altLang="zh-CN"/>
              <a:t> </a:t>
            </a:r>
          </a:p>
        </p:txBody>
      </p:sp>
      <p:sp>
        <p:nvSpPr>
          <p:cNvPr id="35867" name="Rectangle 27"/>
          <p:cNvSpPr>
            <a:spLocks noChangeArrowheads="1"/>
          </p:cNvSpPr>
          <p:nvPr/>
        </p:nvSpPr>
        <p:spPr bwMode="auto">
          <a:xfrm>
            <a:off x="661988" y="2997200"/>
            <a:ext cx="41132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b="1"/>
              <a:t>得到一个闭正方形序列：</a:t>
            </a:r>
          </a:p>
        </p:txBody>
      </p:sp>
      <p:graphicFrame>
        <p:nvGraphicFramePr>
          <p:cNvPr id="35868" name="Object 28"/>
          <p:cNvGraphicFramePr>
            <a:graphicFrameLocks noChangeAspect="1"/>
          </p:cNvGraphicFramePr>
          <p:nvPr/>
        </p:nvGraphicFramePr>
        <p:xfrm>
          <a:off x="1187450" y="3725863"/>
          <a:ext cx="29908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04" name="Equation" r:id="rId12" imgW="2997200" imgH="431800" progId="Equation.DSMT4">
                  <p:embed/>
                </p:oleObj>
              </mc:Choice>
              <mc:Fallback>
                <p:oleObj name="Equation" r:id="rId12" imgW="2997200" imgH="431800" progId="Equation.DSMT4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3725863"/>
                        <a:ext cx="299085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72" name="Rectangle 32"/>
          <p:cNvSpPr>
            <a:spLocks noChangeArrowheads="1"/>
          </p:cNvSpPr>
          <p:nvPr/>
        </p:nvSpPr>
        <p:spPr bwMode="auto">
          <a:xfrm>
            <a:off x="657225" y="4292600"/>
            <a:ext cx="4202113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>
                <a:latin typeface="Arial" panose="020B0604020202020204" pitchFamily="34" charset="0"/>
              </a:rPr>
              <a:t>很显然</a:t>
            </a:r>
            <a:r>
              <a:rPr lang="en-US" altLang="zh-CN" b="1">
                <a:latin typeface="Arial" panose="020B0604020202020204" pitchFamily="34" charset="0"/>
              </a:rPr>
              <a:t>, </a:t>
            </a:r>
            <a:r>
              <a:rPr lang="en-US" altLang="zh-CN" sz="1000" b="1"/>
              <a:t> </a:t>
            </a:r>
            <a:r>
              <a:rPr lang="en-US" altLang="zh-CN" b="1"/>
              <a:t>{</a:t>
            </a:r>
            <a:r>
              <a:rPr lang="en-US" altLang="zh-CN" sz="1000" b="1"/>
              <a:t> </a:t>
            </a:r>
            <a:r>
              <a:rPr lang="en-US" altLang="zh-CN" b="1" i="1"/>
              <a:t>D</a:t>
            </a:r>
            <a:r>
              <a:rPr lang="en-US" altLang="zh-CN" b="1" i="1" baseline="-30000"/>
              <a:t>n</a:t>
            </a:r>
            <a:r>
              <a:rPr lang="en-US" altLang="zh-CN" sz="1000" b="1" i="1" baseline="-30000"/>
              <a:t> </a:t>
            </a:r>
            <a:r>
              <a:rPr lang="en-US" altLang="zh-CN" sz="2900" b="1"/>
              <a:t>}</a:t>
            </a:r>
            <a:r>
              <a:rPr lang="en-US" altLang="zh-CN" sz="900" b="1">
                <a:latin typeface="Arial" panose="020B0604020202020204" pitchFamily="34" charset="0"/>
              </a:rPr>
              <a:t> </a:t>
            </a:r>
            <a:r>
              <a:rPr lang="zh-CN" altLang="en-US" sz="2900" b="1">
                <a:cs typeface="Times New Roman" panose="02020603050405020304" pitchFamily="18" charset="0"/>
              </a:rPr>
              <a:t>的边长随着    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grpSp>
        <p:nvGrpSpPr>
          <p:cNvPr id="35875" name="Group 35"/>
          <p:cNvGrpSpPr>
            <a:grpSpLocks/>
          </p:cNvGrpSpPr>
          <p:nvPr/>
        </p:nvGrpSpPr>
        <p:grpSpPr bwMode="auto">
          <a:xfrm>
            <a:off x="755650" y="4949825"/>
            <a:ext cx="7600950" cy="533400"/>
            <a:chOff x="476" y="3118"/>
            <a:chExt cx="4788" cy="336"/>
          </a:xfrm>
        </p:grpSpPr>
        <p:graphicFrame>
          <p:nvGraphicFramePr>
            <p:cNvPr id="35871" name="Object 31"/>
            <p:cNvGraphicFramePr>
              <a:graphicFrameLocks noChangeAspect="1"/>
            </p:cNvGraphicFramePr>
            <p:nvPr/>
          </p:nvGraphicFramePr>
          <p:xfrm>
            <a:off x="476" y="3203"/>
            <a:ext cx="678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05" name="Equation" r:id="rId14" imgW="1079500" imgH="330200" progId="Equation.DSMT4">
                    <p:embed/>
                  </p:oleObj>
                </mc:Choice>
                <mc:Fallback>
                  <p:oleObj name="Equation" r:id="rId14" imgW="1079500" imgH="330200" progId="Equation.DSMT4">
                    <p:embed/>
                    <p:pic>
                      <p:nvPicPr>
                        <p:cNvPr id="0" name="Picture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" y="3203"/>
                          <a:ext cx="678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5873" name="Rectangle 33"/>
            <p:cNvSpPr>
              <a:spLocks noChangeArrowheads="1"/>
            </p:cNvSpPr>
            <p:nvPr/>
          </p:nvSpPr>
          <p:spPr bwMode="auto">
            <a:xfrm>
              <a:off x="1148" y="3118"/>
              <a:ext cx="411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900" b="1">
                  <a:cs typeface="Times New Roman" panose="02020603050405020304" pitchFamily="18" charset="0"/>
                </a:rPr>
                <a:t>而趋于零</a:t>
              </a:r>
              <a:r>
                <a:rPr lang="en-US" altLang="zh-CN" sz="2900" b="1">
                  <a:cs typeface="Times New Roman" panose="02020603050405020304" pitchFamily="18" charset="0"/>
                </a:rPr>
                <a:t>.</a:t>
              </a:r>
              <a:r>
                <a:rPr lang="en-US" altLang="zh-CN" b="1">
                  <a:latin typeface="Arial" panose="020B0604020202020204" pitchFamily="34" charset="0"/>
                </a:rPr>
                <a:t> </a:t>
              </a:r>
              <a:r>
                <a:rPr lang="zh-CN" altLang="en-US" sz="2900" b="1">
                  <a:cs typeface="Times New Roman" panose="02020603050405020304" pitchFamily="18" charset="0"/>
                </a:rPr>
                <a:t>于是由</a:t>
              </a:r>
              <a:r>
                <a:rPr lang="zh-CN" altLang="en-US" b="1"/>
                <a:t>闭域套定理</a:t>
              </a:r>
              <a:r>
                <a:rPr lang="en-US" altLang="zh-CN" b="1"/>
                <a:t>, </a:t>
              </a:r>
              <a:r>
                <a:rPr lang="zh-CN" altLang="en-US" b="1"/>
                <a:t>存在一点  </a:t>
              </a:r>
            </a:p>
          </p:txBody>
        </p:sp>
      </p:grpSp>
      <p:graphicFrame>
        <p:nvGraphicFramePr>
          <p:cNvPr id="35876" name="Object 36"/>
          <p:cNvGraphicFramePr>
            <a:graphicFrameLocks noChangeAspect="1"/>
          </p:cNvGraphicFramePr>
          <p:nvPr/>
        </p:nvGraphicFramePr>
        <p:xfrm>
          <a:off x="2901950" y="5635625"/>
          <a:ext cx="30384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06" name="Equation" r:id="rId16" imgW="3035300" imgH="431800" progId="Equation.DSMT4">
                  <p:embed/>
                </p:oleObj>
              </mc:Choice>
              <mc:Fallback>
                <p:oleObj name="Equation" r:id="rId16" imgW="3035300" imgH="431800" progId="Equation.DSMT4">
                  <p:embed/>
                  <p:pic>
                    <p:nvPicPr>
                      <p:cNvPr id="0" name="Picture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1950" y="5635625"/>
                        <a:ext cx="303847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81" name="Group 17"/>
          <p:cNvGrpSpPr>
            <a:grpSpLocks/>
          </p:cNvGrpSpPr>
          <p:nvPr/>
        </p:nvGrpSpPr>
        <p:grpSpPr bwMode="auto">
          <a:xfrm>
            <a:off x="658813" y="463550"/>
            <a:ext cx="7874000" cy="519113"/>
            <a:chOff x="415" y="292"/>
            <a:chExt cx="4960" cy="327"/>
          </a:xfrm>
        </p:grpSpPr>
        <p:sp>
          <p:nvSpPr>
            <p:cNvPr id="36872" name="Rectangle 8"/>
            <p:cNvSpPr>
              <a:spLocks noChangeArrowheads="1"/>
            </p:cNvSpPr>
            <p:nvPr/>
          </p:nvSpPr>
          <p:spPr bwMode="auto">
            <a:xfrm>
              <a:off x="415" y="292"/>
              <a:ext cx="49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zh-CN" altLang="en-US" b="1">
                  <a:cs typeface="Times New Roman" panose="02020603050405020304" pitchFamily="18" charset="0"/>
                </a:rPr>
                <a:t>最后</a:t>
              </a:r>
              <a:r>
                <a:rPr lang="en-US" altLang="zh-CN" b="1"/>
                <a:t>, </a:t>
              </a:r>
              <a:r>
                <a:rPr lang="zh-CN" altLang="en-US" b="1">
                  <a:cs typeface="Times New Roman" panose="02020603050405020304" pitchFamily="18" charset="0"/>
                </a:rPr>
                <a:t>由区域套定理的推论</a:t>
              </a:r>
              <a:r>
                <a:rPr lang="en-US" altLang="zh-CN" b="1"/>
                <a:t>,  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  <p:graphicFrame>
          <p:nvGraphicFramePr>
            <p:cNvPr id="36874" name="Object 10"/>
            <p:cNvGraphicFramePr>
              <a:graphicFrameLocks noChangeAspect="1"/>
            </p:cNvGraphicFramePr>
            <p:nvPr/>
          </p:nvGraphicFramePr>
          <p:xfrm>
            <a:off x="3152" y="338"/>
            <a:ext cx="212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31" name="Equation" r:id="rId4" imgW="3365500" imgH="431800" progId="Equation.DSMT4">
                    <p:embed/>
                  </p:oleObj>
                </mc:Choice>
                <mc:Fallback>
                  <p:oleObj name="Equation" r:id="rId4" imgW="3365500" imgH="431800" progId="Equation.DSMT4">
                    <p:embed/>
                    <p:pic>
                      <p:nvPicPr>
                        <p:cNvPr id="0" name="Picture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2" y="338"/>
                          <a:ext cx="2120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6885" name="Group 21"/>
          <p:cNvGrpSpPr>
            <a:grpSpLocks/>
          </p:cNvGrpSpPr>
          <p:nvPr/>
        </p:nvGrpSpPr>
        <p:grpSpPr bwMode="auto">
          <a:xfrm>
            <a:off x="742950" y="1100138"/>
            <a:ext cx="7513638" cy="519112"/>
            <a:chOff x="468" y="693"/>
            <a:chExt cx="4733" cy="327"/>
          </a:xfrm>
        </p:grpSpPr>
        <p:graphicFrame>
          <p:nvGraphicFramePr>
            <p:cNvPr id="36875" name="Object 11"/>
            <p:cNvGraphicFramePr>
              <a:graphicFrameLocks noChangeAspect="1"/>
            </p:cNvGraphicFramePr>
            <p:nvPr/>
          </p:nvGraphicFramePr>
          <p:xfrm>
            <a:off x="468" y="746"/>
            <a:ext cx="1472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32" name="Equation" r:id="rId6" imgW="2336800" imgH="431800" progId="Equation.DSMT4">
                    <p:embed/>
                  </p:oleObj>
                </mc:Choice>
                <mc:Fallback>
                  <p:oleObj name="Equation" r:id="rId6" imgW="2336800" imgH="431800" progId="Equation.DSMT4">
                    <p:embed/>
                    <p:pic>
                      <p:nvPicPr>
                        <p:cNvPr id="0" name="Picture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8" y="746"/>
                          <a:ext cx="1472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79" name="Rectangle 15"/>
            <p:cNvSpPr>
              <a:spLocks noChangeArrowheads="1"/>
            </p:cNvSpPr>
            <p:nvPr/>
          </p:nvSpPr>
          <p:spPr bwMode="auto">
            <a:xfrm>
              <a:off x="1919" y="693"/>
              <a:ext cx="21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b="1">
                  <a:cs typeface="Times New Roman" panose="02020603050405020304" pitchFamily="18" charset="0"/>
                </a:rPr>
                <a:t>又由 </a:t>
              </a:r>
              <a:r>
                <a:rPr lang="en-US" altLang="zh-CN" b="1" i="1"/>
                <a:t>D</a:t>
              </a:r>
              <a:r>
                <a:rPr lang="en-US" altLang="zh-CN" b="1" i="1" baseline="-30000"/>
                <a:t>n </a:t>
              </a:r>
              <a:r>
                <a:rPr lang="zh-CN" altLang="en-US" b="1">
                  <a:cs typeface="Times New Roman" panose="02020603050405020304" pitchFamily="18" charset="0"/>
                </a:rPr>
                <a:t>的取法</a:t>
              </a:r>
              <a:r>
                <a:rPr lang="en-US" altLang="zh-CN" b="1">
                  <a:cs typeface="Times New Roman" panose="02020603050405020304" pitchFamily="18" charset="0"/>
                </a:rPr>
                <a:t>, </a:t>
              </a:r>
              <a:r>
                <a:rPr lang="zh-CN" altLang="en-US" b="1">
                  <a:cs typeface="Times New Roman" panose="02020603050405020304" pitchFamily="18" charset="0"/>
                </a:rPr>
                <a:t>知道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graphicFrame>
          <p:nvGraphicFramePr>
            <p:cNvPr id="36878" name="Object 14"/>
            <p:cNvGraphicFramePr>
              <a:graphicFrameLocks noChangeAspect="1"/>
            </p:cNvGraphicFramePr>
            <p:nvPr/>
          </p:nvGraphicFramePr>
          <p:xfrm>
            <a:off x="4076" y="737"/>
            <a:ext cx="1125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33" name="Equation" r:id="rId8" imgW="1790700" imgH="444500" progId="Equation.DSMT4">
                    <p:embed/>
                  </p:oleObj>
                </mc:Choice>
                <mc:Fallback>
                  <p:oleObj name="Equation" r:id="rId8" imgW="1790700" imgH="444500" progId="Equation.DSMT4">
                    <p:embed/>
                    <p:pic>
                      <p:nvPicPr>
                        <p:cNvPr id="0" name="Picture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6" y="737"/>
                          <a:ext cx="1125" cy="2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880" name="Rectangle 16"/>
          <p:cNvSpPr>
            <a:spLocks noChangeArrowheads="1"/>
          </p:cNvSpPr>
          <p:nvPr/>
        </p:nvSpPr>
        <p:spPr bwMode="auto">
          <a:xfrm>
            <a:off x="633413" y="1747838"/>
            <a:ext cx="8026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>
                <a:cs typeface="Times New Roman" panose="02020603050405020304" pitchFamily="18" charset="0"/>
              </a:rPr>
              <a:t>含有 </a:t>
            </a:r>
            <a:r>
              <a:rPr lang="en-US" altLang="zh-CN" b="1" i="1"/>
              <a:t>E </a:t>
            </a:r>
            <a:r>
              <a:rPr lang="zh-CN" altLang="en-US" b="1">
                <a:cs typeface="Times New Roman" panose="02020603050405020304" pitchFamily="18" charset="0"/>
              </a:rPr>
              <a:t>的无限多</a:t>
            </a:r>
            <a:r>
              <a:rPr lang="zh-CN" altLang="en-US" b="1"/>
              <a:t>个点</a:t>
            </a:r>
            <a:r>
              <a:rPr lang="en-US" altLang="zh-CN" b="1"/>
              <a:t>, </a:t>
            </a:r>
            <a:r>
              <a:rPr lang="zh-CN" altLang="en-US" b="1"/>
              <a:t>这就证得了</a:t>
            </a:r>
            <a:r>
              <a:rPr lang="en-US" altLang="zh-CN" b="1" i="1"/>
              <a:t>M</a:t>
            </a:r>
            <a:r>
              <a:rPr lang="en-US" altLang="zh-CN" b="1" baseline="-25000"/>
              <a:t>0 </a:t>
            </a:r>
            <a:r>
              <a:rPr lang="zh-CN" altLang="en-US" b="1"/>
              <a:t>是 </a:t>
            </a:r>
            <a:r>
              <a:rPr lang="en-US" altLang="zh-CN" b="1" i="1"/>
              <a:t>E </a:t>
            </a:r>
            <a:r>
              <a:rPr lang="zh-CN" altLang="en-US" b="1"/>
              <a:t>的聚点</a:t>
            </a:r>
            <a:r>
              <a:rPr lang="en-US" altLang="zh-CN" b="1"/>
              <a:t>.  </a:t>
            </a:r>
          </a:p>
        </p:txBody>
      </p:sp>
      <p:grpSp>
        <p:nvGrpSpPr>
          <p:cNvPr id="36918" name="Group 54"/>
          <p:cNvGrpSpPr>
            <a:grpSpLocks/>
          </p:cNvGrpSpPr>
          <p:nvPr/>
        </p:nvGrpSpPr>
        <p:grpSpPr bwMode="auto">
          <a:xfrm>
            <a:off x="647700" y="2384425"/>
            <a:ext cx="7793038" cy="536575"/>
            <a:chOff x="408" y="1502"/>
            <a:chExt cx="4909" cy="338"/>
          </a:xfrm>
        </p:grpSpPr>
        <p:sp>
          <p:nvSpPr>
            <p:cNvPr id="36887" name="Rectangle 23"/>
            <p:cNvSpPr>
              <a:spLocks noChangeArrowheads="1"/>
            </p:cNvSpPr>
            <p:nvPr/>
          </p:nvSpPr>
          <p:spPr bwMode="auto">
            <a:xfrm>
              <a:off x="408" y="1513"/>
              <a:ext cx="25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b="1">
                  <a:solidFill>
                    <a:srgbClr val="FF0000"/>
                  </a:solidFill>
                  <a:cs typeface="Times New Roman" panose="02020603050405020304" pitchFamily="18" charset="0"/>
                </a:rPr>
                <a:t>推论</a:t>
              </a:r>
              <a:r>
                <a:rPr lang="zh-CN" altLang="en-US" b="1"/>
                <a:t>  任一</a:t>
              </a:r>
              <a:r>
                <a:rPr lang="zh-CN" altLang="en-US" b="1">
                  <a:cs typeface="Times New Roman" panose="02020603050405020304" pitchFamily="18" charset="0"/>
                </a:rPr>
                <a:t>有界无限点列</a:t>
              </a:r>
              <a:r>
                <a:rPr lang="zh-CN" altLang="en-US" b="1"/>
                <a:t> 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graphicFrame>
          <p:nvGraphicFramePr>
            <p:cNvPr id="36886" name="Object 22"/>
            <p:cNvGraphicFramePr>
              <a:graphicFrameLocks noChangeAspect="1"/>
            </p:cNvGraphicFramePr>
            <p:nvPr/>
          </p:nvGraphicFramePr>
          <p:xfrm>
            <a:off x="2923" y="1526"/>
            <a:ext cx="923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34" name="Equation" r:id="rId10" imgW="1473200" imgH="482600" progId="Equation.DSMT4">
                    <p:embed/>
                  </p:oleObj>
                </mc:Choice>
                <mc:Fallback>
                  <p:oleObj name="Equation" r:id="rId10" imgW="1473200" imgH="482600" progId="Equation.DSMT4">
                    <p:embed/>
                    <p:pic>
                      <p:nvPicPr>
                        <p:cNvPr id="0" name="Picture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3" y="1526"/>
                          <a:ext cx="923" cy="3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88" name="Rectangle 24"/>
            <p:cNvSpPr>
              <a:spLocks noChangeArrowheads="1"/>
            </p:cNvSpPr>
            <p:nvPr/>
          </p:nvSpPr>
          <p:spPr bwMode="auto">
            <a:xfrm>
              <a:off x="3795" y="1502"/>
              <a:ext cx="15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b="1">
                  <a:cs typeface="Times New Roman" panose="02020603050405020304" pitchFamily="18" charset="0"/>
                </a:rPr>
                <a:t>必存在收敛子 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36909" name="Group 45"/>
          <p:cNvGrpSpPr>
            <a:grpSpLocks/>
          </p:cNvGrpSpPr>
          <p:nvPr/>
        </p:nvGrpSpPr>
        <p:grpSpPr bwMode="auto">
          <a:xfrm>
            <a:off x="646113" y="3657600"/>
            <a:ext cx="7886700" cy="523875"/>
            <a:chOff x="407" y="2304"/>
            <a:chExt cx="4968" cy="330"/>
          </a:xfrm>
        </p:grpSpPr>
        <p:sp>
          <p:nvSpPr>
            <p:cNvPr id="36895" name="Rectangle 31"/>
            <p:cNvSpPr>
              <a:spLocks noChangeArrowheads="1"/>
            </p:cNvSpPr>
            <p:nvPr/>
          </p:nvSpPr>
          <p:spPr bwMode="auto">
            <a:xfrm>
              <a:off x="407" y="2307"/>
              <a:ext cx="274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b="1">
                  <a:solidFill>
                    <a:srgbClr val="FF0000"/>
                  </a:solidFill>
                  <a:cs typeface="Times New Roman" panose="02020603050405020304" pitchFamily="18" charset="0"/>
                </a:rPr>
                <a:t>定理</a:t>
              </a:r>
              <a:r>
                <a:rPr lang="en-US" altLang="zh-CN" b="1">
                  <a:solidFill>
                    <a:srgbClr val="FF0000"/>
                  </a:solidFill>
                </a:rPr>
                <a:t>16.4(</a:t>
              </a:r>
              <a:r>
                <a:rPr lang="zh-CN" altLang="en-US" b="1">
                  <a:solidFill>
                    <a:srgbClr val="FF0000"/>
                  </a:solidFill>
                  <a:cs typeface="Times New Roman" panose="02020603050405020304" pitchFamily="18" charset="0"/>
                </a:rPr>
                <a:t>有限覆盖定理</a:t>
              </a:r>
              <a:r>
                <a:rPr lang="en-US" altLang="zh-CN" b="1">
                  <a:solidFill>
                    <a:srgbClr val="FF0000"/>
                  </a:solidFill>
                </a:rPr>
                <a:t>)</a:t>
              </a:r>
              <a:r>
                <a:rPr lang="en-US" altLang="zh-CN" b="1">
                  <a:latin typeface="Arial" panose="020B0604020202020204" pitchFamily="34" charset="0"/>
                </a:rPr>
                <a:t> </a:t>
              </a:r>
              <a:r>
                <a:rPr lang="zh-CN" altLang="en-US" b="1">
                  <a:cs typeface="Times New Roman" panose="02020603050405020304" pitchFamily="18" charset="0"/>
                </a:rPr>
                <a:t>设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graphicFrame>
          <p:nvGraphicFramePr>
            <p:cNvPr id="36894" name="Object 30"/>
            <p:cNvGraphicFramePr>
              <a:graphicFrameLocks noChangeAspect="1"/>
            </p:cNvGraphicFramePr>
            <p:nvPr/>
          </p:nvGraphicFramePr>
          <p:xfrm>
            <a:off x="3123" y="2325"/>
            <a:ext cx="71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35" name="Equation" r:id="rId12" imgW="1129810" imgH="380835" progId="Equation.DSMT4">
                    <p:embed/>
                  </p:oleObj>
                </mc:Choice>
                <mc:Fallback>
                  <p:oleObj name="Equation" r:id="rId12" imgW="1129810" imgH="380835" progId="Equation.DSMT4">
                    <p:embed/>
                    <p:pic>
                      <p:nvPicPr>
                        <p:cNvPr id="0" name="Picture 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3" y="2325"/>
                          <a:ext cx="714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96" name="Rectangle 32"/>
            <p:cNvSpPr>
              <a:spLocks noChangeArrowheads="1"/>
            </p:cNvSpPr>
            <p:nvPr/>
          </p:nvSpPr>
          <p:spPr bwMode="auto">
            <a:xfrm>
              <a:off x="3787" y="2304"/>
              <a:ext cx="15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zh-CN" altLang="en-US" b="1">
                  <a:cs typeface="Times New Roman" panose="02020603050405020304" pitchFamily="18" charset="0"/>
                </a:rPr>
                <a:t>为一有界闭域</a:t>
              </a:r>
              <a:r>
                <a:rPr lang="zh-CN" altLang="en-US" sz="1000" b="1"/>
                <a:t> </a:t>
              </a:r>
              <a:r>
                <a:rPr lang="en-US" altLang="zh-CN" b="1">
                  <a:latin typeface="Arial" panose="020B0604020202020204" pitchFamily="34" charset="0"/>
                </a:rPr>
                <a:t>,    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36908" name="Group 44"/>
          <p:cNvGrpSpPr>
            <a:grpSpLocks/>
          </p:cNvGrpSpPr>
          <p:nvPr/>
        </p:nvGrpSpPr>
        <p:grpSpPr bwMode="auto">
          <a:xfrm>
            <a:off x="730250" y="4291013"/>
            <a:ext cx="7694613" cy="801687"/>
            <a:chOff x="460" y="2703"/>
            <a:chExt cx="4847" cy="505"/>
          </a:xfrm>
        </p:grpSpPr>
        <p:graphicFrame>
          <p:nvGraphicFramePr>
            <p:cNvPr id="36898" name="Object 34"/>
            <p:cNvGraphicFramePr>
              <a:graphicFrameLocks noChangeAspect="1"/>
            </p:cNvGraphicFramePr>
            <p:nvPr/>
          </p:nvGraphicFramePr>
          <p:xfrm>
            <a:off x="460" y="2752"/>
            <a:ext cx="498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36" name="Equation" r:id="rId14" imgW="787400" imgH="431800" progId="Equation.DSMT4">
                    <p:embed/>
                  </p:oleObj>
                </mc:Choice>
                <mc:Fallback>
                  <p:oleObj name="Equation" r:id="rId14" imgW="787400" imgH="431800" progId="Equation.DSMT4">
                    <p:embed/>
                    <p:pic>
                      <p:nvPicPr>
                        <p:cNvPr id="0" name="Picture 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" y="2752"/>
                          <a:ext cx="498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97" name="Object 33"/>
            <p:cNvGraphicFramePr>
              <a:graphicFrameLocks noChangeAspect="1"/>
            </p:cNvGraphicFramePr>
            <p:nvPr/>
          </p:nvGraphicFramePr>
          <p:xfrm>
            <a:off x="3424" y="2728"/>
            <a:ext cx="1883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37" name="Equation" r:id="rId16" imgW="2984500" imgH="762000" progId="Equation.DSMT4">
                    <p:embed/>
                  </p:oleObj>
                </mc:Choice>
                <mc:Fallback>
                  <p:oleObj name="Equation" r:id="rId16" imgW="2984500" imgH="762000" progId="Equation.DSMT4">
                    <p:embed/>
                    <p:pic>
                      <p:nvPicPr>
                        <p:cNvPr id="0" name="Picture 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4" y="2728"/>
                          <a:ext cx="1883" cy="4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900" name="Rectangle 36"/>
            <p:cNvSpPr>
              <a:spLocks noChangeArrowheads="1"/>
            </p:cNvSpPr>
            <p:nvPr/>
          </p:nvSpPr>
          <p:spPr bwMode="auto">
            <a:xfrm>
              <a:off x="930" y="2703"/>
              <a:ext cx="252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b="1">
                  <a:cs typeface="Times New Roman" panose="02020603050405020304" pitchFamily="18" charset="0"/>
                </a:rPr>
                <a:t>为一族开域</a:t>
              </a:r>
              <a:r>
                <a:rPr lang="zh-CN" altLang="en-US" sz="1000" b="1"/>
                <a:t> </a:t>
              </a:r>
              <a:r>
                <a:rPr lang="en-US" altLang="zh-CN" b="1">
                  <a:latin typeface="Arial" panose="020B0604020202020204" pitchFamily="34" charset="0"/>
                </a:rPr>
                <a:t>, </a:t>
              </a:r>
              <a:r>
                <a:rPr lang="zh-CN" altLang="en-US" b="1">
                  <a:cs typeface="Times New Roman" panose="02020603050405020304" pitchFamily="18" charset="0"/>
                </a:rPr>
                <a:t>它覆盖了 </a:t>
              </a:r>
              <a:r>
                <a:rPr lang="en-US" altLang="zh-CN" b="1" i="1"/>
                <a:t>D</a:t>
              </a:r>
              <a:r>
                <a:rPr lang="en-US" altLang="zh-CN" sz="1000" b="1" i="1">
                  <a:latin typeface="Arial" panose="020B0604020202020204" pitchFamily="34" charset="0"/>
                </a:rPr>
                <a:t> 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36907" name="Group 43"/>
          <p:cNvGrpSpPr>
            <a:grpSpLocks/>
          </p:cNvGrpSpPr>
          <p:nvPr/>
        </p:nvGrpSpPr>
        <p:grpSpPr bwMode="auto">
          <a:xfrm>
            <a:off x="730250" y="4962525"/>
            <a:ext cx="7780338" cy="557213"/>
            <a:chOff x="460" y="3113"/>
            <a:chExt cx="4901" cy="351"/>
          </a:xfrm>
        </p:grpSpPr>
        <p:graphicFrame>
          <p:nvGraphicFramePr>
            <p:cNvPr id="36903" name="Object 39"/>
            <p:cNvGraphicFramePr>
              <a:graphicFrameLocks noChangeAspect="1"/>
            </p:cNvGraphicFramePr>
            <p:nvPr/>
          </p:nvGraphicFramePr>
          <p:xfrm>
            <a:off x="460" y="3171"/>
            <a:ext cx="764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38" name="Equation" r:id="rId18" imgW="1205977" imgH="444307" progId="Equation.DSMT4">
                    <p:embed/>
                  </p:oleObj>
                </mc:Choice>
                <mc:Fallback>
                  <p:oleObj name="Equation" r:id="rId18" imgW="1205977" imgH="444307" progId="Equation.DSMT4">
                    <p:embed/>
                    <p:pic>
                      <p:nvPicPr>
                        <p:cNvPr id="0" name="Picture 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" y="3171"/>
                          <a:ext cx="764" cy="2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902" name="Object 38"/>
            <p:cNvGraphicFramePr>
              <a:graphicFrameLocks noChangeAspect="1"/>
            </p:cNvGraphicFramePr>
            <p:nvPr/>
          </p:nvGraphicFramePr>
          <p:xfrm>
            <a:off x="3390" y="3142"/>
            <a:ext cx="1326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39" name="Equation" r:id="rId20" imgW="2108200" imgH="431800" progId="Equation.DSMT4">
                    <p:embed/>
                  </p:oleObj>
                </mc:Choice>
                <mc:Fallback>
                  <p:oleObj name="Equation" r:id="rId20" imgW="2108200" imgH="431800" progId="Equation.DSMT4">
                    <p:embed/>
                    <p:pic>
                      <p:nvPicPr>
                        <p:cNvPr id="0" name="Picture 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0" y="3142"/>
                          <a:ext cx="1326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905" name="Rectangle 41"/>
            <p:cNvSpPr>
              <a:spLocks noChangeArrowheads="1"/>
            </p:cNvSpPr>
            <p:nvPr/>
          </p:nvSpPr>
          <p:spPr bwMode="auto">
            <a:xfrm>
              <a:off x="1226" y="3137"/>
              <a:ext cx="21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b="1">
                  <a:cs typeface="Times New Roman" panose="02020603050405020304" pitchFamily="18" charset="0"/>
                </a:rPr>
                <a:t>中必存在有限个开域</a:t>
              </a:r>
              <a:r>
                <a:rPr lang="zh-CN" altLang="en-US" b="1"/>
                <a:t> 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6906" name="Rectangle 42"/>
            <p:cNvSpPr>
              <a:spLocks noChangeArrowheads="1"/>
            </p:cNvSpPr>
            <p:nvPr/>
          </p:nvSpPr>
          <p:spPr bwMode="auto">
            <a:xfrm>
              <a:off x="4734" y="3113"/>
              <a:ext cx="6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zh-CN" altLang="en-US" b="1">
                  <a:cs typeface="Times New Roman" panose="02020603050405020304" pitchFamily="18" charset="0"/>
                </a:rPr>
                <a:t>它们 </a:t>
              </a:r>
              <a:r>
                <a:rPr lang="zh-CN" altLang="en-US" sz="900"/>
                <a:t> 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36911" name="Rectangle 47"/>
          <p:cNvSpPr>
            <a:spLocks noChangeArrowheads="1"/>
          </p:cNvSpPr>
          <p:nvPr/>
        </p:nvSpPr>
        <p:spPr bwMode="auto">
          <a:xfrm>
            <a:off x="633413" y="5610225"/>
            <a:ext cx="2994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同样覆盖了</a:t>
            </a:r>
            <a:r>
              <a:rPr lang="en-US" altLang="zh-CN" b="1" i="1"/>
              <a:t>D</a:t>
            </a:r>
            <a:r>
              <a:rPr lang="en-US" altLang="zh-CN" b="1">
                <a:latin typeface="Arial" panose="020B0604020202020204" pitchFamily="34" charset="0"/>
              </a:rPr>
              <a:t>, </a:t>
            </a:r>
            <a:r>
              <a:rPr lang="en-US" altLang="zh-CN" sz="1000" b="1">
                <a:latin typeface="Arial" panose="020B0604020202020204" pitchFamily="34" charset="0"/>
              </a:rPr>
              <a:t> </a:t>
            </a:r>
            <a:r>
              <a:rPr lang="zh-CN" altLang="en-US" b="1"/>
              <a:t>即  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grpSp>
        <p:nvGrpSpPr>
          <p:cNvPr id="36920" name="Group 56"/>
          <p:cNvGrpSpPr>
            <a:grpSpLocks/>
          </p:cNvGrpSpPr>
          <p:nvPr/>
        </p:nvGrpSpPr>
        <p:grpSpPr bwMode="auto">
          <a:xfrm>
            <a:off x="647700" y="2997200"/>
            <a:ext cx="7685088" cy="608013"/>
            <a:chOff x="414" y="1887"/>
            <a:chExt cx="4841" cy="383"/>
          </a:xfrm>
        </p:grpSpPr>
        <p:graphicFrame>
          <p:nvGraphicFramePr>
            <p:cNvPr id="36890" name="Object 26"/>
            <p:cNvGraphicFramePr>
              <a:graphicFrameLocks noChangeAspect="1"/>
            </p:cNvGraphicFramePr>
            <p:nvPr/>
          </p:nvGraphicFramePr>
          <p:xfrm>
            <a:off x="725" y="1958"/>
            <a:ext cx="613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240" name="Equation" r:id="rId22" imgW="977476" imgH="495085" progId="Equation.DSMT4">
                    <p:embed/>
                  </p:oleObj>
                </mc:Choice>
                <mc:Fallback>
                  <p:oleObj name="Equation" r:id="rId22" imgW="977476" imgH="495085" progId="Equation.DSMT4">
                    <p:embed/>
                    <p:pic>
                      <p:nvPicPr>
                        <p:cNvPr id="0" name="Picture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5" y="1958"/>
                          <a:ext cx="613" cy="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92" name="Rectangle 28"/>
            <p:cNvSpPr>
              <a:spLocks noChangeArrowheads="1"/>
            </p:cNvSpPr>
            <p:nvPr/>
          </p:nvSpPr>
          <p:spPr bwMode="auto">
            <a:xfrm>
              <a:off x="1350" y="1911"/>
              <a:ext cx="390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1400" b="1">
                  <a:latin typeface="Arial" panose="020B0604020202020204" pitchFamily="34" charset="0"/>
                </a:rPr>
                <a:t> </a:t>
              </a:r>
              <a:r>
                <a:rPr lang="en-US" altLang="zh-CN" b="1"/>
                <a:t>(</a:t>
              </a:r>
              <a:r>
                <a:rPr lang="en-US" altLang="zh-CN" sz="1200" b="1"/>
                <a:t> </a:t>
              </a:r>
              <a:r>
                <a:rPr lang="zh-CN" altLang="en-US" b="1"/>
                <a:t>证明可仿照 </a:t>
              </a:r>
              <a:r>
                <a:rPr lang="en-US" altLang="zh-CN" b="1"/>
                <a:t>R </a:t>
              </a:r>
              <a:r>
                <a:rPr lang="zh-CN" altLang="en-US" b="1"/>
                <a:t>中的相应命题去进行</a:t>
              </a:r>
              <a:r>
                <a:rPr lang="en-US" altLang="zh-CN" b="1"/>
                <a:t>.</a:t>
              </a:r>
              <a:r>
                <a:rPr lang="en-US" altLang="zh-CN" sz="1200" b="1">
                  <a:latin typeface="Arial" panose="020B0604020202020204" pitchFamily="34" charset="0"/>
                </a:rPr>
                <a:t> </a:t>
              </a:r>
              <a:r>
                <a:rPr lang="en-US" altLang="zh-CN" b="1"/>
                <a:t>)  </a:t>
              </a:r>
              <a:r>
                <a:rPr lang="en-US" altLang="zh-CN" b="1">
                  <a:latin typeface="Arial" panose="020B0604020202020204" pitchFamily="34" charset="0"/>
                </a:rPr>
                <a:t> 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36919" name="Rectangle 55"/>
            <p:cNvSpPr>
              <a:spLocks noChangeArrowheads="1"/>
            </p:cNvSpPr>
            <p:nvPr/>
          </p:nvSpPr>
          <p:spPr bwMode="auto">
            <a:xfrm>
              <a:off x="414" y="1887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/>
                <a:t>列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660400" y="1628775"/>
            <a:ext cx="7907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本定理的证明与 </a:t>
            </a:r>
            <a:r>
              <a:rPr lang="en-US" altLang="zh-CN" b="1"/>
              <a:t>R </a:t>
            </a:r>
            <a:r>
              <a:rPr lang="zh-CN" altLang="en-US" b="1"/>
              <a:t>中的有限覆盖定理 </a:t>
            </a:r>
            <a:r>
              <a:rPr lang="en-US" altLang="zh-CN" b="1"/>
              <a:t>( </a:t>
            </a:r>
            <a:r>
              <a:rPr lang="zh-CN" altLang="en-US" b="1"/>
              <a:t>定理 </a:t>
            </a:r>
            <a:r>
              <a:rPr lang="en-US" altLang="zh-CN" b="1"/>
              <a:t>7.3 )  </a:t>
            </a:r>
            <a:endParaRPr lang="en-US" altLang="zh-CN"/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658813" y="2263775"/>
            <a:ext cx="2905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/>
              <a:t>相仿</a:t>
            </a:r>
            <a:r>
              <a:rPr lang="en-US" altLang="zh-CN" b="1"/>
              <a:t>,  </a:t>
            </a:r>
            <a:r>
              <a:rPr lang="zh-CN" altLang="en-US" b="1"/>
              <a:t>在此从略</a:t>
            </a:r>
            <a:r>
              <a:rPr lang="en-US" altLang="zh-CN" b="1"/>
              <a:t>.                          </a:t>
            </a:r>
            <a:r>
              <a:rPr lang="en-US" altLang="zh-CN"/>
              <a:t> </a:t>
            </a:r>
          </a:p>
        </p:txBody>
      </p:sp>
      <p:grpSp>
        <p:nvGrpSpPr>
          <p:cNvPr id="37902" name="Group 14"/>
          <p:cNvGrpSpPr>
            <a:grpSpLocks/>
          </p:cNvGrpSpPr>
          <p:nvPr/>
        </p:nvGrpSpPr>
        <p:grpSpPr bwMode="auto">
          <a:xfrm>
            <a:off x="646113" y="2911475"/>
            <a:ext cx="7526337" cy="519113"/>
            <a:chOff x="407" y="1834"/>
            <a:chExt cx="4741" cy="327"/>
          </a:xfrm>
        </p:grpSpPr>
        <p:sp>
          <p:nvSpPr>
            <p:cNvPr id="37900" name="Rectangle 12"/>
            <p:cNvSpPr>
              <a:spLocks noChangeArrowheads="1"/>
            </p:cNvSpPr>
            <p:nvPr/>
          </p:nvSpPr>
          <p:spPr bwMode="auto">
            <a:xfrm>
              <a:off x="407" y="1834"/>
              <a:ext cx="438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b="1">
                  <a:solidFill>
                    <a:srgbClr val="0000FF"/>
                  </a:solidFill>
                  <a:cs typeface="Times New Roman" panose="02020603050405020304" pitchFamily="18" charset="0"/>
                </a:rPr>
                <a:t>注</a:t>
              </a:r>
              <a:r>
                <a:rPr lang="zh-CN" altLang="en-US" b="1">
                  <a:solidFill>
                    <a:srgbClr val="0000FF"/>
                  </a:solidFill>
                </a:rPr>
                <a:t>  </a:t>
              </a:r>
              <a:r>
                <a:rPr lang="zh-CN" altLang="en-US" b="1">
                  <a:cs typeface="Times New Roman" panose="02020603050405020304" pitchFamily="18" charset="0"/>
                </a:rPr>
                <a:t>将本定理中的 </a:t>
              </a:r>
              <a:r>
                <a:rPr lang="en-US" altLang="zh-CN" b="1" i="1"/>
                <a:t>D </a:t>
              </a:r>
              <a:r>
                <a:rPr lang="zh-CN" altLang="en-US" b="1">
                  <a:cs typeface="Times New Roman" panose="02020603050405020304" pitchFamily="18" charset="0"/>
                </a:rPr>
                <a:t>改设为有界闭集</a:t>
              </a:r>
              <a:r>
                <a:rPr lang="en-US" altLang="zh-CN" b="1"/>
                <a:t>,  </a:t>
              </a:r>
              <a:r>
                <a:rPr lang="zh-CN" altLang="en-US" b="1">
                  <a:cs typeface="Times New Roman" panose="02020603050405020304" pitchFamily="18" charset="0"/>
                </a:rPr>
                <a:t>而将  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graphicFrame>
          <p:nvGraphicFramePr>
            <p:cNvPr id="37899" name="Object 11"/>
            <p:cNvGraphicFramePr>
              <a:graphicFrameLocks noChangeAspect="1"/>
            </p:cNvGraphicFramePr>
            <p:nvPr/>
          </p:nvGraphicFramePr>
          <p:xfrm>
            <a:off x="4650" y="1874"/>
            <a:ext cx="498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32" name="Equation" r:id="rId4" imgW="787400" imgH="431800" progId="Equation.DSMT4">
                    <p:embed/>
                  </p:oleObj>
                </mc:Choice>
                <mc:Fallback>
                  <p:oleObj name="Equation" r:id="rId4" imgW="787400" imgH="431800" progId="Equation.DSMT4">
                    <p:embed/>
                    <p:pic>
                      <p:nvPicPr>
                        <p:cNvPr id="0" name="Picture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0" y="1874"/>
                          <a:ext cx="498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901" name="Rectangle 13"/>
          <p:cNvSpPr>
            <a:spLocks noChangeArrowheads="1"/>
          </p:cNvSpPr>
          <p:nvPr/>
        </p:nvSpPr>
        <p:spPr bwMode="auto">
          <a:xfrm>
            <a:off x="646113" y="3551238"/>
            <a:ext cx="75295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>
                <a:cs typeface="Times New Roman" panose="02020603050405020304" pitchFamily="18" charset="0"/>
              </a:rPr>
              <a:t>改</a:t>
            </a:r>
            <a:r>
              <a:rPr lang="zh-CN" altLang="en-US" b="1"/>
              <a:t>设为一族开集</a:t>
            </a:r>
            <a:r>
              <a:rPr lang="en-US" altLang="zh-CN" b="1"/>
              <a:t>,  </a:t>
            </a:r>
            <a:r>
              <a:rPr lang="zh-CN" altLang="en-US" b="1"/>
              <a:t>此时定理结论依然成立 </a:t>
            </a:r>
            <a:r>
              <a:rPr lang="en-US" altLang="zh-CN" b="1"/>
              <a:t>.        </a:t>
            </a:r>
            <a:r>
              <a:rPr lang="en-US" altLang="zh-CN"/>
              <a:t> </a:t>
            </a:r>
            <a:r>
              <a:rPr lang="en-US" altLang="zh-CN" sz="900"/>
              <a:t> </a:t>
            </a:r>
          </a:p>
        </p:txBody>
      </p:sp>
      <p:graphicFrame>
        <p:nvGraphicFramePr>
          <p:cNvPr id="37933" name="Object 45"/>
          <p:cNvGraphicFramePr>
            <a:graphicFrameLocks noChangeAspect="1"/>
          </p:cNvGraphicFramePr>
          <p:nvPr/>
        </p:nvGraphicFramePr>
        <p:xfrm>
          <a:off x="3563938" y="442913"/>
          <a:ext cx="1795462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33" name="Equation" r:id="rId6" imgW="1803400" imgH="1041400" progId="Equation.DSMT4">
                  <p:embed/>
                </p:oleObj>
              </mc:Choice>
              <mc:Fallback>
                <p:oleObj name="Equation" r:id="rId6" imgW="1803400" imgH="1041400" progId="Equation.DSMT4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442913"/>
                        <a:ext cx="1795462" cy="1038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61" name="Rectangle 25"/>
          <p:cNvSpPr>
            <a:spLocks noChangeArrowheads="1"/>
          </p:cNvSpPr>
          <p:nvPr/>
        </p:nvSpPr>
        <p:spPr bwMode="auto">
          <a:xfrm>
            <a:off x="1871700" y="908720"/>
            <a:ext cx="3563938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zh-CN" altLang="en-US" sz="3600" dirty="0">
                <a:solidFill>
                  <a:srgbClr val="0000FF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三、二元函数</a:t>
            </a:r>
            <a:r>
              <a:rPr lang="zh-CN" altLang="en-US" sz="3600" b="1" dirty="0">
                <a:solidFill>
                  <a:srgbClr val="0000FF"/>
                </a:solidFill>
              </a:rPr>
              <a:t>      </a:t>
            </a:r>
          </a:p>
        </p:txBody>
      </p:sp>
      <p:sp>
        <p:nvSpPr>
          <p:cNvPr id="39962" name="Rectangle 26"/>
          <p:cNvSpPr>
            <a:spLocks noChangeArrowheads="1"/>
          </p:cNvSpPr>
          <p:nvPr/>
        </p:nvSpPr>
        <p:spPr bwMode="auto">
          <a:xfrm>
            <a:off x="431540" y="1952836"/>
            <a:ext cx="801213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  <a:sym typeface="Wingdings" panose="05000000000000000000" pitchFamily="2" charset="2"/>
              </a:rPr>
              <a:t></a:t>
            </a:r>
            <a:r>
              <a:rPr lang="en-US" altLang="zh-CN" b="1" dirty="0" smtClean="0"/>
              <a:t>  </a:t>
            </a:r>
            <a:r>
              <a:rPr lang="zh-CN" altLang="en-US" b="1" dirty="0"/>
              <a:t>函数</a:t>
            </a:r>
            <a:r>
              <a:rPr lang="en-US" altLang="zh-CN" b="1" dirty="0"/>
              <a:t>(</a:t>
            </a:r>
            <a:r>
              <a:rPr lang="zh-CN" altLang="en-US" b="1" dirty="0"/>
              <a:t>或映射</a:t>
            </a:r>
            <a:r>
              <a:rPr lang="en-US" altLang="zh-CN" b="1" dirty="0"/>
              <a:t>)</a:t>
            </a:r>
            <a:r>
              <a:rPr lang="zh-CN" altLang="en-US" b="1" dirty="0"/>
              <a:t>是两个集合之间的一种确定的对  </a:t>
            </a:r>
            <a:r>
              <a:rPr lang="zh-CN" altLang="en-US" dirty="0"/>
              <a:t> </a:t>
            </a:r>
          </a:p>
        </p:txBody>
      </p:sp>
      <p:sp>
        <p:nvSpPr>
          <p:cNvPr id="39963" name="Rectangle 27"/>
          <p:cNvSpPr>
            <a:spLocks noChangeArrowheads="1"/>
          </p:cNvSpPr>
          <p:nvPr/>
        </p:nvSpPr>
        <p:spPr bwMode="auto">
          <a:xfrm>
            <a:off x="611560" y="2636912"/>
            <a:ext cx="7883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 dirty="0"/>
              <a:t>应关系</a:t>
            </a:r>
            <a:r>
              <a:rPr lang="en-US" altLang="zh-CN" b="1" dirty="0"/>
              <a:t>.  R </a:t>
            </a:r>
            <a:r>
              <a:rPr lang="zh-CN" altLang="en-US" b="1" dirty="0"/>
              <a:t>到 </a:t>
            </a:r>
            <a:r>
              <a:rPr lang="en-US" altLang="zh-CN" b="1" dirty="0"/>
              <a:t>R </a:t>
            </a:r>
            <a:r>
              <a:rPr lang="zh-CN" altLang="en-US" b="1" dirty="0"/>
              <a:t>的映射是一元函数</a:t>
            </a:r>
            <a:r>
              <a:rPr lang="en-US" altLang="zh-CN" b="1" dirty="0"/>
              <a:t>,  R</a:t>
            </a:r>
            <a:r>
              <a:rPr lang="en-US" altLang="zh-CN" b="1" baseline="40000" dirty="0"/>
              <a:t>2 </a:t>
            </a:r>
            <a:r>
              <a:rPr lang="zh-CN" altLang="en-US" b="1" dirty="0"/>
              <a:t>到 </a:t>
            </a:r>
            <a:r>
              <a:rPr lang="en-US" altLang="zh-CN" b="1" dirty="0"/>
              <a:t>R </a:t>
            </a:r>
            <a:r>
              <a:rPr lang="zh-CN" altLang="en-US" b="1" dirty="0"/>
              <a:t>的映  </a:t>
            </a:r>
          </a:p>
        </p:txBody>
      </p:sp>
      <p:sp>
        <p:nvSpPr>
          <p:cNvPr id="39964" name="Rectangle 28"/>
          <p:cNvSpPr>
            <a:spLocks noChangeArrowheads="1"/>
          </p:cNvSpPr>
          <p:nvPr/>
        </p:nvSpPr>
        <p:spPr bwMode="auto">
          <a:xfrm>
            <a:off x="755576" y="3320988"/>
            <a:ext cx="31575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 dirty="0"/>
              <a:t>射则是二元函数</a:t>
            </a:r>
            <a:r>
              <a:rPr lang="en-US" altLang="zh-CN" b="1" dirty="0"/>
              <a:t>.</a:t>
            </a:r>
            <a:r>
              <a:rPr lang="en-US" altLang="zh-CN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3" name="Group 23"/>
          <p:cNvGrpSpPr>
            <a:grpSpLocks/>
          </p:cNvGrpSpPr>
          <p:nvPr/>
        </p:nvGrpSpPr>
        <p:grpSpPr bwMode="auto">
          <a:xfrm>
            <a:off x="649288" y="438150"/>
            <a:ext cx="7883525" cy="519113"/>
            <a:chOff x="409" y="276"/>
            <a:chExt cx="4966" cy="327"/>
          </a:xfrm>
        </p:grpSpPr>
        <p:sp>
          <p:nvSpPr>
            <p:cNvPr id="40968" name="Rectangle 8"/>
            <p:cNvSpPr>
              <a:spLocks noChangeArrowheads="1"/>
            </p:cNvSpPr>
            <p:nvPr/>
          </p:nvSpPr>
          <p:spPr bwMode="auto">
            <a:xfrm>
              <a:off x="409" y="276"/>
              <a:ext cx="49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zh-CN" altLang="en-US" b="1">
                  <a:solidFill>
                    <a:srgbClr val="FF0000"/>
                  </a:solidFill>
                  <a:cs typeface="Times New Roman" panose="02020603050405020304" pitchFamily="18" charset="0"/>
                </a:rPr>
                <a:t>定义</a:t>
              </a:r>
              <a:r>
                <a:rPr lang="en-US" altLang="zh-CN" b="1">
                  <a:solidFill>
                    <a:srgbClr val="FF0000"/>
                  </a:solidFill>
                </a:rPr>
                <a:t>2</a:t>
              </a:r>
              <a:r>
                <a:rPr lang="en-US" altLang="zh-CN" b="1">
                  <a:latin typeface="Arial" panose="020B0604020202020204" pitchFamily="34" charset="0"/>
                </a:rPr>
                <a:t>  </a:t>
              </a:r>
              <a:r>
                <a:rPr lang="zh-CN" altLang="en-US" b="1">
                  <a:cs typeface="Times New Roman" panose="02020603050405020304" pitchFamily="18" charset="0"/>
                </a:rPr>
                <a:t>设平面点集             </a:t>
              </a:r>
              <a:r>
                <a:rPr lang="en-US" altLang="zh-CN" b="1"/>
                <a:t>, </a:t>
              </a:r>
              <a:r>
                <a:rPr lang="zh-CN" altLang="en-US" b="1"/>
                <a:t>若按照某对应法则  </a:t>
              </a:r>
              <a:r>
                <a:rPr lang="en-US" altLang="zh-CN" b="1" i="1"/>
                <a:t>f </a:t>
              </a:r>
              <a:r>
                <a:rPr lang="en-US" altLang="zh-CN" b="1"/>
                <a:t>, </a:t>
              </a:r>
              <a:r>
                <a:rPr lang="en-US" altLang="zh-CN" b="1">
                  <a:cs typeface="Times New Roman" panose="02020603050405020304" pitchFamily="18" charset="0"/>
                </a:rPr>
                <a:t> </a:t>
              </a:r>
            </a:p>
          </p:txBody>
        </p:sp>
        <p:graphicFrame>
          <p:nvGraphicFramePr>
            <p:cNvPr id="40967" name="Object 7"/>
            <p:cNvGraphicFramePr>
              <a:graphicFrameLocks noChangeAspect="1"/>
            </p:cNvGraphicFramePr>
            <p:nvPr/>
          </p:nvGraphicFramePr>
          <p:xfrm>
            <a:off x="2325" y="306"/>
            <a:ext cx="71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108" name="Equation" r:id="rId4" imgW="1129810" imgH="380835" progId="Equation.DSMT4">
                    <p:embed/>
                  </p:oleObj>
                </mc:Choice>
                <mc:Fallback>
                  <p:oleObj name="Equation" r:id="rId4" imgW="1129810" imgH="380835" progId="Equation.DSMT4">
                    <p:embed/>
                    <p:pic>
                      <p:nvPicPr>
                        <p:cNvPr id="0" name="Picture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25" y="306"/>
                          <a:ext cx="714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971" name="Rectangle 11"/>
          <p:cNvSpPr>
            <a:spLocks noChangeArrowheads="1"/>
          </p:cNvSpPr>
          <p:nvPr/>
        </p:nvSpPr>
        <p:spPr bwMode="auto">
          <a:xfrm>
            <a:off x="684213" y="1100138"/>
            <a:ext cx="77708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 i="1"/>
              <a:t>D </a:t>
            </a:r>
            <a:r>
              <a:rPr lang="zh-CN" altLang="en-US" b="1"/>
              <a:t>中每一点 </a:t>
            </a:r>
            <a:r>
              <a:rPr lang="en-US" altLang="zh-CN" b="1" i="1"/>
              <a:t>P </a:t>
            </a:r>
            <a:r>
              <a:rPr lang="en-US" altLang="zh-CN" b="1"/>
              <a:t>( </a:t>
            </a:r>
            <a:r>
              <a:rPr lang="en-US" altLang="zh-CN" b="1" i="1"/>
              <a:t>x</a:t>
            </a:r>
            <a:r>
              <a:rPr lang="en-US" altLang="zh-CN" b="1"/>
              <a:t>, </a:t>
            </a:r>
            <a:r>
              <a:rPr lang="en-US" altLang="zh-CN" b="1" i="1"/>
              <a:t>y </a:t>
            </a:r>
            <a:r>
              <a:rPr lang="en-US" altLang="zh-CN" b="1"/>
              <a:t>) </a:t>
            </a:r>
            <a:r>
              <a:rPr lang="zh-CN" altLang="en-US" b="1"/>
              <a:t>都有惟一确定的实数 </a:t>
            </a:r>
            <a:r>
              <a:rPr lang="en-US" altLang="zh-CN" b="1" i="1"/>
              <a:t>z </a:t>
            </a:r>
            <a:r>
              <a:rPr lang="zh-CN" altLang="en-US" b="1"/>
              <a:t>与之  </a:t>
            </a:r>
            <a:endParaRPr lang="zh-CN" altLang="en-US"/>
          </a:p>
        </p:txBody>
      </p:sp>
      <p:sp>
        <p:nvSpPr>
          <p:cNvPr id="40973" name="Rectangle 13"/>
          <p:cNvSpPr>
            <a:spLocks noChangeArrowheads="1"/>
          </p:cNvSpPr>
          <p:nvPr/>
        </p:nvSpPr>
        <p:spPr bwMode="auto">
          <a:xfrm>
            <a:off x="658813" y="1747838"/>
            <a:ext cx="78708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/>
              <a:t>对应</a:t>
            </a:r>
            <a:r>
              <a:rPr lang="en-US" altLang="zh-CN" b="1"/>
              <a:t>,  </a:t>
            </a:r>
            <a:r>
              <a:rPr lang="zh-CN" altLang="en-US" b="1"/>
              <a:t>则称 </a:t>
            </a:r>
            <a:r>
              <a:rPr lang="en-US" altLang="zh-CN" b="1" i="1"/>
              <a:t>f </a:t>
            </a:r>
            <a:r>
              <a:rPr lang="zh-CN" altLang="en-US" b="1"/>
              <a:t>为定义在 </a:t>
            </a:r>
            <a:r>
              <a:rPr lang="en-US" altLang="zh-CN" b="1" i="1"/>
              <a:t>D </a:t>
            </a:r>
            <a:r>
              <a:rPr lang="zh-CN" altLang="en-US" b="1"/>
              <a:t>上的二元函数 </a:t>
            </a:r>
            <a:r>
              <a:rPr lang="en-US" altLang="zh-CN" b="1"/>
              <a:t>( </a:t>
            </a:r>
            <a:r>
              <a:rPr lang="zh-CN" altLang="en-US" b="1"/>
              <a:t>或称 </a:t>
            </a:r>
            <a:r>
              <a:rPr lang="en-US" altLang="zh-CN" b="1" i="1"/>
              <a:t>f </a:t>
            </a:r>
            <a:r>
              <a:rPr lang="zh-CN" altLang="en-US" b="1"/>
              <a:t>为  </a:t>
            </a:r>
            <a:r>
              <a:rPr lang="zh-CN" altLang="en-US"/>
              <a:t> </a:t>
            </a:r>
          </a:p>
        </p:txBody>
      </p:sp>
      <p:sp>
        <p:nvSpPr>
          <p:cNvPr id="40974" name="Rectangle 14"/>
          <p:cNvSpPr>
            <a:spLocks noChangeArrowheads="1"/>
          </p:cNvSpPr>
          <p:nvPr/>
        </p:nvSpPr>
        <p:spPr bwMode="auto">
          <a:xfrm>
            <a:off x="684213" y="2384425"/>
            <a:ext cx="43735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 i="1"/>
              <a:t>D </a:t>
            </a:r>
            <a:r>
              <a:rPr lang="zh-CN" altLang="en-US" b="1"/>
              <a:t>到 </a:t>
            </a:r>
            <a:r>
              <a:rPr lang="en-US" altLang="zh-CN" b="1"/>
              <a:t>R </a:t>
            </a:r>
            <a:r>
              <a:rPr lang="zh-CN" altLang="en-US" b="1"/>
              <a:t>的一个映射 </a:t>
            </a:r>
            <a:r>
              <a:rPr lang="en-US" altLang="zh-CN" b="1"/>
              <a:t>), </a:t>
            </a:r>
            <a:r>
              <a:rPr lang="zh-CN" altLang="en-US" b="1"/>
              <a:t>记作  </a:t>
            </a:r>
          </a:p>
        </p:txBody>
      </p:sp>
      <p:graphicFrame>
        <p:nvGraphicFramePr>
          <p:cNvPr id="40975" name="Object 15"/>
          <p:cNvGraphicFramePr>
            <a:graphicFrameLocks noChangeAspect="1"/>
          </p:cNvGraphicFramePr>
          <p:nvPr/>
        </p:nvGraphicFramePr>
        <p:xfrm>
          <a:off x="3538538" y="3116263"/>
          <a:ext cx="4873625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9" name="Equation" r:id="rId6" imgW="4864100" imgH="393700" progId="Equation.DSMT4">
                  <p:embed/>
                </p:oleObj>
              </mc:Choice>
              <mc:Fallback>
                <p:oleObj name="Equation" r:id="rId6" imgW="4864100" imgH="393700" progId="Equation.DSMT4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8538" y="3116263"/>
                        <a:ext cx="4873625" cy="382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7" name="Rectangle 17"/>
          <p:cNvSpPr>
            <a:spLocks noChangeArrowheads="1"/>
          </p:cNvSpPr>
          <p:nvPr/>
        </p:nvSpPr>
        <p:spPr bwMode="auto">
          <a:xfrm>
            <a:off x="652463" y="3657600"/>
            <a:ext cx="1255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/>
              <a:t>也记作 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40976" name="Object 16"/>
          <p:cNvGraphicFramePr>
            <a:graphicFrameLocks noChangeAspect="1"/>
          </p:cNvGraphicFramePr>
          <p:nvPr/>
        </p:nvGraphicFramePr>
        <p:xfrm>
          <a:off x="2647950" y="4384675"/>
          <a:ext cx="37242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0" name="Equation" r:id="rId8" imgW="3721100" imgH="393700" progId="Equation.DSMT4">
                  <p:embed/>
                </p:oleObj>
              </mc:Choice>
              <mc:Fallback>
                <p:oleObj name="Equation" r:id="rId8" imgW="3721100" imgH="393700" progId="Equation.DSMT4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7950" y="4384675"/>
                        <a:ext cx="3724275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80" name="Rectangle 20"/>
          <p:cNvSpPr>
            <a:spLocks noChangeArrowheads="1"/>
          </p:cNvSpPr>
          <p:nvPr/>
        </p:nvSpPr>
        <p:spPr bwMode="auto">
          <a:xfrm>
            <a:off x="658813" y="4941888"/>
            <a:ext cx="24368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/>
              <a:t>或点函数形式 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40979" name="Object 19"/>
          <p:cNvGraphicFramePr>
            <a:graphicFrameLocks noChangeAspect="1"/>
          </p:cNvGraphicFramePr>
          <p:nvPr/>
        </p:nvGraphicFramePr>
        <p:xfrm>
          <a:off x="3114675" y="5657850"/>
          <a:ext cx="27527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1" name="Equation" r:id="rId10" imgW="2755900" imgH="393700" progId="Equation.DSMT4">
                  <p:embed/>
                </p:oleObj>
              </mc:Choice>
              <mc:Fallback>
                <p:oleObj name="Equation" r:id="rId10" imgW="2755900" imgH="393700" progId="Equation.DSMT4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4675" y="5657850"/>
                        <a:ext cx="2752725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625475" y="450850"/>
            <a:ext cx="7524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与一元函数相类似</a:t>
            </a:r>
            <a:r>
              <a:rPr lang="en-US" altLang="zh-CN" b="1"/>
              <a:t>,  </a:t>
            </a:r>
            <a:r>
              <a:rPr lang="zh-CN" altLang="en-US" b="1"/>
              <a:t>称 </a:t>
            </a:r>
            <a:r>
              <a:rPr lang="en-US" altLang="zh-CN" b="1" i="1"/>
              <a:t>D </a:t>
            </a:r>
            <a:r>
              <a:rPr lang="zh-CN" altLang="en-US" b="1"/>
              <a:t>为 </a:t>
            </a:r>
            <a:r>
              <a:rPr lang="en-US" altLang="zh-CN" b="1" i="1"/>
              <a:t>f  </a:t>
            </a:r>
            <a:r>
              <a:rPr lang="zh-CN" altLang="en-US" b="1"/>
              <a:t>的定义域</a:t>
            </a:r>
            <a:r>
              <a:rPr lang="en-US" altLang="zh-CN" b="1"/>
              <a:t>;  </a:t>
            </a:r>
            <a:r>
              <a:rPr lang="zh-CN" altLang="en-US" b="1"/>
              <a:t>而称  </a:t>
            </a:r>
            <a:r>
              <a:rPr lang="zh-CN" altLang="en-US"/>
              <a:t> </a:t>
            </a:r>
          </a:p>
        </p:txBody>
      </p:sp>
      <p:graphicFrame>
        <p:nvGraphicFramePr>
          <p:cNvPr id="41992" name="Object 8"/>
          <p:cNvGraphicFramePr>
            <a:graphicFrameLocks noChangeAspect="1"/>
          </p:cNvGraphicFramePr>
          <p:nvPr/>
        </p:nvGraphicFramePr>
        <p:xfrm>
          <a:off x="2484438" y="1184275"/>
          <a:ext cx="3962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63" name="Equation" r:id="rId4" imgW="3962400" imgH="431800" progId="Equation.DSMT4">
                  <p:embed/>
                </p:oleObj>
              </mc:Choice>
              <mc:Fallback>
                <p:oleObj name="Equation" r:id="rId4" imgW="3962400" imgH="431800" progId="Equation.DSMT4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1184275"/>
                        <a:ext cx="39624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3" name="Rectangle 9"/>
          <p:cNvSpPr>
            <a:spLocks noChangeArrowheads="1"/>
          </p:cNvSpPr>
          <p:nvPr/>
        </p:nvSpPr>
        <p:spPr bwMode="auto">
          <a:xfrm>
            <a:off x="560388" y="1747838"/>
            <a:ext cx="79724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/>
              <a:t> </a:t>
            </a:r>
            <a:r>
              <a:rPr lang="zh-CN" altLang="en-US" b="1"/>
              <a:t>为 </a:t>
            </a:r>
            <a:r>
              <a:rPr lang="en-US" altLang="zh-CN" b="1" i="1"/>
              <a:t>f </a:t>
            </a:r>
            <a:r>
              <a:rPr lang="zh-CN" altLang="en-US" b="1"/>
              <a:t>在点 </a:t>
            </a:r>
            <a:r>
              <a:rPr lang="en-US" altLang="zh-CN" b="1" i="1"/>
              <a:t>P </a:t>
            </a:r>
            <a:r>
              <a:rPr lang="zh-CN" altLang="en-US" b="1"/>
              <a:t>的函数值</a:t>
            </a:r>
            <a:r>
              <a:rPr lang="en-US" altLang="zh-CN" b="1"/>
              <a:t>;  </a:t>
            </a:r>
            <a:r>
              <a:rPr lang="zh-CN" altLang="en-US" b="1"/>
              <a:t>全体函数值的集合为 </a:t>
            </a:r>
            <a:r>
              <a:rPr lang="en-US" altLang="zh-CN" b="1" i="1"/>
              <a:t>f  </a:t>
            </a:r>
            <a:r>
              <a:rPr lang="zh-CN" altLang="en-US" b="1"/>
              <a:t>的</a:t>
            </a:r>
            <a:r>
              <a:rPr lang="zh-CN" altLang="en-US"/>
              <a:t> </a:t>
            </a:r>
          </a:p>
        </p:txBody>
      </p:sp>
      <p:grpSp>
        <p:nvGrpSpPr>
          <p:cNvPr id="41997" name="Group 13"/>
          <p:cNvGrpSpPr>
            <a:grpSpLocks/>
          </p:cNvGrpSpPr>
          <p:nvPr/>
        </p:nvGrpSpPr>
        <p:grpSpPr bwMode="auto">
          <a:xfrm>
            <a:off x="671513" y="2382838"/>
            <a:ext cx="7932737" cy="519112"/>
            <a:chOff x="423" y="1501"/>
            <a:chExt cx="4997" cy="327"/>
          </a:xfrm>
        </p:grpSpPr>
        <p:sp>
          <p:nvSpPr>
            <p:cNvPr id="41995" name="Rectangle 11"/>
            <p:cNvSpPr>
              <a:spLocks noChangeArrowheads="1"/>
            </p:cNvSpPr>
            <p:nvPr/>
          </p:nvSpPr>
          <p:spPr bwMode="auto">
            <a:xfrm>
              <a:off x="423" y="1501"/>
              <a:ext cx="49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zh-CN" altLang="en-US" b="1">
                  <a:cs typeface="Times New Roman" panose="02020603050405020304" pitchFamily="18" charset="0"/>
                </a:rPr>
                <a:t>值域</a:t>
              </a:r>
              <a:r>
                <a:rPr lang="en-US" altLang="zh-CN" b="1"/>
                <a:t>,  </a:t>
              </a:r>
              <a:r>
                <a:rPr lang="zh-CN" altLang="en-US" b="1">
                  <a:cs typeface="Times New Roman" panose="02020603050405020304" pitchFamily="18" charset="0"/>
                </a:rPr>
                <a:t>记作                  </a:t>
              </a:r>
              <a:r>
                <a:rPr lang="en-US" altLang="zh-CN" b="1"/>
                <a:t>. </a:t>
              </a:r>
              <a:r>
                <a:rPr lang="zh-CN" altLang="en-US" b="1"/>
                <a:t>通常把 </a:t>
              </a:r>
              <a:r>
                <a:rPr lang="en-US" altLang="zh-CN" b="1" i="1"/>
                <a:t>P </a:t>
              </a:r>
              <a:r>
                <a:rPr lang="zh-CN" altLang="en-US" b="1"/>
                <a:t>的坐标 </a:t>
              </a:r>
              <a:r>
                <a:rPr lang="en-US" altLang="zh-CN" b="1" i="1"/>
                <a:t>x </a:t>
              </a:r>
              <a:r>
                <a:rPr lang="zh-CN" altLang="en-US" b="1"/>
                <a:t>与 </a:t>
              </a:r>
              <a:r>
                <a:rPr lang="en-US" altLang="zh-CN" b="1" i="1"/>
                <a:t>y </a:t>
              </a:r>
              <a:r>
                <a:rPr lang="zh-CN" altLang="en-US" b="1"/>
                <a:t>称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graphicFrame>
          <p:nvGraphicFramePr>
            <p:cNvPr id="41994" name="Object 10"/>
            <p:cNvGraphicFramePr>
              <a:graphicFrameLocks noChangeAspect="1"/>
            </p:cNvGraphicFramePr>
            <p:nvPr/>
          </p:nvGraphicFramePr>
          <p:xfrm>
            <a:off x="1596" y="1554"/>
            <a:ext cx="96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64" name="Equation" r:id="rId6" imgW="1536033" imgH="393529" progId="Equation.DSMT4">
                    <p:embed/>
                  </p:oleObj>
                </mc:Choice>
                <mc:Fallback>
                  <p:oleObj name="Equation" r:id="rId6" imgW="1536033" imgH="393529" progId="Equation.DSMT4">
                    <p:embed/>
                    <p:pic>
                      <p:nvPicPr>
                        <p:cNvPr id="0" name="Picture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96" y="1554"/>
                          <a:ext cx="966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998" name="Rectangle 14"/>
          <p:cNvSpPr>
            <a:spLocks noChangeArrowheads="1"/>
          </p:cNvSpPr>
          <p:nvPr/>
        </p:nvSpPr>
        <p:spPr bwMode="auto">
          <a:xfrm>
            <a:off x="636588" y="3030538"/>
            <a:ext cx="60229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/>
              <a:t>为 </a:t>
            </a:r>
            <a:r>
              <a:rPr lang="en-US" altLang="zh-CN" b="1" i="1"/>
              <a:t>f  </a:t>
            </a:r>
            <a:r>
              <a:rPr lang="zh-CN" altLang="en-US" b="1"/>
              <a:t>的自变量</a:t>
            </a:r>
            <a:r>
              <a:rPr lang="en-US" altLang="zh-CN" b="1"/>
              <a:t>,   </a:t>
            </a:r>
            <a:r>
              <a:rPr lang="zh-CN" altLang="en-US" b="1"/>
              <a:t>而把 </a:t>
            </a:r>
            <a:r>
              <a:rPr lang="en-US" altLang="zh-CN" b="1" i="1"/>
              <a:t>z </a:t>
            </a:r>
            <a:r>
              <a:rPr lang="zh-CN" altLang="en-US" b="1"/>
              <a:t>称为因变量</a:t>
            </a:r>
            <a:r>
              <a:rPr lang="en-US" altLang="zh-CN" b="1"/>
              <a:t>.</a:t>
            </a:r>
            <a:r>
              <a:rPr lang="en-US" altLang="zh-CN"/>
              <a:t> </a:t>
            </a:r>
          </a:p>
        </p:txBody>
      </p:sp>
      <p:grpSp>
        <p:nvGrpSpPr>
          <p:cNvPr id="42003" name="Group 19"/>
          <p:cNvGrpSpPr>
            <a:grpSpLocks/>
          </p:cNvGrpSpPr>
          <p:nvPr/>
        </p:nvGrpSpPr>
        <p:grpSpPr bwMode="auto">
          <a:xfrm>
            <a:off x="620713" y="3643313"/>
            <a:ext cx="7983537" cy="519112"/>
            <a:chOff x="391" y="2295"/>
            <a:chExt cx="5029" cy="327"/>
          </a:xfrm>
        </p:grpSpPr>
        <p:sp>
          <p:nvSpPr>
            <p:cNvPr id="42001" name="Rectangle 17"/>
            <p:cNvSpPr>
              <a:spLocks noChangeArrowheads="1"/>
            </p:cNvSpPr>
            <p:nvPr/>
          </p:nvSpPr>
          <p:spPr bwMode="auto">
            <a:xfrm>
              <a:off x="391" y="2295"/>
              <a:ext cx="502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zh-CN" altLang="en-US" b="1"/>
                <a:t>当把                  </a:t>
              </a:r>
              <a:r>
                <a:rPr lang="zh-CN" altLang="en-US" b="1">
                  <a:cs typeface="Times New Roman" panose="02020603050405020304" pitchFamily="18" charset="0"/>
                </a:rPr>
                <a:t>和它所对应的                   </a:t>
              </a:r>
              <a:r>
                <a:rPr lang="zh-CN" altLang="en-US" b="1">
                  <a:latin typeface="Arial" panose="020B0604020202020204" pitchFamily="34" charset="0"/>
                </a:rPr>
                <a:t> </a:t>
              </a:r>
              <a:r>
                <a:rPr lang="zh-CN" altLang="en-US" b="1">
                  <a:cs typeface="Times New Roman" panose="02020603050405020304" pitchFamily="18" charset="0"/>
                </a:rPr>
                <a:t>一起组成 </a:t>
              </a:r>
              <a:r>
                <a:rPr lang="zh-CN" altLang="en-US" sz="900"/>
                <a:t> </a:t>
              </a:r>
            </a:p>
          </p:txBody>
        </p:sp>
        <p:graphicFrame>
          <p:nvGraphicFramePr>
            <p:cNvPr id="41999" name="Object 15"/>
            <p:cNvGraphicFramePr>
              <a:graphicFrameLocks noChangeAspect="1"/>
            </p:cNvGraphicFramePr>
            <p:nvPr/>
          </p:nvGraphicFramePr>
          <p:xfrm>
            <a:off x="946" y="2371"/>
            <a:ext cx="93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65" name="Equation" r:id="rId8" imgW="1473200" imgH="393700" progId="Equation.DSMT4">
                    <p:embed/>
                  </p:oleObj>
                </mc:Choice>
                <mc:Fallback>
                  <p:oleObj name="Equation" r:id="rId8" imgW="1473200" imgH="393700" progId="Equation.DSMT4">
                    <p:embed/>
                    <p:pic>
                      <p:nvPicPr>
                        <p:cNvPr id="0" name="Picture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6" y="2371"/>
                          <a:ext cx="930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002" name="Object 18"/>
            <p:cNvGraphicFramePr>
              <a:graphicFrameLocks noChangeAspect="1"/>
            </p:cNvGraphicFramePr>
            <p:nvPr/>
          </p:nvGraphicFramePr>
          <p:xfrm>
            <a:off x="3318" y="2360"/>
            <a:ext cx="103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166" name="Equation" r:id="rId10" imgW="1637589" imgH="393529" progId="Equation.DSMT4">
                    <p:embed/>
                  </p:oleObj>
                </mc:Choice>
                <mc:Fallback>
                  <p:oleObj name="Equation" r:id="rId10" imgW="1637589" imgH="393529" progId="Equation.DSMT4">
                    <p:embed/>
                    <p:pic>
                      <p:nvPicPr>
                        <p:cNvPr id="0" name="Picture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8" y="2360"/>
                          <a:ext cx="1032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2004" name="Rectangle 20"/>
          <p:cNvSpPr>
            <a:spLocks noChangeArrowheads="1"/>
          </p:cNvSpPr>
          <p:nvPr/>
        </p:nvSpPr>
        <p:spPr bwMode="auto">
          <a:xfrm>
            <a:off x="671513" y="4303713"/>
            <a:ext cx="7207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三维数组 </a:t>
            </a:r>
            <a:r>
              <a:rPr lang="en-US" altLang="zh-CN" b="1"/>
              <a:t>( </a:t>
            </a:r>
            <a:r>
              <a:rPr lang="en-US" altLang="zh-CN" b="1" i="1"/>
              <a:t>x</a:t>
            </a:r>
            <a:r>
              <a:rPr lang="en-US" altLang="zh-CN" b="1"/>
              <a:t>, </a:t>
            </a:r>
            <a:r>
              <a:rPr lang="en-US" altLang="zh-CN" b="1" i="1"/>
              <a:t>y</a:t>
            </a:r>
            <a:r>
              <a:rPr lang="en-US" altLang="zh-CN" b="1"/>
              <a:t>, </a:t>
            </a:r>
            <a:r>
              <a:rPr lang="en-US" altLang="zh-CN" b="1" i="1"/>
              <a:t>z </a:t>
            </a:r>
            <a:r>
              <a:rPr lang="en-US" altLang="zh-CN" b="1"/>
              <a:t>) </a:t>
            </a:r>
            <a:r>
              <a:rPr lang="zh-CN" altLang="en-US" b="1"/>
              <a:t>时</a:t>
            </a:r>
            <a:r>
              <a:rPr lang="en-US" altLang="zh-CN" b="1"/>
              <a:t>, </a:t>
            </a:r>
            <a:r>
              <a:rPr lang="zh-CN" altLang="en-US" b="1"/>
              <a:t>三维点集                         </a:t>
            </a:r>
          </a:p>
        </p:txBody>
      </p:sp>
      <p:graphicFrame>
        <p:nvGraphicFramePr>
          <p:cNvPr id="42005" name="Object 21"/>
          <p:cNvGraphicFramePr>
            <a:graphicFrameLocks noChangeAspect="1"/>
          </p:cNvGraphicFramePr>
          <p:nvPr/>
        </p:nvGraphicFramePr>
        <p:xfrm>
          <a:off x="1338263" y="4911725"/>
          <a:ext cx="639762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67" name="Equation" r:id="rId12" imgW="6400800" imgH="520700" progId="Equation.DSMT4">
                  <p:embed/>
                </p:oleObj>
              </mc:Choice>
              <mc:Fallback>
                <p:oleObj name="Equation" r:id="rId12" imgW="6400800" imgH="520700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8263" y="4911725"/>
                        <a:ext cx="6397625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007" name="Rectangle 23"/>
          <p:cNvSpPr>
            <a:spLocks noChangeArrowheads="1"/>
          </p:cNvSpPr>
          <p:nvPr/>
        </p:nvSpPr>
        <p:spPr bwMode="auto">
          <a:xfrm>
            <a:off x="657225" y="5586413"/>
            <a:ext cx="7875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/>
              <a:t>便是二元函数 </a:t>
            </a:r>
            <a:r>
              <a:rPr lang="en-US" altLang="zh-CN" b="1" i="1"/>
              <a:t>f  </a:t>
            </a:r>
            <a:r>
              <a:rPr lang="zh-CN" altLang="en-US" b="1"/>
              <a:t>的图象</a:t>
            </a:r>
            <a:r>
              <a:rPr lang="en-US" altLang="zh-CN" b="1"/>
              <a:t>.  </a:t>
            </a:r>
            <a:r>
              <a:rPr lang="zh-CN" altLang="en-US" b="1"/>
              <a:t>通常该图象是一空间曲 </a:t>
            </a:r>
            <a:r>
              <a:rPr lang="zh-CN" alt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5" name="Rectangle 7"/>
          <p:cNvSpPr>
            <a:spLocks noChangeArrowheads="1"/>
          </p:cNvSpPr>
          <p:nvPr/>
        </p:nvSpPr>
        <p:spPr bwMode="auto">
          <a:xfrm>
            <a:off x="671513" y="450850"/>
            <a:ext cx="7861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/>
              <a:t>面</a:t>
            </a:r>
            <a:r>
              <a:rPr lang="en-US" altLang="zh-CN" b="1"/>
              <a:t>,  </a:t>
            </a:r>
            <a:r>
              <a:rPr lang="en-US" altLang="zh-CN" b="1" i="1"/>
              <a:t>f  </a:t>
            </a:r>
            <a:r>
              <a:rPr lang="zh-CN" altLang="en-US" b="1"/>
              <a:t>的定义域 </a:t>
            </a:r>
            <a:r>
              <a:rPr lang="en-US" altLang="zh-CN" b="1" i="1"/>
              <a:t>D </a:t>
            </a:r>
            <a:r>
              <a:rPr lang="zh-CN" altLang="en-US" b="1"/>
              <a:t>是该曲面在 </a:t>
            </a:r>
            <a:r>
              <a:rPr lang="en-US" altLang="zh-CN" b="1" i="1"/>
              <a:t>xOy </a:t>
            </a:r>
            <a:r>
              <a:rPr lang="zh-CN" altLang="en-US" b="1"/>
              <a:t>平面上的投影</a:t>
            </a:r>
            <a:r>
              <a:rPr lang="en-US" altLang="zh-CN" b="1"/>
              <a:t>.  </a:t>
            </a:r>
            <a:r>
              <a:rPr lang="en-US" altLang="zh-CN"/>
              <a:t> </a:t>
            </a:r>
          </a:p>
        </p:txBody>
      </p:sp>
      <p:grpSp>
        <p:nvGrpSpPr>
          <p:cNvPr id="43019" name="Group 11"/>
          <p:cNvGrpSpPr>
            <a:grpSpLocks/>
          </p:cNvGrpSpPr>
          <p:nvPr/>
        </p:nvGrpSpPr>
        <p:grpSpPr bwMode="auto">
          <a:xfrm>
            <a:off x="650875" y="1100138"/>
            <a:ext cx="8034338" cy="519112"/>
            <a:chOff x="410" y="693"/>
            <a:chExt cx="5061" cy="327"/>
          </a:xfrm>
        </p:grpSpPr>
        <p:sp>
          <p:nvSpPr>
            <p:cNvPr id="43017" name="Rectangle 9"/>
            <p:cNvSpPr>
              <a:spLocks noChangeArrowheads="1"/>
            </p:cNvSpPr>
            <p:nvPr/>
          </p:nvSpPr>
          <p:spPr bwMode="auto">
            <a:xfrm>
              <a:off x="410" y="693"/>
              <a:ext cx="49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zh-CN" altLang="en-US" b="1" dirty="0" smtClean="0">
                  <a:solidFill>
                    <a:srgbClr val="0000FF"/>
                  </a:solidFill>
                </a:rPr>
                <a:t>例</a:t>
              </a:r>
              <a:r>
                <a:rPr lang="en-US" altLang="zh-CN" b="1" dirty="0" smtClean="0">
                  <a:solidFill>
                    <a:srgbClr val="0000FF"/>
                  </a:solidFill>
                </a:rPr>
                <a:t>3</a:t>
              </a:r>
              <a:r>
                <a:rPr lang="en-US" altLang="zh-CN" b="1" dirty="0" smtClean="0">
                  <a:latin typeface="Arial" panose="020B0604020202020204" pitchFamily="34" charset="0"/>
                </a:rPr>
                <a:t>  </a:t>
              </a:r>
              <a:r>
                <a:rPr lang="zh-CN" altLang="en-US" b="1" dirty="0"/>
                <a:t>函数</a:t>
              </a:r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graphicFrame>
          <p:nvGraphicFramePr>
            <p:cNvPr id="43016" name="Object 8"/>
            <p:cNvGraphicFramePr>
              <a:graphicFrameLocks noChangeAspect="1"/>
            </p:cNvGraphicFramePr>
            <p:nvPr/>
          </p:nvGraphicFramePr>
          <p:xfrm>
            <a:off x="1405" y="770"/>
            <a:ext cx="113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65" name="Equation" r:id="rId4" imgW="1803400" imgH="393700" progId="Equation.DSMT4">
                    <p:embed/>
                  </p:oleObj>
                </mc:Choice>
                <mc:Fallback>
                  <p:oleObj name="Equation" r:id="rId4" imgW="1803400" imgH="393700" progId="Equation.DSMT4">
                    <p:embed/>
                    <p:pic>
                      <p:nvPicPr>
                        <p:cNvPr id="0" name="Picture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5" y="770"/>
                          <a:ext cx="1134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18" name="Rectangle 10"/>
            <p:cNvSpPr>
              <a:spLocks noChangeArrowheads="1"/>
            </p:cNvSpPr>
            <p:nvPr/>
          </p:nvSpPr>
          <p:spPr bwMode="auto">
            <a:xfrm>
              <a:off x="2489" y="693"/>
              <a:ext cx="298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b="1"/>
                <a:t>的图象是 </a:t>
              </a:r>
              <a:r>
                <a:rPr lang="en-US" altLang="zh-CN" b="1"/>
                <a:t>R</a:t>
              </a:r>
              <a:r>
                <a:rPr lang="en-US" altLang="zh-CN" b="1" baseline="30000"/>
                <a:t>3</a:t>
              </a:r>
              <a:r>
                <a:rPr lang="en-US" altLang="zh-CN" b="1" baseline="30000">
                  <a:latin typeface="Arial" panose="020B0604020202020204" pitchFamily="34" charset="0"/>
                </a:rPr>
                <a:t> </a:t>
              </a:r>
              <a:r>
                <a:rPr lang="zh-CN" altLang="en-US" b="1"/>
                <a:t>中的一个平面</a:t>
              </a:r>
              <a:r>
                <a:rPr lang="en-US" altLang="zh-CN" b="1"/>
                <a:t>,    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</p:grpSp>
      <p:sp>
        <p:nvSpPr>
          <p:cNvPr id="43020" name="Rectangle 12"/>
          <p:cNvSpPr>
            <a:spLocks noChangeArrowheads="1"/>
          </p:cNvSpPr>
          <p:nvPr/>
        </p:nvSpPr>
        <p:spPr bwMode="auto">
          <a:xfrm>
            <a:off x="646113" y="1735138"/>
            <a:ext cx="4286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/>
              <a:t>其定义域是 </a:t>
            </a:r>
            <a:r>
              <a:rPr lang="en-US" altLang="zh-CN" b="1"/>
              <a:t>R</a:t>
            </a:r>
            <a:r>
              <a:rPr lang="en-US" altLang="zh-CN" b="1" baseline="36000"/>
              <a:t>2</a:t>
            </a:r>
            <a:r>
              <a:rPr lang="en-US" altLang="zh-CN" b="1"/>
              <a:t>,  </a:t>
            </a:r>
            <a:r>
              <a:rPr lang="zh-CN" altLang="en-US" b="1"/>
              <a:t>值域是 </a:t>
            </a:r>
            <a:r>
              <a:rPr lang="en-US" altLang="zh-CN" b="1"/>
              <a:t>R .                  </a:t>
            </a:r>
          </a:p>
        </p:txBody>
      </p:sp>
      <p:grpSp>
        <p:nvGrpSpPr>
          <p:cNvPr id="43025" name="Group 17"/>
          <p:cNvGrpSpPr>
            <a:grpSpLocks/>
          </p:cNvGrpSpPr>
          <p:nvPr/>
        </p:nvGrpSpPr>
        <p:grpSpPr bwMode="auto">
          <a:xfrm>
            <a:off x="658813" y="2368548"/>
            <a:ext cx="8259762" cy="577849"/>
            <a:chOff x="415" y="1492"/>
            <a:chExt cx="5203" cy="364"/>
          </a:xfrm>
        </p:grpSpPr>
        <p:sp>
          <p:nvSpPr>
            <p:cNvPr id="43023" name="Rectangle 15"/>
            <p:cNvSpPr>
              <a:spLocks noChangeArrowheads="1"/>
            </p:cNvSpPr>
            <p:nvPr/>
          </p:nvSpPr>
          <p:spPr bwMode="auto">
            <a:xfrm>
              <a:off x="415" y="1492"/>
              <a:ext cx="5203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b="1" dirty="0" smtClean="0">
                  <a:solidFill>
                    <a:srgbClr val="0000FF"/>
                  </a:solidFill>
                  <a:cs typeface="Times New Roman" panose="02020603050405020304" pitchFamily="18" charset="0"/>
                </a:rPr>
                <a:t>例</a:t>
              </a:r>
              <a:r>
                <a:rPr lang="en-US" altLang="zh-CN" b="1" dirty="0" smtClean="0">
                  <a:solidFill>
                    <a:srgbClr val="0000FF"/>
                  </a:solidFill>
                  <a:cs typeface="Times New Roman" panose="02020603050405020304" pitchFamily="18" charset="0"/>
                </a:rPr>
                <a:t>4</a:t>
              </a:r>
              <a:r>
                <a:rPr lang="en-US" altLang="zh-CN" b="1" dirty="0" smtClean="0">
                  <a:solidFill>
                    <a:srgbClr val="0000FF"/>
                  </a:solidFill>
                </a:rPr>
                <a:t>                                   </a:t>
              </a:r>
              <a:r>
                <a:rPr lang="zh-CN" altLang="en-US" b="1" dirty="0"/>
                <a:t>的定义域是 </a:t>
              </a:r>
              <a:r>
                <a:rPr lang="en-US" altLang="zh-CN" b="1" i="1" dirty="0" err="1"/>
                <a:t>xOy</a:t>
              </a:r>
              <a:r>
                <a:rPr lang="en-US" altLang="zh-CN" b="1" i="1" dirty="0"/>
                <a:t> </a:t>
              </a:r>
              <a:r>
                <a:rPr lang="zh-CN" altLang="en-US" b="1" dirty="0"/>
                <a:t>平面上的 </a:t>
              </a:r>
              <a:r>
                <a:rPr lang="zh-CN" altLang="en-US" b="1" dirty="0">
                  <a:latin typeface="Arial" panose="020B0604020202020204" pitchFamily="34" charset="0"/>
                </a:rPr>
                <a:t> </a:t>
              </a:r>
            </a:p>
          </p:txBody>
        </p:sp>
        <p:graphicFrame>
          <p:nvGraphicFramePr>
            <p:cNvPr id="43022" name="Object 14"/>
            <p:cNvGraphicFramePr>
              <a:graphicFrameLocks noChangeAspect="1"/>
            </p:cNvGraphicFramePr>
            <p:nvPr/>
          </p:nvGraphicFramePr>
          <p:xfrm>
            <a:off x="914" y="1496"/>
            <a:ext cx="1776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66" name="Equation" r:id="rId6" imgW="2819400" imgH="571500" progId="Equation.DSMT4">
                    <p:embed/>
                  </p:oleObj>
                </mc:Choice>
                <mc:Fallback>
                  <p:oleObj name="Equation" r:id="rId6" imgW="2819400" imgH="571500" progId="Equation.DSMT4">
                    <p:embed/>
                    <p:pic>
                      <p:nvPicPr>
                        <p:cNvPr id="0" name="Picture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4" y="1496"/>
                          <a:ext cx="1776" cy="3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3029" name="Group 21"/>
          <p:cNvGrpSpPr>
            <a:grpSpLocks/>
          </p:cNvGrpSpPr>
          <p:nvPr/>
        </p:nvGrpSpPr>
        <p:grpSpPr bwMode="auto">
          <a:xfrm>
            <a:off x="646113" y="3003550"/>
            <a:ext cx="7859712" cy="606425"/>
            <a:chOff x="407" y="1844"/>
            <a:chExt cx="4951" cy="382"/>
          </a:xfrm>
        </p:grpSpPr>
        <p:sp>
          <p:nvSpPr>
            <p:cNvPr id="43027" name="Rectangle 19"/>
            <p:cNvSpPr>
              <a:spLocks noChangeArrowheads="1"/>
            </p:cNvSpPr>
            <p:nvPr/>
          </p:nvSpPr>
          <p:spPr bwMode="auto">
            <a:xfrm>
              <a:off x="407" y="1896"/>
              <a:ext cx="49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b="1">
                  <a:cs typeface="Times New Roman" panose="02020603050405020304" pitchFamily="18" charset="0"/>
                </a:rPr>
                <a:t>单位圆域                                   </a:t>
              </a:r>
              <a:r>
                <a:rPr lang="en-US" altLang="zh-CN" b="1"/>
                <a:t>, </a:t>
              </a:r>
              <a:r>
                <a:rPr lang="zh-CN" altLang="en-US" b="1"/>
                <a:t>值域为区间 </a:t>
              </a:r>
              <a:r>
                <a:rPr lang="en-US" altLang="zh-CN" b="1"/>
                <a:t>[ 0, 1 ],</a:t>
              </a:r>
              <a:r>
                <a:rPr lang="en-US" altLang="zh-CN" sz="1400" b="1"/>
                <a:t> </a:t>
              </a:r>
            </a:p>
          </p:txBody>
        </p:sp>
        <p:graphicFrame>
          <p:nvGraphicFramePr>
            <p:cNvPr id="43026" name="Object 18"/>
            <p:cNvGraphicFramePr>
              <a:graphicFrameLocks noChangeAspect="1"/>
            </p:cNvGraphicFramePr>
            <p:nvPr/>
          </p:nvGraphicFramePr>
          <p:xfrm>
            <a:off x="1390" y="1844"/>
            <a:ext cx="1956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67" name="Equation" r:id="rId8" imgW="3111500" imgH="609600" progId="Equation.DSMT4">
                    <p:embed/>
                  </p:oleObj>
                </mc:Choice>
                <mc:Fallback>
                  <p:oleObj name="Equation" r:id="rId8" imgW="3111500" imgH="609600" progId="Equation.DSMT4">
                    <p:embed/>
                    <p:pic>
                      <p:nvPicPr>
                        <p:cNvPr id="0" name="Picture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0" y="1844"/>
                          <a:ext cx="1956" cy="3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3031" name="Rectangle 23"/>
          <p:cNvSpPr>
            <a:spLocks noChangeArrowheads="1"/>
          </p:cNvSpPr>
          <p:nvPr/>
        </p:nvSpPr>
        <p:spPr bwMode="auto">
          <a:xfrm>
            <a:off x="655638" y="3744913"/>
            <a:ext cx="780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/>
              <a:t>它的图象是以原点为中心的单位球面的上半部分 </a:t>
            </a:r>
            <a:r>
              <a:rPr lang="zh-CN" altLang="en-US"/>
              <a:t> </a:t>
            </a:r>
          </a:p>
        </p:txBody>
      </p:sp>
      <p:sp>
        <p:nvSpPr>
          <p:cNvPr id="43032" name="Rectangle 24"/>
          <p:cNvSpPr>
            <a:spLocks noChangeArrowheads="1"/>
          </p:cNvSpPr>
          <p:nvPr/>
        </p:nvSpPr>
        <p:spPr bwMode="auto">
          <a:xfrm>
            <a:off x="658813" y="4384675"/>
            <a:ext cx="1933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b="1"/>
              <a:t>( </a:t>
            </a:r>
            <a:r>
              <a:rPr lang="zh-CN" altLang="en-US" b="1"/>
              <a:t>图</a:t>
            </a:r>
            <a:r>
              <a:rPr lang="en-US" altLang="zh-CN" b="1"/>
              <a:t>16 – 9 ).                        </a:t>
            </a:r>
            <a:r>
              <a:rPr lang="en-US" altLang="zh-CN"/>
              <a:t> </a:t>
            </a:r>
          </a:p>
        </p:txBody>
      </p:sp>
      <p:grpSp>
        <p:nvGrpSpPr>
          <p:cNvPr id="43037" name="Group 29"/>
          <p:cNvGrpSpPr>
            <a:grpSpLocks/>
          </p:cNvGrpSpPr>
          <p:nvPr/>
        </p:nvGrpSpPr>
        <p:grpSpPr bwMode="auto">
          <a:xfrm>
            <a:off x="684213" y="5005383"/>
            <a:ext cx="7848600" cy="523875"/>
            <a:chOff x="431" y="3123"/>
            <a:chExt cx="4944" cy="330"/>
          </a:xfrm>
        </p:grpSpPr>
        <p:sp>
          <p:nvSpPr>
            <p:cNvPr id="43034" name="Rectangle 26"/>
            <p:cNvSpPr>
              <a:spLocks noChangeArrowheads="1"/>
            </p:cNvSpPr>
            <p:nvPr/>
          </p:nvSpPr>
          <p:spPr bwMode="auto">
            <a:xfrm>
              <a:off x="431" y="3123"/>
              <a:ext cx="494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tabLst>
                  <a:tab pos="1181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tabLst>
                  <a:tab pos="1181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tabLst>
                  <a:tab pos="1181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tabLst>
                  <a:tab pos="1181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tabLst>
                  <a:tab pos="1181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1181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1181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1181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11811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0000FF"/>
                </a:buClr>
              </a:pPr>
              <a:r>
                <a:rPr lang="zh-CN" altLang="en-US" b="1" dirty="0" smtClean="0">
                  <a:solidFill>
                    <a:srgbClr val="0000FF"/>
                  </a:solidFill>
                  <a:latin typeface="Times New Roman" panose="02020603050405020304" pitchFamily="18" charset="0"/>
                </a:rPr>
                <a:t>例</a:t>
              </a:r>
              <a:r>
                <a:rPr lang="en-US" altLang="zh-CN" b="1" dirty="0" smtClean="0">
                  <a:solidFill>
                    <a:srgbClr val="0000FF"/>
                  </a:solidFill>
                  <a:latin typeface="Times New Roman" panose="02020603050405020304" pitchFamily="18" charset="0"/>
                </a:rPr>
                <a:t>5             </a:t>
              </a:r>
              <a:r>
                <a:rPr lang="zh-CN" altLang="en-US" b="1" dirty="0">
                  <a:latin typeface="Times New Roman" panose="02020603050405020304" pitchFamily="18" charset="0"/>
                </a:rPr>
                <a:t>是定义在 </a:t>
              </a:r>
              <a:r>
                <a:rPr lang="en-US" altLang="zh-CN" b="1" dirty="0">
                  <a:latin typeface="Times New Roman" panose="02020603050405020304" pitchFamily="18" charset="0"/>
                </a:rPr>
                <a:t>R</a:t>
              </a:r>
              <a:r>
                <a:rPr lang="en-US" altLang="zh-CN" b="1" baseline="36000" dirty="0">
                  <a:latin typeface="Times New Roman" panose="02020603050405020304" pitchFamily="18" charset="0"/>
                </a:rPr>
                <a:t>2 </a:t>
              </a:r>
              <a:r>
                <a:rPr lang="zh-CN" altLang="en-US" b="1" dirty="0">
                  <a:latin typeface="Times New Roman" panose="02020603050405020304" pitchFamily="18" charset="0"/>
                </a:rPr>
                <a:t>上的函数</a:t>
              </a:r>
              <a:r>
                <a:rPr lang="en-US" altLang="zh-CN" b="1" dirty="0">
                  <a:latin typeface="Times New Roman" panose="02020603050405020304" pitchFamily="18" charset="0"/>
                </a:rPr>
                <a:t>, </a:t>
              </a:r>
              <a:r>
                <a:rPr lang="zh-CN" altLang="en-US" b="1" dirty="0">
                  <a:latin typeface="Times New Roman" panose="02020603050405020304" pitchFamily="18" charset="0"/>
                </a:rPr>
                <a:t>它的图象是过     </a:t>
              </a:r>
            </a:p>
          </p:txBody>
        </p:sp>
        <p:graphicFrame>
          <p:nvGraphicFramePr>
            <p:cNvPr id="43035" name="Object 2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05877380"/>
                </p:ext>
              </p:extLst>
            </p:nvPr>
          </p:nvGraphicFramePr>
          <p:xfrm>
            <a:off x="930" y="3219"/>
            <a:ext cx="62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68" name="Equation" r:id="rId10" imgW="990170" imgH="317362" progId="Equation.DSMT4">
                    <p:embed/>
                  </p:oleObj>
                </mc:Choice>
                <mc:Fallback>
                  <p:oleObj name="Equation" r:id="rId10" imgW="990170" imgH="317362" progId="Equation.DSMT4">
                    <p:embed/>
                    <p:pic>
                      <p:nvPicPr>
                        <p:cNvPr id="0" name="Picture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" y="3219"/>
                          <a:ext cx="624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3036" name="Rectangle 28"/>
          <p:cNvSpPr>
            <a:spLocks noChangeArrowheads="1"/>
          </p:cNvSpPr>
          <p:nvPr/>
        </p:nvSpPr>
        <p:spPr bwMode="auto">
          <a:xfrm>
            <a:off x="646113" y="5611813"/>
            <a:ext cx="51863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/>
              <a:t>原点的双曲抛物面 </a:t>
            </a:r>
            <a:r>
              <a:rPr lang="en-US" altLang="zh-CN" b="1"/>
              <a:t>( </a:t>
            </a:r>
            <a:r>
              <a:rPr lang="zh-CN" altLang="en-US" b="1"/>
              <a:t>图 </a:t>
            </a:r>
            <a:r>
              <a:rPr lang="en-US" altLang="zh-CN" b="1"/>
              <a:t>16 – 10 ).     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32" name="Group 100"/>
          <p:cNvGrpSpPr>
            <a:grpSpLocks/>
          </p:cNvGrpSpPr>
          <p:nvPr/>
        </p:nvGrpSpPr>
        <p:grpSpPr bwMode="auto">
          <a:xfrm>
            <a:off x="1116013" y="765175"/>
            <a:ext cx="3708400" cy="2613025"/>
            <a:chOff x="657" y="323"/>
            <a:chExt cx="2336" cy="1645"/>
          </a:xfrm>
        </p:grpSpPr>
        <p:grpSp>
          <p:nvGrpSpPr>
            <p:cNvPr id="44133" name="Group 101"/>
            <p:cNvGrpSpPr>
              <a:grpSpLocks/>
            </p:cNvGrpSpPr>
            <p:nvPr/>
          </p:nvGrpSpPr>
          <p:grpSpPr bwMode="auto">
            <a:xfrm>
              <a:off x="1161" y="720"/>
              <a:ext cx="1004" cy="1206"/>
              <a:chOff x="2634" y="3878"/>
              <a:chExt cx="1785" cy="1983"/>
            </a:xfrm>
          </p:grpSpPr>
          <p:sp>
            <p:nvSpPr>
              <p:cNvPr id="44134" name="Arc 102"/>
              <p:cNvSpPr>
                <a:spLocks/>
              </p:cNvSpPr>
              <p:nvPr/>
            </p:nvSpPr>
            <p:spPr bwMode="auto">
              <a:xfrm rot="-3233812">
                <a:off x="2494" y="4018"/>
                <a:ext cx="1983" cy="1703"/>
              </a:xfrm>
              <a:custGeom>
                <a:avLst/>
                <a:gdLst>
                  <a:gd name="G0" fmla="+- 16747 0 0"/>
                  <a:gd name="G1" fmla="+- 21600 0 0"/>
                  <a:gd name="G2" fmla="+- 21600 0 0"/>
                  <a:gd name="T0" fmla="*/ 0 w 38347"/>
                  <a:gd name="T1" fmla="*/ 7958 h 35251"/>
                  <a:gd name="T2" fmla="*/ 33486 w 38347"/>
                  <a:gd name="T3" fmla="*/ 35251 h 35251"/>
                  <a:gd name="T4" fmla="*/ 16747 w 38347"/>
                  <a:gd name="T5" fmla="*/ 21600 h 35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347" h="35251" fill="none" extrusionOk="0">
                    <a:moveTo>
                      <a:pt x="0" y="7958"/>
                    </a:moveTo>
                    <a:cubicBezTo>
                      <a:pt x="4102" y="2922"/>
                      <a:pt x="10252" y="0"/>
                      <a:pt x="16747" y="0"/>
                    </a:cubicBezTo>
                    <a:cubicBezTo>
                      <a:pt x="28676" y="0"/>
                      <a:pt x="38347" y="9670"/>
                      <a:pt x="38347" y="21600"/>
                    </a:cubicBezTo>
                    <a:cubicBezTo>
                      <a:pt x="38347" y="26574"/>
                      <a:pt x="36630" y="31396"/>
                      <a:pt x="33486" y="35251"/>
                    </a:cubicBezTo>
                  </a:path>
                  <a:path w="38347" h="35251" stroke="0" extrusionOk="0">
                    <a:moveTo>
                      <a:pt x="0" y="7958"/>
                    </a:moveTo>
                    <a:cubicBezTo>
                      <a:pt x="4102" y="2922"/>
                      <a:pt x="10252" y="0"/>
                      <a:pt x="16747" y="0"/>
                    </a:cubicBezTo>
                    <a:cubicBezTo>
                      <a:pt x="28676" y="0"/>
                      <a:pt x="38347" y="9670"/>
                      <a:pt x="38347" y="21600"/>
                    </a:cubicBezTo>
                    <a:cubicBezTo>
                      <a:pt x="38347" y="26574"/>
                      <a:pt x="36630" y="31396"/>
                      <a:pt x="33486" y="35251"/>
                    </a:cubicBezTo>
                    <a:lnTo>
                      <a:pt x="16747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  <p:sp>
            <p:nvSpPr>
              <p:cNvPr id="44135" name="Arc 103"/>
              <p:cNvSpPr>
                <a:spLocks/>
              </p:cNvSpPr>
              <p:nvPr/>
            </p:nvSpPr>
            <p:spPr bwMode="auto">
              <a:xfrm rot="3233812" flipH="1">
                <a:off x="2576" y="4018"/>
                <a:ext cx="1983" cy="1703"/>
              </a:xfrm>
              <a:custGeom>
                <a:avLst/>
                <a:gdLst>
                  <a:gd name="G0" fmla="+- 16747 0 0"/>
                  <a:gd name="G1" fmla="+- 21600 0 0"/>
                  <a:gd name="G2" fmla="+- 21600 0 0"/>
                  <a:gd name="T0" fmla="*/ 0 w 38347"/>
                  <a:gd name="T1" fmla="*/ 7958 h 35251"/>
                  <a:gd name="T2" fmla="*/ 33486 w 38347"/>
                  <a:gd name="T3" fmla="*/ 35251 h 35251"/>
                  <a:gd name="T4" fmla="*/ 16747 w 38347"/>
                  <a:gd name="T5" fmla="*/ 21600 h 352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347" h="35251" fill="none" extrusionOk="0">
                    <a:moveTo>
                      <a:pt x="0" y="7958"/>
                    </a:moveTo>
                    <a:cubicBezTo>
                      <a:pt x="4102" y="2922"/>
                      <a:pt x="10252" y="0"/>
                      <a:pt x="16747" y="0"/>
                    </a:cubicBezTo>
                    <a:cubicBezTo>
                      <a:pt x="28676" y="0"/>
                      <a:pt x="38347" y="9670"/>
                      <a:pt x="38347" y="21600"/>
                    </a:cubicBezTo>
                    <a:cubicBezTo>
                      <a:pt x="38347" y="26574"/>
                      <a:pt x="36630" y="31396"/>
                      <a:pt x="33486" y="35251"/>
                    </a:cubicBezTo>
                  </a:path>
                  <a:path w="38347" h="35251" stroke="0" extrusionOk="0">
                    <a:moveTo>
                      <a:pt x="0" y="7958"/>
                    </a:moveTo>
                    <a:cubicBezTo>
                      <a:pt x="4102" y="2922"/>
                      <a:pt x="10252" y="0"/>
                      <a:pt x="16747" y="0"/>
                    </a:cubicBezTo>
                    <a:cubicBezTo>
                      <a:pt x="28676" y="0"/>
                      <a:pt x="38347" y="9670"/>
                      <a:pt x="38347" y="21600"/>
                    </a:cubicBezTo>
                    <a:cubicBezTo>
                      <a:pt x="38347" y="26574"/>
                      <a:pt x="36630" y="31396"/>
                      <a:pt x="33486" y="35251"/>
                    </a:cubicBezTo>
                    <a:lnTo>
                      <a:pt x="16747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sp>
          <p:nvSpPr>
            <p:cNvPr id="44136" name="Arc 104"/>
            <p:cNvSpPr>
              <a:spLocks/>
            </p:cNvSpPr>
            <p:nvPr/>
          </p:nvSpPr>
          <p:spPr bwMode="auto">
            <a:xfrm>
              <a:off x="953" y="776"/>
              <a:ext cx="1396" cy="672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43200"/>
                <a:gd name="T1" fmla="*/ 21658 h 21658"/>
                <a:gd name="T2" fmla="*/ 43200 w 43200"/>
                <a:gd name="T3" fmla="*/ 21600 h 21658"/>
                <a:gd name="T4" fmla="*/ 21600 w 43200"/>
                <a:gd name="T5" fmla="*/ 21600 h 21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658" fill="none" extrusionOk="0">
                  <a:moveTo>
                    <a:pt x="0" y="21657"/>
                  </a:moveTo>
                  <a:cubicBezTo>
                    <a:pt x="0" y="21638"/>
                    <a:pt x="0" y="2161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599"/>
                  </a:cubicBezTo>
                </a:path>
                <a:path w="43200" h="21658" stroke="0" extrusionOk="0">
                  <a:moveTo>
                    <a:pt x="0" y="21657"/>
                  </a:moveTo>
                  <a:cubicBezTo>
                    <a:pt x="0" y="21638"/>
                    <a:pt x="0" y="2161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gradFill rotWithShape="1">
              <a:gsLst>
                <a:gs pos="0">
                  <a:srgbClr val="0000FF">
                    <a:alpha val="86000"/>
                  </a:srgbClr>
                </a:gs>
                <a:gs pos="100000">
                  <a:srgbClr val="FFFFFF">
                    <a:alpha val="75999"/>
                  </a:srgbClr>
                </a:gs>
              </a:gsLst>
              <a:lin ang="2700000" scaled="1"/>
            </a:gra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4137" name="Arc 105"/>
            <p:cNvSpPr>
              <a:spLocks/>
            </p:cNvSpPr>
            <p:nvPr/>
          </p:nvSpPr>
          <p:spPr bwMode="auto">
            <a:xfrm>
              <a:off x="953" y="1062"/>
              <a:ext cx="1396" cy="384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43200"/>
                <a:gd name="T1" fmla="*/ 21658 h 21658"/>
                <a:gd name="T2" fmla="*/ 43200 w 43200"/>
                <a:gd name="T3" fmla="*/ 21600 h 21658"/>
                <a:gd name="T4" fmla="*/ 21600 w 43200"/>
                <a:gd name="T5" fmla="*/ 21600 h 21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658" fill="none" extrusionOk="0">
                  <a:moveTo>
                    <a:pt x="0" y="21657"/>
                  </a:moveTo>
                  <a:cubicBezTo>
                    <a:pt x="0" y="21638"/>
                    <a:pt x="0" y="2161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599"/>
                  </a:cubicBezTo>
                </a:path>
                <a:path w="43200" h="21658" stroke="0" extrusionOk="0">
                  <a:moveTo>
                    <a:pt x="0" y="21657"/>
                  </a:moveTo>
                  <a:cubicBezTo>
                    <a:pt x="0" y="21638"/>
                    <a:pt x="0" y="2161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4138" name="Arc 106"/>
            <p:cNvSpPr>
              <a:spLocks/>
            </p:cNvSpPr>
            <p:nvPr/>
          </p:nvSpPr>
          <p:spPr bwMode="auto">
            <a:xfrm flipV="1">
              <a:off x="955" y="1445"/>
              <a:ext cx="1396" cy="385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43200"/>
                <a:gd name="T1" fmla="*/ 21658 h 21658"/>
                <a:gd name="T2" fmla="*/ 43200 w 43200"/>
                <a:gd name="T3" fmla="*/ 21600 h 21658"/>
                <a:gd name="T4" fmla="*/ 21600 w 43200"/>
                <a:gd name="T5" fmla="*/ 21600 h 21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00" h="21658" fill="none" extrusionOk="0">
                  <a:moveTo>
                    <a:pt x="0" y="21657"/>
                  </a:moveTo>
                  <a:cubicBezTo>
                    <a:pt x="0" y="21638"/>
                    <a:pt x="0" y="2161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599"/>
                  </a:cubicBezTo>
                </a:path>
                <a:path w="43200" h="21658" stroke="0" extrusionOk="0">
                  <a:moveTo>
                    <a:pt x="0" y="21657"/>
                  </a:moveTo>
                  <a:cubicBezTo>
                    <a:pt x="0" y="21638"/>
                    <a:pt x="0" y="2161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599"/>
                  </a:cubicBezTo>
                  <a:lnTo>
                    <a:pt x="21600" y="21600"/>
                  </a:lnTo>
                  <a:close/>
                </a:path>
              </a:pathLst>
            </a:custGeom>
            <a:gradFill rotWithShape="1">
              <a:gsLst>
                <a:gs pos="0">
                  <a:srgbClr val="0000FF">
                    <a:alpha val="63000"/>
                  </a:srgbClr>
                </a:gs>
                <a:gs pos="100000">
                  <a:srgbClr val="FFFFFF">
                    <a:alpha val="57001"/>
                  </a:srgbClr>
                </a:gs>
              </a:gsLst>
              <a:lin ang="2700000" scaled="1"/>
            </a:gradFill>
            <a:ln w="285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44139" name="Line 107"/>
            <p:cNvSpPr>
              <a:spLocks noChangeShapeType="1"/>
            </p:cNvSpPr>
            <p:nvPr/>
          </p:nvSpPr>
          <p:spPr bwMode="auto">
            <a:xfrm flipV="1">
              <a:off x="1089" y="1230"/>
              <a:ext cx="1278" cy="41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40" name="Line 108"/>
            <p:cNvSpPr>
              <a:spLocks noChangeShapeType="1"/>
            </p:cNvSpPr>
            <p:nvPr/>
          </p:nvSpPr>
          <p:spPr bwMode="auto">
            <a:xfrm flipH="1">
              <a:off x="657" y="1659"/>
              <a:ext cx="404" cy="13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41" name="Freeform 109"/>
            <p:cNvSpPr>
              <a:spLocks/>
            </p:cNvSpPr>
            <p:nvPr/>
          </p:nvSpPr>
          <p:spPr bwMode="auto">
            <a:xfrm>
              <a:off x="2335" y="1177"/>
              <a:ext cx="187" cy="68"/>
            </a:xfrm>
            <a:custGeom>
              <a:avLst/>
              <a:gdLst>
                <a:gd name="T0" fmla="*/ 0 w 467"/>
                <a:gd name="T1" fmla="*/ 171 h 171"/>
                <a:gd name="T2" fmla="*/ 467 w 467"/>
                <a:gd name="T3" fmla="*/ 0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67" h="171">
                  <a:moveTo>
                    <a:pt x="0" y="171"/>
                  </a:moveTo>
                  <a:lnTo>
                    <a:pt x="467" y="0"/>
                  </a:lnTo>
                </a:path>
              </a:pathLst>
            </a:custGeom>
            <a:noFill/>
            <a:ln w="12700" cmpd="sng">
              <a:solidFill>
                <a:srgbClr val="000000"/>
              </a:solidFill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42" name="Line 110"/>
            <p:cNvSpPr>
              <a:spLocks noChangeShapeType="1"/>
            </p:cNvSpPr>
            <p:nvPr/>
          </p:nvSpPr>
          <p:spPr bwMode="auto">
            <a:xfrm>
              <a:off x="1011" y="1277"/>
              <a:ext cx="1239" cy="35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43" name="Line 111"/>
            <p:cNvSpPr>
              <a:spLocks noChangeShapeType="1"/>
            </p:cNvSpPr>
            <p:nvPr/>
          </p:nvSpPr>
          <p:spPr bwMode="auto">
            <a:xfrm>
              <a:off x="2234" y="1626"/>
              <a:ext cx="363" cy="10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44" name="Line 112"/>
            <p:cNvSpPr>
              <a:spLocks noChangeShapeType="1"/>
            </p:cNvSpPr>
            <p:nvPr/>
          </p:nvSpPr>
          <p:spPr bwMode="auto">
            <a:xfrm flipV="1">
              <a:off x="1672" y="808"/>
              <a:ext cx="1" cy="64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45" name="Line 113"/>
            <p:cNvSpPr>
              <a:spLocks noChangeShapeType="1"/>
            </p:cNvSpPr>
            <p:nvPr/>
          </p:nvSpPr>
          <p:spPr bwMode="auto">
            <a:xfrm flipV="1">
              <a:off x="1672" y="323"/>
              <a:ext cx="0" cy="51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146" name="Line 114"/>
            <p:cNvSpPr>
              <a:spLocks noChangeShapeType="1"/>
            </p:cNvSpPr>
            <p:nvPr/>
          </p:nvSpPr>
          <p:spPr bwMode="auto">
            <a:xfrm>
              <a:off x="779" y="1208"/>
              <a:ext cx="248" cy="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4147" name="Object 115"/>
            <p:cNvGraphicFramePr>
              <a:graphicFrameLocks noChangeAspect="1"/>
            </p:cNvGraphicFramePr>
            <p:nvPr/>
          </p:nvGraphicFramePr>
          <p:xfrm>
            <a:off x="736" y="1834"/>
            <a:ext cx="147" cy="1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677" name="Equation" r:id="rId4" imgW="228501" imgH="215806" progId="Equation.DSMT4">
                    <p:embed/>
                  </p:oleObj>
                </mc:Choice>
                <mc:Fallback>
                  <p:oleObj name="Equation" r:id="rId4" imgW="228501" imgH="215806" progId="Equation.DSMT4">
                    <p:embed/>
                    <p:pic>
                      <p:nvPicPr>
                        <p:cNvPr id="0" name="Picture 2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6" y="1834"/>
                          <a:ext cx="147" cy="1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148" name="Object 116"/>
            <p:cNvGraphicFramePr>
              <a:graphicFrameLocks noChangeAspect="1"/>
            </p:cNvGraphicFramePr>
            <p:nvPr/>
          </p:nvGraphicFramePr>
          <p:xfrm>
            <a:off x="2445" y="1758"/>
            <a:ext cx="144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678" name="Equation" r:id="rId6" imgW="228600" imgH="279400" progId="Equation.DSMT4">
                    <p:embed/>
                  </p:oleObj>
                </mc:Choice>
                <mc:Fallback>
                  <p:oleObj name="Equation" r:id="rId6" imgW="228600" imgH="279400" progId="Equation.DSMT4">
                    <p:embed/>
                    <p:pic>
                      <p:nvPicPr>
                        <p:cNvPr id="0" name="Picture 2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5" y="1758"/>
                          <a:ext cx="144" cy="1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149" name="Object 117"/>
            <p:cNvGraphicFramePr>
              <a:graphicFrameLocks noChangeAspect="1"/>
            </p:cNvGraphicFramePr>
            <p:nvPr/>
          </p:nvGraphicFramePr>
          <p:xfrm>
            <a:off x="1477" y="323"/>
            <a:ext cx="114" cy="1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679" name="Equation" r:id="rId8" imgW="177569" imgH="215619" progId="Equation.DSMT4">
                    <p:embed/>
                  </p:oleObj>
                </mc:Choice>
                <mc:Fallback>
                  <p:oleObj name="Equation" r:id="rId8" imgW="177569" imgH="215619" progId="Equation.DSMT4">
                    <p:embed/>
                    <p:pic>
                      <p:nvPicPr>
                        <p:cNvPr id="0" name="Picture 2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7" y="323"/>
                          <a:ext cx="114" cy="1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150" name="Object 118"/>
            <p:cNvGraphicFramePr>
              <a:graphicFrameLocks noChangeAspect="1"/>
            </p:cNvGraphicFramePr>
            <p:nvPr/>
          </p:nvGraphicFramePr>
          <p:xfrm>
            <a:off x="1563" y="1518"/>
            <a:ext cx="168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680" name="Equation" r:id="rId10" imgW="266584" imgH="279279" progId="Equation.DSMT4">
                    <p:embed/>
                  </p:oleObj>
                </mc:Choice>
                <mc:Fallback>
                  <p:oleObj name="Equation" r:id="rId10" imgW="266584" imgH="279279" progId="Equation.DSMT4">
                    <p:embed/>
                    <p:pic>
                      <p:nvPicPr>
                        <p:cNvPr id="0" name="Picture 2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3" y="1518"/>
                          <a:ext cx="168" cy="1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151" name="Object 119"/>
            <p:cNvGraphicFramePr>
              <a:graphicFrameLocks noChangeAspect="1"/>
            </p:cNvGraphicFramePr>
            <p:nvPr/>
          </p:nvGraphicFramePr>
          <p:xfrm>
            <a:off x="1575" y="595"/>
            <a:ext cx="80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681" name="Equation" r:id="rId12" imgW="126835" imgH="253670" progId="Equation.DSMT4">
                    <p:embed/>
                  </p:oleObj>
                </mc:Choice>
                <mc:Fallback>
                  <p:oleObj name="Equation" r:id="rId12" imgW="126835" imgH="253670" progId="Equation.DSMT4">
                    <p:embed/>
                    <p:pic>
                      <p:nvPicPr>
                        <p:cNvPr id="0" name="Picture 2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5" y="595"/>
                          <a:ext cx="80" cy="1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152" name="Text Box 120"/>
            <p:cNvSpPr txBox="1">
              <a:spLocks noChangeArrowheads="1"/>
            </p:cNvSpPr>
            <p:nvPr/>
          </p:nvSpPr>
          <p:spPr bwMode="auto">
            <a:xfrm>
              <a:off x="2069" y="414"/>
              <a:ext cx="924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zh-CN" altLang="en-US" sz="2400" b="1">
                  <a:solidFill>
                    <a:srgbClr val="000000"/>
                  </a:solidFill>
                </a:rPr>
                <a:t>图</a:t>
              </a:r>
              <a:r>
                <a:rPr lang="en-US" altLang="zh-CN" sz="2400" b="1">
                  <a:solidFill>
                    <a:srgbClr val="000000"/>
                  </a:solidFill>
                </a:rPr>
                <a:t>16 – 9</a:t>
              </a:r>
              <a:r>
                <a:rPr lang="en-US" altLang="zh-CN" sz="2400">
                  <a:solidFill>
                    <a:srgbClr val="000000"/>
                  </a:solidFill>
                </a:rPr>
                <a:t>   </a:t>
              </a:r>
              <a:endParaRPr lang="en-US" altLang="zh-CN"/>
            </a:p>
          </p:txBody>
        </p:sp>
      </p:grpSp>
      <p:grpSp>
        <p:nvGrpSpPr>
          <p:cNvPr id="44154" name="Group 122"/>
          <p:cNvGrpSpPr>
            <a:grpSpLocks/>
          </p:cNvGrpSpPr>
          <p:nvPr/>
        </p:nvGrpSpPr>
        <p:grpSpPr bwMode="auto">
          <a:xfrm>
            <a:off x="1150938" y="3644900"/>
            <a:ext cx="4494212" cy="2333625"/>
            <a:chOff x="1802" y="5088"/>
            <a:chExt cx="7079" cy="3675"/>
          </a:xfrm>
        </p:grpSpPr>
        <p:grpSp>
          <p:nvGrpSpPr>
            <p:cNvPr id="44155" name="Group 123"/>
            <p:cNvGrpSpPr>
              <a:grpSpLocks/>
            </p:cNvGrpSpPr>
            <p:nvPr/>
          </p:nvGrpSpPr>
          <p:grpSpPr bwMode="auto">
            <a:xfrm>
              <a:off x="1802" y="5088"/>
              <a:ext cx="7079" cy="3675"/>
              <a:chOff x="793" y="2346"/>
              <a:chExt cx="2831" cy="1470"/>
            </a:xfrm>
          </p:grpSpPr>
          <p:grpSp>
            <p:nvGrpSpPr>
              <p:cNvPr id="44156" name="Group 124"/>
              <p:cNvGrpSpPr>
                <a:grpSpLocks/>
              </p:cNvGrpSpPr>
              <p:nvPr/>
            </p:nvGrpSpPr>
            <p:grpSpPr bwMode="auto">
              <a:xfrm>
                <a:off x="793" y="2346"/>
                <a:ext cx="2137" cy="1470"/>
                <a:chOff x="793" y="2208"/>
                <a:chExt cx="2137" cy="1470"/>
              </a:xfrm>
            </p:grpSpPr>
            <p:grpSp>
              <p:nvGrpSpPr>
                <p:cNvPr id="44157" name="Group 125"/>
                <p:cNvGrpSpPr>
                  <a:grpSpLocks/>
                </p:cNvGrpSpPr>
                <p:nvPr/>
              </p:nvGrpSpPr>
              <p:grpSpPr bwMode="auto">
                <a:xfrm>
                  <a:off x="793" y="2208"/>
                  <a:ext cx="2101" cy="1470"/>
                  <a:chOff x="7951" y="1347"/>
                  <a:chExt cx="5250" cy="3675"/>
                </a:xfrm>
              </p:grpSpPr>
              <p:grpSp>
                <p:nvGrpSpPr>
                  <p:cNvPr id="44158" name="Group 126"/>
                  <p:cNvGrpSpPr>
                    <a:grpSpLocks/>
                  </p:cNvGrpSpPr>
                  <p:nvPr/>
                </p:nvGrpSpPr>
                <p:grpSpPr bwMode="auto">
                  <a:xfrm>
                    <a:off x="7951" y="1713"/>
                    <a:ext cx="4305" cy="3120"/>
                    <a:chOff x="8161" y="2184"/>
                    <a:chExt cx="4305" cy="3120"/>
                  </a:xfrm>
                </p:grpSpPr>
                <p:grpSp>
                  <p:nvGrpSpPr>
                    <p:cNvPr id="44159" name="Group 12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61" y="2184"/>
                      <a:ext cx="4305" cy="3110"/>
                      <a:chOff x="1336" y="1260"/>
                      <a:chExt cx="3871" cy="3200"/>
                    </a:xfrm>
                  </p:grpSpPr>
                  <p:sp>
                    <p:nvSpPr>
                      <p:cNvPr id="44160" name="Line 128"/>
                      <p:cNvSpPr>
                        <a:spLocks noChangeShapeType="1"/>
                      </p:cNvSpPr>
                      <p:nvPr/>
                    </p:nvSpPr>
                    <p:spPr bwMode="auto">
                      <a:xfrm flipH="1">
                        <a:off x="4523" y="2133"/>
                        <a:ext cx="162" cy="2327"/>
                      </a:xfrm>
                      <a:prstGeom prst="line">
                        <a:avLst/>
                      </a:prstGeom>
                      <a:noFill/>
                      <a:ln w="285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anchor="ctr"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44161" name="Group 12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319" y="1667"/>
                        <a:ext cx="2003" cy="1330"/>
                        <a:chOff x="3470" y="2242"/>
                        <a:chExt cx="3873" cy="3137"/>
                      </a:xfrm>
                    </p:grpSpPr>
                    <p:sp>
                      <p:nvSpPr>
                        <p:cNvPr id="44162" name="Freeform 130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3470" y="2242"/>
                          <a:ext cx="1910" cy="3137"/>
                        </a:xfrm>
                        <a:custGeom>
                          <a:avLst/>
                          <a:gdLst>
                            <a:gd name="T0" fmla="*/ 0 w 764"/>
                            <a:gd name="T1" fmla="*/ 0 h 1255"/>
                            <a:gd name="T2" fmla="*/ 110 w 764"/>
                            <a:gd name="T3" fmla="*/ 564 h 1255"/>
                            <a:gd name="T4" fmla="*/ 318 w 764"/>
                            <a:gd name="T5" fmla="*/ 964 h 1255"/>
                            <a:gd name="T6" fmla="*/ 510 w 764"/>
                            <a:gd name="T7" fmla="*/ 1164 h 1255"/>
                            <a:gd name="T8" fmla="*/ 646 w 764"/>
                            <a:gd name="T9" fmla="*/ 1236 h 1255"/>
                            <a:gd name="T10" fmla="*/ 764 w 764"/>
                            <a:gd name="T11" fmla="*/ 1255 h 1255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</a:cxnLst>
                          <a:rect l="0" t="0" r="r" b="b"/>
                          <a:pathLst>
                            <a:path w="764" h="1255">
                              <a:moveTo>
                                <a:pt x="0" y="0"/>
                              </a:moveTo>
                              <a:cubicBezTo>
                                <a:pt x="18" y="94"/>
                                <a:pt x="57" y="403"/>
                                <a:pt x="110" y="564"/>
                              </a:cubicBezTo>
                              <a:cubicBezTo>
                                <a:pt x="163" y="725"/>
                                <a:pt x="251" y="864"/>
                                <a:pt x="318" y="964"/>
                              </a:cubicBezTo>
                              <a:cubicBezTo>
                                <a:pt x="385" y="1064"/>
                                <a:pt x="455" y="1119"/>
                                <a:pt x="510" y="1164"/>
                              </a:cubicBezTo>
                              <a:cubicBezTo>
                                <a:pt x="565" y="1209"/>
                                <a:pt x="604" y="1221"/>
                                <a:pt x="646" y="1236"/>
                              </a:cubicBezTo>
                              <a:cubicBezTo>
                                <a:pt x="688" y="1251"/>
                                <a:pt x="740" y="1251"/>
                                <a:pt x="764" y="1255"/>
                              </a:cubicBezTo>
                            </a:path>
                          </a:pathLst>
                        </a:custGeom>
                        <a:noFill/>
                        <a:ln w="28575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CC99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4163" name="Freeform 131"/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5409" y="2288"/>
                          <a:ext cx="1934" cy="3091"/>
                        </a:xfrm>
                        <a:custGeom>
                          <a:avLst/>
                          <a:gdLst>
                            <a:gd name="T0" fmla="*/ 773 w 773"/>
                            <a:gd name="T1" fmla="*/ 0 h 1236"/>
                            <a:gd name="T2" fmla="*/ 646 w 773"/>
                            <a:gd name="T3" fmla="*/ 572 h 1236"/>
                            <a:gd name="T4" fmla="*/ 455 w 773"/>
                            <a:gd name="T5" fmla="*/ 936 h 1236"/>
                            <a:gd name="T6" fmla="*/ 273 w 773"/>
                            <a:gd name="T7" fmla="*/ 1127 h 1236"/>
                            <a:gd name="T8" fmla="*/ 109 w 773"/>
                            <a:gd name="T9" fmla="*/ 1218 h 1236"/>
                            <a:gd name="T10" fmla="*/ 0 w 773"/>
                            <a:gd name="T11" fmla="*/ 1236 h 1236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</a:cxnLst>
                          <a:rect l="0" t="0" r="r" b="b"/>
                          <a:pathLst>
                            <a:path w="773" h="1236">
                              <a:moveTo>
                                <a:pt x="773" y="0"/>
                              </a:moveTo>
                              <a:cubicBezTo>
                                <a:pt x="753" y="99"/>
                                <a:pt x="699" y="416"/>
                                <a:pt x="646" y="572"/>
                              </a:cubicBezTo>
                              <a:cubicBezTo>
                                <a:pt x="593" y="728"/>
                                <a:pt x="517" y="844"/>
                                <a:pt x="455" y="936"/>
                              </a:cubicBezTo>
                              <a:cubicBezTo>
                                <a:pt x="393" y="1028"/>
                                <a:pt x="331" y="1080"/>
                                <a:pt x="273" y="1127"/>
                              </a:cubicBezTo>
                              <a:cubicBezTo>
                                <a:pt x="215" y="1174"/>
                                <a:pt x="155" y="1200"/>
                                <a:pt x="109" y="1218"/>
                              </a:cubicBezTo>
                              <a:cubicBezTo>
                                <a:pt x="63" y="1236"/>
                                <a:pt x="23" y="1232"/>
                                <a:pt x="0" y="1236"/>
                              </a:cubicBezTo>
                            </a:path>
                          </a:pathLst>
                        </a:custGeom>
                        <a:noFill/>
                        <a:ln w="28575" cap="flat" cmpd="sng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CC99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anchor="ctr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44164" name="Freeform 132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624" y="2761"/>
                        <a:ext cx="538" cy="336"/>
                      </a:xfrm>
                      <a:custGeom>
                        <a:avLst/>
                        <a:gdLst>
                          <a:gd name="T0" fmla="*/ 0 w 416"/>
                          <a:gd name="T1" fmla="*/ 317 h 317"/>
                          <a:gd name="T2" fmla="*/ 416 w 416"/>
                          <a:gd name="T3" fmla="*/ 0 h 31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</a:cxnLst>
                        <a:rect l="0" t="0" r="r" b="b"/>
                        <a:pathLst>
                          <a:path w="416" h="317">
                            <a:moveTo>
                              <a:pt x="0" y="317"/>
                            </a:moveTo>
                            <a:cubicBezTo>
                              <a:pt x="69" y="264"/>
                              <a:pt x="329" y="66"/>
                              <a:pt x="416" y="0"/>
                            </a:cubicBezTo>
                          </a:path>
                        </a:pathLst>
                      </a:custGeom>
                      <a:noFill/>
                      <a:ln w="2857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4165" name="Freeform 133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345" y="1260"/>
                        <a:ext cx="1056" cy="789"/>
                      </a:xfrm>
                      <a:custGeom>
                        <a:avLst/>
                        <a:gdLst>
                          <a:gd name="T0" fmla="*/ 437 w 773"/>
                          <a:gd name="T1" fmla="*/ 0 h 736"/>
                          <a:gd name="T2" fmla="*/ 700 w 773"/>
                          <a:gd name="T3" fmla="*/ 436 h 736"/>
                          <a:gd name="T4" fmla="*/ 0 w 773"/>
                          <a:gd name="T5" fmla="*/ 736 h 73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773" h="736">
                            <a:moveTo>
                              <a:pt x="437" y="0"/>
                            </a:moveTo>
                            <a:cubicBezTo>
                              <a:pt x="605" y="156"/>
                              <a:pt x="773" y="313"/>
                              <a:pt x="700" y="436"/>
                            </a:cubicBezTo>
                            <a:cubicBezTo>
                              <a:pt x="627" y="559"/>
                              <a:pt x="313" y="647"/>
                              <a:pt x="0" y="736"/>
                            </a:cubicBezTo>
                          </a:path>
                        </a:pathLst>
                      </a:custGeom>
                      <a:noFill/>
                      <a:ln w="2857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4166" name="Freeform 13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241" y="1370"/>
                        <a:ext cx="958" cy="778"/>
                      </a:xfrm>
                      <a:custGeom>
                        <a:avLst/>
                        <a:gdLst>
                          <a:gd name="T0" fmla="*/ 339 w 741"/>
                          <a:gd name="T1" fmla="*/ 733 h 733"/>
                          <a:gd name="T2" fmla="*/ 67 w 741"/>
                          <a:gd name="T3" fmla="*/ 292 h 733"/>
                          <a:gd name="T4" fmla="*/ 741 w 741"/>
                          <a:gd name="T5" fmla="*/ 0 h 73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741" h="733">
                            <a:moveTo>
                              <a:pt x="339" y="733"/>
                            </a:moveTo>
                            <a:cubicBezTo>
                              <a:pt x="166" y="575"/>
                              <a:pt x="0" y="414"/>
                              <a:pt x="67" y="292"/>
                            </a:cubicBezTo>
                            <a:cubicBezTo>
                              <a:pt x="134" y="170"/>
                              <a:pt x="601" y="61"/>
                              <a:pt x="741" y="0"/>
                            </a:cubicBezTo>
                          </a:path>
                        </a:pathLst>
                      </a:custGeom>
                      <a:noFill/>
                      <a:ln w="28575" cap="flat" cmpd="sng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anchor="ctr"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44167" name="Group 13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952" y="1268"/>
                        <a:ext cx="1" cy="2022"/>
                        <a:chOff x="1764" y="1134"/>
                        <a:chExt cx="1" cy="1699"/>
                      </a:xfrm>
                    </p:grpSpPr>
                    <p:sp>
                      <p:nvSpPr>
                        <p:cNvPr id="44168" name="Line 13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764" y="1134"/>
                          <a:ext cx="1" cy="519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anchor="ctr"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44169" name="Line 13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1764" y="1602"/>
                          <a:ext cx="1" cy="1231"/>
                        </a:xfrm>
                        <a:prstGeom prst="line">
                          <a:avLst/>
                        </a:prstGeom>
                        <a:noFill/>
                        <a:ln w="28575">
                          <a:solidFill>
                            <a:srgbClr val="000000"/>
                          </a:solidFill>
                          <a:prstDash val="dash"/>
                          <a:round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  <p:txBody>
                        <a:bodyPr anchor="ctr"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44170" name="Freeform 138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336" y="2038"/>
                        <a:ext cx="0" cy="2030"/>
                      </a:xfrm>
                      <a:custGeom>
                        <a:avLst/>
                        <a:gdLst>
                          <a:gd name="T0" fmla="*/ 0 w 1"/>
                          <a:gd name="T1" fmla="*/ 0 h 1914"/>
                          <a:gd name="T2" fmla="*/ 0 w 1"/>
                          <a:gd name="T3" fmla="*/ 1914 h 191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</a:cxnLst>
                        <a:rect l="0" t="0" r="r" b="b"/>
                        <a:pathLst>
                          <a:path w="1" h="1914">
                            <a:moveTo>
                              <a:pt x="0" y="0"/>
                            </a:moveTo>
                            <a:lnTo>
                              <a:pt x="0" y="1914"/>
                            </a:lnTo>
                          </a:path>
                        </a:pathLst>
                      </a:custGeom>
                      <a:noFill/>
                      <a:ln w="28575" cmpd="sng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4171" name="Freeform 139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5164" y="1370"/>
                        <a:ext cx="43" cy="1399"/>
                      </a:xfrm>
                      <a:custGeom>
                        <a:avLst/>
                        <a:gdLst>
                          <a:gd name="T0" fmla="*/ 34 w 34"/>
                          <a:gd name="T1" fmla="*/ 0 h 1319"/>
                          <a:gd name="T2" fmla="*/ 0 w 34"/>
                          <a:gd name="T3" fmla="*/ 1319 h 131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</a:cxnLst>
                        <a:rect l="0" t="0" r="r" b="b"/>
                        <a:pathLst>
                          <a:path w="34" h="1319">
                            <a:moveTo>
                              <a:pt x="34" y="0"/>
                            </a:moveTo>
                            <a:lnTo>
                              <a:pt x="0" y="1319"/>
                            </a:lnTo>
                          </a:path>
                        </a:pathLst>
                      </a:custGeom>
                      <a:noFill/>
                      <a:ln w="28575" cmpd="sng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4172" name="Freeform 140"/>
                      <p:cNvSpPr>
                        <a:spLocks/>
                      </p:cNvSpPr>
                      <p:nvPr/>
                    </p:nvSpPr>
                    <p:spPr bwMode="auto">
                      <a:xfrm flipV="1">
                        <a:off x="1993" y="2760"/>
                        <a:ext cx="3172" cy="876"/>
                      </a:xfrm>
                      <a:custGeom>
                        <a:avLst/>
                        <a:gdLst>
                          <a:gd name="T0" fmla="*/ 0 w 2454"/>
                          <a:gd name="T1" fmla="*/ 282 h 827"/>
                          <a:gd name="T2" fmla="*/ 1291 w 2454"/>
                          <a:gd name="T3" fmla="*/ 91 h 827"/>
                          <a:gd name="T4" fmla="*/ 2454 w 2454"/>
                          <a:gd name="T5" fmla="*/ 827 h 82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454" h="827">
                            <a:moveTo>
                              <a:pt x="0" y="282"/>
                            </a:moveTo>
                            <a:cubicBezTo>
                              <a:pt x="214" y="252"/>
                              <a:pt x="882" y="0"/>
                              <a:pt x="1291" y="91"/>
                            </a:cubicBezTo>
                            <a:cubicBezTo>
                              <a:pt x="1700" y="182"/>
                              <a:pt x="2212" y="674"/>
                              <a:pt x="2454" y="827"/>
                            </a:cubicBezTo>
                          </a:path>
                        </a:pathLst>
                      </a:custGeom>
                      <a:noFill/>
                      <a:ln w="28575" cap="flat" cmpd="sng">
                        <a:solidFill>
                          <a:srgbClr val="000000"/>
                        </a:solidFill>
                        <a:prstDash val="dash"/>
                        <a:round/>
                        <a:headEnd type="none" w="med" len="med"/>
                        <a:tailEnd type="none" w="med" len="med"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anchor="ctr"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44173" name="Freeform 141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029" y="2976"/>
                        <a:ext cx="571" cy="876"/>
                      </a:xfrm>
                      <a:custGeom>
                        <a:avLst/>
                        <a:gdLst>
                          <a:gd name="T0" fmla="*/ 0 w 571"/>
                          <a:gd name="T1" fmla="*/ 876 h 876"/>
                          <a:gd name="T2" fmla="*/ 133 w 571"/>
                          <a:gd name="T3" fmla="*/ 186 h 876"/>
                          <a:gd name="T4" fmla="*/ 241 w 571"/>
                          <a:gd name="T5" fmla="*/ 16 h 876"/>
                          <a:gd name="T6" fmla="*/ 346 w 571"/>
                          <a:gd name="T7" fmla="*/ 91 h 876"/>
                          <a:gd name="T8" fmla="*/ 436 w 571"/>
                          <a:gd name="T9" fmla="*/ 241 h 876"/>
                          <a:gd name="T10" fmla="*/ 571 w 571"/>
                          <a:gd name="T11" fmla="*/ 571 h 87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</a:cxnLst>
                        <a:rect l="0" t="0" r="r" b="b"/>
                        <a:pathLst>
                          <a:path w="571" h="876">
                            <a:moveTo>
                              <a:pt x="0" y="876"/>
                            </a:moveTo>
                            <a:cubicBezTo>
                              <a:pt x="21" y="764"/>
                              <a:pt x="93" y="329"/>
                              <a:pt x="133" y="186"/>
                            </a:cubicBezTo>
                            <a:cubicBezTo>
                              <a:pt x="173" y="43"/>
                              <a:pt x="206" y="32"/>
                              <a:pt x="241" y="16"/>
                            </a:cubicBezTo>
                            <a:cubicBezTo>
                              <a:pt x="276" y="0"/>
                              <a:pt x="314" y="54"/>
                              <a:pt x="346" y="91"/>
                            </a:cubicBezTo>
                            <a:cubicBezTo>
                              <a:pt x="378" y="128"/>
                              <a:pt x="399" y="161"/>
                              <a:pt x="436" y="241"/>
                            </a:cubicBezTo>
                            <a:cubicBezTo>
                              <a:pt x="473" y="321"/>
                              <a:pt x="543" y="502"/>
                              <a:pt x="571" y="571"/>
                            </a:cubicBezTo>
                          </a:path>
                        </a:pathLst>
                      </a:custGeom>
                      <a:noFill/>
                      <a:ln w="28575" cmpd="sng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44174" name="Freeform 142"/>
                    <p:cNvSpPr>
                      <a:spLocks/>
                    </p:cNvSpPr>
                    <p:nvPr/>
                  </p:nvSpPr>
                  <p:spPr bwMode="auto">
                    <a:xfrm>
                      <a:off x="8171" y="4630"/>
                      <a:ext cx="3544" cy="674"/>
                    </a:xfrm>
                    <a:custGeom>
                      <a:avLst/>
                      <a:gdLst>
                        <a:gd name="T0" fmla="*/ 0 w 2466"/>
                        <a:gd name="T1" fmla="*/ 257 h 655"/>
                        <a:gd name="T2" fmla="*/ 1291 w 2466"/>
                        <a:gd name="T3" fmla="*/ 66 h 655"/>
                        <a:gd name="T4" fmla="*/ 2466 w 2466"/>
                        <a:gd name="T5" fmla="*/ 655 h 65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466" h="655">
                          <a:moveTo>
                            <a:pt x="0" y="257"/>
                          </a:moveTo>
                          <a:cubicBezTo>
                            <a:pt x="214" y="227"/>
                            <a:pt x="880" y="0"/>
                            <a:pt x="1291" y="66"/>
                          </a:cubicBezTo>
                          <a:cubicBezTo>
                            <a:pt x="1702" y="132"/>
                            <a:pt x="2221" y="532"/>
                            <a:pt x="2466" y="655"/>
                          </a:cubicBezTo>
                        </a:path>
                      </a:pathLst>
                    </a:custGeom>
                    <a:noFill/>
                    <a:ln w="28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00CC99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rgbClr val="808080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anchor="ctr"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44175" name="Line 143"/>
                  <p:cNvSpPr>
                    <a:spLocks noChangeShapeType="1"/>
                  </p:cNvSpPr>
                  <p:nvPr/>
                </p:nvSpPr>
                <p:spPr bwMode="auto">
                  <a:xfrm>
                    <a:off x="8581" y="2805"/>
                    <a:ext cx="1470" cy="624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176" name="Line 144"/>
                  <p:cNvSpPr>
                    <a:spLocks noChangeShapeType="1"/>
                  </p:cNvSpPr>
                  <p:nvPr/>
                </p:nvSpPr>
                <p:spPr bwMode="auto">
                  <a:xfrm>
                    <a:off x="10081" y="3396"/>
                    <a:ext cx="2205" cy="78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stealth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177" name="Line 14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951" y="3420"/>
                    <a:ext cx="2100" cy="468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178" name="Line 14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0156" y="3071"/>
                    <a:ext cx="1470" cy="312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179" name="Line 14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1626" y="2756"/>
                    <a:ext cx="1575" cy="312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stealth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180" name="Line 14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0150" y="3429"/>
                    <a:ext cx="0" cy="936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prstDash val="dash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181" name="Line 14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0156" y="1347"/>
                    <a:ext cx="0" cy="202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stealth" w="med" len="lg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4182" name="Line 150"/>
                  <p:cNvSpPr>
                    <a:spLocks noChangeShapeType="1"/>
                  </p:cNvSpPr>
                  <p:nvPr/>
                </p:nvSpPr>
                <p:spPr bwMode="auto">
                  <a:xfrm>
                    <a:off x="10156" y="4242"/>
                    <a:ext cx="0" cy="78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aphicFrame>
              <p:nvGraphicFramePr>
                <p:cNvPr id="44183" name="Object 151"/>
                <p:cNvGraphicFramePr>
                  <a:graphicFrameLocks noChangeAspect="1"/>
                </p:cNvGraphicFramePr>
                <p:nvPr/>
              </p:nvGraphicFramePr>
              <p:xfrm>
                <a:off x="2518" y="3311"/>
                <a:ext cx="144" cy="13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4682" name="Equation" r:id="rId14" imgW="228501" imgH="215806" progId="Equation.DSMT4">
                        <p:embed/>
                      </p:oleObj>
                    </mc:Choice>
                    <mc:Fallback>
                      <p:oleObj name="Equation" r:id="rId14" imgW="228501" imgH="215806" progId="Equation.DSMT4">
                        <p:embed/>
                        <p:pic>
                          <p:nvPicPr>
                            <p:cNvPr id="0" name="Picture 21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518" y="3311"/>
                              <a:ext cx="144" cy="136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4184" name="Object 152"/>
                <p:cNvGraphicFramePr>
                  <a:graphicFrameLocks noChangeAspect="1"/>
                </p:cNvGraphicFramePr>
                <p:nvPr/>
              </p:nvGraphicFramePr>
              <p:xfrm>
                <a:off x="2786" y="2820"/>
                <a:ext cx="144" cy="17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4683" name="Equation" r:id="rId16" imgW="228600" imgH="279400" progId="Equation.DSMT4">
                        <p:embed/>
                      </p:oleObj>
                    </mc:Choice>
                    <mc:Fallback>
                      <p:oleObj name="Equation" r:id="rId16" imgW="228600" imgH="279400" progId="Equation.DSMT4">
                        <p:embed/>
                        <p:pic>
                          <p:nvPicPr>
                            <p:cNvPr id="0" name="Picture 21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786" y="2820"/>
                              <a:ext cx="144" cy="176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4185" name="Object 153"/>
                <p:cNvGraphicFramePr>
                  <a:graphicFrameLocks noChangeAspect="1"/>
                </p:cNvGraphicFramePr>
                <p:nvPr/>
              </p:nvGraphicFramePr>
              <p:xfrm>
                <a:off x="1505" y="2215"/>
                <a:ext cx="112" cy="13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4684" name="Equation" r:id="rId18" imgW="177569" imgH="215619" progId="Equation.DSMT4">
                        <p:embed/>
                      </p:oleObj>
                    </mc:Choice>
                    <mc:Fallback>
                      <p:oleObj name="Equation" r:id="rId18" imgW="177569" imgH="215619" progId="Equation.DSMT4">
                        <p:embed/>
                        <p:pic>
                          <p:nvPicPr>
                            <p:cNvPr id="0" name="Picture 21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505" y="2215"/>
                              <a:ext cx="112" cy="136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44186" name="Object 154"/>
                <p:cNvGraphicFramePr>
                  <a:graphicFrameLocks noChangeAspect="1"/>
                </p:cNvGraphicFramePr>
                <p:nvPr/>
              </p:nvGraphicFramePr>
              <p:xfrm>
                <a:off x="1521" y="2828"/>
                <a:ext cx="168" cy="17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44685" name="Equation" r:id="rId20" imgW="266584" imgH="279279" progId="Equation.DSMT4">
                        <p:embed/>
                      </p:oleObj>
                    </mc:Choice>
                    <mc:Fallback>
                      <p:oleObj name="Equation" r:id="rId20" imgW="266584" imgH="279279" progId="Equation.DSMT4">
                        <p:embed/>
                        <p:pic>
                          <p:nvPicPr>
                            <p:cNvPr id="0" name="Picture 21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521" y="2828"/>
                              <a:ext cx="168" cy="176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44187" name="Text Box 155"/>
              <p:cNvSpPr txBox="1">
                <a:spLocks noChangeArrowheads="1"/>
              </p:cNvSpPr>
              <p:nvPr/>
            </p:nvSpPr>
            <p:spPr bwMode="auto">
              <a:xfrm>
                <a:off x="2699" y="3533"/>
                <a:ext cx="925" cy="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algn="just"/>
                <a:r>
                  <a:rPr lang="zh-CN" altLang="en-US" sz="2400" b="1">
                    <a:solidFill>
                      <a:srgbClr val="000000"/>
                    </a:solidFill>
                  </a:rPr>
                  <a:t>图</a:t>
                </a:r>
                <a:r>
                  <a:rPr lang="en-US" altLang="zh-CN" sz="2400" b="1">
                    <a:solidFill>
                      <a:srgbClr val="000000"/>
                    </a:solidFill>
                  </a:rPr>
                  <a:t>16 – 10</a:t>
                </a:r>
                <a:r>
                  <a:rPr lang="en-US" altLang="zh-CN" sz="2400">
                    <a:solidFill>
                      <a:srgbClr val="000000"/>
                    </a:solidFill>
                  </a:rPr>
                  <a:t>   </a:t>
                </a:r>
                <a:endParaRPr lang="en-US" altLang="zh-CN"/>
              </a:p>
            </p:txBody>
          </p:sp>
        </p:grpSp>
        <p:sp>
          <p:nvSpPr>
            <p:cNvPr id="44188" name="Freeform 156"/>
            <p:cNvSpPr>
              <a:spLocks/>
            </p:cNvSpPr>
            <p:nvPr/>
          </p:nvSpPr>
          <p:spPr bwMode="auto">
            <a:xfrm>
              <a:off x="1810" y="5925"/>
              <a:ext cx="3685" cy="2604"/>
            </a:xfrm>
            <a:custGeom>
              <a:avLst/>
              <a:gdLst>
                <a:gd name="T0" fmla="*/ 10 w 3685"/>
                <a:gd name="T1" fmla="*/ 310 h 2604"/>
                <a:gd name="T2" fmla="*/ 0 w 3685"/>
                <a:gd name="T3" fmla="*/ 2220 h 2604"/>
                <a:gd name="T4" fmla="*/ 1130 w 3685"/>
                <a:gd name="T5" fmla="*/ 2030 h 2604"/>
                <a:gd name="T6" fmla="*/ 1910 w 3685"/>
                <a:gd name="T7" fmla="*/ 2020 h 2604"/>
                <a:gd name="T8" fmla="*/ 2925 w 3685"/>
                <a:gd name="T9" fmla="*/ 2350 h 2604"/>
                <a:gd name="T10" fmla="*/ 3517 w 3685"/>
                <a:gd name="T11" fmla="*/ 2604 h 2604"/>
                <a:gd name="T12" fmla="*/ 3685 w 3685"/>
                <a:gd name="T13" fmla="*/ 403 h 2604"/>
                <a:gd name="T14" fmla="*/ 3433 w 3685"/>
                <a:gd name="T15" fmla="*/ 217 h 2604"/>
                <a:gd name="T16" fmla="*/ 3310 w 3685"/>
                <a:gd name="T17" fmla="*/ 100 h 2604"/>
                <a:gd name="T18" fmla="*/ 2930 w 3685"/>
                <a:gd name="T19" fmla="*/ 855 h 2604"/>
                <a:gd name="T20" fmla="*/ 2188 w 3685"/>
                <a:gd name="T21" fmla="*/ 1230 h 2604"/>
                <a:gd name="T22" fmla="*/ 1468 w 3685"/>
                <a:gd name="T23" fmla="*/ 885 h 2604"/>
                <a:gd name="T24" fmla="*/ 1081 w 3685"/>
                <a:gd name="T25" fmla="*/ 0 h 2604"/>
                <a:gd name="T26" fmla="*/ 600 w 3685"/>
                <a:gd name="T27" fmla="*/ 205 h 2604"/>
                <a:gd name="T28" fmla="*/ 10 w 3685"/>
                <a:gd name="T29" fmla="*/ 310 h 2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85" h="2604">
                  <a:moveTo>
                    <a:pt x="10" y="310"/>
                  </a:moveTo>
                  <a:cubicBezTo>
                    <a:pt x="10" y="310"/>
                    <a:pt x="15" y="1920"/>
                    <a:pt x="0" y="2220"/>
                  </a:cubicBezTo>
                  <a:cubicBezTo>
                    <a:pt x="400" y="2135"/>
                    <a:pt x="817" y="2064"/>
                    <a:pt x="1130" y="2030"/>
                  </a:cubicBezTo>
                  <a:cubicBezTo>
                    <a:pt x="1448" y="1997"/>
                    <a:pt x="1615" y="1980"/>
                    <a:pt x="1910" y="2020"/>
                  </a:cubicBezTo>
                  <a:cubicBezTo>
                    <a:pt x="2205" y="2060"/>
                    <a:pt x="2657" y="2253"/>
                    <a:pt x="2925" y="2350"/>
                  </a:cubicBezTo>
                  <a:lnTo>
                    <a:pt x="3517" y="2604"/>
                  </a:lnTo>
                  <a:lnTo>
                    <a:pt x="3685" y="403"/>
                  </a:lnTo>
                  <a:lnTo>
                    <a:pt x="3433" y="217"/>
                  </a:lnTo>
                  <a:cubicBezTo>
                    <a:pt x="3433" y="217"/>
                    <a:pt x="3371" y="158"/>
                    <a:pt x="3310" y="100"/>
                  </a:cubicBezTo>
                  <a:cubicBezTo>
                    <a:pt x="3250" y="270"/>
                    <a:pt x="3117" y="667"/>
                    <a:pt x="2930" y="855"/>
                  </a:cubicBezTo>
                  <a:cubicBezTo>
                    <a:pt x="2660" y="1103"/>
                    <a:pt x="2432" y="1225"/>
                    <a:pt x="2188" y="1230"/>
                  </a:cubicBezTo>
                  <a:cubicBezTo>
                    <a:pt x="1944" y="1235"/>
                    <a:pt x="1721" y="1135"/>
                    <a:pt x="1468" y="885"/>
                  </a:cubicBezTo>
                  <a:cubicBezTo>
                    <a:pt x="1215" y="635"/>
                    <a:pt x="1115" y="185"/>
                    <a:pt x="1081" y="0"/>
                  </a:cubicBezTo>
                  <a:cubicBezTo>
                    <a:pt x="940" y="95"/>
                    <a:pt x="778" y="153"/>
                    <a:pt x="600" y="205"/>
                  </a:cubicBezTo>
                  <a:lnTo>
                    <a:pt x="10" y="310"/>
                  </a:lnTo>
                  <a:close/>
                </a:path>
              </a:pathLst>
            </a:custGeom>
            <a:gradFill rotWithShape="1">
              <a:gsLst>
                <a:gs pos="0">
                  <a:srgbClr val="0000FF">
                    <a:alpha val="70000"/>
                  </a:srgbClr>
                </a:gs>
                <a:gs pos="100000">
                  <a:srgbClr val="FFFFFF">
                    <a:alpha val="67000"/>
                  </a:srgbClr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75" cap="flat" cmpd="sng">
                  <a:solidFill>
                    <a:srgbClr val="0000FF"/>
                  </a:solidFill>
                  <a:prstDash val="solid"/>
                  <a:round/>
                  <a:headEnd type="none" w="sm" len="sm"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4189" name="Group 157"/>
          <p:cNvGrpSpPr>
            <a:grpSpLocks/>
          </p:cNvGrpSpPr>
          <p:nvPr/>
        </p:nvGrpSpPr>
        <p:grpSpPr bwMode="auto">
          <a:xfrm>
            <a:off x="5435600" y="1376363"/>
            <a:ext cx="2998788" cy="3490912"/>
            <a:chOff x="3356" y="890"/>
            <a:chExt cx="1889" cy="2200"/>
          </a:xfrm>
        </p:grpSpPr>
        <p:sp>
          <p:nvSpPr>
            <p:cNvPr id="44190" name="Text Box 158"/>
            <p:cNvSpPr txBox="1">
              <a:spLocks noChangeArrowheads="1"/>
            </p:cNvSpPr>
            <p:nvPr/>
          </p:nvSpPr>
          <p:spPr bwMode="auto">
            <a:xfrm>
              <a:off x="3862" y="2818"/>
              <a:ext cx="966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zh-CN" altLang="en-US" sz="2400" b="1">
                  <a:solidFill>
                    <a:srgbClr val="000000"/>
                  </a:solidFill>
                </a:rPr>
                <a:t>图</a:t>
              </a:r>
              <a:r>
                <a:rPr lang="en-US" altLang="zh-CN" sz="2400" b="1">
                  <a:solidFill>
                    <a:srgbClr val="000000"/>
                  </a:solidFill>
                </a:rPr>
                <a:t>16 – 11</a:t>
              </a:r>
              <a:r>
                <a:rPr lang="en-US" altLang="zh-CN" sz="2400">
                  <a:solidFill>
                    <a:srgbClr val="000000"/>
                  </a:solidFill>
                </a:rPr>
                <a:t>  </a:t>
              </a:r>
              <a:endParaRPr lang="en-US" altLang="zh-CN"/>
            </a:p>
          </p:txBody>
        </p:sp>
        <p:grpSp>
          <p:nvGrpSpPr>
            <p:cNvPr id="44191" name="Group 159"/>
            <p:cNvGrpSpPr>
              <a:grpSpLocks/>
            </p:cNvGrpSpPr>
            <p:nvPr/>
          </p:nvGrpSpPr>
          <p:grpSpPr bwMode="auto">
            <a:xfrm>
              <a:off x="3356" y="890"/>
              <a:ext cx="1889" cy="2006"/>
              <a:chOff x="3356" y="890"/>
              <a:chExt cx="1889" cy="2006"/>
            </a:xfrm>
          </p:grpSpPr>
          <p:sp>
            <p:nvSpPr>
              <p:cNvPr id="44192" name="Oval 160"/>
              <p:cNvSpPr>
                <a:spLocks noChangeArrowheads="1"/>
              </p:cNvSpPr>
              <p:nvPr/>
            </p:nvSpPr>
            <p:spPr bwMode="auto">
              <a:xfrm>
                <a:off x="4039" y="2276"/>
                <a:ext cx="462" cy="125"/>
              </a:xfrm>
              <a:prstGeom prst="ellipse">
                <a:avLst/>
              </a:prstGeom>
              <a:gradFill rotWithShape="1">
                <a:gsLst>
                  <a:gs pos="0">
                    <a:srgbClr val="0000FF"/>
                  </a:gs>
                  <a:gs pos="100000">
                    <a:srgbClr val="FFFFFF"/>
                  </a:gs>
                </a:gsLst>
                <a:lin ang="2700000" scaled="1"/>
              </a:gradFill>
              <a:ln w="19050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44193" name="Group 161"/>
              <p:cNvGrpSpPr>
                <a:grpSpLocks/>
              </p:cNvGrpSpPr>
              <p:nvPr/>
            </p:nvGrpSpPr>
            <p:grpSpPr bwMode="auto">
              <a:xfrm>
                <a:off x="3816" y="1888"/>
                <a:ext cx="882" cy="250"/>
                <a:chOff x="10212" y="6377"/>
                <a:chExt cx="2205" cy="624"/>
              </a:xfrm>
            </p:grpSpPr>
            <p:sp>
              <p:nvSpPr>
                <p:cNvPr id="44194" name="Oval 162"/>
                <p:cNvSpPr>
                  <a:spLocks noChangeArrowheads="1"/>
                </p:cNvSpPr>
                <p:nvPr/>
              </p:nvSpPr>
              <p:spPr bwMode="auto">
                <a:xfrm>
                  <a:off x="10212" y="6377"/>
                  <a:ext cx="2205" cy="624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FF"/>
                    </a:gs>
                    <a:gs pos="100000">
                      <a:srgbClr val="FFFFFF"/>
                    </a:gs>
                  </a:gsLst>
                  <a:lin ang="2700000" scaled="1"/>
                </a:gradFill>
                <a:ln w="19050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195" name="Oval 163"/>
                <p:cNvSpPr>
                  <a:spLocks noChangeArrowheads="1"/>
                </p:cNvSpPr>
                <p:nvPr/>
              </p:nvSpPr>
              <p:spPr bwMode="auto">
                <a:xfrm>
                  <a:off x="10737" y="6533"/>
                  <a:ext cx="1155" cy="312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44196" name="Group 164"/>
              <p:cNvGrpSpPr>
                <a:grpSpLocks/>
              </p:cNvGrpSpPr>
              <p:nvPr/>
            </p:nvGrpSpPr>
            <p:grpSpPr bwMode="auto">
              <a:xfrm>
                <a:off x="3356" y="1452"/>
                <a:ext cx="1806" cy="476"/>
                <a:chOff x="9063" y="5261"/>
                <a:chExt cx="4515" cy="1191"/>
              </a:xfrm>
            </p:grpSpPr>
            <p:sp>
              <p:nvSpPr>
                <p:cNvPr id="44197" name="Oval 165"/>
                <p:cNvSpPr>
                  <a:spLocks noChangeArrowheads="1"/>
                </p:cNvSpPr>
                <p:nvPr/>
              </p:nvSpPr>
              <p:spPr bwMode="auto">
                <a:xfrm>
                  <a:off x="9063" y="5261"/>
                  <a:ext cx="4515" cy="119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0000FF">
                        <a:alpha val="73000"/>
                      </a:srgbClr>
                    </a:gs>
                    <a:gs pos="100000">
                      <a:srgbClr val="FFFFFF">
                        <a:alpha val="63000"/>
                      </a:srgbClr>
                    </a:gs>
                  </a:gsLst>
                  <a:lin ang="5400000" scaled="1"/>
                </a:gradFill>
                <a:ln w="19050">
                  <a:solidFill>
                    <a:srgbClr val="000000"/>
                  </a:solidFill>
                  <a:prstDash val="dash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4198" name="Oval 166"/>
                <p:cNvSpPr>
                  <a:spLocks noChangeArrowheads="1"/>
                </p:cNvSpPr>
                <p:nvPr/>
              </p:nvSpPr>
              <p:spPr bwMode="auto">
                <a:xfrm>
                  <a:off x="10218" y="5516"/>
                  <a:ext cx="2205" cy="705"/>
                </a:xfrm>
                <a:prstGeom prst="ellipse">
                  <a:avLst/>
                </a:prstGeom>
                <a:solidFill>
                  <a:srgbClr val="FFFFFF"/>
                </a:solidFill>
                <a:ln w="190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4199" name="Line 167"/>
              <p:cNvSpPr>
                <a:spLocks noChangeShapeType="1"/>
              </p:cNvSpPr>
              <p:nvPr/>
            </p:nvSpPr>
            <p:spPr bwMode="auto">
              <a:xfrm flipV="1">
                <a:off x="4251" y="890"/>
                <a:ext cx="0" cy="143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200" name="Line 168"/>
              <p:cNvSpPr>
                <a:spLocks noChangeShapeType="1"/>
              </p:cNvSpPr>
              <p:nvPr/>
            </p:nvSpPr>
            <p:spPr bwMode="auto">
              <a:xfrm flipV="1">
                <a:off x="4031" y="2013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201" name="Line 169"/>
              <p:cNvSpPr>
                <a:spLocks noChangeShapeType="1"/>
              </p:cNvSpPr>
              <p:nvPr/>
            </p:nvSpPr>
            <p:spPr bwMode="auto">
              <a:xfrm flipV="1">
                <a:off x="4501" y="2026"/>
                <a:ext cx="0" cy="31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202" name="Line 170"/>
              <p:cNvSpPr>
                <a:spLocks noChangeShapeType="1"/>
              </p:cNvSpPr>
              <p:nvPr/>
            </p:nvSpPr>
            <p:spPr bwMode="auto">
              <a:xfrm flipV="1">
                <a:off x="3820" y="1688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203" name="Line 171"/>
              <p:cNvSpPr>
                <a:spLocks noChangeShapeType="1"/>
              </p:cNvSpPr>
              <p:nvPr/>
            </p:nvSpPr>
            <p:spPr bwMode="auto">
              <a:xfrm flipV="1">
                <a:off x="4703" y="1701"/>
                <a:ext cx="0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44204" name="Object 172"/>
              <p:cNvGraphicFramePr>
                <a:graphicFrameLocks noChangeAspect="1"/>
              </p:cNvGraphicFramePr>
              <p:nvPr/>
            </p:nvGraphicFramePr>
            <p:xfrm>
              <a:off x="3489" y="2762"/>
              <a:ext cx="147" cy="1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686" name="Equation" r:id="rId22" imgW="228501" imgH="215806" progId="Equation.DSMT4">
                      <p:embed/>
                    </p:oleObj>
                  </mc:Choice>
                  <mc:Fallback>
                    <p:oleObj name="Equation" r:id="rId22" imgW="228501" imgH="215806" progId="Equation.DSMT4">
                      <p:embed/>
                      <p:pic>
                        <p:nvPicPr>
                          <p:cNvPr id="0" name="Picture 2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89" y="2762"/>
                            <a:ext cx="147" cy="13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205" name="Object 173"/>
              <p:cNvGraphicFramePr>
                <a:graphicFrameLocks noChangeAspect="1"/>
              </p:cNvGraphicFramePr>
              <p:nvPr/>
            </p:nvGraphicFramePr>
            <p:xfrm>
              <a:off x="5087" y="2575"/>
              <a:ext cx="144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687" name="Equation" r:id="rId24" imgW="228600" imgH="279400" progId="Equation.DSMT4">
                      <p:embed/>
                    </p:oleObj>
                  </mc:Choice>
                  <mc:Fallback>
                    <p:oleObj name="Equation" r:id="rId24" imgW="228600" imgH="279400" progId="Equation.DSMT4">
                      <p:embed/>
                      <p:pic>
                        <p:nvPicPr>
                          <p:cNvPr id="0" name="Picture 2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87" y="2575"/>
                            <a:ext cx="144" cy="17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206" name="Object 174"/>
              <p:cNvGraphicFramePr>
                <a:graphicFrameLocks noChangeAspect="1"/>
              </p:cNvGraphicFramePr>
              <p:nvPr/>
            </p:nvGraphicFramePr>
            <p:xfrm>
              <a:off x="4112" y="916"/>
              <a:ext cx="112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688" name="Equation" r:id="rId26" imgW="177569" imgH="215619" progId="Equation.DSMT4">
                      <p:embed/>
                    </p:oleObj>
                  </mc:Choice>
                  <mc:Fallback>
                    <p:oleObj name="Equation" r:id="rId26" imgW="177569" imgH="215619" progId="Equation.DSMT4">
                      <p:embed/>
                      <p:pic>
                        <p:nvPicPr>
                          <p:cNvPr id="0" name="Picture 2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12" y="916"/>
                            <a:ext cx="112" cy="1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207" name="Object 175"/>
              <p:cNvGraphicFramePr>
                <a:graphicFrameLocks noChangeAspect="1"/>
              </p:cNvGraphicFramePr>
              <p:nvPr/>
            </p:nvGraphicFramePr>
            <p:xfrm>
              <a:off x="4154" y="2388"/>
              <a:ext cx="168" cy="1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689" name="Equation" r:id="rId28" imgW="266584" imgH="279279" progId="Equation.DSMT4">
                      <p:embed/>
                    </p:oleObj>
                  </mc:Choice>
                  <mc:Fallback>
                    <p:oleObj name="Equation" r:id="rId28" imgW="266584" imgH="279279" progId="Equation.DSMT4">
                      <p:embed/>
                      <p:pic>
                        <p:nvPicPr>
                          <p:cNvPr id="0" name="Picture 2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54" y="2388"/>
                            <a:ext cx="168" cy="17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208" name="Object 176"/>
              <p:cNvGraphicFramePr>
                <a:graphicFrameLocks noChangeAspect="1"/>
              </p:cNvGraphicFramePr>
              <p:nvPr/>
            </p:nvGraphicFramePr>
            <p:xfrm>
              <a:off x="4649" y="2026"/>
              <a:ext cx="392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690" name="Equation" r:id="rId30" imgW="622030" imgH="291973" progId="Equation.DSMT4">
                      <p:embed/>
                    </p:oleObj>
                  </mc:Choice>
                  <mc:Fallback>
                    <p:oleObj name="Equation" r:id="rId30" imgW="622030" imgH="291973" progId="Equation.DSMT4">
                      <p:embed/>
                      <p:pic>
                        <p:nvPicPr>
                          <p:cNvPr id="0" name="Picture 2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49" y="2026"/>
                            <a:ext cx="392" cy="1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4209" name="Object 177"/>
              <p:cNvGraphicFramePr>
                <a:graphicFrameLocks noChangeAspect="1"/>
              </p:cNvGraphicFramePr>
              <p:nvPr/>
            </p:nvGraphicFramePr>
            <p:xfrm>
              <a:off x="4616" y="1277"/>
              <a:ext cx="408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4691" name="Equation" r:id="rId32" imgW="647700" imgH="292100" progId="Equation.DSMT4">
                      <p:embed/>
                    </p:oleObj>
                  </mc:Choice>
                  <mc:Fallback>
                    <p:oleObj name="Equation" r:id="rId32" imgW="647700" imgH="292100" progId="Equation.DSMT4">
                      <p:embed/>
                      <p:pic>
                        <p:nvPicPr>
                          <p:cNvPr id="0" name="Picture 2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16" y="1277"/>
                            <a:ext cx="408" cy="1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4210" name="Line 178"/>
              <p:cNvSpPr>
                <a:spLocks noChangeShapeType="1"/>
              </p:cNvSpPr>
              <p:nvPr/>
            </p:nvSpPr>
            <p:spPr bwMode="auto">
              <a:xfrm>
                <a:off x="3691" y="2223"/>
                <a:ext cx="1554" cy="31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4211" name="Line 179"/>
              <p:cNvSpPr>
                <a:spLocks noChangeShapeType="1"/>
              </p:cNvSpPr>
              <p:nvPr/>
            </p:nvSpPr>
            <p:spPr bwMode="auto">
              <a:xfrm flipH="1">
                <a:off x="3643" y="2125"/>
                <a:ext cx="924" cy="62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24" name="Group 68"/>
          <p:cNvGrpSpPr>
            <a:grpSpLocks/>
          </p:cNvGrpSpPr>
          <p:nvPr/>
        </p:nvGrpSpPr>
        <p:grpSpPr bwMode="auto">
          <a:xfrm>
            <a:off x="657225" y="549276"/>
            <a:ext cx="7983538" cy="723900"/>
            <a:chOff x="414" y="346"/>
            <a:chExt cx="5029" cy="456"/>
          </a:xfrm>
        </p:grpSpPr>
        <p:sp>
          <p:nvSpPr>
            <p:cNvPr id="45088" name="Rectangle 32"/>
            <p:cNvSpPr>
              <a:spLocks noChangeArrowheads="1"/>
            </p:cNvSpPr>
            <p:nvPr/>
          </p:nvSpPr>
          <p:spPr bwMode="auto">
            <a:xfrm>
              <a:off x="414" y="381"/>
              <a:ext cx="50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b="1" dirty="0" smtClean="0">
                  <a:solidFill>
                    <a:srgbClr val="0000FF"/>
                  </a:solidFill>
                </a:rPr>
                <a:t>例</a:t>
              </a:r>
              <a:r>
                <a:rPr lang="en-US" altLang="zh-CN" b="1" dirty="0" smtClean="0">
                  <a:solidFill>
                    <a:srgbClr val="0000FF"/>
                  </a:solidFill>
                </a:rPr>
                <a:t>6</a:t>
              </a:r>
              <a:r>
                <a:rPr lang="en-US" altLang="zh-CN" b="1" dirty="0" smtClean="0">
                  <a:latin typeface="Arial" panose="020B0604020202020204" pitchFamily="34" charset="0"/>
                </a:rPr>
                <a:t>                          </a:t>
              </a:r>
              <a:r>
                <a:rPr lang="zh-CN" altLang="en-US" b="1" dirty="0">
                  <a:latin typeface="Arial" panose="020B0604020202020204" pitchFamily="34" charset="0"/>
                </a:rPr>
                <a:t>是</a:t>
              </a:r>
              <a:r>
                <a:rPr lang="zh-CN" altLang="en-US" b="1" dirty="0"/>
                <a:t>定义在 </a:t>
              </a:r>
              <a:r>
                <a:rPr lang="en-US" altLang="zh-CN" b="1" dirty="0"/>
                <a:t>R</a:t>
              </a:r>
              <a:r>
                <a:rPr lang="en-US" altLang="zh-CN" b="1" baseline="36000" dirty="0"/>
                <a:t>2 </a:t>
              </a:r>
              <a:r>
                <a:rPr lang="zh-CN" altLang="en-US" b="1" dirty="0"/>
                <a:t>上的函数</a:t>
              </a:r>
              <a:r>
                <a:rPr lang="en-US" altLang="zh-CN" b="1" dirty="0"/>
                <a:t>,  </a:t>
              </a:r>
              <a:r>
                <a:rPr lang="zh-CN" altLang="en-US" b="1" dirty="0"/>
                <a:t>值域   </a:t>
              </a:r>
            </a:p>
          </p:txBody>
        </p:sp>
        <p:graphicFrame>
          <p:nvGraphicFramePr>
            <p:cNvPr id="45063" name="Object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40056255"/>
                </p:ext>
              </p:extLst>
            </p:nvPr>
          </p:nvGraphicFramePr>
          <p:xfrm>
            <a:off x="907" y="346"/>
            <a:ext cx="1500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343" name="Equation" r:id="rId4" imgW="2387600" imgH="723900" progId="Equation.DSMT4">
                    <p:embed/>
                  </p:oleObj>
                </mc:Choice>
                <mc:Fallback>
                  <p:oleObj name="Equation" r:id="rId4" imgW="2387600" imgH="723900" progId="Equation.DSMT4">
                    <p:embed/>
                    <p:pic>
                      <p:nvPicPr>
                        <p:cNvPr id="0" name="Picture 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7" y="346"/>
                          <a:ext cx="1500" cy="4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5090" name="Rectangle 34"/>
          <p:cNvSpPr>
            <a:spLocks noChangeArrowheads="1"/>
          </p:cNvSpPr>
          <p:nvPr/>
        </p:nvSpPr>
        <p:spPr bwMode="auto">
          <a:xfrm>
            <a:off x="646113" y="1400175"/>
            <a:ext cx="68405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/>
              <a:t>是全体非负整数</a:t>
            </a:r>
            <a:r>
              <a:rPr lang="en-US" altLang="zh-CN" b="1"/>
              <a:t>,  </a:t>
            </a:r>
            <a:r>
              <a:rPr lang="zh-CN" altLang="en-US" b="1"/>
              <a:t>它的图象示于图 </a:t>
            </a:r>
            <a:r>
              <a:rPr lang="en-US" altLang="zh-CN" b="1"/>
              <a:t>16 – 11.  </a:t>
            </a:r>
            <a:r>
              <a:rPr lang="en-US" altLang="zh-CN"/>
              <a:t> </a:t>
            </a:r>
          </a:p>
        </p:txBody>
      </p:sp>
      <p:grpSp>
        <p:nvGrpSpPr>
          <p:cNvPr id="45125" name="Group 69"/>
          <p:cNvGrpSpPr>
            <a:grpSpLocks/>
          </p:cNvGrpSpPr>
          <p:nvPr/>
        </p:nvGrpSpPr>
        <p:grpSpPr bwMode="auto">
          <a:xfrm>
            <a:off x="647700" y="2047875"/>
            <a:ext cx="7993063" cy="519113"/>
            <a:chOff x="408" y="1290"/>
            <a:chExt cx="5035" cy="327"/>
          </a:xfrm>
        </p:grpSpPr>
        <p:sp>
          <p:nvSpPr>
            <p:cNvPr id="45094" name="Rectangle 38"/>
            <p:cNvSpPr>
              <a:spLocks noChangeArrowheads="1"/>
            </p:cNvSpPr>
            <p:nvPr/>
          </p:nvSpPr>
          <p:spPr bwMode="auto">
            <a:xfrm>
              <a:off x="408" y="1290"/>
              <a:ext cx="503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buClr>
                  <a:srgbClr val="FF0000"/>
                </a:buClr>
                <a:buFont typeface="宋体" panose="02010600030101010101" pitchFamily="2" charset="-122"/>
                <a:buNone/>
              </a:pPr>
              <a:r>
                <a:rPr lang="en-US" altLang="zh-CN" b="1">
                  <a:solidFill>
                    <a:srgbClr val="0000FF"/>
                  </a:solidFill>
                </a:rPr>
                <a:t>※ </a:t>
              </a:r>
              <a:r>
                <a:rPr lang="zh-CN" altLang="en-US" b="1"/>
                <a:t>若二元函数的值域          是有界数集</a:t>
              </a:r>
              <a:r>
                <a:rPr lang="en-US" altLang="zh-CN" b="1"/>
                <a:t>,  </a:t>
              </a:r>
              <a:r>
                <a:rPr lang="zh-CN" altLang="en-US" b="1"/>
                <a:t>则称函数  </a:t>
              </a:r>
            </a:p>
          </p:txBody>
        </p:sp>
        <p:graphicFrame>
          <p:nvGraphicFramePr>
            <p:cNvPr id="45093" name="Object 37"/>
            <p:cNvGraphicFramePr>
              <a:graphicFrameLocks noChangeAspect="1"/>
            </p:cNvGraphicFramePr>
            <p:nvPr/>
          </p:nvGraphicFramePr>
          <p:xfrm>
            <a:off x="2528" y="1361"/>
            <a:ext cx="57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344" name="Equation" r:id="rId6" imgW="914400" imgH="393700" progId="Equation.DSMT4">
                    <p:embed/>
                  </p:oleObj>
                </mc:Choice>
                <mc:Fallback>
                  <p:oleObj name="Equation" r:id="rId6" imgW="914400" imgH="393700" progId="Equation.DSMT4">
                    <p:embed/>
                    <p:pic>
                      <p:nvPicPr>
                        <p:cNvPr id="0" name="Picture 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8" y="1361"/>
                          <a:ext cx="576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5112" name="Group 56"/>
          <p:cNvGrpSpPr>
            <a:grpSpLocks/>
          </p:cNvGrpSpPr>
          <p:nvPr/>
        </p:nvGrpSpPr>
        <p:grpSpPr bwMode="auto">
          <a:xfrm>
            <a:off x="719138" y="2719388"/>
            <a:ext cx="7848600" cy="519112"/>
            <a:chOff x="453" y="1713"/>
            <a:chExt cx="4944" cy="327"/>
          </a:xfrm>
        </p:grpSpPr>
        <p:graphicFrame>
          <p:nvGraphicFramePr>
            <p:cNvPr id="45092" name="Object 36"/>
            <p:cNvGraphicFramePr>
              <a:graphicFrameLocks noChangeAspect="1"/>
            </p:cNvGraphicFramePr>
            <p:nvPr/>
          </p:nvGraphicFramePr>
          <p:xfrm>
            <a:off x="453" y="1763"/>
            <a:ext cx="25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345" name="Equation" r:id="rId8" imgW="406048" imgH="393359" progId="Equation.DSMT4">
                    <p:embed/>
                  </p:oleObj>
                </mc:Choice>
                <mc:Fallback>
                  <p:oleObj name="Equation" r:id="rId8" imgW="406048" imgH="393359" progId="Equation.DSMT4">
                    <p:embed/>
                    <p:pic>
                      <p:nvPicPr>
                        <p:cNvPr id="0" name="Picture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" y="1763"/>
                          <a:ext cx="258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98" name="Rectangle 42"/>
            <p:cNvSpPr>
              <a:spLocks noChangeArrowheads="1"/>
            </p:cNvSpPr>
            <p:nvPr/>
          </p:nvSpPr>
          <p:spPr bwMode="auto">
            <a:xfrm>
              <a:off x="654" y="1713"/>
              <a:ext cx="474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zh-CN" altLang="en-US" b="1"/>
                <a:t>在 </a:t>
              </a:r>
              <a:r>
                <a:rPr lang="en-US" altLang="zh-CN" b="1" i="1"/>
                <a:t>D</a:t>
              </a:r>
              <a:r>
                <a:rPr lang="zh-CN" altLang="en-US" b="1"/>
                <a:t>上为一有界函数 </a:t>
              </a:r>
              <a:r>
                <a:rPr lang="en-US" altLang="zh-CN" b="1"/>
                <a:t>( </a:t>
              </a:r>
              <a:r>
                <a:rPr lang="zh-CN" altLang="en-US" b="1"/>
                <a:t>如例</a:t>
              </a:r>
              <a:r>
                <a:rPr lang="en-US" altLang="zh-CN" b="1"/>
                <a:t>9 </a:t>
              </a:r>
              <a:r>
                <a:rPr lang="zh-CN" altLang="en-US" b="1"/>
                <a:t>中的函数 </a:t>
              </a:r>
              <a:r>
                <a:rPr lang="en-US" altLang="zh-CN" b="1"/>
                <a:t>) . </a:t>
              </a:r>
              <a:r>
                <a:rPr lang="zh-CN" altLang="en-US" b="1"/>
                <a:t>否则</a:t>
              </a:r>
              <a:r>
                <a:rPr lang="en-US" altLang="zh-CN" b="1"/>
                <a:t>,  </a:t>
              </a:r>
              <a:r>
                <a:rPr lang="en-US" altLang="zh-CN" b="1" i="1"/>
                <a:t> </a:t>
              </a:r>
            </a:p>
          </p:txBody>
        </p:sp>
      </p:grpSp>
      <p:grpSp>
        <p:nvGrpSpPr>
          <p:cNvPr id="45122" name="Group 66"/>
          <p:cNvGrpSpPr>
            <a:grpSpLocks/>
          </p:cNvGrpSpPr>
          <p:nvPr/>
        </p:nvGrpSpPr>
        <p:grpSpPr bwMode="auto">
          <a:xfrm>
            <a:off x="684213" y="3316288"/>
            <a:ext cx="7999412" cy="555625"/>
            <a:chOff x="431" y="2089"/>
            <a:chExt cx="5039" cy="350"/>
          </a:xfrm>
        </p:grpSpPr>
        <p:graphicFrame>
          <p:nvGraphicFramePr>
            <p:cNvPr id="45102" name="Object 46"/>
            <p:cNvGraphicFramePr>
              <a:graphicFrameLocks noChangeAspect="1"/>
            </p:cNvGraphicFramePr>
            <p:nvPr/>
          </p:nvGraphicFramePr>
          <p:xfrm>
            <a:off x="680" y="2168"/>
            <a:ext cx="57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346" name="Equation" r:id="rId10" imgW="914400" imgH="393700" progId="Equation.DSMT4">
                    <p:embed/>
                  </p:oleObj>
                </mc:Choice>
                <mc:Fallback>
                  <p:oleObj name="Equation" r:id="rId10" imgW="914400" imgH="393700" progId="Equation.DSMT4">
                    <p:embed/>
                    <p:pic>
                      <p:nvPicPr>
                        <p:cNvPr id="0" name="Picture 8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0" y="2168"/>
                          <a:ext cx="576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101" name="Object 45"/>
            <p:cNvGraphicFramePr>
              <a:graphicFrameLocks noChangeAspect="1"/>
            </p:cNvGraphicFramePr>
            <p:nvPr/>
          </p:nvGraphicFramePr>
          <p:xfrm>
            <a:off x="3424" y="2159"/>
            <a:ext cx="25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347" name="Equation" r:id="rId11" imgW="406048" imgH="393359" progId="Equation.DSMT4">
                    <p:embed/>
                  </p:oleObj>
                </mc:Choice>
                <mc:Fallback>
                  <p:oleObj name="Equation" r:id="rId11" imgW="406048" imgH="393359" progId="Equation.DSMT4">
                    <p:embed/>
                    <p:pic>
                      <p:nvPicPr>
                        <p:cNvPr id="0" name="Picture 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4" y="2159"/>
                          <a:ext cx="258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103" name="Rectangle 47"/>
            <p:cNvSpPr>
              <a:spLocks noChangeArrowheads="1"/>
            </p:cNvSpPr>
            <p:nvPr/>
          </p:nvSpPr>
          <p:spPr bwMode="auto">
            <a:xfrm>
              <a:off x="431" y="2109"/>
              <a:ext cx="3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b="1">
                  <a:cs typeface="Times New Roman" panose="02020603050405020304" pitchFamily="18" charset="0"/>
                </a:rPr>
                <a:t>若 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5104" name="Rectangle 48"/>
            <p:cNvSpPr>
              <a:spLocks noChangeArrowheads="1"/>
            </p:cNvSpPr>
            <p:nvPr/>
          </p:nvSpPr>
          <p:spPr bwMode="auto">
            <a:xfrm>
              <a:off x="1224" y="2112"/>
              <a:ext cx="22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zh-CN" altLang="en-US" b="1">
                  <a:cs typeface="Times New Roman" panose="02020603050405020304" pitchFamily="18" charset="0"/>
                </a:rPr>
                <a:t>是无界数集</a:t>
              </a:r>
              <a:r>
                <a:rPr lang="en-US" altLang="zh-CN" b="1"/>
                <a:t>, </a:t>
              </a:r>
              <a:r>
                <a:rPr lang="zh-CN" altLang="en-US" b="1">
                  <a:cs typeface="Times New Roman" panose="02020603050405020304" pitchFamily="18" charset="0"/>
                </a:rPr>
                <a:t>则称函数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5105" name="Rectangle 49"/>
            <p:cNvSpPr>
              <a:spLocks noChangeArrowheads="1"/>
            </p:cNvSpPr>
            <p:nvPr/>
          </p:nvSpPr>
          <p:spPr bwMode="auto">
            <a:xfrm>
              <a:off x="3618" y="2089"/>
              <a:ext cx="18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b="1">
                  <a:cs typeface="Times New Roman" panose="02020603050405020304" pitchFamily="18" charset="0"/>
                </a:rPr>
                <a:t>在 </a:t>
              </a:r>
              <a:r>
                <a:rPr lang="en-US" altLang="zh-CN" b="1" i="1">
                  <a:cs typeface="Times New Roman" panose="02020603050405020304" pitchFamily="18" charset="0"/>
                </a:rPr>
                <a:t>D</a:t>
              </a:r>
              <a:r>
                <a:rPr lang="zh-CN" altLang="en-US" b="1"/>
                <a:t>上为一无界  </a:t>
              </a:r>
              <a:r>
                <a:rPr lang="zh-CN" altLang="en-US"/>
                <a:t> </a:t>
              </a:r>
            </a:p>
          </p:txBody>
        </p:sp>
      </p:grpSp>
      <p:sp>
        <p:nvSpPr>
          <p:cNvPr id="45108" name="Rectangle 52"/>
          <p:cNvSpPr>
            <a:spLocks noChangeArrowheads="1"/>
          </p:cNvSpPr>
          <p:nvPr/>
        </p:nvSpPr>
        <p:spPr bwMode="auto">
          <a:xfrm>
            <a:off x="633413" y="3979863"/>
            <a:ext cx="5683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函数 </a:t>
            </a:r>
            <a:r>
              <a:rPr lang="en-US" altLang="zh-CN" b="1"/>
              <a:t>( </a:t>
            </a:r>
            <a:r>
              <a:rPr lang="zh-CN" altLang="en-US" b="1"/>
              <a:t>如例</a:t>
            </a:r>
            <a:r>
              <a:rPr lang="en-US" altLang="zh-CN" b="1"/>
              <a:t>8</a:t>
            </a:r>
            <a:r>
              <a:rPr lang="zh-CN" altLang="en-US" b="1"/>
              <a:t>、</a:t>
            </a:r>
            <a:r>
              <a:rPr lang="en-US" altLang="zh-CN" b="1"/>
              <a:t>10</a:t>
            </a:r>
            <a:r>
              <a:rPr lang="zh-CN" altLang="en-US" b="1"/>
              <a:t>、</a:t>
            </a:r>
            <a:r>
              <a:rPr lang="en-US" altLang="zh-CN" b="1"/>
              <a:t>11 </a:t>
            </a:r>
            <a:r>
              <a:rPr lang="zh-CN" altLang="en-US" b="1"/>
              <a:t>中的函数 </a:t>
            </a:r>
            <a:r>
              <a:rPr lang="en-US" altLang="zh-CN" b="1"/>
              <a:t>).    </a:t>
            </a:r>
          </a:p>
        </p:txBody>
      </p:sp>
      <p:grpSp>
        <p:nvGrpSpPr>
          <p:cNvPr id="45115" name="Group 59"/>
          <p:cNvGrpSpPr>
            <a:grpSpLocks/>
          </p:cNvGrpSpPr>
          <p:nvPr/>
        </p:nvGrpSpPr>
        <p:grpSpPr bwMode="auto">
          <a:xfrm>
            <a:off x="650875" y="4603750"/>
            <a:ext cx="6162675" cy="542925"/>
            <a:chOff x="410" y="2900"/>
            <a:chExt cx="3882" cy="342"/>
          </a:xfrm>
        </p:grpSpPr>
        <p:sp>
          <p:nvSpPr>
            <p:cNvPr id="45110" name="Rectangle 54"/>
            <p:cNvSpPr>
              <a:spLocks noChangeArrowheads="1"/>
            </p:cNvSpPr>
            <p:nvPr/>
          </p:nvSpPr>
          <p:spPr bwMode="auto">
            <a:xfrm>
              <a:off x="410" y="2915"/>
              <a:ext cx="23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b="1"/>
                <a:t>与一元函数类似地</a:t>
              </a:r>
              <a:r>
                <a:rPr lang="en-US" altLang="zh-CN" b="1"/>
                <a:t>, </a:t>
              </a:r>
              <a:r>
                <a:rPr lang="zh-CN" altLang="en-US" b="1"/>
                <a:t>设  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graphicFrame>
          <p:nvGraphicFramePr>
            <p:cNvPr id="45109" name="Object 53"/>
            <p:cNvGraphicFramePr>
              <a:graphicFrameLocks noChangeAspect="1"/>
            </p:cNvGraphicFramePr>
            <p:nvPr/>
          </p:nvGraphicFramePr>
          <p:xfrm>
            <a:off x="2610" y="2931"/>
            <a:ext cx="813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348" name="Equation" r:id="rId12" imgW="1295400" imgH="482600" progId="Equation.DSMT4">
                    <p:embed/>
                  </p:oleObj>
                </mc:Choice>
                <mc:Fallback>
                  <p:oleObj name="Equation" r:id="rId12" imgW="1295400" imgH="482600" progId="Equation.DSMT4">
                    <p:embed/>
                    <p:pic>
                      <p:nvPicPr>
                        <p:cNvPr id="0" name="Picture 8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0" y="2931"/>
                          <a:ext cx="813" cy="3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111" name="Rectangle 55"/>
            <p:cNvSpPr>
              <a:spLocks noChangeArrowheads="1"/>
            </p:cNvSpPr>
            <p:nvPr/>
          </p:nvSpPr>
          <p:spPr bwMode="auto">
            <a:xfrm>
              <a:off x="3448" y="2900"/>
              <a:ext cx="8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b="1"/>
                <a:t>则有     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45116" name="Object 60"/>
          <p:cNvGraphicFramePr>
            <a:graphicFrameLocks noChangeAspect="1"/>
          </p:cNvGraphicFramePr>
          <p:nvPr/>
        </p:nvGraphicFramePr>
        <p:xfrm>
          <a:off x="920750" y="5346700"/>
          <a:ext cx="7323138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349" name="Equation" r:id="rId14" imgW="7327900" imgH="635000" progId="Equation.DSMT4">
                  <p:embed/>
                </p:oleObj>
              </mc:Choice>
              <mc:Fallback>
                <p:oleObj name="Equation" r:id="rId14" imgW="7327900" imgH="635000" progId="Equation.DSMT4">
                  <p:embed/>
                  <p:pic>
                    <p:nvPicPr>
                      <p:cNvPr id="0" name="Picture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50" y="5346700"/>
                        <a:ext cx="7323138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35" name="Group 67"/>
          <p:cNvGrpSpPr>
            <a:grpSpLocks/>
          </p:cNvGrpSpPr>
          <p:nvPr/>
        </p:nvGrpSpPr>
        <p:grpSpPr bwMode="auto">
          <a:xfrm>
            <a:off x="1714500" y="476250"/>
            <a:ext cx="5953125" cy="2925763"/>
            <a:chOff x="1080" y="300"/>
            <a:chExt cx="3750" cy="1843"/>
          </a:xfrm>
        </p:grpSpPr>
        <p:grpSp>
          <p:nvGrpSpPr>
            <p:cNvPr id="7180" name="Group 12"/>
            <p:cNvGrpSpPr>
              <a:grpSpLocks/>
            </p:cNvGrpSpPr>
            <p:nvPr/>
          </p:nvGrpSpPr>
          <p:grpSpPr bwMode="auto">
            <a:xfrm>
              <a:off x="1080" y="425"/>
              <a:ext cx="1428" cy="1185"/>
              <a:chOff x="2619" y="5474"/>
              <a:chExt cx="3570" cy="2964"/>
            </a:xfrm>
          </p:grpSpPr>
          <p:sp>
            <p:nvSpPr>
              <p:cNvPr id="7181" name="Oval 13"/>
              <p:cNvSpPr>
                <a:spLocks noChangeArrowheads="1"/>
              </p:cNvSpPr>
              <p:nvPr/>
            </p:nvSpPr>
            <p:spPr bwMode="auto">
              <a:xfrm>
                <a:off x="3183" y="6188"/>
                <a:ext cx="1995" cy="1995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2" name="Line 14"/>
              <p:cNvSpPr>
                <a:spLocks noChangeShapeType="1"/>
              </p:cNvSpPr>
              <p:nvPr/>
            </p:nvSpPr>
            <p:spPr bwMode="auto">
              <a:xfrm>
                <a:off x="2619" y="7190"/>
                <a:ext cx="357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3" name="Line 15"/>
              <p:cNvSpPr>
                <a:spLocks noChangeShapeType="1"/>
              </p:cNvSpPr>
              <p:nvPr/>
            </p:nvSpPr>
            <p:spPr bwMode="auto">
              <a:xfrm flipV="1">
                <a:off x="4194" y="5474"/>
                <a:ext cx="0" cy="296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184" name="Group 16"/>
            <p:cNvGrpSpPr>
              <a:grpSpLocks/>
            </p:cNvGrpSpPr>
            <p:nvPr/>
          </p:nvGrpSpPr>
          <p:grpSpPr bwMode="auto">
            <a:xfrm>
              <a:off x="3516" y="300"/>
              <a:ext cx="1260" cy="1373"/>
              <a:chOff x="8289" y="5540"/>
              <a:chExt cx="3150" cy="3432"/>
            </a:xfrm>
          </p:grpSpPr>
          <p:sp>
            <p:nvSpPr>
              <p:cNvPr id="7185" name="Rectangle 17"/>
              <p:cNvSpPr>
                <a:spLocks noChangeArrowheads="1"/>
              </p:cNvSpPr>
              <p:nvPr/>
            </p:nvSpPr>
            <p:spPr bwMode="auto">
              <a:xfrm>
                <a:off x="9444" y="6410"/>
                <a:ext cx="1155" cy="2184"/>
              </a:xfrm>
              <a:prstGeom prst="rect">
                <a:avLst/>
              </a:prstGeom>
              <a:solidFill>
                <a:srgbClr val="99CC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6" name="Line 18"/>
              <p:cNvSpPr>
                <a:spLocks noChangeShapeType="1"/>
              </p:cNvSpPr>
              <p:nvPr/>
            </p:nvSpPr>
            <p:spPr bwMode="auto">
              <a:xfrm>
                <a:off x="8289" y="7814"/>
                <a:ext cx="315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7" name="Line 19"/>
              <p:cNvSpPr>
                <a:spLocks noChangeShapeType="1"/>
              </p:cNvSpPr>
              <p:nvPr/>
            </p:nvSpPr>
            <p:spPr bwMode="auto">
              <a:xfrm flipV="1">
                <a:off x="8919" y="5540"/>
                <a:ext cx="0" cy="3432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8" name="Line 20"/>
              <p:cNvSpPr>
                <a:spLocks noChangeShapeType="1"/>
              </p:cNvSpPr>
              <p:nvPr/>
            </p:nvSpPr>
            <p:spPr bwMode="auto">
              <a:xfrm>
                <a:off x="8919" y="8594"/>
                <a:ext cx="52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89" name="Line 21"/>
              <p:cNvSpPr>
                <a:spLocks noChangeShapeType="1"/>
              </p:cNvSpPr>
              <p:nvPr/>
            </p:nvSpPr>
            <p:spPr bwMode="auto">
              <a:xfrm>
                <a:off x="8892" y="6443"/>
                <a:ext cx="525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190" name="Text Box 22"/>
            <p:cNvSpPr txBox="1">
              <a:spLocks noChangeArrowheads="1"/>
            </p:cNvSpPr>
            <p:nvPr/>
          </p:nvSpPr>
          <p:spPr bwMode="auto">
            <a:xfrm>
              <a:off x="2466" y="1769"/>
              <a:ext cx="1008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zh-CN" altLang="en-US" sz="2400" b="1"/>
                <a:t>图 </a:t>
              </a:r>
              <a:r>
                <a:rPr lang="en-US" altLang="zh-CN" sz="2400" b="1"/>
                <a:t>16 – 1</a:t>
              </a:r>
              <a:r>
                <a:rPr lang="en-US" altLang="zh-CN" sz="2400"/>
                <a:t>    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  <p:graphicFrame>
          <p:nvGraphicFramePr>
            <p:cNvPr id="7191" name="Object 23"/>
            <p:cNvGraphicFramePr>
              <a:graphicFrameLocks noChangeAspect="1"/>
            </p:cNvGraphicFramePr>
            <p:nvPr/>
          </p:nvGraphicFramePr>
          <p:xfrm>
            <a:off x="1794" y="862"/>
            <a:ext cx="174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11" name="Equation" r:id="rId4" imgW="266584" imgH="279279" progId="Equation.DSMT4">
                    <p:embed/>
                  </p:oleObj>
                </mc:Choice>
                <mc:Fallback>
                  <p:oleObj name="Equation" r:id="rId4" imgW="266584" imgH="279279" progId="Equation.DSMT4">
                    <p:embed/>
                    <p:pic>
                      <p:nvPicPr>
                        <p:cNvPr id="0" name="Picture 1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4" y="862"/>
                          <a:ext cx="174" cy="1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92" name="Object 24"/>
            <p:cNvGraphicFramePr>
              <a:graphicFrameLocks noChangeAspect="1"/>
            </p:cNvGraphicFramePr>
            <p:nvPr/>
          </p:nvGraphicFramePr>
          <p:xfrm>
            <a:off x="4146" y="954"/>
            <a:ext cx="147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12" name="Equation" r:id="rId6" imgW="241195" imgH="279279" progId="Equation.DSMT4">
                    <p:embed/>
                  </p:oleObj>
                </mc:Choice>
                <mc:Fallback>
                  <p:oleObj name="Equation" r:id="rId6" imgW="241195" imgH="279279" progId="Equation.DSMT4">
                    <p:embed/>
                    <p:pic>
                      <p:nvPicPr>
                        <p:cNvPr id="0" name="Picture 1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46" y="954"/>
                          <a:ext cx="147" cy="1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93" name="Object 25"/>
            <p:cNvGraphicFramePr>
              <a:graphicFrameLocks noChangeAspect="1"/>
            </p:cNvGraphicFramePr>
            <p:nvPr/>
          </p:nvGraphicFramePr>
          <p:xfrm>
            <a:off x="2382" y="1183"/>
            <a:ext cx="147" cy="1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13" name="Equation" r:id="rId8" imgW="228501" imgH="215806" progId="Equation.DSMT4">
                    <p:embed/>
                  </p:oleObj>
                </mc:Choice>
                <mc:Fallback>
                  <p:oleObj name="Equation" r:id="rId8" imgW="228501" imgH="215806" progId="Equation.DSMT4">
                    <p:embed/>
                    <p:pic>
                      <p:nvPicPr>
                        <p:cNvPr id="0" name="Picture 1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2" y="1183"/>
                          <a:ext cx="147" cy="1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94" name="Object 26"/>
            <p:cNvGraphicFramePr>
              <a:graphicFrameLocks noChangeAspect="1"/>
            </p:cNvGraphicFramePr>
            <p:nvPr/>
          </p:nvGraphicFramePr>
          <p:xfrm>
            <a:off x="4637" y="1275"/>
            <a:ext cx="147" cy="1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14" name="Equation" r:id="rId10" imgW="228501" imgH="215806" progId="Equation.DSMT4">
                    <p:embed/>
                  </p:oleObj>
                </mc:Choice>
                <mc:Fallback>
                  <p:oleObj name="Equation" r:id="rId10" imgW="228501" imgH="215806" progId="Equation.DSMT4">
                    <p:embed/>
                    <p:pic>
                      <p:nvPicPr>
                        <p:cNvPr id="0" name="Picture 1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7" y="1275"/>
                          <a:ext cx="147" cy="1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95" name="Object 27"/>
            <p:cNvGraphicFramePr>
              <a:graphicFrameLocks noChangeAspect="1"/>
            </p:cNvGraphicFramePr>
            <p:nvPr/>
          </p:nvGraphicFramePr>
          <p:xfrm>
            <a:off x="1511" y="451"/>
            <a:ext cx="147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15" name="Equation" r:id="rId11" imgW="228600" imgH="279400" progId="Equation.DSMT4">
                    <p:embed/>
                  </p:oleObj>
                </mc:Choice>
                <mc:Fallback>
                  <p:oleObj name="Equation" r:id="rId11" imgW="228600" imgH="279400" progId="Equation.DSMT4">
                    <p:embed/>
                    <p:pic>
                      <p:nvPicPr>
                        <p:cNvPr id="0" name="Picture 1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1" y="451"/>
                          <a:ext cx="147" cy="1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96" name="Object 28"/>
            <p:cNvGraphicFramePr>
              <a:graphicFrameLocks noChangeAspect="1"/>
            </p:cNvGraphicFramePr>
            <p:nvPr/>
          </p:nvGraphicFramePr>
          <p:xfrm>
            <a:off x="3558" y="326"/>
            <a:ext cx="147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16" name="Equation" r:id="rId13" imgW="228600" imgH="279400" progId="Equation.DSMT4">
                    <p:embed/>
                  </p:oleObj>
                </mc:Choice>
                <mc:Fallback>
                  <p:oleObj name="Equation" r:id="rId13" imgW="228600" imgH="279400" progId="Equation.DSMT4">
                    <p:embed/>
                    <p:pic>
                      <p:nvPicPr>
                        <p:cNvPr id="0" name="Picture 1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8" y="326"/>
                          <a:ext cx="147" cy="1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97" name="Object 29"/>
            <p:cNvGraphicFramePr>
              <a:graphicFrameLocks noChangeAspect="1"/>
            </p:cNvGraphicFramePr>
            <p:nvPr/>
          </p:nvGraphicFramePr>
          <p:xfrm>
            <a:off x="1511" y="1138"/>
            <a:ext cx="174" cy="1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17" name="Equation" r:id="rId14" imgW="266584" imgH="279279" progId="Equation.DSMT4">
                    <p:embed/>
                  </p:oleObj>
                </mc:Choice>
                <mc:Fallback>
                  <p:oleObj name="Equation" r:id="rId14" imgW="266584" imgH="279279" progId="Equation.DSMT4">
                    <p:embed/>
                    <p:pic>
                      <p:nvPicPr>
                        <p:cNvPr id="0" name="Picture 1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1" y="1138"/>
                          <a:ext cx="174" cy="14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98" name="Object 30"/>
            <p:cNvGraphicFramePr>
              <a:graphicFrameLocks noChangeAspect="1"/>
            </p:cNvGraphicFramePr>
            <p:nvPr/>
          </p:nvGraphicFramePr>
          <p:xfrm>
            <a:off x="3571" y="1262"/>
            <a:ext cx="174" cy="1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18" name="Equation" r:id="rId16" imgW="266584" imgH="279279" progId="Equation.DSMT4">
                    <p:embed/>
                  </p:oleObj>
                </mc:Choice>
                <mc:Fallback>
                  <p:oleObj name="Equation" r:id="rId16" imgW="266584" imgH="279279" progId="Equation.DSMT4">
                    <p:embed/>
                    <p:pic>
                      <p:nvPicPr>
                        <p:cNvPr id="0" name="Picture 1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1" y="1262"/>
                          <a:ext cx="174" cy="14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99" name="Object 31"/>
            <p:cNvGraphicFramePr>
              <a:graphicFrameLocks noChangeAspect="1"/>
            </p:cNvGraphicFramePr>
            <p:nvPr/>
          </p:nvGraphicFramePr>
          <p:xfrm>
            <a:off x="3836" y="1262"/>
            <a:ext cx="134" cy="1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19" name="Equation" r:id="rId17" imgW="203024" imgH="203024" progId="Equation.DSMT4">
                    <p:embed/>
                  </p:oleObj>
                </mc:Choice>
                <mc:Fallback>
                  <p:oleObj name="Equation" r:id="rId17" imgW="203024" imgH="203024" progId="Equation.DSMT4">
                    <p:embed/>
                    <p:pic>
                      <p:nvPicPr>
                        <p:cNvPr id="0" name="Picture 1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6" y="1262"/>
                          <a:ext cx="134" cy="1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00" name="Object 32"/>
            <p:cNvGraphicFramePr>
              <a:graphicFrameLocks noChangeAspect="1"/>
            </p:cNvGraphicFramePr>
            <p:nvPr/>
          </p:nvGraphicFramePr>
          <p:xfrm>
            <a:off x="4466" y="1249"/>
            <a:ext cx="121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20" name="Equation" r:id="rId19" imgW="190500" imgH="279400" progId="Equation.DSMT4">
                    <p:embed/>
                  </p:oleObj>
                </mc:Choice>
                <mc:Fallback>
                  <p:oleObj name="Equation" r:id="rId19" imgW="190500" imgH="279400" progId="Equation.DSMT4">
                    <p:embed/>
                    <p:pic>
                      <p:nvPicPr>
                        <p:cNvPr id="0" name="Picture 1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6" y="1249"/>
                          <a:ext cx="121" cy="1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01" name="Object 33"/>
            <p:cNvGraphicFramePr>
              <a:graphicFrameLocks noChangeAspect="1"/>
            </p:cNvGraphicFramePr>
            <p:nvPr/>
          </p:nvGraphicFramePr>
          <p:xfrm>
            <a:off x="3613" y="1459"/>
            <a:ext cx="107" cy="1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21" name="Equation" r:id="rId21" imgW="177569" imgH="202936" progId="Equation.DSMT4">
                    <p:embed/>
                  </p:oleObj>
                </mc:Choice>
                <mc:Fallback>
                  <p:oleObj name="Equation" r:id="rId21" imgW="177569" imgH="202936" progId="Equation.DSMT4">
                    <p:embed/>
                    <p:pic>
                      <p:nvPicPr>
                        <p:cNvPr id="0" name="Picture 1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13" y="1459"/>
                          <a:ext cx="107" cy="1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02" name="Object 34"/>
            <p:cNvGraphicFramePr>
              <a:graphicFrameLocks noChangeAspect="1"/>
            </p:cNvGraphicFramePr>
            <p:nvPr/>
          </p:nvGraphicFramePr>
          <p:xfrm>
            <a:off x="3587" y="586"/>
            <a:ext cx="147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22" name="Equation" r:id="rId23" imgW="228600" imgH="279400" progId="Equation.DSMT4">
                    <p:embed/>
                  </p:oleObj>
                </mc:Choice>
                <mc:Fallback>
                  <p:oleObj name="Equation" r:id="rId23" imgW="228600" imgH="279400" progId="Equation.DSMT4">
                    <p:embed/>
                    <p:pic>
                      <p:nvPicPr>
                        <p:cNvPr id="0" name="Picture 1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7" y="586"/>
                          <a:ext cx="147" cy="1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03" name="Object 35"/>
            <p:cNvGraphicFramePr>
              <a:graphicFrameLocks noChangeAspect="1"/>
            </p:cNvGraphicFramePr>
            <p:nvPr/>
          </p:nvGraphicFramePr>
          <p:xfrm>
            <a:off x="2130" y="1174"/>
            <a:ext cx="107" cy="1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23" name="Equation" r:id="rId25" imgW="177646" imgH="190335" progId="Equation.DSMT4">
                    <p:embed/>
                  </p:oleObj>
                </mc:Choice>
                <mc:Fallback>
                  <p:oleObj name="Equation" r:id="rId25" imgW="177646" imgH="190335" progId="Equation.DSMT4">
                    <p:embed/>
                    <p:pic>
                      <p:nvPicPr>
                        <p:cNvPr id="0" name="Picture 1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0" y="1174"/>
                          <a:ext cx="107" cy="1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04" name="Text Box 36"/>
            <p:cNvSpPr txBox="1">
              <a:spLocks noChangeArrowheads="1"/>
            </p:cNvSpPr>
            <p:nvPr/>
          </p:nvSpPr>
          <p:spPr bwMode="auto">
            <a:xfrm>
              <a:off x="1290" y="1604"/>
              <a:ext cx="966" cy="3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400"/>
                <a:t>(a)</a:t>
              </a:r>
              <a:r>
                <a:rPr lang="en-US" altLang="zh-CN" sz="1100"/>
                <a:t> </a:t>
              </a:r>
              <a:r>
                <a:rPr lang="zh-CN" altLang="en-US" sz="2400" b="1"/>
                <a:t>圆 </a:t>
              </a:r>
              <a:r>
                <a:rPr lang="en-US" altLang="zh-CN" sz="2400" b="1" i="1"/>
                <a:t>C</a:t>
              </a:r>
              <a:r>
                <a:rPr lang="en-US" altLang="zh-CN" sz="2400"/>
                <a:t>  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7205" name="Text Box 37"/>
            <p:cNvSpPr txBox="1">
              <a:spLocks noChangeArrowheads="1"/>
            </p:cNvSpPr>
            <p:nvPr/>
          </p:nvSpPr>
          <p:spPr bwMode="auto">
            <a:xfrm>
              <a:off x="3768" y="1635"/>
              <a:ext cx="1062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400" b="1"/>
                <a:t>(b) </a:t>
              </a:r>
              <a:r>
                <a:rPr lang="zh-CN" altLang="en-US" sz="2400" b="1"/>
                <a:t>矩形 </a:t>
              </a:r>
              <a:r>
                <a:rPr lang="en-US" altLang="zh-CN" sz="2400" b="1" i="1"/>
                <a:t>S</a:t>
              </a:r>
              <a:r>
                <a:rPr lang="en-US" altLang="zh-CN" sz="2400"/>
                <a:t>  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7234" name="Group 66"/>
          <p:cNvGrpSpPr>
            <a:grpSpLocks/>
          </p:cNvGrpSpPr>
          <p:nvPr/>
        </p:nvGrpSpPr>
        <p:grpSpPr bwMode="auto">
          <a:xfrm>
            <a:off x="1116013" y="3573463"/>
            <a:ext cx="6938962" cy="2478087"/>
            <a:chOff x="703" y="2251"/>
            <a:chExt cx="4371" cy="1561"/>
          </a:xfrm>
        </p:grpSpPr>
        <p:grpSp>
          <p:nvGrpSpPr>
            <p:cNvPr id="7209" name="Group 41"/>
            <p:cNvGrpSpPr>
              <a:grpSpLocks/>
            </p:cNvGrpSpPr>
            <p:nvPr/>
          </p:nvGrpSpPr>
          <p:grpSpPr bwMode="auto">
            <a:xfrm>
              <a:off x="703" y="2251"/>
              <a:ext cx="4323" cy="1206"/>
              <a:chOff x="1618" y="1926"/>
              <a:chExt cx="10810" cy="3038"/>
            </a:xfrm>
          </p:grpSpPr>
          <p:sp>
            <p:nvSpPr>
              <p:cNvPr id="7210" name="Oval 42"/>
              <p:cNvSpPr>
                <a:spLocks noChangeArrowheads="1"/>
              </p:cNvSpPr>
              <p:nvPr/>
            </p:nvSpPr>
            <p:spPr bwMode="auto">
              <a:xfrm>
                <a:off x="3263" y="2422"/>
                <a:ext cx="2016" cy="2016"/>
              </a:xfrm>
              <a:prstGeom prst="ellipse">
                <a:avLst/>
              </a:prstGeom>
              <a:solidFill>
                <a:srgbClr val="99CCFF"/>
              </a:solidFill>
              <a:ln w="9525">
                <a:solidFill>
                  <a:srgbClr val="000000"/>
                </a:solidFill>
                <a:prstDash val="dash"/>
                <a:round/>
                <a:headEnd/>
                <a:tailEnd type="none" w="sm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11" name="Line 43"/>
              <p:cNvSpPr>
                <a:spLocks noChangeShapeType="1"/>
              </p:cNvSpPr>
              <p:nvPr/>
            </p:nvSpPr>
            <p:spPr bwMode="auto">
              <a:xfrm>
                <a:off x="1618" y="4220"/>
                <a:ext cx="466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12" name="Line 44"/>
              <p:cNvSpPr>
                <a:spLocks noChangeShapeType="1"/>
              </p:cNvSpPr>
              <p:nvPr/>
            </p:nvSpPr>
            <p:spPr bwMode="auto">
              <a:xfrm flipV="1">
                <a:off x="2558" y="1988"/>
                <a:ext cx="0" cy="29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7213" name="Object 45"/>
              <p:cNvGraphicFramePr>
                <a:graphicFrameLocks noChangeAspect="1"/>
              </p:cNvGraphicFramePr>
              <p:nvPr/>
            </p:nvGraphicFramePr>
            <p:xfrm>
              <a:off x="4196" y="3352"/>
              <a:ext cx="234" cy="2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024" name="Equation" r:id="rId27" imgW="152202" imgH="177569" progId="Equation.DSMT4">
                      <p:embed/>
                    </p:oleObj>
                  </mc:Choice>
                  <mc:Fallback>
                    <p:oleObj name="Equation" r:id="rId27" imgW="152202" imgH="177569" progId="Equation.DSMT4">
                      <p:embed/>
                      <p:pic>
                        <p:nvPicPr>
                          <p:cNvPr id="0" name="Picture 13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96" y="3352"/>
                            <a:ext cx="234" cy="26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214" name="Rectangle 46"/>
              <p:cNvSpPr>
                <a:spLocks noChangeArrowheads="1"/>
              </p:cNvSpPr>
              <p:nvPr/>
            </p:nvSpPr>
            <p:spPr bwMode="auto">
              <a:xfrm>
                <a:off x="9278" y="2418"/>
                <a:ext cx="2016" cy="2016"/>
              </a:xfrm>
              <a:prstGeom prst="rect">
                <a:avLst/>
              </a:prstGeom>
              <a:solidFill>
                <a:srgbClr val="99CCFF"/>
              </a:solidFill>
              <a:ln w="9525">
                <a:solidFill>
                  <a:srgbClr val="000000"/>
                </a:solidFill>
                <a:prstDash val="dash"/>
                <a:miter lim="800000"/>
                <a:headEnd/>
                <a:tailEnd type="none" w="sm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15" name="Line 47"/>
              <p:cNvSpPr>
                <a:spLocks noChangeShapeType="1"/>
              </p:cNvSpPr>
              <p:nvPr/>
            </p:nvSpPr>
            <p:spPr bwMode="auto">
              <a:xfrm>
                <a:off x="7766" y="4158"/>
                <a:ext cx="4662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16" name="Line 48"/>
              <p:cNvSpPr>
                <a:spLocks noChangeShapeType="1"/>
              </p:cNvSpPr>
              <p:nvPr/>
            </p:nvSpPr>
            <p:spPr bwMode="auto">
              <a:xfrm flipV="1">
                <a:off x="8396" y="1926"/>
                <a:ext cx="0" cy="297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7217" name="Object 49"/>
              <p:cNvGraphicFramePr>
                <a:graphicFrameLocks noChangeAspect="1"/>
              </p:cNvGraphicFramePr>
              <p:nvPr/>
            </p:nvGraphicFramePr>
            <p:xfrm>
              <a:off x="10193" y="3332"/>
              <a:ext cx="234" cy="2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025" name="Equation" r:id="rId29" imgW="152202" imgH="177569" progId="Equation.DSMT4">
                      <p:embed/>
                    </p:oleObj>
                  </mc:Choice>
                  <mc:Fallback>
                    <p:oleObj name="Equation" r:id="rId29" imgW="152202" imgH="177569" progId="Equation.DSMT4">
                      <p:embed/>
                      <p:pic>
                        <p:nvPicPr>
                          <p:cNvPr id="0" name="Picture 1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193" y="3332"/>
                            <a:ext cx="234" cy="26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218" name="Object 50"/>
              <p:cNvGraphicFramePr>
                <a:graphicFrameLocks noChangeAspect="1"/>
              </p:cNvGraphicFramePr>
              <p:nvPr/>
            </p:nvGraphicFramePr>
            <p:xfrm>
              <a:off x="4247" y="2946"/>
              <a:ext cx="435" cy="4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026" name="Equation" r:id="rId31" imgW="266353" imgH="266353" progId="Equation.DSMT4">
                      <p:embed/>
                    </p:oleObj>
                  </mc:Choice>
                  <mc:Fallback>
                    <p:oleObj name="Equation" r:id="rId31" imgW="266353" imgH="266353" progId="Equation.DSMT4">
                      <p:embed/>
                      <p:pic>
                        <p:nvPicPr>
                          <p:cNvPr id="0" name="Picture 1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47" y="2946"/>
                            <a:ext cx="435" cy="43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219" name="Object 51"/>
              <p:cNvGraphicFramePr>
                <a:graphicFrameLocks noChangeAspect="1"/>
              </p:cNvGraphicFramePr>
              <p:nvPr/>
            </p:nvGraphicFramePr>
            <p:xfrm>
              <a:off x="10244" y="2885"/>
              <a:ext cx="435" cy="4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027" name="Equation" r:id="rId33" imgW="266353" imgH="266353" progId="Equation.DSMT4">
                      <p:embed/>
                    </p:oleObj>
                  </mc:Choice>
                  <mc:Fallback>
                    <p:oleObj name="Equation" r:id="rId33" imgW="266353" imgH="266353" progId="Equation.DSMT4">
                      <p:embed/>
                      <p:pic>
                        <p:nvPicPr>
                          <p:cNvPr id="0" name="Picture 1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244" y="2885"/>
                            <a:ext cx="435" cy="43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220" name="Line 52"/>
              <p:cNvSpPr>
                <a:spLocks noChangeShapeType="1"/>
              </p:cNvSpPr>
              <p:nvPr/>
            </p:nvSpPr>
            <p:spPr bwMode="auto">
              <a:xfrm flipH="1">
                <a:off x="3473" y="3414"/>
                <a:ext cx="882" cy="55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221" name="Line 53"/>
              <p:cNvSpPr>
                <a:spLocks noChangeShapeType="1"/>
              </p:cNvSpPr>
              <p:nvPr/>
            </p:nvSpPr>
            <p:spPr bwMode="auto">
              <a:xfrm>
                <a:off x="9311" y="3451"/>
                <a:ext cx="1008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none" w="sm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7222" name="Object 54"/>
              <p:cNvGraphicFramePr>
                <a:graphicFrameLocks noChangeAspect="1"/>
              </p:cNvGraphicFramePr>
              <p:nvPr/>
            </p:nvGraphicFramePr>
            <p:xfrm>
              <a:off x="3885" y="3662"/>
              <a:ext cx="368" cy="4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028" name="Equation" r:id="rId34" imgW="228600" imgH="279400" progId="Equation.DSMT4">
                      <p:embed/>
                    </p:oleObj>
                  </mc:Choice>
                  <mc:Fallback>
                    <p:oleObj name="Equation" r:id="rId34" imgW="228600" imgH="279400" progId="Equation.DSMT4">
                      <p:embed/>
                      <p:pic>
                        <p:nvPicPr>
                          <p:cNvPr id="0" name="Picture 1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85" y="3662"/>
                            <a:ext cx="368" cy="43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223" name="Object 55"/>
              <p:cNvGraphicFramePr>
                <a:graphicFrameLocks noChangeAspect="1"/>
              </p:cNvGraphicFramePr>
              <p:nvPr/>
            </p:nvGraphicFramePr>
            <p:xfrm>
              <a:off x="9615" y="3476"/>
              <a:ext cx="368" cy="4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029" name="Equation" r:id="rId36" imgW="228600" imgH="279400" progId="Equation.DSMT4">
                      <p:embed/>
                    </p:oleObj>
                  </mc:Choice>
                  <mc:Fallback>
                    <p:oleObj name="Equation" r:id="rId36" imgW="228600" imgH="279400" progId="Equation.DSMT4">
                      <p:embed/>
                      <p:pic>
                        <p:nvPicPr>
                          <p:cNvPr id="0" name="Picture 13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615" y="3476"/>
                            <a:ext cx="368" cy="43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7224" name="Text Box 56"/>
            <p:cNvSpPr txBox="1">
              <a:spLocks noChangeArrowheads="1"/>
            </p:cNvSpPr>
            <p:nvPr/>
          </p:nvSpPr>
          <p:spPr bwMode="auto">
            <a:xfrm>
              <a:off x="2425" y="3554"/>
              <a:ext cx="965" cy="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</a:extLst>
          </p:spPr>
          <p:txBody>
            <a:bodyPr/>
            <a:lstStyle/>
            <a:p>
              <a:pPr algn="just"/>
              <a:r>
                <a:rPr lang="zh-CN" altLang="en-US" sz="2500" b="1"/>
                <a:t>图 </a:t>
              </a:r>
              <a:r>
                <a:rPr lang="en-US" altLang="zh-CN" sz="2500" b="1"/>
                <a:t>16 – 2</a:t>
              </a:r>
              <a:r>
                <a:rPr lang="en-US" altLang="zh-CN" sz="2500"/>
                <a:t>  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  <p:graphicFrame>
          <p:nvGraphicFramePr>
            <p:cNvPr id="7225" name="Object 57"/>
            <p:cNvGraphicFramePr>
              <a:graphicFrameLocks noChangeAspect="1"/>
            </p:cNvGraphicFramePr>
            <p:nvPr/>
          </p:nvGraphicFramePr>
          <p:xfrm>
            <a:off x="2438" y="3242"/>
            <a:ext cx="148" cy="1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30" name="Equation" r:id="rId38" imgW="228501" imgH="215806" progId="Equation.DSMT4">
                    <p:embed/>
                  </p:oleObj>
                </mc:Choice>
                <mc:Fallback>
                  <p:oleObj name="Equation" r:id="rId38" imgW="228501" imgH="215806" progId="Equation.DSMT4">
                    <p:embed/>
                    <p:pic>
                      <p:nvPicPr>
                        <p:cNvPr id="0" name="Picture 1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38" y="3242"/>
                          <a:ext cx="148" cy="1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26" name="Object 58"/>
            <p:cNvGraphicFramePr>
              <a:graphicFrameLocks noChangeAspect="1"/>
            </p:cNvGraphicFramePr>
            <p:nvPr/>
          </p:nvGraphicFramePr>
          <p:xfrm>
            <a:off x="4927" y="3195"/>
            <a:ext cx="147" cy="1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31" name="Equation" r:id="rId39" imgW="228501" imgH="215806" progId="Equation.DSMT4">
                    <p:embed/>
                  </p:oleObj>
                </mc:Choice>
                <mc:Fallback>
                  <p:oleObj name="Equation" r:id="rId39" imgW="228501" imgH="215806" progId="Equation.DSMT4">
                    <p:embed/>
                    <p:pic>
                      <p:nvPicPr>
                        <p:cNvPr id="0" name="Picture 1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7" y="3195"/>
                          <a:ext cx="147" cy="1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27" name="Object 59"/>
            <p:cNvGraphicFramePr>
              <a:graphicFrameLocks noChangeAspect="1"/>
            </p:cNvGraphicFramePr>
            <p:nvPr/>
          </p:nvGraphicFramePr>
          <p:xfrm>
            <a:off x="869" y="2313"/>
            <a:ext cx="147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32" name="Equation" r:id="rId40" imgW="228600" imgH="279400" progId="Equation.DSMT4">
                    <p:embed/>
                  </p:oleObj>
                </mc:Choice>
                <mc:Fallback>
                  <p:oleObj name="Equation" r:id="rId40" imgW="228600" imgH="279400" progId="Equation.DSMT4">
                    <p:embed/>
                    <p:pic>
                      <p:nvPicPr>
                        <p:cNvPr id="0" name="Picture 1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9" y="2313"/>
                          <a:ext cx="147" cy="1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28" name="Object 60"/>
            <p:cNvGraphicFramePr>
              <a:graphicFrameLocks noChangeAspect="1"/>
            </p:cNvGraphicFramePr>
            <p:nvPr/>
          </p:nvGraphicFramePr>
          <p:xfrm>
            <a:off x="3221" y="2264"/>
            <a:ext cx="147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33" name="Equation" r:id="rId41" imgW="228600" imgH="279400" progId="Equation.DSMT4">
                    <p:embed/>
                  </p:oleObj>
                </mc:Choice>
                <mc:Fallback>
                  <p:oleObj name="Equation" r:id="rId41" imgW="228600" imgH="279400" progId="Equation.DSMT4">
                    <p:embed/>
                    <p:pic>
                      <p:nvPicPr>
                        <p:cNvPr id="0" name="Picture 1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1" y="2264"/>
                          <a:ext cx="147" cy="1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29" name="Object 61"/>
            <p:cNvGraphicFramePr>
              <a:graphicFrameLocks noChangeAspect="1"/>
            </p:cNvGraphicFramePr>
            <p:nvPr/>
          </p:nvGraphicFramePr>
          <p:xfrm>
            <a:off x="880" y="3206"/>
            <a:ext cx="174" cy="1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34" name="Equation" r:id="rId42" imgW="266584" imgH="279279" progId="Equation.DSMT4">
                    <p:embed/>
                  </p:oleObj>
                </mc:Choice>
                <mc:Fallback>
                  <p:oleObj name="Equation" r:id="rId42" imgW="266584" imgH="279279" progId="Equation.DSMT4">
                    <p:embed/>
                    <p:pic>
                      <p:nvPicPr>
                        <p:cNvPr id="0" name="Picture 1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0" y="3206"/>
                          <a:ext cx="174" cy="14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30" name="Object 62"/>
            <p:cNvGraphicFramePr>
              <a:graphicFrameLocks noChangeAspect="1"/>
            </p:cNvGraphicFramePr>
            <p:nvPr/>
          </p:nvGraphicFramePr>
          <p:xfrm>
            <a:off x="3205" y="3167"/>
            <a:ext cx="174" cy="1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35" name="Equation" r:id="rId43" imgW="266584" imgH="279279" progId="Equation.DSMT4">
                    <p:embed/>
                  </p:oleObj>
                </mc:Choice>
                <mc:Fallback>
                  <p:oleObj name="Equation" r:id="rId43" imgW="266584" imgH="279279" progId="Equation.DSMT4">
                    <p:embed/>
                    <p:pic>
                      <p:nvPicPr>
                        <p:cNvPr id="0" name="Picture 1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5" y="3167"/>
                          <a:ext cx="174" cy="1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31" name="Text Box 63"/>
            <p:cNvSpPr txBox="1">
              <a:spLocks noChangeArrowheads="1"/>
            </p:cNvSpPr>
            <p:nvPr/>
          </p:nvSpPr>
          <p:spPr bwMode="auto">
            <a:xfrm>
              <a:off x="1196" y="3370"/>
              <a:ext cx="1103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400" b="1"/>
                <a:t>(a)</a:t>
              </a:r>
              <a:r>
                <a:rPr lang="en-US" altLang="zh-CN" sz="1100" b="1"/>
                <a:t> </a:t>
              </a:r>
              <a:r>
                <a:rPr lang="zh-CN" altLang="en-US" sz="2400" b="1"/>
                <a:t>圆邻域</a:t>
              </a:r>
              <a:r>
                <a:rPr lang="zh-CN" altLang="en-US" sz="2400"/>
                <a:t>   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232" name="Text Box 64"/>
            <p:cNvSpPr txBox="1">
              <a:spLocks noChangeArrowheads="1"/>
            </p:cNvSpPr>
            <p:nvPr/>
          </p:nvSpPr>
          <p:spPr bwMode="auto">
            <a:xfrm>
              <a:off x="3727" y="3370"/>
              <a:ext cx="1049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en-US" altLang="zh-CN" sz="2400" b="1"/>
                <a:t>(b)</a:t>
              </a:r>
              <a:r>
                <a:rPr lang="en-US" altLang="zh-CN" sz="1100" b="1"/>
                <a:t> </a:t>
              </a:r>
              <a:r>
                <a:rPr lang="zh-CN" altLang="en-US" sz="2400" b="1"/>
                <a:t>方邻域</a:t>
              </a:r>
              <a:r>
                <a:rPr lang="zh-CN" altLang="en-US" sz="2400"/>
                <a:t>   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91" name="Rectangle 11"/>
          <p:cNvSpPr>
            <a:spLocks noChangeArrowheads="1"/>
          </p:cNvSpPr>
          <p:nvPr/>
        </p:nvSpPr>
        <p:spPr bwMode="auto">
          <a:xfrm>
            <a:off x="858838" y="429132"/>
            <a:ext cx="700704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*</a:t>
            </a:r>
            <a:r>
              <a:rPr lang="zh-CN" altLang="en-US" b="1" dirty="0" smtClean="0">
                <a:solidFill>
                  <a:srgbClr val="0000FF"/>
                </a:solidFill>
              </a:rPr>
              <a:t>例</a:t>
            </a:r>
            <a:r>
              <a:rPr lang="en-US" altLang="zh-CN" b="1" dirty="0" smtClean="0">
                <a:solidFill>
                  <a:srgbClr val="0000FF"/>
                </a:solidFill>
              </a:rPr>
              <a:t>  </a:t>
            </a:r>
            <a:r>
              <a:rPr lang="zh-CN" altLang="en-US" b="1" dirty="0"/>
              <a:t>设函数 </a:t>
            </a:r>
            <a:r>
              <a:rPr lang="en-US" altLang="zh-CN" b="1" dirty="0"/>
              <a:t>(</a:t>
            </a:r>
            <a:r>
              <a:rPr lang="en-US" altLang="zh-CN" sz="1000" b="1" dirty="0">
                <a:latin typeface="Arial" panose="020B0604020202020204" pitchFamily="34" charset="0"/>
              </a:rPr>
              <a:t> </a:t>
            </a:r>
            <a:r>
              <a:rPr lang="zh-CN" altLang="en-US" b="1" dirty="0"/>
              <a:t>此函数在以后还有特殊用处</a:t>
            </a:r>
            <a:r>
              <a:rPr lang="zh-CN" altLang="en-US" sz="1000" b="1" dirty="0"/>
              <a:t> </a:t>
            </a:r>
            <a:r>
              <a:rPr lang="en-US" altLang="zh-CN" b="1" dirty="0"/>
              <a:t>)   </a:t>
            </a:r>
            <a:endParaRPr lang="en-US" altLang="zh-CN" sz="1800" dirty="0"/>
          </a:p>
        </p:txBody>
      </p:sp>
      <p:grpSp>
        <p:nvGrpSpPr>
          <p:cNvPr id="46098" name="Group 18"/>
          <p:cNvGrpSpPr>
            <a:grpSpLocks/>
          </p:cNvGrpSpPr>
          <p:nvPr/>
        </p:nvGrpSpPr>
        <p:grpSpPr bwMode="auto">
          <a:xfrm>
            <a:off x="671513" y="3005138"/>
            <a:ext cx="6970712" cy="534987"/>
            <a:chOff x="423" y="1893"/>
            <a:chExt cx="4391" cy="337"/>
          </a:xfrm>
        </p:grpSpPr>
        <p:sp>
          <p:nvSpPr>
            <p:cNvPr id="46096" name="Rectangle 16"/>
            <p:cNvSpPr>
              <a:spLocks noChangeArrowheads="1"/>
            </p:cNvSpPr>
            <p:nvPr/>
          </p:nvSpPr>
          <p:spPr bwMode="auto">
            <a:xfrm>
              <a:off x="423" y="1893"/>
              <a:ext cx="24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b="1"/>
                <a:t>试用等高线法讨论曲面 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graphicFrame>
          <p:nvGraphicFramePr>
            <p:cNvPr id="46095" name="Object 15"/>
            <p:cNvGraphicFramePr>
              <a:graphicFrameLocks noChangeAspect="1"/>
            </p:cNvGraphicFramePr>
            <p:nvPr/>
          </p:nvGraphicFramePr>
          <p:xfrm>
            <a:off x="2767" y="1956"/>
            <a:ext cx="103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299" name="Equation" r:id="rId4" imgW="1651000" imgH="393700" progId="Equation.DSMT4">
                    <p:embed/>
                  </p:oleObj>
                </mc:Choice>
                <mc:Fallback>
                  <p:oleObj name="Equation" r:id="rId4" imgW="1651000" imgH="393700" progId="Equation.DSMT4">
                    <p:embed/>
                    <p:pic>
                      <p:nvPicPr>
                        <p:cNvPr id="0" name="Picture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67" y="1956"/>
                          <a:ext cx="1038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097" name="Rectangle 17"/>
            <p:cNvSpPr>
              <a:spLocks noChangeArrowheads="1"/>
            </p:cNvSpPr>
            <p:nvPr/>
          </p:nvSpPr>
          <p:spPr bwMode="auto">
            <a:xfrm>
              <a:off x="3740" y="1903"/>
              <a:ext cx="10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b="1">
                  <a:latin typeface="Arial" panose="020B0604020202020204" pitchFamily="34" charset="0"/>
                </a:rPr>
                <a:t> </a:t>
              </a:r>
              <a:r>
                <a:rPr lang="zh-CN" altLang="en-US" b="1"/>
                <a:t>的形状</a:t>
              </a:r>
              <a:r>
                <a:rPr lang="en-US" altLang="zh-CN" b="1"/>
                <a:t>.   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46103" name="Group 23"/>
          <p:cNvGrpSpPr>
            <a:grpSpLocks/>
          </p:cNvGrpSpPr>
          <p:nvPr/>
        </p:nvGrpSpPr>
        <p:grpSpPr bwMode="auto">
          <a:xfrm>
            <a:off x="658813" y="3644900"/>
            <a:ext cx="7743825" cy="530225"/>
            <a:chOff x="415" y="2296"/>
            <a:chExt cx="4878" cy="334"/>
          </a:xfrm>
        </p:grpSpPr>
        <p:graphicFrame>
          <p:nvGraphicFramePr>
            <p:cNvPr id="46100" name="Object 20"/>
            <p:cNvGraphicFramePr>
              <a:graphicFrameLocks noChangeAspect="1"/>
            </p:cNvGraphicFramePr>
            <p:nvPr/>
          </p:nvGraphicFramePr>
          <p:xfrm>
            <a:off x="1026" y="2364"/>
            <a:ext cx="79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00" name="Equation" r:id="rId6" imgW="1256755" imgH="393529" progId="Equation.DSMT4">
                    <p:embed/>
                  </p:oleObj>
                </mc:Choice>
                <mc:Fallback>
                  <p:oleObj name="Equation" r:id="rId6" imgW="1256755" imgH="393529" progId="Equation.DSMT4">
                    <p:embed/>
                    <p:pic>
                      <p:nvPicPr>
                        <p:cNvPr id="0" name="Picture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6" y="2364"/>
                          <a:ext cx="792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99" name="Object 19"/>
            <p:cNvGraphicFramePr>
              <a:graphicFrameLocks noChangeAspect="1"/>
            </p:cNvGraphicFramePr>
            <p:nvPr/>
          </p:nvGraphicFramePr>
          <p:xfrm>
            <a:off x="4195" y="2364"/>
            <a:ext cx="109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301" name="Equation" r:id="rId8" imgW="1739900" imgH="393700" progId="Equation.DSMT4">
                    <p:embed/>
                  </p:oleObj>
                </mc:Choice>
                <mc:Fallback>
                  <p:oleObj name="Equation" r:id="rId8" imgW="1739900" imgH="393700" progId="Equation.DSMT4">
                    <p:embed/>
                    <p:pic>
                      <p:nvPicPr>
                        <p:cNvPr id="0" name="Picture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5" y="2364"/>
                          <a:ext cx="1098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101" name="Rectangle 21"/>
            <p:cNvSpPr>
              <a:spLocks noChangeArrowheads="1"/>
            </p:cNvSpPr>
            <p:nvPr/>
          </p:nvSpPr>
          <p:spPr bwMode="auto">
            <a:xfrm>
              <a:off x="415" y="2296"/>
              <a:ext cx="7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b="1">
                  <a:solidFill>
                    <a:srgbClr val="0000FF"/>
                  </a:solidFill>
                </a:rPr>
                <a:t>解  </a:t>
              </a:r>
              <a:r>
                <a:rPr lang="zh-CN" altLang="en-US" b="1"/>
                <a:t>用  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6102" name="Rectangle 22"/>
            <p:cNvSpPr>
              <a:spLocks noChangeArrowheads="1"/>
            </p:cNvSpPr>
            <p:nvPr/>
          </p:nvSpPr>
          <p:spPr bwMode="auto">
            <a:xfrm>
              <a:off x="1729" y="2303"/>
              <a:ext cx="268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b="1"/>
                <a:t>为一系列常数</a:t>
              </a:r>
              <a:r>
                <a:rPr lang="zh-CN" altLang="en-US" sz="1000" b="1"/>
                <a:t> </a:t>
              </a:r>
              <a:r>
                <a:rPr lang="en-US" altLang="zh-CN" b="1"/>
                <a:t>) </a:t>
              </a:r>
              <a:r>
                <a:rPr lang="zh-CN" altLang="en-US" b="1"/>
                <a:t>去截曲面   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46104" name="Rectangle 24"/>
          <p:cNvSpPr>
            <a:spLocks noChangeArrowheads="1"/>
          </p:cNvSpPr>
          <p:nvPr/>
        </p:nvSpPr>
        <p:spPr bwMode="auto">
          <a:xfrm>
            <a:off x="647700" y="4278313"/>
            <a:ext cx="27003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/>
              <a:t>得等高线方程                       </a:t>
            </a:r>
          </a:p>
        </p:txBody>
      </p:sp>
      <p:graphicFrame>
        <p:nvGraphicFramePr>
          <p:cNvPr id="46105" name="Object 25"/>
          <p:cNvGraphicFramePr>
            <a:graphicFrameLocks noChangeAspect="1"/>
          </p:cNvGraphicFramePr>
          <p:nvPr/>
        </p:nvGraphicFramePr>
        <p:xfrm>
          <a:off x="1052513" y="4995863"/>
          <a:ext cx="696912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02" name="Equation" r:id="rId10" imgW="6972300" imgH="990600" progId="Equation.DSMT4">
                  <p:embed/>
                </p:oleObj>
              </mc:Choice>
              <mc:Fallback>
                <p:oleObj name="Equation" r:id="rId10" imgW="6972300" imgH="990600" progId="Equation.DSMT4">
                  <p:embed/>
                  <p:pic>
                    <p:nvPicPr>
                      <p:cNvPr id="0" name="Picture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2513" y="4995863"/>
                        <a:ext cx="6969125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131" name="Object 51"/>
          <p:cNvGraphicFramePr>
            <a:graphicFrameLocks noChangeAspect="1"/>
          </p:cNvGraphicFramePr>
          <p:nvPr/>
        </p:nvGraphicFramePr>
        <p:xfrm>
          <a:off x="1692275" y="1160463"/>
          <a:ext cx="5800725" cy="159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03" name="Equation" r:id="rId12" imgW="5803900" imgH="1587500" progId="Equation.DSMT4">
                  <p:embed/>
                </p:oleObj>
              </mc:Choice>
              <mc:Fallback>
                <p:oleObj name="Equation" r:id="rId12" imgW="5803900" imgH="1587500" progId="Equation.DSMT4">
                  <p:embed/>
                  <p:pic>
                    <p:nvPicPr>
                      <p:cNvPr id="0" name="Picture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160463"/>
                        <a:ext cx="5800725" cy="1590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38" name="Group 34"/>
          <p:cNvGrpSpPr>
            <a:grpSpLocks/>
          </p:cNvGrpSpPr>
          <p:nvPr/>
        </p:nvGrpSpPr>
        <p:grpSpPr bwMode="auto">
          <a:xfrm>
            <a:off x="647700" y="425450"/>
            <a:ext cx="7473950" cy="557213"/>
            <a:chOff x="408" y="268"/>
            <a:chExt cx="4708" cy="351"/>
          </a:xfrm>
        </p:grpSpPr>
        <p:sp>
          <p:nvSpPr>
            <p:cNvPr id="47113" name="Rectangle 9"/>
            <p:cNvSpPr>
              <a:spLocks noChangeArrowheads="1"/>
            </p:cNvSpPr>
            <p:nvPr/>
          </p:nvSpPr>
          <p:spPr bwMode="auto">
            <a:xfrm>
              <a:off x="408" y="278"/>
              <a:ext cx="590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zh-CN" altLang="en-US" b="1"/>
                <a:t>当            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grpSp>
          <p:nvGrpSpPr>
            <p:cNvPr id="47116" name="Group 12"/>
            <p:cNvGrpSpPr>
              <a:grpSpLocks/>
            </p:cNvGrpSpPr>
            <p:nvPr/>
          </p:nvGrpSpPr>
          <p:grpSpPr bwMode="auto">
            <a:xfrm>
              <a:off x="704" y="268"/>
              <a:ext cx="4412" cy="351"/>
              <a:chOff x="704" y="268"/>
              <a:chExt cx="4412" cy="351"/>
            </a:xfrm>
          </p:grpSpPr>
          <p:graphicFrame>
            <p:nvGraphicFramePr>
              <p:cNvPr id="47112" name="Object 8"/>
              <p:cNvGraphicFramePr>
                <a:graphicFrameLocks noChangeAspect="1"/>
              </p:cNvGraphicFramePr>
              <p:nvPr/>
            </p:nvGraphicFramePr>
            <p:xfrm>
              <a:off x="704" y="346"/>
              <a:ext cx="534" cy="2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356" name="Equation" r:id="rId4" imgW="850531" imgH="393529" progId="Equation.DSMT4">
                      <p:embed/>
                    </p:oleObj>
                  </mc:Choice>
                  <mc:Fallback>
                    <p:oleObj name="Equation" r:id="rId4" imgW="850531" imgH="393529" progId="Equation.DSMT4">
                      <p:embed/>
                      <p:pic>
                        <p:nvPicPr>
                          <p:cNvPr id="0" name="Picture 4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04" y="346"/>
                            <a:ext cx="534" cy="24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7111" name="Object 7"/>
              <p:cNvGraphicFramePr>
                <a:graphicFrameLocks noChangeAspect="1"/>
              </p:cNvGraphicFramePr>
              <p:nvPr/>
            </p:nvGraphicFramePr>
            <p:xfrm>
              <a:off x="1897" y="346"/>
              <a:ext cx="528" cy="2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7357" name="Equation" r:id="rId6" imgW="837836" imgH="393529" progId="Equation.DSMT4">
                      <p:embed/>
                    </p:oleObj>
                  </mc:Choice>
                  <mc:Fallback>
                    <p:oleObj name="Equation" r:id="rId6" imgW="837836" imgH="393529" progId="Equation.DSMT4">
                      <p:embed/>
                      <p:pic>
                        <p:nvPicPr>
                          <p:cNvPr id="0" name="Picture 5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97" y="346"/>
                            <a:ext cx="528" cy="24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7114" name="Rectangle 10"/>
              <p:cNvSpPr>
                <a:spLocks noChangeArrowheads="1"/>
              </p:cNvSpPr>
              <p:nvPr/>
            </p:nvSpPr>
            <p:spPr bwMode="auto">
              <a:xfrm>
                <a:off x="1202" y="292"/>
                <a:ext cx="88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lang="zh-CN" altLang="en-US" b="1"/>
                  <a:t>时</a:t>
                </a:r>
                <a:r>
                  <a:rPr lang="en-US" altLang="zh-CN" b="1"/>
                  <a:t>,  </a:t>
                </a:r>
                <a:r>
                  <a:rPr lang="zh-CN" altLang="en-US" b="1"/>
                  <a:t>得 </a:t>
                </a: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7115" name="Rectangle 11"/>
              <p:cNvSpPr>
                <a:spLocks noChangeArrowheads="1"/>
              </p:cNvSpPr>
              <p:nvPr/>
            </p:nvSpPr>
            <p:spPr bwMode="auto">
              <a:xfrm>
                <a:off x="2416" y="268"/>
                <a:ext cx="270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zh-CN" altLang="en-US" b="1"/>
                  <a:t>平面上的四条直线              </a:t>
                </a:r>
                <a:endParaRPr lang="zh-CN" altLang="en-US" sz="1800">
                  <a:latin typeface="Arial" panose="020B0604020202020204" pitchFamily="34" charset="0"/>
                </a:endParaRPr>
              </a:p>
            </p:txBody>
          </p:sp>
        </p:grpSp>
      </p:grpSp>
      <p:graphicFrame>
        <p:nvGraphicFramePr>
          <p:cNvPr id="47117" name="Object 13"/>
          <p:cNvGraphicFramePr>
            <a:graphicFrameLocks noChangeAspect="1"/>
          </p:cNvGraphicFramePr>
          <p:nvPr/>
        </p:nvGraphicFramePr>
        <p:xfrm>
          <a:off x="2268538" y="1150938"/>
          <a:ext cx="42672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58" name="Equation" r:id="rId8" imgW="4267200" imgH="393700" progId="Equation.DSMT4">
                  <p:embed/>
                </p:oleObj>
              </mc:Choice>
              <mc:Fallback>
                <p:oleObj name="Equation" r:id="rId8" imgW="4267200" imgH="393700" progId="Equation.DSMT4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1150938"/>
                        <a:ext cx="4267200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122" name="Group 18"/>
          <p:cNvGrpSpPr>
            <a:grpSpLocks/>
          </p:cNvGrpSpPr>
          <p:nvPr/>
        </p:nvGrpSpPr>
        <p:grpSpPr bwMode="auto">
          <a:xfrm>
            <a:off x="647700" y="1736725"/>
            <a:ext cx="8010525" cy="520700"/>
            <a:chOff x="408" y="1094"/>
            <a:chExt cx="5046" cy="328"/>
          </a:xfrm>
        </p:grpSpPr>
        <p:sp>
          <p:nvSpPr>
            <p:cNvPr id="47120" name="Rectangle 16"/>
            <p:cNvSpPr>
              <a:spLocks noChangeArrowheads="1"/>
            </p:cNvSpPr>
            <p:nvPr/>
          </p:nvSpPr>
          <p:spPr bwMode="auto">
            <a:xfrm>
              <a:off x="408" y="1095"/>
              <a:ext cx="49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zh-CN" altLang="en-US" b="1">
                  <a:cs typeface="Times New Roman" panose="02020603050405020304" pitchFamily="18" charset="0"/>
                </a:rPr>
                <a:t>当 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graphicFrame>
          <p:nvGraphicFramePr>
            <p:cNvPr id="47119" name="Object 15"/>
            <p:cNvGraphicFramePr>
              <a:graphicFrameLocks noChangeAspect="1"/>
            </p:cNvGraphicFramePr>
            <p:nvPr/>
          </p:nvGraphicFramePr>
          <p:xfrm>
            <a:off x="708" y="1155"/>
            <a:ext cx="53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59" name="Equation" r:id="rId10" imgW="850531" imgH="393529" progId="Equation.DSMT4">
                    <p:embed/>
                  </p:oleObj>
                </mc:Choice>
                <mc:Fallback>
                  <p:oleObj name="Equation" r:id="rId10" imgW="850531" imgH="393529" progId="Equation.DSMT4">
                    <p:embed/>
                    <p:pic>
                      <p:nvPicPr>
                        <p:cNvPr id="0" name="Picture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8" y="1155"/>
                          <a:ext cx="534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21" name="Rectangle 17"/>
            <p:cNvSpPr>
              <a:spLocks noChangeArrowheads="1"/>
            </p:cNvSpPr>
            <p:nvPr/>
          </p:nvSpPr>
          <p:spPr bwMode="auto">
            <a:xfrm>
              <a:off x="1215" y="1094"/>
              <a:ext cx="42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b="1">
                  <a:cs typeface="Times New Roman" panose="02020603050405020304" pitchFamily="18" charset="0"/>
                </a:rPr>
                <a:t>时</a:t>
              </a:r>
              <a:r>
                <a:rPr lang="en-US" altLang="zh-CN" b="1"/>
                <a:t>,  </a:t>
              </a:r>
              <a:r>
                <a:rPr lang="zh-CN" altLang="en-US" b="1">
                  <a:cs typeface="Times New Roman" panose="02020603050405020304" pitchFamily="18" charset="0"/>
                </a:rPr>
                <a:t>由等高线的直角坐标方程难以看出它  </a:t>
              </a:r>
              <a:r>
                <a:rPr lang="zh-CN" altLang="en-US" sz="900"/>
                <a:t> 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47124" name="Rectangle 20"/>
          <p:cNvSpPr>
            <a:spLocks noChangeArrowheads="1"/>
          </p:cNvSpPr>
          <p:nvPr/>
        </p:nvSpPr>
        <p:spPr bwMode="auto">
          <a:xfrm>
            <a:off x="635000" y="2384425"/>
            <a:ext cx="6997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/>
              <a:t>的形状</a:t>
            </a:r>
            <a:r>
              <a:rPr lang="en-US" altLang="zh-CN" b="1"/>
              <a:t>.  </a:t>
            </a:r>
            <a:r>
              <a:rPr lang="zh-CN" altLang="en-US" b="1"/>
              <a:t>若把它化为极坐标方程</a:t>
            </a:r>
            <a:r>
              <a:rPr lang="en-US" altLang="zh-CN" b="1"/>
              <a:t>,  </a:t>
            </a:r>
            <a:r>
              <a:rPr lang="zh-CN" altLang="en-US" b="1"/>
              <a:t>即令</a:t>
            </a:r>
          </a:p>
        </p:txBody>
      </p:sp>
      <p:graphicFrame>
        <p:nvGraphicFramePr>
          <p:cNvPr id="47125" name="Object 21"/>
          <p:cNvGraphicFramePr>
            <a:graphicFrameLocks noChangeAspect="1"/>
          </p:cNvGraphicFramePr>
          <p:nvPr/>
        </p:nvGraphicFramePr>
        <p:xfrm>
          <a:off x="2879725" y="3146425"/>
          <a:ext cx="32480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60" name="Equation" r:id="rId12" imgW="3251200" imgH="393700" progId="Equation.DSMT4">
                  <p:embed/>
                </p:oleObj>
              </mc:Choice>
              <mc:Fallback>
                <p:oleObj name="Equation" r:id="rId12" imgW="3251200" imgH="393700" progId="Equation.DSMT4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9725" y="3146425"/>
                        <a:ext cx="3248025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28" name="Rectangle 24"/>
          <p:cNvSpPr>
            <a:spLocks noChangeArrowheads="1"/>
          </p:cNvSpPr>
          <p:nvPr/>
        </p:nvSpPr>
        <p:spPr bwMode="auto">
          <a:xfrm>
            <a:off x="666750" y="3644900"/>
            <a:ext cx="9890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/>
              <a:t>得到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47127" name="Object 23"/>
          <p:cNvGraphicFramePr>
            <a:graphicFrameLocks noChangeAspect="1"/>
          </p:cNvGraphicFramePr>
          <p:nvPr/>
        </p:nvGraphicFramePr>
        <p:xfrm>
          <a:off x="1879600" y="4314825"/>
          <a:ext cx="54641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361" name="Equation" r:id="rId14" imgW="5359400" imgH="482600" progId="Equation.DSMT4">
                  <p:embed/>
                </p:oleObj>
              </mc:Choice>
              <mc:Fallback>
                <p:oleObj name="Equation" r:id="rId14" imgW="5359400" imgH="482600" progId="Equation.DSMT4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4314825"/>
                        <a:ext cx="5464175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7137" name="Group 33"/>
          <p:cNvGrpSpPr>
            <a:grpSpLocks/>
          </p:cNvGrpSpPr>
          <p:nvPr/>
        </p:nvGrpSpPr>
        <p:grpSpPr bwMode="auto">
          <a:xfrm>
            <a:off x="647700" y="4964113"/>
            <a:ext cx="8026400" cy="522287"/>
            <a:chOff x="408" y="3127"/>
            <a:chExt cx="5056" cy="329"/>
          </a:xfrm>
        </p:grpSpPr>
        <p:sp>
          <p:nvSpPr>
            <p:cNvPr id="47132" name="Rectangle 28"/>
            <p:cNvSpPr>
              <a:spLocks noChangeArrowheads="1"/>
            </p:cNvSpPr>
            <p:nvPr/>
          </p:nvSpPr>
          <p:spPr bwMode="auto">
            <a:xfrm>
              <a:off x="408" y="3127"/>
              <a:ext cx="208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b="1">
                  <a:cs typeface="Times New Roman" panose="02020603050405020304" pitchFamily="18" charset="0"/>
                </a:rPr>
                <a:t>如图</a:t>
              </a:r>
              <a:r>
                <a:rPr lang="en-US" altLang="zh-CN" b="1"/>
                <a:t>16 – 12 </a:t>
              </a:r>
              <a:r>
                <a:rPr lang="zh-CN" altLang="en-US" b="1">
                  <a:cs typeface="Times New Roman" panose="02020603050405020304" pitchFamily="18" charset="0"/>
                </a:rPr>
                <a:t>所示</a:t>
              </a:r>
              <a:r>
                <a:rPr lang="en-US" altLang="zh-CN" b="1"/>
                <a:t>, </a:t>
              </a:r>
              <a:r>
                <a:rPr lang="zh-CN" altLang="en-US" b="1">
                  <a:cs typeface="Times New Roman" panose="02020603050405020304" pitchFamily="18" charset="0"/>
                </a:rPr>
                <a:t>为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graphicFrame>
          <p:nvGraphicFramePr>
            <p:cNvPr id="47131" name="Object 27"/>
            <p:cNvGraphicFramePr>
              <a:graphicFrameLocks noChangeAspect="1"/>
            </p:cNvGraphicFramePr>
            <p:nvPr/>
          </p:nvGraphicFramePr>
          <p:xfrm>
            <a:off x="2449" y="3184"/>
            <a:ext cx="168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7362" name="Equation" r:id="rId16" imgW="2679700" imgH="393700" progId="Equation.DSMT4">
                    <p:embed/>
                  </p:oleObj>
                </mc:Choice>
                <mc:Fallback>
                  <p:oleObj name="Equation" r:id="rId16" imgW="2679700" imgH="393700" progId="Equation.DSMT4">
                    <p:embed/>
                    <p:pic>
                      <p:nvPicPr>
                        <p:cNvPr id="0" name="Picture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9" y="3184"/>
                          <a:ext cx="1686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7133" name="Rectangle 29"/>
            <p:cNvSpPr>
              <a:spLocks noChangeArrowheads="1"/>
            </p:cNvSpPr>
            <p:nvPr/>
          </p:nvSpPr>
          <p:spPr bwMode="auto">
            <a:xfrm>
              <a:off x="4093" y="3129"/>
              <a:ext cx="137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b="1">
                  <a:cs typeface="Times New Roman" panose="02020603050405020304" pitchFamily="18" charset="0"/>
                </a:rPr>
                <a:t>所对应的一  </a:t>
              </a:r>
              <a:r>
                <a:rPr lang="zh-CN" altLang="en-US" sz="900"/>
                <a:t> 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47136" name="Rectangle 32"/>
          <p:cNvSpPr>
            <a:spLocks noChangeArrowheads="1"/>
          </p:cNvSpPr>
          <p:nvPr/>
        </p:nvSpPr>
        <p:spPr bwMode="auto">
          <a:xfrm>
            <a:off x="646113" y="5603875"/>
            <a:ext cx="1765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/>
              <a:t>族等高线</a:t>
            </a:r>
            <a:r>
              <a:rPr lang="en-US" altLang="zh-CN" b="1"/>
              <a:t>.                                    </a:t>
            </a:r>
            <a:r>
              <a:rPr lang="en-US" altLang="zh-CN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44" name="Group 16"/>
          <p:cNvGrpSpPr>
            <a:grpSpLocks/>
          </p:cNvGrpSpPr>
          <p:nvPr/>
        </p:nvGrpSpPr>
        <p:grpSpPr bwMode="auto">
          <a:xfrm>
            <a:off x="2159000" y="584200"/>
            <a:ext cx="5018088" cy="5365750"/>
            <a:chOff x="1360" y="368"/>
            <a:chExt cx="3161" cy="3380"/>
          </a:xfrm>
        </p:grpSpPr>
        <p:pic>
          <p:nvPicPr>
            <p:cNvPr id="48136" name="Picture 8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976" t="-3993" r="9138" b="9053"/>
            <a:stretch>
              <a:fillRect/>
            </a:stretch>
          </p:blipFill>
          <p:spPr bwMode="auto">
            <a:xfrm>
              <a:off x="1360" y="368"/>
              <a:ext cx="3150" cy="2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137" name="Text Box 9"/>
            <p:cNvSpPr txBox="1">
              <a:spLocks noChangeArrowheads="1"/>
            </p:cNvSpPr>
            <p:nvPr/>
          </p:nvSpPr>
          <p:spPr bwMode="auto">
            <a:xfrm>
              <a:off x="2252" y="3451"/>
              <a:ext cx="1218" cy="2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zh-CN" altLang="en-US" sz="2600" b="1"/>
                <a:t>图 </a:t>
              </a:r>
              <a:r>
                <a:rPr lang="en-US" altLang="zh-CN" sz="2600" b="1"/>
                <a:t>16 – 12</a:t>
              </a:r>
              <a:r>
                <a:rPr lang="en-US" altLang="zh-CN" sz="2600"/>
                <a:t> </a:t>
              </a:r>
              <a:endParaRPr lang="en-US" altLang="zh-CN"/>
            </a:p>
          </p:txBody>
        </p:sp>
        <p:sp>
          <p:nvSpPr>
            <p:cNvPr id="48138" name="Line 10"/>
            <p:cNvSpPr>
              <a:spLocks noChangeShapeType="1"/>
            </p:cNvSpPr>
            <p:nvPr/>
          </p:nvSpPr>
          <p:spPr bwMode="auto">
            <a:xfrm>
              <a:off x="1363" y="2016"/>
              <a:ext cx="3150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141" name="Line 13"/>
            <p:cNvSpPr>
              <a:spLocks noChangeShapeType="1"/>
            </p:cNvSpPr>
            <p:nvPr/>
          </p:nvSpPr>
          <p:spPr bwMode="auto">
            <a:xfrm flipV="1">
              <a:off x="2865" y="504"/>
              <a:ext cx="0" cy="283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48142" name="Object 14"/>
            <p:cNvGraphicFramePr>
              <a:graphicFrameLocks noChangeAspect="1"/>
            </p:cNvGraphicFramePr>
            <p:nvPr/>
          </p:nvGraphicFramePr>
          <p:xfrm>
            <a:off x="4377" y="2069"/>
            <a:ext cx="144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07" name="Equation" r:id="rId5" imgW="228501" imgH="215806" progId="Equation.DSMT4">
                    <p:embed/>
                  </p:oleObj>
                </mc:Choice>
                <mc:Fallback>
                  <p:oleObj name="Equation" r:id="rId5" imgW="228501" imgH="215806" progId="Equation.DSMT4">
                    <p:embed/>
                    <p:pic>
                      <p:nvPicPr>
                        <p:cNvPr id="0" name="Picture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7" y="2069"/>
                          <a:ext cx="144" cy="1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8143" name="Object 15"/>
            <p:cNvGraphicFramePr>
              <a:graphicFrameLocks noChangeAspect="1"/>
            </p:cNvGraphicFramePr>
            <p:nvPr/>
          </p:nvGraphicFramePr>
          <p:xfrm>
            <a:off x="2677" y="500"/>
            <a:ext cx="144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208" name="Equation" r:id="rId7" imgW="228600" imgH="279400" progId="Equation.DSMT4">
                    <p:embed/>
                  </p:oleObj>
                </mc:Choice>
                <mc:Fallback>
                  <p:oleObj name="Equation" r:id="rId7" imgW="228600" imgH="279400" progId="Equation.DSMT4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7" y="500"/>
                          <a:ext cx="144" cy="1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167" name="Group 15"/>
          <p:cNvGrpSpPr>
            <a:grpSpLocks/>
          </p:cNvGrpSpPr>
          <p:nvPr/>
        </p:nvGrpSpPr>
        <p:grpSpPr bwMode="auto">
          <a:xfrm>
            <a:off x="1187450" y="1844675"/>
            <a:ext cx="7164388" cy="4116388"/>
            <a:chOff x="748" y="1162"/>
            <a:chExt cx="4513" cy="2593"/>
          </a:xfrm>
        </p:grpSpPr>
        <p:pic>
          <p:nvPicPr>
            <p:cNvPr id="49164" name="Picture 1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46" t="4549" r="5746" b="4475"/>
            <a:stretch>
              <a:fillRect/>
            </a:stretch>
          </p:blipFill>
          <p:spPr bwMode="auto">
            <a:xfrm>
              <a:off x="1901" y="1162"/>
              <a:ext cx="3360" cy="25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165" name="Text Box 13"/>
            <p:cNvSpPr txBox="1">
              <a:spLocks noChangeArrowheads="1"/>
            </p:cNvSpPr>
            <p:nvPr/>
          </p:nvSpPr>
          <p:spPr bwMode="auto">
            <a:xfrm>
              <a:off x="748" y="3116"/>
              <a:ext cx="1111" cy="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just"/>
              <a:r>
                <a:rPr lang="zh-CN" altLang="en-US" sz="2600" b="1"/>
                <a:t>图 </a:t>
              </a:r>
              <a:r>
                <a:rPr lang="en-US" altLang="zh-CN" sz="2600" b="1"/>
                <a:t>16 – 13</a:t>
              </a:r>
              <a:endParaRPr lang="en-US" altLang="zh-CN" b="1"/>
            </a:p>
          </p:txBody>
        </p:sp>
      </p:grpSp>
      <p:sp>
        <p:nvSpPr>
          <p:cNvPr id="49159" name="Rectangle 7"/>
          <p:cNvSpPr>
            <a:spLocks noChangeArrowheads="1"/>
          </p:cNvSpPr>
          <p:nvPr/>
        </p:nvSpPr>
        <p:spPr bwMode="auto">
          <a:xfrm>
            <a:off x="611188" y="441325"/>
            <a:ext cx="7848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/>
              <a:t>由此便可想象曲面的大致形状如图 </a:t>
            </a:r>
            <a:r>
              <a:rPr lang="en-US" altLang="zh-CN" b="1"/>
              <a:t>16 – 13  </a:t>
            </a:r>
            <a:r>
              <a:rPr lang="zh-CN" altLang="en-US" b="1"/>
              <a:t>所示</a:t>
            </a:r>
            <a:r>
              <a:rPr lang="en-US" altLang="zh-CN" b="1"/>
              <a:t>,  </a:t>
            </a:r>
            <a:r>
              <a:rPr lang="en-US" altLang="zh-CN"/>
              <a:t> </a:t>
            </a:r>
          </a:p>
        </p:txBody>
      </p:sp>
      <p:sp>
        <p:nvSpPr>
          <p:cNvPr id="49160" name="Rectangle 8"/>
          <p:cNvSpPr>
            <a:spLocks noChangeArrowheads="1"/>
          </p:cNvSpPr>
          <p:nvPr/>
        </p:nvSpPr>
        <p:spPr bwMode="auto">
          <a:xfrm>
            <a:off x="647700" y="1092200"/>
            <a:ext cx="8037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坐标原点是曲面的一个鞍点</a:t>
            </a:r>
            <a:r>
              <a:rPr lang="en-US" altLang="zh-CN" b="1"/>
              <a:t>,  </a:t>
            </a:r>
            <a:r>
              <a:rPr lang="zh-CN" altLang="en-US" b="1"/>
              <a:t>四道 “山谷” 与四道  </a:t>
            </a:r>
            <a:r>
              <a:rPr lang="zh-CN" altLang="en-US"/>
              <a:t> </a:t>
            </a:r>
          </a:p>
        </p:txBody>
      </p:sp>
      <p:sp>
        <p:nvSpPr>
          <p:cNvPr id="49161" name="Rectangle 9"/>
          <p:cNvSpPr>
            <a:spLocks noChangeArrowheads="1"/>
          </p:cNvSpPr>
          <p:nvPr/>
        </p:nvSpPr>
        <p:spPr bwMode="auto">
          <a:xfrm>
            <a:off x="660400" y="1735138"/>
            <a:ext cx="2327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b="1"/>
              <a:t>“</a:t>
            </a:r>
            <a:r>
              <a:rPr lang="zh-CN" altLang="en-US" b="1"/>
              <a:t>山脊” 在鞍 </a:t>
            </a:r>
          </a:p>
        </p:txBody>
      </p:sp>
      <p:sp>
        <p:nvSpPr>
          <p:cNvPr id="49166" name="Rectangle 14"/>
          <p:cNvSpPr>
            <a:spLocks noChangeArrowheads="1"/>
          </p:cNvSpPr>
          <p:nvPr/>
        </p:nvSpPr>
        <p:spPr bwMode="auto">
          <a:xfrm>
            <a:off x="642938" y="2382838"/>
            <a:ext cx="1968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点处相汇</a:t>
            </a:r>
            <a:r>
              <a:rPr lang="en-US" altLang="zh-CN" b="1"/>
              <a:t>.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3" name="Rectangle 7"/>
          <p:cNvSpPr>
            <a:spLocks noChangeArrowheads="1"/>
          </p:cNvSpPr>
          <p:nvPr/>
        </p:nvSpPr>
        <p:spPr bwMode="auto">
          <a:xfrm>
            <a:off x="2771775" y="398463"/>
            <a:ext cx="3638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zh-CN" altLang="en-US" sz="3600">
                <a:solidFill>
                  <a:srgbClr val="0000FF"/>
                </a:solidFill>
                <a:ea typeface="华文新魏" panose="02010800040101010101" pitchFamily="2" charset="-122"/>
              </a:rPr>
              <a:t>四、</a:t>
            </a:r>
            <a:r>
              <a:rPr lang="en-US" altLang="zh-CN" sz="3600" b="1" i="1">
                <a:solidFill>
                  <a:srgbClr val="0000FF"/>
                </a:solidFill>
              </a:rPr>
              <a:t>n </a:t>
            </a:r>
            <a:r>
              <a:rPr lang="zh-CN" altLang="en-US" sz="3600">
                <a:solidFill>
                  <a:srgbClr val="0000FF"/>
                </a:solidFill>
                <a:ea typeface="华文新魏" panose="02010800040101010101" pitchFamily="2" charset="-122"/>
              </a:rPr>
              <a:t>元函数</a:t>
            </a:r>
          </a:p>
        </p:txBody>
      </p:sp>
      <p:grpSp>
        <p:nvGrpSpPr>
          <p:cNvPr id="50187" name="Group 11"/>
          <p:cNvGrpSpPr>
            <a:grpSpLocks/>
          </p:cNvGrpSpPr>
          <p:nvPr/>
        </p:nvGrpSpPr>
        <p:grpSpPr bwMode="auto">
          <a:xfrm>
            <a:off x="646113" y="1147763"/>
            <a:ext cx="7967662" cy="531812"/>
            <a:chOff x="407" y="723"/>
            <a:chExt cx="5019" cy="335"/>
          </a:xfrm>
        </p:grpSpPr>
        <p:sp>
          <p:nvSpPr>
            <p:cNvPr id="50185" name="Rectangle 9"/>
            <p:cNvSpPr>
              <a:spLocks noChangeArrowheads="1"/>
            </p:cNvSpPr>
            <p:nvPr/>
          </p:nvSpPr>
          <p:spPr bwMode="auto">
            <a:xfrm>
              <a:off x="407" y="723"/>
              <a:ext cx="24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zh-CN" altLang="en-US" b="1">
                  <a:cs typeface="Times New Roman" panose="02020603050405020304" pitchFamily="18" charset="0"/>
                </a:rPr>
                <a:t>所有 </a:t>
              </a:r>
              <a:r>
                <a:rPr lang="en-US" altLang="zh-CN" b="1" i="1"/>
                <a:t>n </a:t>
              </a:r>
              <a:r>
                <a:rPr lang="zh-CN" altLang="en-US" b="1">
                  <a:cs typeface="Times New Roman" panose="02020603050405020304" pitchFamily="18" charset="0"/>
                </a:rPr>
                <a:t>个有序实数组          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graphicFrame>
          <p:nvGraphicFramePr>
            <p:cNvPr id="50184" name="Object 8"/>
            <p:cNvGraphicFramePr>
              <a:graphicFrameLocks noChangeAspect="1"/>
            </p:cNvGraphicFramePr>
            <p:nvPr/>
          </p:nvGraphicFramePr>
          <p:xfrm>
            <a:off x="2541" y="754"/>
            <a:ext cx="1326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67" name="Equation" r:id="rId4" imgW="2108200" imgH="431800" progId="Equation.DSMT4">
                    <p:embed/>
                  </p:oleObj>
                </mc:Choice>
                <mc:Fallback>
                  <p:oleObj name="Equation" r:id="rId4" imgW="2108200" imgH="431800" progId="Equation.DSMT4">
                    <p:embed/>
                    <p:pic>
                      <p:nvPicPr>
                        <p:cNvPr id="0" name="Picture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1" y="754"/>
                          <a:ext cx="1326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186" name="Rectangle 10"/>
            <p:cNvSpPr>
              <a:spLocks noChangeArrowheads="1"/>
            </p:cNvSpPr>
            <p:nvPr/>
          </p:nvSpPr>
          <p:spPr bwMode="auto">
            <a:xfrm>
              <a:off x="3874" y="731"/>
              <a:ext cx="15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b="1">
                  <a:cs typeface="Times New Roman" panose="02020603050405020304" pitchFamily="18" charset="0"/>
                </a:rPr>
                <a:t>的全体称为 </a:t>
              </a:r>
              <a:r>
                <a:rPr lang="en-US" altLang="zh-CN" b="1" i="1"/>
                <a:t>n  </a:t>
              </a:r>
              <a:r>
                <a:rPr lang="en-US" altLang="zh-CN" sz="900"/>
                <a:t> 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</p:grpSp>
      <p:sp>
        <p:nvSpPr>
          <p:cNvPr id="50188" name="Rectangle 12"/>
          <p:cNvSpPr>
            <a:spLocks noChangeArrowheads="1"/>
          </p:cNvSpPr>
          <p:nvPr/>
        </p:nvSpPr>
        <p:spPr bwMode="auto">
          <a:xfrm>
            <a:off x="647700" y="1782763"/>
            <a:ext cx="8002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维向量空间</a:t>
            </a:r>
            <a:r>
              <a:rPr lang="en-US" altLang="zh-CN" b="1"/>
              <a:t>,  </a:t>
            </a:r>
            <a:r>
              <a:rPr lang="zh-CN" altLang="en-US" b="1"/>
              <a:t>简称 </a:t>
            </a:r>
            <a:r>
              <a:rPr lang="en-US" altLang="zh-CN" b="1" i="1"/>
              <a:t>n </a:t>
            </a:r>
            <a:r>
              <a:rPr lang="zh-CN" altLang="en-US" b="1"/>
              <a:t>维空间</a:t>
            </a:r>
            <a:r>
              <a:rPr lang="en-US" altLang="zh-CN" b="1"/>
              <a:t>,  </a:t>
            </a:r>
            <a:r>
              <a:rPr lang="zh-CN" altLang="en-US" b="1"/>
              <a:t>记作 </a:t>
            </a:r>
            <a:r>
              <a:rPr lang="en-US" altLang="zh-CN" b="1"/>
              <a:t>R</a:t>
            </a:r>
            <a:r>
              <a:rPr lang="en-US" altLang="zh-CN" b="1" i="1" baseline="40000"/>
              <a:t>n</a:t>
            </a:r>
            <a:r>
              <a:rPr lang="en-US" altLang="zh-CN" b="1"/>
              <a:t>. </a:t>
            </a:r>
            <a:r>
              <a:rPr lang="zh-CN" altLang="en-US" b="1"/>
              <a:t>其中每个有 </a:t>
            </a:r>
            <a:r>
              <a:rPr lang="zh-CN" altLang="en-US"/>
              <a:t> </a:t>
            </a:r>
          </a:p>
        </p:txBody>
      </p:sp>
      <p:grpSp>
        <p:nvGrpSpPr>
          <p:cNvPr id="50197" name="Group 21"/>
          <p:cNvGrpSpPr>
            <a:grpSpLocks/>
          </p:cNvGrpSpPr>
          <p:nvPr/>
        </p:nvGrpSpPr>
        <p:grpSpPr bwMode="auto">
          <a:xfrm>
            <a:off x="660400" y="2406650"/>
            <a:ext cx="7943850" cy="520700"/>
            <a:chOff x="416" y="1516"/>
            <a:chExt cx="5004" cy="328"/>
          </a:xfrm>
        </p:grpSpPr>
        <p:sp>
          <p:nvSpPr>
            <p:cNvPr id="50191" name="Rectangle 15"/>
            <p:cNvSpPr>
              <a:spLocks noChangeArrowheads="1"/>
            </p:cNvSpPr>
            <p:nvPr/>
          </p:nvSpPr>
          <p:spPr bwMode="auto">
            <a:xfrm>
              <a:off x="416" y="1517"/>
              <a:ext cx="10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b="1">
                  <a:cs typeface="Times New Roman" panose="02020603050405020304" pitchFamily="18" charset="0"/>
                </a:rPr>
                <a:t>序实数组 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graphicFrame>
          <p:nvGraphicFramePr>
            <p:cNvPr id="50190" name="Object 14"/>
            <p:cNvGraphicFramePr>
              <a:graphicFrameLocks noChangeAspect="1"/>
            </p:cNvGraphicFramePr>
            <p:nvPr/>
          </p:nvGraphicFramePr>
          <p:xfrm>
            <a:off x="1429" y="1548"/>
            <a:ext cx="1326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68" name="Equation" r:id="rId6" imgW="2108200" imgH="431800" progId="Equation.DSMT4">
                    <p:embed/>
                  </p:oleObj>
                </mc:Choice>
                <mc:Fallback>
                  <p:oleObj name="Equation" r:id="rId6" imgW="2108200" imgH="431800" progId="Equation.DSMT4">
                    <p:embed/>
                    <p:pic>
                      <p:nvPicPr>
                        <p:cNvPr id="0" name="Picture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9" y="1548"/>
                          <a:ext cx="1326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192" name="Rectangle 16"/>
            <p:cNvSpPr>
              <a:spLocks noChangeArrowheads="1"/>
            </p:cNvSpPr>
            <p:nvPr/>
          </p:nvSpPr>
          <p:spPr bwMode="auto">
            <a:xfrm>
              <a:off x="2744" y="1516"/>
              <a:ext cx="26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zh-CN" altLang="en-US" b="1">
                  <a:cs typeface="Times New Roman" panose="02020603050405020304" pitchFamily="18" charset="0"/>
                </a:rPr>
                <a:t>称为 </a:t>
              </a:r>
              <a:r>
                <a:rPr lang="en-US" altLang="zh-CN" b="1"/>
                <a:t>R</a:t>
              </a:r>
              <a:r>
                <a:rPr lang="en-US" altLang="zh-CN" b="1" i="1" baseline="40000"/>
                <a:t>n </a:t>
              </a:r>
              <a:r>
                <a:rPr lang="zh-CN" altLang="en-US" b="1">
                  <a:cs typeface="Times New Roman" panose="02020603050405020304" pitchFamily="18" charset="0"/>
                </a:rPr>
                <a:t>中的一个点</a:t>
              </a:r>
              <a:r>
                <a:rPr lang="en-US" altLang="zh-CN" b="1"/>
                <a:t>;  </a:t>
              </a:r>
              <a:r>
                <a:rPr lang="en-US" altLang="zh-CN" b="1" i="1"/>
                <a:t>n </a:t>
              </a:r>
              <a:r>
                <a:rPr lang="zh-CN" altLang="en-US" b="1"/>
                <a:t>个 </a:t>
              </a:r>
              <a:r>
                <a:rPr lang="zh-CN" altLang="en-US" sz="900">
                  <a:latin typeface="Arial" panose="020B0604020202020204" pitchFamily="34" charset="0"/>
                </a:rPr>
                <a:t> 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50196" name="Group 20"/>
          <p:cNvGrpSpPr>
            <a:grpSpLocks/>
          </p:cNvGrpSpPr>
          <p:nvPr/>
        </p:nvGrpSpPr>
        <p:grpSpPr bwMode="auto">
          <a:xfrm>
            <a:off x="647700" y="3038475"/>
            <a:ext cx="5846763" cy="549275"/>
            <a:chOff x="408" y="1914"/>
            <a:chExt cx="3683" cy="346"/>
          </a:xfrm>
        </p:grpSpPr>
        <p:sp>
          <p:nvSpPr>
            <p:cNvPr id="50194" name="Rectangle 18"/>
            <p:cNvSpPr>
              <a:spLocks noChangeArrowheads="1"/>
            </p:cNvSpPr>
            <p:nvPr/>
          </p:nvSpPr>
          <p:spPr bwMode="auto">
            <a:xfrm>
              <a:off x="408" y="1914"/>
              <a:ext cx="6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b="1">
                  <a:cs typeface="Times New Roman" panose="02020603050405020304" pitchFamily="18" charset="0"/>
                </a:rPr>
                <a:t>实数 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graphicFrame>
          <p:nvGraphicFramePr>
            <p:cNvPr id="50193" name="Object 17"/>
            <p:cNvGraphicFramePr>
              <a:graphicFrameLocks noChangeAspect="1"/>
            </p:cNvGraphicFramePr>
            <p:nvPr/>
          </p:nvGraphicFramePr>
          <p:xfrm>
            <a:off x="952" y="1948"/>
            <a:ext cx="1158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69" name="Equation" r:id="rId7" imgW="1841500" imgH="431800" progId="Equation.DSMT4">
                    <p:embed/>
                  </p:oleObj>
                </mc:Choice>
                <mc:Fallback>
                  <p:oleObj name="Equation" r:id="rId7" imgW="1841500" imgH="431800" progId="Equation.DSMT4">
                    <p:embed/>
                    <p:pic>
                      <p:nvPicPr>
                        <p:cNvPr id="0" name="Picture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2" y="1948"/>
                          <a:ext cx="1158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195" name="Rectangle 19"/>
            <p:cNvSpPr>
              <a:spLocks noChangeArrowheads="1"/>
            </p:cNvSpPr>
            <p:nvPr/>
          </p:nvSpPr>
          <p:spPr bwMode="auto">
            <a:xfrm>
              <a:off x="2120" y="1933"/>
              <a:ext cx="197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b="1">
                  <a:cs typeface="Times New Roman" panose="02020603050405020304" pitchFamily="18" charset="0"/>
                </a:rPr>
                <a:t>是这个点的坐标</a:t>
              </a:r>
              <a:r>
                <a:rPr lang="en-US" altLang="zh-CN" b="1"/>
                <a:t>.    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</p:grpSp>
      <p:sp>
        <p:nvSpPr>
          <p:cNvPr id="50199" name="Rectangle 23"/>
          <p:cNvSpPr>
            <a:spLocks noChangeArrowheads="1"/>
          </p:cNvSpPr>
          <p:nvPr/>
        </p:nvSpPr>
        <p:spPr bwMode="auto">
          <a:xfrm>
            <a:off x="635000" y="3681413"/>
            <a:ext cx="80089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设 </a:t>
            </a:r>
            <a:r>
              <a:rPr lang="en-US" altLang="zh-CN" b="1" i="1"/>
              <a:t>E </a:t>
            </a:r>
            <a:r>
              <a:rPr lang="zh-CN" altLang="en-US" b="1"/>
              <a:t>为 </a:t>
            </a:r>
            <a:r>
              <a:rPr lang="en-US" altLang="zh-CN" b="1"/>
              <a:t>R</a:t>
            </a:r>
            <a:r>
              <a:rPr lang="en-US" altLang="zh-CN" b="1" i="1" baseline="40000"/>
              <a:t>n </a:t>
            </a:r>
            <a:r>
              <a:rPr lang="zh-CN" altLang="en-US" b="1"/>
              <a:t>中的点集</a:t>
            </a:r>
            <a:r>
              <a:rPr lang="en-US" altLang="zh-CN" b="1"/>
              <a:t>,  </a:t>
            </a:r>
            <a:r>
              <a:rPr lang="zh-CN" altLang="en-US" b="1"/>
              <a:t>若有某个对应法则  </a:t>
            </a:r>
            <a:r>
              <a:rPr lang="en-US" altLang="zh-CN" b="1" i="1"/>
              <a:t>f </a:t>
            </a:r>
            <a:r>
              <a:rPr lang="en-US" altLang="zh-CN" b="1"/>
              <a:t>,  </a:t>
            </a:r>
            <a:r>
              <a:rPr lang="zh-CN" altLang="en-US" b="1"/>
              <a:t>使 </a:t>
            </a:r>
            <a:r>
              <a:rPr lang="en-US" altLang="zh-CN" b="1" i="1"/>
              <a:t>E  </a:t>
            </a:r>
            <a:r>
              <a:rPr lang="en-US" altLang="zh-CN"/>
              <a:t> </a:t>
            </a:r>
          </a:p>
        </p:txBody>
      </p:sp>
      <p:grpSp>
        <p:nvGrpSpPr>
          <p:cNvPr id="50207" name="Group 31"/>
          <p:cNvGrpSpPr>
            <a:grpSpLocks/>
          </p:cNvGrpSpPr>
          <p:nvPr/>
        </p:nvGrpSpPr>
        <p:grpSpPr bwMode="auto">
          <a:xfrm>
            <a:off x="611188" y="4318000"/>
            <a:ext cx="7996237" cy="546100"/>
            <a:chOff x="392" y="2710"/>
            <a:chExt cx="5037" cy="344"/>
          </a:xfrm>
        </p:grpSpPr>
        <p:sp>
          <p:nvSpPr>
            <p:cNvPr id="50201" name="Rectangle 25"/>
            <p:cNvSpPr>
              <a:spLocks noChangeArrowheads="1"/>
            </p:cNvSpPr>
            <p:nvPr/>
          </p:nvSpPr>
          <p:spPr bwMode="auto">
            <a:xfrm>
              <a:off x="392" y="2710"/>
              <a:ext cx="11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b="1">
                  <a:cs typeface="Times New Roman" panose="02020603050405020304" pitchFamily="18" charset="0"/>
                </a:rPr>
                <a:t>中每一点  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graphicFrame>
          <p:nvGraphicFramePr>
            <p:cNvPr id="50200" name="Object 24"/>
            <p:cNvGraphicFramePr>
              <a:graphicFrameLocks noChangeAspect="1"/>
            </p:cNvGraphicFramePr>
            <p:nvPr/>
          </p:nvGraphicFramePr>
          <p:xfrm>
            <a:off x="1431" y="2750"/>
            <a:ext cx="149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370" name="Equation" r:id="rId9" imgW="2374900" imgH="431800" progId="Equation.DSMT4">
                    <p:embed/>
                  </p:oleObj>
                </mc:Choice>
                <mc:Fallback>
                  <p:oleObj name="Equation" r:id="rId9" imgW="2374900" imgH="431800" progId="Equation.DSMT4">
                    <p:embed/>
                    <p:pic>
                      <p:nvPicPr>
                        <p:cNvPr id="0" name="Picture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31" y="2750"/>
                          <a:ext cx="1494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202" name="Rectangle 26"/>
            <p:cNvSpPr>
              <a:spLocks noChangeArrowheads="1"/>
            </p:cNvSpPr>
            <p:nvPr/>
          </p:nvSpPr>
          <p:spPr bwMode="auto">
            <a:xfrm>
              <a:off x="2945" y="2727"/>
              <a:ext cx="24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b="1">
                  <a:cs typeface="Times New Roman" panose="02020603050405020304" pitchFamily="18" charset="0"/>
                </a:rPr>
                <a:t>都有惟一的一个实数 </a:t>
              </a:r>
              <a:r>
                <a:rPr lang="en-US" altLang="zh-CN" b="1" i="1"/>
                <a:t>y   </a:t>
              </a:r>
              <a:r>
                <a:rPr lang="en-US" altLang="zh-CN" sz="900">
                  <a:latin typeface="Arial" panose="020B0604020202020204" pitchFamily="34" charset="0"/>
                </a:rPr>
                <a:t> 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</p:grpSp>
      <p:sp>
        <p:nvSpPr>
          <p:cNvPr id="50203" name="Rectangle 27"/>
          <p:cNvSpPr>
            <a:spLocks noChangeArrowheads="1"/>
          </p:cNvSpPr>
          <p:nvPr/>
        </p:nvSpPr>
        <p:spPr bwMode="auto">
          <a:xfrm>
            <a:off x="674688" y="4978400"/>
            <a:ext cx="7966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/>
              <a:t>与之对应</a:t>
            </a:r>
            <a:r>
              <a:rPr lang="en-US" altLang="zh-CN" b="1"/>
              <a:t>,  </a:t>
            </a:r>
            <a:r>
              <a:rPr lang="zh-CN" altLang="en-US" b="1"/>
              <a:t>则称 </a:t>
            </a:r>
            <a:r>
              <a:rPr lang="en-US" altLang="zh-CN" b="1" i="1"/>
              <a:t>f </a:t>
            </a:r>
            <a:r>
              <a:rPr lang="zh-CN" altLang="en-US" b="1"/>
              <a:t>为定义在 </a:t>
            </a:r>
            <a:r>
              <a:rPr lang="en-US" altLang="zh-CN" b="1" i="1"/>
              <a:t>E </a:t>
            </a:r>
            <a:r>
              <a:rPr lang="zh-CN" altLang="en-US" b="1"/>
              <a:t>上的 </a:t>
            </a:r>
            <a:r>
              <a:rPr lang="en-US" altLang="zh-CN" b="1" i="1"/>
              <a:t>n </a:t>
            </a:r>
            <a:r>
              <a:rPr lang="zh-CN" altLang="en-US" b="1"/>
              <a:t>元函数</a:t>
            </a:r>
            <a:r>
              <a:rPr lang="en-US" altLang="zh-CN" b="1"/>
              <a:t>,  </a:t>
            </a:r>
            <a:r>
              <a:rPr lang="zh-CN" altLang="en-US" b="1"/>
              <a:t>记作 </a:t>
            </a:r>
            <a:r>
              <a:rPr lang="zh-CN" altLang="en-US"/>
              <a:t> </a:t>
            </a:r>
          </a:p>
        </p:txBody>
      </p:sp>
      <p:graphicFrame>
        <p:nvGraphicFramePr>
          <p:cNvPr id="50209" name="Object 33"/>
          <p:cNvGraphicFramePr>
            <a:graphicFrameLocks noChangeAspect="1"/>
          </p:cNvGraphicFramePr>
          <p:nvPr/>
        </p:nvGraphicFramePr>
        <p:xfrm>
          <a:off x="3671888" y="5661025"/>
          <a:ext cx="16764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371" name="Equation" r:id="rId11" imgW="1675673" imgH="393529" progId="Equation.DSMT4">
                  <p:embed/>
                </p:oleObj>
              </mc:Choice>
              <mc:Fallback>
                <p:oleObj name="Equation" r:id="rId11" imgW="1675673" imgH="393529" progId="Equation.DSMT4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1888" y="5661025"/>
                        <a:ext cx="1676400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8" name="Object 8"/>
          <p:cNvGraphicFramePr>
            <a:graphicFrameLocks noChangeAspect="1"/>
          </p:cNvGraphicFramePr>
          <p:nvPr/>
        </p:nvGraphicFramePr>
        <p:xfrm>
          <a:off x="1552575" y="1160463"/>
          <a:ext cx="60515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6" name="Equation" r:id="rId4" imgW="6057900" imgH="431800" progId="Equation.DSMT4">
                  <p:embed/>
                </p:oleObj>
              </mc:Choice>
              <mc:Fallback>
                <p:oleObj name="Equation" r:id="rId4" imgW="6057900" imgH="431800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2575" y="1160463"/>
                        <a:ext cx="605155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9" name="Rectangle 9"/>
          <p:cNvSpPr>
            <a:spLocks noChangeArrowheads="1"/>
          </p:cNvSpPr>
          <p:nvPr/>
        </p:nvSpPr>
        <p:spPr bwMode="auto">
          <a:xfrm>
            <a:off x="655638" y="484188"/>
            <a:ext cx="1755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/>
              <a:t>也常写成 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grpSp>
        <p:nvGrpSpPr>
          <p:cNvPr id="51221" name="Group 21"/>
          <p:cNvGrpSpPr>
            <a:grpSpLocks/>
          </p:cNvGrpSpPr>
          <p:nvPr/>
        </p:nvGrpSpPr>
        <p:grpSpPr bwMode="auto">
          <a:xfrm>
            <a:off x="2770188" y="1724025"/>
            <a:ext cx="3517900" cy="519113"/>
            <a:chOff x="1745" y="1086"/>
            <a:chExt cx="2216" cy="327"/>
          </a:xfrm>
        </p:grpSpPr>
        <p:graphicFrame>
          <p:nvGraphicFramePr>
            <p:cNvPr id="51207" name="Object 7"/>
            <p:cNvGraphicFramePr>
              <a:graphicFrameLocks noChangeAspect="1"/>
            </p:cNvGraphicFramePr>
            <p:nvPr/>
          </p:nvGraphicFramePr>
          <p:xfrm>
            <a:off x="2245" y="1138"/>
            <a:ext cx="171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17" name="Equation" r:id="rId6" imgW="2717800" imgH="393700" progId="Equation.DSMT4">
                    <p:embed/>
                  </p:oleObj>
                </mc:Choice>
                <mc:Fallback>
                  <p:oleObj name="Equation" r:id="rId6" imgW="2717800" imgH="393700" progId="Equation.DSMT4">
                    <p:embed/>
                    <p:pic>
                      <p:nvPicPr>
                        <p:cNvPr id="0" name="Picture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5" y="1138"/>
                          <a:ext cx="1716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210" name="Rectangle 10"/>
            <p:cNvSpPr>
              <a:spLocks noChangeArrowheads="1"/>
            </p:cNvSpPr>
            <p:nvPr/>
          </p:nvSpPr>
          <p:spPr bwMode="auto">
            <a:xfrm>
              <a:off x="1745" y="1086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zh-CN" altLang="en-US" b="1"/>
                <a:t>或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51212" name="Rectangle 12"/>
          <p:cNvSpPr>
            <a:spLocks noChangeArrowheads="1"/>
          </p:cNvSpPr>
          <p:nvPr/>
        </p:nvSpPr>
        <p:spPr bwMode="auto">
          <a:xfrm>
            <a:off x="647700" y="2384425"/>
            <a:ext cx="8037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对于后一种被称为 “点函数” 的写法</a:t>
            </a:r>
            <a:r>
              <a:rPr lang="en-US" altLang="zh-CN" b="1"/>
              <a:t>,  </a:t>
            </a:r>
            <a:r>
              <a:rPr lang="zh-CN" altLang="en-US" b="1"/>
              <a:t>它可使多元  </a:t>
            </a:r>
            <a:r>
              <a:rPr lang="zh-CN" altLang="en-US"/>
              <a:t> </a:t>
            </a:r>
          </a:p>
        </p:txBody>
      </p:sp>
      <p:sp>
        <p:nvSpPr>
          <p:cNvPr id="51213" name="Rectangle 13"/>
          <p:cNvSpPr>
            <a:spLocks noChangeArrowheads="1"/>
          </p:cNvSpPr>
          <p:nvPr/>
        </p:nvSpPr>
        <p:spPr bwMode="auto">
          <a:xfrm>
            <a:off x="609600" y="3017838"/>
            <a:ext cx="81295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函数与一元函数在形式上尽量保持一致</a:t>
            </a:r>
            <a:r>
              <a:rPr lang="en-US" altLang="zh-CN" b="1"/>
              <a:t>, </a:t>
            </a:r>
            <a:r>
              <a:rPr lang="zh-CN" altLang="en-US" b="1"/>
              <a:t>以便仿照  </a:t>
            </a:r>
            <a:r>
              <a:rPr lang="zh-CN" altLang="en-US"/>
              <a:t> </a:t>
            </a:r>
          </a:p>
        </p:txBody>
      </p:sp>
      <p:sp>
        <p:nvSpPr>
          <p:cNvPr id="51214" name="Rectangle 14"/>
          <p:cNvSpPr>
            <a:spLocks noChangeArrowheads="1"/>
          </p:cNvSpPr>
          <p:nvPr/>
        </p:nvSpPr>
        <p:spPr bwMode="auto">
          <a:xfrm>
            <a:off x="647700" y="3676650"/>
            <a:ext cx="77136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一元函数的办法来处理多元函数中的许多问题</a:t>
            </a:r>
            <a:r>
              <a:rPr lang="en-US" altLang="zh-CN" b="1"/>
              <a:t>;  </a:t>
            </a:r>
            <a:r>
              <a:rPr lang="en-US" altLang="zh-CN"/>
              <a:t> </a:t>
            </a:r>
          </a:p>
        </p:txBody>
      </p:sp>
      <p:grpSp>
        <p:nvGrpSpPr>
          <p:cNvPr id="51222" name="Group 22"/>
          <p:cNvGrpSpPr>
            <a:grpSpLocks/>
          </p:cNvGrpSpPr>
          <p:nvPr/>
        </p:nvGrpSpPr>
        <p:grpSpPr bwMode="auto">
          <a:xfrm>
            <a:off x="647700" y="4314825"/>
            <a:ext cx="7812088" cy="519113"/>
            <a:chOff x="408" y="2718"/>
            <a:chExt cx="4921" cy="327"/>
          </a:xfrm>
        </p:grpSpPr>
        <p:sp>
          <p:nvSpPr>
            <p:cNvPr id="51216" name="Rectangle 16"/>
            <p:cNvSpPr>
              <a:spLocks noChangeArrowheads="1"/>
            </p:cNvSpPr>
            <p:nvPr/>
          </p:nvSpPr>
          <p:spPr bwMode="auto">
            <a:xfrm>
              <a:off x="408" y="2718"/>
              <a:ext cx="492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zh-CN" altLang="en-US" b="1">
                  <a:cs typeface="Times New Roman" panose="02020603050405020304" pitchFamily="18" charset="0"/>
                </a:rPr>
                <a:t>同时</a:t>
              </a:r>
              <a:r>
                <a:rPr lang="en-US" altLang="zh-CN" b="1">
                  <a:cs typeface="Times New Roman" panose="02020603050405020304" pitchFamily="18" charset="0"/>
                </a:rPr>
                <a:t>,  </a:t>
              </a:r>
              <a:r>
                <a:rPr lang="zh-CN" altLang="en-US" b="1">
                  <a:cs typeface="Times New Roman" panose="02020603050405020304" pitchFamily="18" charset="0"/>
                </a:rPr>
                <a:t>还可把二元函数的很多论断推广到</a:t>
              </a:r>
              <a:r>
                <a:rPr lang="zh-CN" altLang="en-US" b="1"/>
                <a:t> 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graphicFrame>
          <p:nvGraphicFramePr>
            <p:cNvPr id="51215" name="Object 15"/>
            <p:cNvGraphicFramePr>
              <a:graphicFrameLocks noChangeAspect="1"/>
            </p:cNvGraphicFramePr>
            <p:nvPr/>
          </p:nvGraphicFramePr>
          <p:xfrm>
            <a:off x="4514" y="2772"/>
            <a:ext cx="71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318" name="Equation" r:id="rId8" imgW="1143000" imgH="393700" progId="Equation.DSMT4">
                    <p:embed/>
                  </p:oleObj>
                </mc:Choice>
                <mc:Fallback>
                  <p:oleObj name="Equation" r:id="rId8" imgW="1143000" imgH="393700" progId="Equation.DSMT4">
                    <p:embed/>
                    <p:pic>
                      <p:nvPicPr>
                        <p:cNvPr id="0" name="Picture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4" y="2772"/>
                          <a:ext cx="718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1218" name="Rectangle 18"/>
          <p:cNvSpPr>
            <a:spLocks noChangeArrowheads="1"/>
          </p:cNvSpPr>
          <p:nvPr/>
        </p:nvSpPr>
        <p:spPr bwMode="auto">
          <a:xfrm>
            <a:off x="654050" y="4976813"/>
            <a:ext cx="22621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/>
              <a:t>元函数中来</a:t>
            </a:r>
            <a:r>
              <a:rPr lang="en-US" altLang="zh-CN" b="1"/>
              <a:t>.                       </a:t>
            </a:r>
            <a:r>
              <a:rPr lang="en-US" altLang="zh-CN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2828925" y="385763"/>
            <a:ext cx="3486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zh-CN" altLang="en-US" sz="4000">
                <a:solidFill>
                  <a:srgbClr val="0000FF"/>
                </a:solidFill>
                <a:ea typeface="华文新魏" panose="02010800040101010101" pitchFamily="2" charset="-122"/>
              </a:rPr>
              <a:t>复 习 思 考 题  </a:t>
            </a:r>
          </a:p>
        </p:txBody>
      </p:sp>
      <p:sp>
        <p:nvSpPr>
          <p:cNvPr id="52233" name="Rectangle 9"/>
          <p:cNvSpPr>
            <a:spLocks noChangeArrowheads="1"/>
          </p:cNvSpPr>
          <p:nvPr/>
        </p:nvSpPr>
        <p:spPr bwMode="auto">
          <a:xfrm>
            <a:off x="646113" y="1114425"/>
            <a:ext cx="7921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cs typeface="Times New Roman" panose="02020603050405020304" pitchFamily="18" charset="0"/>
              </a:rPr>
              <a:t>1.</a:t>
            </a:r>
            <a:r>
              <a:rPr lang="en-US" altLang="zh-CN" b="1">
                <a:cs typeface="Times New Roman" panose="02020603050405020304" pitchFamily="18" charset="0"/>
              </a:rPr>
              <a:t>  </a:t>
            </a:r>
            <a:r>
              <a:rPr lang="zh-CN" altLang="en-US" b="1">
                <a:cs typeface="Times New Roman" panose="02020603050405020304" pitchFamily="18" charset="0"/>
              </a:rPr>
              <a:t>试问在 </a:t>
            </a:r>
            <a:r>
              <a:rPr lang="en-US" altLang="zh-CN" b="1">
                <a:cs typeface="Times New Roman" panose="02020603050405020304" pitchFamily="18" charset="0"/>
              </a:rPr>
              <a:t>R </a:t>
            </a:r>
            <a:r>
              <a:rPr lang="zh-CN" altLang="en-US" b="1"/>
              <a:t>中的开集、闭集、开域、闭域、区域   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52235" name="Rectangle 11"/>
          <p:cNvSpPr>
            <a:spLocks noChangeArrowheads="1"/>
          </p:cNvSpPr>
          <p:nvPr/>
        </p:nvSpPr>
        <p:spPr bwMode="auto">
          <a:xfrm>
            <a:off x="1101725" y="1736725"/>
            <a:ext cx="57197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等集合是数直线上怎样一些点集？ </a:t>
            </a:r>
            <a:r>
              <a:rPr lang="zh-CN" altLang="en-US"/>
              <a:t> </a:t>
            </a:r>
          </a:p>
        </p:txBody>
      </p:sp>
      <p:sp>
        <p:nvSpPr>
          <p:cNvPr id="52237" name="Rectangle 13"/>
          <p:cNvSpPr>
            <a:spLocks noChangeArrowheads="1"/>
          </p:cNvSpPr>
          <p:nvPr/>
        </p:nvSpPr>
        <p:spPr bwMode="auto">
          <a:xfrm>
            <a:off x="684213" y="2374900"/>
            <a:ext cx="79581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</a:rPr>
              <a:t>2. </a:t>
            </a:r>
            <a:r>
              <a:rPr lang="zh-CN" altLang="en-US" b="1"/>
              <a:t>设 </a:t>
            </a:r>
            <a:r>
              <a:rPr lang="en-US" altLang="zh-CN" b="1" i="1"/>
              <a:t>E</a:t>
            </a:r>
            <a:r>
              <a:rPr lang="en-US" altLang="zh-CN" b="1"/>
              <a:t>, </a:t>
            </a:r>
            <a:r>
              <a:rPr lang="en-US" altLang="zh-CN" b="1" i="1"/>
              <a:t>F</a:t>
            </a:r>
            <a:r>
              <a:rPr lang="en-US" altLang="zh-CN" b="1"/>
              <a:t> </a:t>
            </a:r>
            <a:r>
              <a:rPr lang="zh-CN" altLang="en-US" b="1"/>
              <a:t>分别是 </a:t>
            </a:r>
            <a:r>
              <a:rPr lang="en-US" altLang="zh-CN" b="1"/>
              <a:t>R</a:t>
            </a:r>
            <a:r>
              <a:rPr lang="en-US" altLang="zh-CN" b="1" baseline="40000"/>
              <a:t>2 </a:t>
            </a:r>
            <a:r>
              <a:rPr lang="zh-CN" altLang="en-US" b="1"/>
              <a:t>中的开集和闭集．试问在</a:t>
            </a:r>
            <a:r>
              <a:rPr lang="zh-CN" altLang="en-US"/>
              <a:t> </a:t>
            </a:r>
            <a:r>
              <a:rPr lang="en-US" altLang="zh-CN" b="1"/>
              <a:t>R</a:t>
            </a:r>
            <a:r>
              <a:rPr lang="en-US" altLang="zh-CN" b="1" baseline="40000"/>
              <a:t>3 </a:t>
            </a:r>
            <a:r>
              <a:rPr lang="en-US" altLang="zh-CN" b="1">
                <a:solidFill>
                  <a:srgbClr val="0000FF"/>
                </a:solidFill>
              </a:rPr>
              <a:t>  </a:t>
            </a:r>
          </a:p>
        </p:txBody>
      </p:sp>
      <p:sp>
        <p:nvSpPr>
          <p:cNvPr id="52248" name="Rectangle 24"/>
          <p:cNvSpPr>
            <a:spLocks noChangeArrowheads="1"/>
          </p:cNvSpPr>
          <p:nvPr/>
        </p:nvSpPr>
        <p:spPr bwMode="auto">
          <a:xfrm>
            <a:off x="1116013" y="3021013"/>
            <a:ext cx="64595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/>
              <a:t>中 </a:t>
            </a:r>
            <a:r>
              <a:rPr lang="en-US" altLang="zh-CN" b="1" i="1"/>
              <a:t>E </a:t>
            </a:r>
            <a:r>
              <a:rPr lang="zh-CN" altLang="en-US" b="1"/>
              <a:t>是否仍为开集？</a:t>
            </a:r>
            <a:r>
              <a:rPr lang="en-US" altLang="zh-CN" b="1" i="1"/>
              <a:t>F </a:t>
            </a:r>
            <a:r>
              <a:rPr lang="zh-CN" altLang="en-US" b="1"/>
              <a:t>是否仍为闭集？  </a:t>
            </a:r>
          </a:p>
        </p:txBody>
      </p:sp>
      <p:sp>
        <p:nvSpPr>
          <p:cNvPr id="52255" name="Rectangle 31"/>
          <p:cNvSpPr>
            <a:spLocks noChangeArrowheads="1"/>
          </p:cNvSpPr>
          <p:nvPr/>
        </p:nvSpPr>
        <p:spPr bwMode="auto">
          <a:xfrm>
            <a:off x="1265238" y="2362200"/>
            <a:ext cx="282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endParaRPr lang="en-US" altLang="zh-CN" sz="1800">
              <a:latin typeface="Arial" panose="020B0604020202020204" pitchFamily="34" charset="0"/>
            </a:endParaRPr>
          </a:p>
        </p:txBody>
      </p:sp>
      <p:grpSp>
        <p:nvGrpSpPr>
          <p:cNvPr id="52264" name="Group 40"/>
          <p:cNvGrpSpPr>
            <a:grpSpLocks/>
          </p:cNvGrpSpPr>
          <p:nvPr/>
        </p:nvGrpSpPr>
        <p:grpSpPr bwMode="auto">
          <a:xfrm>
            <a:off x="684213" y="3644900"/>
            <a:ext cx="7883525" cy="530225"/>
            <a:chOff x="431" y="2296"/>
            <a:chExt cx="4966" cy="334"/>
          </a:xfrm>
        </p:grpSpPr>
        <p:sp>
          <p:nvSpPr>
            <p:cNvPr id="52252" name="Rectangle 28"/>
            <p:cNvSpPr>
              <a:spLocks noChangeArrowheads="1"/>
            </p:cNvSpPr>
            <p:nvPr/>
          </p:nvSpPr>
          <p:spPr bwMode="auto">
            <a:xfrm>
              <a:off x="431" y="2296"/>
              <a:ext cx="36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b="1">
                  <a:solidFill>
                    <a:srgbClr val="0000FF"/>
                  </a:solidFill>
                </a:rPr>
                <a:t>3.</a:t>
              </a:r>
            </a:p>
          </p:txBody>
        </p:sp>
        <p:sp>
          <p:nvSpPr>
            <p:cNvPr id="52256" name="Rectangle 32"/>
            <p:cNvSpPr>
              <a:spLocks noChangeArrowheads="1"/>
            </p:cNvSpPr>
            <p:nvPr/>
          </p:nvSpPr>
          <p:spPr bwMode="auto">
            <a:xfrm>
              <a:off x="727" y="2303"/>
              <a:ext cx="467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b="1">
                  <a:cs typeface="Times New Roman" panose="02020603050405020304" pitchFamily="18" charset="0"/>
                </a:rPr>
                <a:t>R </a:t>
              </a:r>
              <a:r>
                <a:rPr lang="zh-CN" altLang="en-US" b="1">
                  <a:cs typeface="Times New Roman" panose="02020603050405020304" pitchFamily="18" charset="0"/>
                </a:rPr>
                <a:t>中的单调有界性定理和确界原理</a:t>
              </a:r>
              <a:r>
                <a:rPr lang="en-US" altLang="zh-CN" b="1">
                  <a:cs typeface="Times New Roman" panose="02020603050405020304" pitchFamily="18" charset="0"/>
                </a:rPr>
                <a:t>,  </a:t>
              </a:r>
              <a:r>
                <a:rPr lang="zh-CN" altLang="en-US" b="1">
                  <a:cs typeface="Times New Roman" panose="02020603050405020304" pitchFamily="18" charset="0"/>
                </a:rPr>
                <a:t>为什么在 </a:t>
              </a:r>
              <a:endParaRPr lang="zh-CN" altLang="en-US" b="1" baseline="40000"/>
            </a:p>
          </p:txBody>
        </p:sp>
      </p:grpSp>
      <p:sp>
        <p:nvSpPr>
          <p:cNvPr id="52257" name="Rectangle 33"/>
          <p:cNvSpPr>
            <a:spLocks noChangeArrowheads="1"/>
          </p:cNvSpPr>
          <p:nvPr/>
        </p:nvSpPr>
        <p:spPr bwMode="auto">
          <a:xfrm>
            <a:off x="1265238" y="4267200"/>
            <a:ext cx="212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sz="900"/>
              <a:t> </a:t>
            </a:r>
            <a:endParaRPr lang="en-US" altLang="zh-CN" sz="1800">
              <a:latin typeface="Arial" panose="020B0604020202020204" pitchFamily="34" charset="0"/>
            </a:endParaRPr>
          </a:p>
        </p:txBody>
      </p:sp>
      <p:sp>
        <p:nvSpPr>
          <p:cNvPr id="52258" name="Text Box 34"/>
          <p:cNvSpPr txBox="1">
            <a:spLocks noChangeArrowheads="1"/>
          </p:cNvSpPr>
          <p:nvPr/>
        </p:nvSpPr>
        <p:spPr bwMode="auto">
          <a:xfrm>
            <a:off x="1187450" y="4329113"/>
            <a:ext cx="69135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/>
              <a:t>R</a:t>
            </a:r>
            <a:r>
              <a:rPr lang="en-US" altLang="zh-CN" b="1" baseline="40000"/>
              <a:t>2 </a:t>
            </a:r>
            <a:r>
              <a:rPr lang="zh-CN" altLang="en-US" b="1"/>
              <a:t>中没有直接对应的命题？</a:t>
            </a:r>
          </a:p>
        </p:txBody>
      </p:sp>
      <p:grpSp>
        <p:nvGrpSpPr>
          <p:cNvPr id="52265" name="Group 41"/>
          <p:cNvGrpSpPr>
            <a:grpSpLocks/>
          </p:cNvGrpSpPr>
          <p:nvPr/>
        </p:nvGrpSpPr>
        <p:grpSpPr bwMode="auto">
          <a:xfrm>
            <a:off x="676275" y="4949825"/>
            <a:ext cx="7820025" cy="519113"/>
            <a:chOff x="426" y="3118"/>
            <a:chExt cx="4926" cy="327"/>
          </a:xfrm>
        </p:grpSpPr>
        <p:sp>
          <p:nvSpPr>
            <p:cNvPr id="52261" name="Rectangle 37"/>
            <p:cNvSpPr>
              <a:spLocks noChangeArrowheads="1"/>
            </p:cNvSpPr>
            <p:nvPr/>
          </p:nvSpPr>
          <p:spPr bwMode="auto">
            <a:xfrm>
              <a:off x="426" y="3118"/>
              <a:ext cx="49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b="1">
                  <a:solidFill>
                    <a:srgbClr val="0000FF"/>
                  </a:solidFill>
                </a:rPr>
                <a:t>4.</a:t>
              </a:r>
              <a:r>
                <a:rPr lang="en-US" altLang="zh-CN" b="1">
                  <a:solidFill>
                    <a:srgbClr val="0000FF"/>
                  </a:solidFill>
                  <a:latin typeface="Arial" panose="020B0604020202020204" pitchFamily="34" charset="0"/>
                </a:rPr>
                <a:t>  </a:t>
              </a:r>
              <a:r>
                <a:rPr lang="zh-CN" altLang="en-US" b="1"/>
                <a:t>为什么说 “在一切平面点集中，只有 </a:t>
              </a:r>
              <a:r>
                <a:rPr lang="en-US" altLang="zh-CN" b="1"/>
                <a:t>R</a:t>
              </a:r>
              <a:r>
                <a:rPr lang="en-US" altLang="zh-CN" b="1" baseline="40000"/>
                <a:t>2 </a:t>
              </a:r>
              <a:r>
                <a:rPr lang="zh-CN" altLang="en-US" b="1"/>
                <a:t>与 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graphicFrame>
          <p:nvGraphicFramePr>
            <p:cNvPr id="52260" name="Object 36"/>
            <p:cNvGraphicFramePr>
              <a:graphicFrameLocks noChangeAspect="1"/>
            </p:cNvGraphicFramePr>
            <p:nvPr/>
          </p:nvGraphicFramePr>
          <p:xfrm>
            <a:off x="4951" y="3187"/>
            <a:ext cx="210" cy="1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297" name="Equation" r:id="rId4" imgW="330057" imgH="317362" progId="Equation.DSMT4">
                    <p:embed/>
                  </p:oleObj>
                </mc:Choice>
                <mc:Fallback>
                  <p:oleObj name="Equation" r:id="rId4" imgW="330057" imgH="317362" progId="Equation.DSMT4">
                    <p:embed/>
                    <p:pic>
                      <p:nvPicPr>
                        <p:cNvPr id="0" name="Picture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51" y="3187"/>
                          <a:ext cx="210" cy="1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2262" name="Rectangle 38"/>
          <p:cNvSpPr>
            <a:spLocks noChangeArrowheads="1"/>
          </p:cNvSpPr>
          <p:nvPr/>
        </p:nvSpPr>
        <p:spPr bwMode="auto">
          <a:xfrm>
            <a:off x="1044575" y="5584825"/>
            <a:ext cx="39417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>
                <a:latin typeface="Arial" panose="020B0604020202020204" pitchFamily="34" charset="0"/>
              </a:rPr>
              <a:t> </a:t>
            </a:r>
            <a:r>
              <a:rPr lang="zh-CN" altLang="en-US" b="1"/>
              <a:t>是既开又闭的点集” ？  </a:t>
            </a:r>
            <a:endParaRPr lang="zh-CN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307" name="Group 59"/>
          <p:cNvGrpSpPr>
            <a:grpSpLocks/>
          </p:cNvGrpSpPr>
          <p:nvPr/>
        </p:nvGrpSpPr>
        <p:grpSpPr bwMode="auto">
          <a:xfrm>
            <a:off x="658813" y="441325"/>
            <a:ext cx="7369175" cy="528638"/>
            <a:chOff x="415" y="278"/>
            <a:chExt cx="4642" cy="333"/>
          </a:xfrm>
        </p:grpSpPr>
        <p:sp>
          <p:nvSpPr>
            <p:cNvPr id="53256" name="Rectangle 8"/>
            <p:cNvSpPr>
              <a:spLocks noChangeArrowheads="1"/>
            </p:cNvSpPr>
            <p:nvPr/>
          </p:nvSpPr>
          <p:spPr bwMode="auto">
            <a:xfrm>
              <a:off x="415" y="278"/>
              <a:ext cx="373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b="1">
                  <a:solidFill>
                    <a:srgbClr val="0000FF"/>
                  </a:solidFill>
                </a:rPr>
                <a:t>5.</a:t>
              </a:r>
              <a:r>
                <a:rPr lang="en-US" altLang="zh-CN" b="1">
                  <a:solidFill>
                    <a:srgbClr val="0000FF"/>
                  </a:solidFill>
                  <a:latin typeface="Arial" panose="020B0604020202020204" pitchFamily="34" charset="0"/>
                </a:rPr>
                <a:t>  </a:t>
              </a:r>
              <a:r>
                <a:rPr lang="zh-CN" altLang="en-US" b="1"/>
                <a:t>前面正文中有如下命题：设 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graphicFrame>
          <p:nvGraphicFramePr>
            <p:cNvPr id="53255" name="Object 7"/>
            <p:cNvGraphicFramePr>
              <a:graphicFrameLocks noChangeAspect="1"/>
            </p:cNvGraphicFramePr>
            <p:nvPr/>
          </p:nvGraphicFramePr>
          <p:xfrm>
            <a:off x="3465" y="294"/>
            <a:ext cx="813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682" name="Equation" r:id="rId4" imgW="1295400" imgH="482600" progId="Equation.DSMT4">
                    <p:embed/>
                  </p:oleObj>
                </mc:Choice>
                <mc:Fallback>
                  <p:oleObj name="Equation" r:id="rId4" imgW="1295400" imgH="482600" progId="Equation.DSMT4">
                    <p:embed/>
                    <p:pic>
                      <p:nvPicPr>
                        <p:cNvPr id="0" name="Picture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5" y="294"/>
                          <a:ext cx="813" cy="3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57" name="Rectangle 9"/>
            <p:cNvSpPr>
              <a:spLocks noChangeArrowheads="1"/>
            </p:cNvSpPr>
            <p:nvPr/>
          </p:nvSpPr>
          <p:spPr bwMode="auto">
            <a:xfrm>
              <a:off x="4309" y="284"/>
              <a:ext cx="7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zh-CN" altLang="en-US" b="1"/>
                <a:t>则有  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53259" name="Object 11"/>
          <p:cNvGraphicFramePr>
            <a:graphicFrameLocks noChangeAspect="1"/>
          </p:cNvGraphicFramePr>
          <p:nvPr/>
        </p:nvGraphicFramePr>
        <p:xfrm>
          <a:off x="1101725" y="1184275"/>
          <a:ext cx="7323138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83" name="Equation" r:id="rId6" imgW="7327900" imgH="635000" progId="Equation.DSMT4">
                  <p:embed/>
                </p:oleObj>
              </mc:Choice>
              <mc:Fallback>
                <p:oleObj name="Equation" r:id="rId6" imgW="7327900" imgH="635000" progId="Equation.DSMT4">
                  <p:embed/>
                  <p:pic>
                    <p:nvPicPr>
                      <p:cNvPr id="0" name="Picture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1725" y="1184275"/>
                        <a:ext cx="7323138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0" name="Rectangle 12"/>
          <p:cNvSpPr>
            <a:spLocks noChangeArrowheads="1"/>
          </p:cNvSpPr>
          <p:nvPr/>
        </p:nvSpPr>
        <p:spPr bwMode="auto">
          <a:xfrm>
            <a:off x="1087438" y="1724025"/>
            <a:ext cx="3124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/>
              <a:t>试为之写出证明．</a:t>
            </a:r>
          </a:p>
        </p:txBody>
      </p:sp>
      <p:graphicFrame>
        <p:nvGraphicFramePr>
          <p:cNvPr id="53290" name="Object 42"/>
          <p:cNvGraphicFramePr>
            <a:graphicFrameLocks noChangeAspect="1"/>
          </p:cNvGraphicFramePr>
          <p:nvPr/>
        </p:nvGraphicFramePr>
        <p:xfrm>
          <a:off x="1185863" y="3055938"/>
          <a:ext cx="3122612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84" name="Equation" r:id="rId8" imgW="3124200" imgH="482600" progId="Equation.DSMT4">
                  <p:embed/>
                </p:oleObj>
              </mc:Choice>
              <mc:Fallback>
                <p:oleObj name="Equation" r:id="rId8" imgW="3124200" imgH="482600" progId="Equation.DSMT4">
                  <p:embed/>
                  <p:pic>
                    <p:nvPicPr>
                      <p:cNvPr id="0" name="Picture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5863" y="3055938"/>
                        <a:ext cx="3122612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91" name="Object 43"/>
          <p:cNvGraphicFramePr>
            <a:graphicFrameLocks noChangeAspect="1"/>
          </p:cNvGraphicFramePr>
          <p:nvPr/>
        </p:nvGraphicFramePr>
        <p:xfrm>
          <a:off x="1211263" y="4327525"/>
          <a:ext cx="30988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85" name="Equation" r:id="rId10" imgW="3098800" imgH="482600" progId="Equation.DSMT4">
                  <p:embed/>
                </p:oleObj>
              </mc:Choice>
              <mc:Fallback>
                <p:oleObj name="Equation" r:id="rId10" imgW="3098800" imgH="482600" progId="Equation.DSMT4">
                  <p:embed/>
                  <p:pic>
                    <p:nvPicPr>
                      <p:cNvPr id="0" name="Picture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1263" y="4327525"/>
                        <a:ext cx="309880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309" name="Group 61"/>
          <p:cNvGrpSpPr>
            <a:grpSpLocks/>
          </p:cNvGrpSpPr>
          <p:nvPr/>
        </p:nvGrpSpPr>
        <p:grpSpPr bwMode="auto">
          <a:xfrm>
            <a:off x="4821238" y="3465513"/>
            <a:ext cx="3351212" cy="2447925"/>
            <a:chOff x="3037" y="2183"/>
            <a:chExt cx="2111" cy="1542"/>
          </a:xfrm>
        </p:grpSpPr>
        <p:grpSp>
          <p:nvGrpSpPr>
            <p:cNvPr id="53293" name="Group 45"/>
            <p:cNvGrpSpPr>
              <a:grpSpLocks/>
            </p:cNvGrpSpPr>
            <p:nvPr/>
          </p:nvGrpSpPr>
          <p:grpSpPr bwMode="auto">
            <a:xfrm>
              <a:off x="3037" y="2183"/>
              <a:ext cx="2111" cy="1061"/>
              <a:chOff x="4066" y="6240"/>
              <a:chExt cx="5277" cy="2652"/>
            </a:xfrm>
          </p:grpSpPr>
          <p:sp>
            <p:nvSpPr>
              <p:cNvPr id="53294" name="AutoShape 46"/>
              <p:cNvSpPr>
                <a:spLocks noChangeArrowheads="1"/>
              </p:cNvSpPr>
              <p:nvPr/>
            </p:nvSpPr>
            <p:spPr bwMode="auto">
              <a:xfrm rot="1590877">
                <a:off x="4066" y="6552"/>
                <a:ext cx="3570" cy="2340"/>
              </a:xfrm>
              <a:custGeom>
                <a:avLst/>
                <a:gdLst>
                  <a:gd name="T0" fmla="*/ 10860 w 21600"/>
                  <a:gd name="T1" fmla="*/ 2187 h 21600"/>
                  <a:gd name="T2" fmla="*/ 2928 w 21600"/>
                  <a:gd name="T3" fmla="*/ 10800 h 21600"/>
                  <a:gd name="T4" fmla="*/ 10860 w 21600"/>
                  <a:gd name="T5" fmla="*/ 21600 h 21600"/>
                  <a:gd name="T6" fmla="*/ 18672 w 21600"/>
                  <a:gd name="T7" fmla="*/ 10800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5037 w 21600"/>
                  <a:gd name="T13" fmla="*/ 2277 h 21600"/>
                  <a:gd name="T14" fmla="*/ 16557 w 21600"/>
                  <a:gd name="T15" fmla="*/ 13677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0860" y="2187"/>
                    </a:moveTo>
                    <a:cubicBezTo>
                      <a:pt x="10451" y="1746"/>
                      <a:pt x="9529" y="1018"/>
                      <a:pt x="9015" y="730"/>
                    </a:cubicBezTo>
                    <a:cubicBezTo>
                      <a:pt x="7865" y="152"/>
                      <a:pt x="6685" y="0"/>
                      <a:pt x="5415" y="0"/>
                    </a:cubicBezTo>
                    <a:cubicBezTo>
                      <a:pt x="4175" y="152"/>
                      <a:pt x="2995" y="575"/>
                      <a:pt x="1967" y="1305"/>
                    </a:cubicBezTo>
                    <a:cubicBezTo>
                      <a:pt x="1150" y="2187"/>
                      <a:pt x="575" y="3222"/>
                      <a:pt x="242" y="4220"/>
                    </a:cubicBezTo>
                    <a:cubicBezTo>
                      <a:pt x="0" y="5410"/>
                      <a:pt x="242" y="6560"/>
                      <a:pt x="575" y="7597"/>
                    </a:cubicBezTo>
                    <a:lnTo>
                      <a:pt x="10860" y="21600"/>
                    </a:lnTo>
                    <a:lnTo>
                      <a:pt x="20995" y="7597"/>
                    </a:lnTo>
                    <a:cubicBezTo>
                      <a:pt x="21480" y="6560"/>
                      <a:pt x="21600" y="5410"/>
                      <a:pt x="21480" y="4220"/>
                    </a:cubicBezTo>
                    <a:cubicBezTo>
                      <a:pt x="21115" y="3222"/>
                      <a:pt x="20420" y="2187"/>
                      <a:pt x="19632" y="1305"/>
                    </a:cubicBezTo>
                    <a:cubicBezTo>
                      <a:pt x="18575" y="575"/>
                      <a:pt x="17425" y="152"/>
                      <a:pt x="16275" y="0"/>
                    </a:cubicBezTo>
                    <a:cubicBezTo>
                      <a:pt x="15005" y="0"/>
                      <a:pt x="13735" y="152"/>
                      <a:pt x="12705" y="730"/>
                    </a:cubicBezTo>
                    <a:cubicBezTo>
                      <a:pt x="12176" y="1018"/>
                      <a:pt x="11254" y="1746"/>
                      <a:pt x="10860" y="2187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DDFF">
                      <a:gamma/>
                      <a:shade val="46275"/>
                      <a:invGamma/>
                    </a:srgbClr>
                  </a:gs>
                  <a:gs pos="50000">
                    <a:srgbClr val="FFDDFF"/>
                  </a:gs>
                  <a:gs pos="100000">
                    <a:srgbClr val="FFDDFF">
                      <a:gamma/>
                      <a:shade val="46275"/>
                      <a:invGamma/>
                    </a:srgbClr>
                  </a:gs>
                </a:gsLst>
                <a:lin ang="0" scaled="1"/>
              </a:gradFill>
              <a:ln w="9525">
                <a:solidFill>
                  <a:srgbClr val="00808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3295" name="Line 47"/>
              <p:cNvSpPr>
                <a:spLocks noChangeShapeType="1"/>
              </p:cNvSpPr>
              <p:nvPr/>
            </p:nvSpPr>
            <p:spPr bwMode="auto">
              <a:xfrm flipV="1">
                <a:off x="6376" y="6651"/>
                <a:ext cx="2415" cy="1248"/>
              </a:xfrm>
              <a:prstGeom prst="line">
                <a:avLst/>
              </a:prstGeom>
              <a:noFill/>
              <a:ln w="19050">
                <a:solidFill>
                  <a:srgbClr val="0000FF"/>
                </a:solidFill>
                <a:round/>
                <a:headEnd type="oval" w="med" len="med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53296" name="Object 48"/>
              <p:cNvGraphicFramePr>
                <a:graphicFrameLocks noChangeAspect="1"/>
              </p:cNvGraphicFramePr>
              <p:nvPr/>
            </p:nvGraphicFramePr>
            <p:xfrm>
              <a:off x="5221" y="6963"/>
              <a:ext cx="435" cy="4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686" name="Equation" r:id="rId12" imgW="279279" imgH="266584" progId="Equation.DSMT4">
                      <p:embed/>
                    </p:oleObj>
                  </mc:Choice>
                  <mc:Fallback>
                    <p:oleObj name="Equation" r:id="rId12" imgW="279279" imgH="266584" progId="Equation.DSMT4">
                      <p:embed/>
                      <p:pic>
                        <p:nvPicPr>
                          <p:cNvPr id="0" name="Picture 9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21" y="6963"/>
                            <a:ext cx="435" cy="43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3297" name="Object 49"/>
              <p:cNvGraphicFramePr>
                <a:graphicFrameLocks noChangeAspect="1"/>
              </p:cNvGraphicFramePr>
              <p:nvPr/>
            </p:nvGraphicFramePr>
            <p:xfrm>
              <a:off x="6928" y="6552"/>
              <a:ext cx="703" cy="5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687" name="Equation" r:id="rId14" imgW="444307" imgH="342751" progId="Equation.DSMT4">
                      <p:embed/>
                    </p:oleObj>
                  </mc:Choice>
                  <mc:Fallback>
                    <p:oleObj name="Equation" r:id="rId14" imgW="444307" imgH="342751" progId="Equation.DSMT4">
                      <p:embed/>
                      <p:pic>
                        <p:nvPicPr>
                          <p:cNvPr id="0" name="Picture 9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928" y="6552"/>
                            <a:ext cx="703" cy="53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3298" name="Object 50"/>
              <p:cNvGraphicFramePr>
                <a:graphicFrameLocks noChangeAspect="1"/>
              </p:cNvGraphicFramePr>
              <p:nvPr/>
            </p:nvGraphicFramePr>
            <p:xfrm>
              <a:off x="5746" y="7743"/>
              <a:ext cx="435" cy="4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688" name="Equation" r:id="rId16" imgW="266353" imgH="266353" progId="Equation.DSMT4">
                      <p:embed/>
                    </p:oleObj>
                  </mc:Choice>
                  <mc:Fallback>
                    <p:oleObj name="Equation" r:id="rId16" imgW="266353" imgH="266353" progId="Equation.DSMT4">
                      <p:embed/>
                      <p:pic>
                        <p:nvPicPr>
                          <p:cNvPr id="0" name="Picture 9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746" y="7743"/>
                            <a:ext cx="435" cy="43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53299" name="Object 51"/>
              <p:cNvGraphicFramePr>
                <a:graphicFrameLocks noChangeAspect="1"/>
              </p:cNvGraphicFramePr>
              <p:nvPr/>
            </p:nvGraphicFramePr>
            <p:xfrm>
              <a:off x="8908" y="6240"/>
              <a:ext cx="435" cy="43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3689" name="Equation" r:id="rId18" imgW="266353" imgH="266353" progId="Equation.DSMT4">
                      <p:embed/>
                    </p:oleObj>
                  </mc:Choice>
                  <mc:Fallback>
                    <p:oleObj name="Equation" r:id="rId18" imgW="266353" imgH="266353" progId="Equation.DSMT4">
                      <p:embed/>
                      <p:pic>
                        <p:nvPicPr>
                          <p:cNvPr id="0" name="Picture 9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908" y="6240"/>
                            <a:ext cx="435" cy="43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53300" name="Text Box 52"/>
            <p:cNvSpPr txBox="1">
              <a:spLocks noChangeArrowheads="1"/>
            </p:cNvSpPr>
            <p:nvPr/>
          </p:nvSpPr>
          <p:spPr bwMode="auto">
            <a:xfrm>
              <a:off x="3494" y="3380"/>
              <a:ext cx="1176" cy="3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sz="2600" b="1"/>
                <a:t>图 </a:t>
              </a:r>
              <a:r>
                <a:rPr lang="en-US" altLang="zh-CN" sz="2600" b="1"/>
                <a:t>16 – 14</a:t>
              </a:r>
              <a:endParaRPr lang="en-US" altLang="zh-CN"/>
            </a:p>
          </p:txBody>
        </p:sp>
      </p:grpSp>
      <p:graphicFrame>
        <p:nvGraphicFramePr>
          <p:cNvPr id="53301" name="Object 53"/>
          <p:cNvGraphicFramePr>
            <a:graphicFrameLocks noChangeAspect="1"/>
          </p:cNvGraphicFramePr>
          <p:nvPr/>
        </p:nvGraphicFramePr>
        <p:xfrm>
          <a:off x="1198563" y="3716338"/>
          <a:ext cx="3086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90" name="Equation" r:id="rId20" imgW="3086100" imgH="431800" progId="Equation.DSMT4">
                  <p:embed/>
                </p:oleObj>
              </mc:Choice>
              <mc:Fallback>
                <p:oleObj name="Equation" r:id="rId20" imgW="3086100" imgH="431800" progId="Equation.DSMT4">
                  <p:embed/>
                  <p:pic>
                    <p:nvPicPr>
                      <p:cNvPr id="0" name="Picture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8563" y="3716338"/>
                        <a:ext cx="3086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302" name="Object 54"/>
          <p:cNvGraphicFramePr>
            <a:graphicFrameLocks noChangeAspect="1"/>
          </p:cNvGraphicFramePr>
          <p:nvPr/>
        </p:nvGraphicFramePr>
        <p:xfrm>
          <a:off x="1160463" y="5648325"/>
          <a:ext cx="2603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91" name="Equation" r:id="rId22" imgW="2603500" imgH="431800" progId="Equation.DSMT4">
                  <p:embed/>
                </p:oleObj>
              </mc:Choice>
              <mc:Fallback>
                <p:oleObj name="Equation" r:id="rId22" imgW="2603500" imgH="431800" progId="Equation.DSMT4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0463" y="5648325"/>
                        <a:ext cx="2603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308" name="Group 60"/>
          <p:cNvGrpSpPr>
            <a:grpSpLocks/>
          </p:cNvGrpSpPr>
          <p:nvPr/>
        </p:nvGrpSpPr>
        <p:grpSpPr bwMode="auto">
          <a:xfrm>
            <a:off x="647700" y="2349500"/>
            <a:ext cx="6864350" cy="519113"/>
            <a:chOff x="408" y="1480"/>
            <a:chExt cx="4324" cy="327"/>
          </a:xfrm>
        </p:grpSpPr>
        <p:sp>
          <p:nvSpPr>
            <p:cNvPr id="53304" name="Text Box 56"/>
            <p:cNvSpPr txBox="1">
              <a:spLocks noChangeArrowheads="1"/>
            </p:cNvSpPr>
            <p:nvPr/>
          </p:nvSpPr>
          <p:spPr bwMode="auto">
            <a:xfrm>
              <a:off x="408" y="1480"/>
              <a:ext cx="54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b="1">
                  <a:solidFill>
                    <a:srgbClr val="0000FF"/>
                  </a:solidFill>
                </a:rPr>
                <a:t>6.</a:t>
              </a:r>
              <a:endParaRPr lang="en-US" altLang="zh-CN"/>
            </a:p>
          </p:txBody>
        </p:sp>
        <p:graphicFrame>
          <p:nvGraphicFramePr>
            <p:cNvPr id="53305" name="Object 57"/>
            <p:cNvGraphicFramePr>
              <a:graphicFrameLocks noChangeAspect="1"/>
            </p:cNvGraphicFramePr>
            <p:nvPr/>
          </p:nvGraphicFramePr>
          <p:xfrm>
            <a:off x="748" y="1532"/>
            <a:ext cx="398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692" name="Equation" r:id="rId24" imgW="6324600" imgH="406400" progId="Equation.DSMT4">
                    <p:embed/>
                  </p:oleObj>
                </mc:Choice>
                <mc:Fallback>
                  <p:oleObj name="Equation" r:id="rId24" imgW="6324600" imgH="406400" progId="Equation.DSMT4">
                    <p:embed/>
                    <p:pic>
                      <p:nvPicPr>
                        <p:cNvPr id="0" name="Picture 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8" y="1532"/>
                          <a:ext cx="3984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3306" name="Object 58"/>
          <p:cNvGraphicFramePr>
            <a:graphicFrameLocks noChangeAspect="1"/>
          </p:cNvGraphicFramePr>
          <p:nvPr/>
        </p:nvGraphicFramePr>
        <p:xfrm>
          <a:off x="1212850" y="5013325"/>
          <a:ext cx="3022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93" name="Equation" r:id="rId26" imgW="3022600" imgH="431800" progId="Equation.DSMT4">
                  <p:embed/>
                </p:oleObj>
              </mc:Choice>
              <mc:Fallback>
                <p:oleObj name="Equation" r:id="rId26" imgW="3022600" imgH="431800" progId="Equation.DSMT4">
                  <p:embed/>
                  <p:pic>
                    <p:nvPicPr>
                      <p:cNvPr id="0" name="Picture 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2850" y="5013325"/>
                        <a:ext cx="3022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684213" y="455613"/>
            <a:ext cx="79200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latin typeface="Arial" panose="020B0604020202020204" pitchFamily="34" charset="0"/>
              </a:rPr>
              <a:t>由于点</a:t>
            </a:r>
            <a:r>
              <a:rPr lang="zh-CN" altLang="en-US" b="1"/>
              <a:t> </a:t>
            </a:r>
            <a:r>
              <a:rPr lang="en-US" altLang="zh-CN" b="1" i="1"/>
              <a:t>A </a:t>
            </a:r>
            <a:r>
              <a:rPr lang="zh-CN" altLang="en-US" b="1">
                <a:latin typeface="Arial" panose="020B0604020202020204" pitchFamily="34" charset="0"/>
              </a:rPr>
              <a:t>的任意圆邻域可以包含在点</a:t>
            </a:r>
            <a:r>
              <a:rPr lang="zh-CN" altLang="en-US" b="1"/>
              <a:t> </a:t>
            </a:r>
            <a:r>
              <a:rPr lang="en-US" altLang="zh-CN" b="1" i="1"/>
              <a:t>A </a:t>
            </a:r>
            <a:r>
              <a:rPr lang="zh-CN" altLang="en-US" b="1">
                <a:latin typeface="Arial" panose="020B0604020202020204" pitchFamily="34" charset="0"/>
              </a:rPr>
              <a:t>的某一</a:t>
            </a:r>
          </a:p>
        </p:txBody>
      </p:sp>
      <p:grpSp>
        <p:nvGrpSpPr>
          <p:cNvPr id="8222" name="Group 30"/>
          <p:cNvGrpSpPr>
            <a:grpSpLocks/>
          </p:cNvGrpSpPr>
          <p:nvPr/>
        </p:nvGrpSpPr>
        <p:grpSpPr bwMode="auto">
          <a:xfrm>
            <a:off x="323528" y="1119188"/>
            <a:ext cx="8820472" cy="519112"/>
            <a:chOff x="431" y="705"/>
            <a:chExt cx="4876" cy="327"/>
          </a:xfrm>
        </p:grpSpPr>
        <p:sp>
          <p:nvSpPr>
            <p:cNvPr id="8219" name="Rectangle 27"/>
            <p:cNvSpPr>
              <a:spLocks noChangeArrowheads="1"/>
            </p:cNvSpPr>
            <p:nvPr/>
          </p:nvSpPr>
          <p:spPr bwMode="auto">
            <a:xfrm>
              <a:off x="431" y="705"/>
              <a:ext cx="48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b="1" dirty="0"/>
                <a:t>方邻域之内</a:t>
              </a:r>
              <a:r>
                <a:rPr lang="en-US" altLang="zh-CN" b="1" dirty="0"/>
                <a:t>(</a:t>
              </a:r>
              <a:r>
                <a:rPr lang="zh-CN" altLang="en-US" b="1" dirty="0"/>
                <a:t>反之亦然</a:t>
              </a:r>
              <a:r>
                <a:rPr lang="en-US" altLang="zh-CN" b="1" dirty="0"/>
                <a:t>),  </a:t>
              </a:r>
              <a:r>
                <a:rPr lang="zh-CN" altLang="en-US" b="1" dirty="0"/>
                <a:t>因此通常用“点 </a:t>
              </a:r>
              <a:r>
                <a:rPr lang="en-US" altLang="zh-CN" b="1" i="1" dirty="0"/>
                <a:t>A </a:t>
              </a:r>
              <a:r>
                <a:rPr lang="zh-CN" altLang="en-US" b="1" dirty="0"/>
                <a:t>的    邻</a:t>
              </a:r>
            </a:p>
          </p:txBody>
        </p:sp>
        <p:graphicFrame>
          <p:nvGraphicFramePr>
            <p:cNvPr id="8203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64724996"/>
                </p:ext>
              </p:extLst>
            </p:nvPr>
          </p:nvGraphicFramePr>
          <p:xfrm>
            <a:off x="4352" y="744"/>
            <a:ext cx="23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10" name="Equation" r:id="rId4" imgW="368140" imgH="393529" progId="Equation.DSMT4">
                    <p:embed/>
                  </p:oleObj>
                </mc:Choice>
                <mc:Fallback>
                  <p:oleObj name="Equation" r:id="rId4" imgW="368140" imgH="393529" progId="Equation.DSMT4">
                    <p:embed/>
                    <p:pic>
                      <p:nvPicPr>
                        <p:cNvPr id="0" name="Picture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52" y="744"/>
                          <a:ext cx="232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223" name="Group 31"/>
          <p:cNvGrpSpPr>
            <a:grpSpLocks/>
          </p:cNvGrpSpPr>
          <p:nvPr/>
        </p:nvGrpSpPr>
        <p:grpSpPr bwMode="auto">
          <a:xfrm>
            <a:off x="431540" y="2312876"/>
            <a:ext cx="5073650" cy="519112"/>
            <a:chOff x="431" y="1493"/>
            <a:chExt cx="3196" cy="327"/>
          </a:xfrm>
        </p:grpSpPr>
        <p:sp>
          <p:nvSpPr>
            <p:cNvPr id="8221" name="Rectangle 29"/>
            <p:cNvSpPr>
              <a:spLocks noChangeArrowheads="1"/>
            </p:cNvSpPr>
            <p:nvPr/>
          </p:nvSpPr>
          <p:spPr bwMode="auto">
            <a:xfrm>
              <a:off x="431" y="1493"/>
              <a:ext cx="31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/>
                <a:t>用记号              或           来表示</a:t>
              </a:r>
              <a:r>
                <a:rPr lang="en-US" altLang="zh-CN" b="1"/>
                <a:t>.</a:t>
              </a:r>
              <a:r>
                <a:rPr lang="en-US" altLang="zh-CN"/>
                <a:t> </a:t>
              </a:r>
            </a:p>
          </p:txBody>
        </p:sp>
        <p:graphicFrame>
          <p:nvGraphicFramePr>
            <p:cNvPr id="8204" name="Object 12"/>
            <p:cNvGraphicFramePr>
              <a:graphicFrameLocks noChangeAspect="1"/>
            </p:cNvGraphicFramePr>
            <p:nvPr/>
          </p:nvGraphicFramePr>
          <p:xfrm>
            <a:off x="1194" y="1552"/>
            <a:ext cx="73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11" name="Equation" r:id="rId6" imgW="1167893" imgH="393529" progId="Equation.DSMT4">
                    <p:embed/>
                  </p:oleObj>
                </mc:Choice>
                <mc:Fallback>
                  <p:oleObj name="Equation" r:id="rId6" imgW="1167893" imgH="393529" progId="Equation.DSMT4">
                    <p:embed/>
                    <p:pic>
                      <p:nvPicPr>
                        <p:cNvPr id="0" name="Picture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4" y="1552"/>
                          <a:ext cx="736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05" name="Object 13"/>
            <p:cNvGraphicFramePr>
              <a:graphicFrameLocks noChangeAspect="1"/>
            </p:cNvGraphicFramePr>
            <p:nvPr/>
          </p:nvGraphicFramePr>
          <p:xfrm>
            <a:off x="2256" y="1560"/>
            <a:ext cx="52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12" name="Equation" r:id="rId8" imgW="825500" imgH="393700" progId="Equation.DSMT4">
                    <p:embed/>
                  </p:oleObj>
                </mc:Choice>
                <mc:Fallback>
                  <p:oleObj name="Equation" r:id="rId8" imgW="825500" imgH="393700" progId="Equation.DSMT4">
                    <p:embed/>
                    <p:pic>
                      <p:nvPicPr>
                        <p:cNvPr id="0" name="Picture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1560"/>
                          <a:ext cx="520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207" name="Text Box 15"/>
          <p:cNvSpPr txBox="1">
            <a:spLocks noChangeArrowheads="1"/>
          </p:cNvSpPr>
          <p:nvPr/>
        </p:nvSpPr>
        <p:spPr bwMode="auto">
          <a:xfrm>
            <a:off x="719572" y="2924944"/>
            <a:ext cx="4283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latin typeface="Arial" panose="020B0604020202020204" pitchFamily="34" charset="0"/>
              </a:rPr>
              <a:t>点</a:t>
            </a:r>
            <a:r>
              <a:rPr lang="zh-CN" altLang="en-US" b="1" dirty="0"/>
              <a:t> </a:t>
            </a:r>
            <a:r>
              <a:rPr lang="en-US" altLang="zh-CN" b="1" i="1" dirty="0"/>
              <a:t>A </a:t>
            </a:r>
            <a:r>
              <a:rPr lang="zh-CN" altLang="en-US" b="1" dirty="0">
                <a:latin typeface="Arial" panose="020B0604020202020204" pitchFamily="34" charset="0"/>
              </a:rPr>
              <a:t>的</a:t>
            </a:r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</a:rPr>
              <a:t>空心邻域</a:t>
            </a:r>
            <a:r>
              <a:rPr lang="zh-CN" altLang="en-US" b="1" dirty="0">
                <a:latin typeface="Arial" panose="020B0604020202020204" pitchFamily="34" charset="0"/>
              </a:rPr>
              <a:t>是指</a:t>
            </a:r>
            <a:r>
              <a:rPr lang="en-US" altLang="zh-CN" b="1" dirty="0">
                <a:latin typeface="Arial" panose="020B0604020202020204" pitchFamily="34" charset="0"/>
              </a:rPr>
              <a:t>:</a:t>
            </a:r>
          </a:p>
        </p:txBody>
      </p:sp>
      <p:graphicFrame>
        <p:nvGraphicFramePr>
          <p:cNvPr id="8208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5123169"/>
              </p:ext>
            </p:extLst>
          </p:nvPr>
        </p:nvGraphicFramePr>
        <p:xfrm>
          <a:off x="1403648" y="3537012"/>
          <a:ext cx="6375400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3" name="Equation" r:id="rId10" imgW="6375400" imgH="609600" progId="Equation.DSMT4">
                  <p:embed/>
                </p:oleObj>
              </mc:Choice>
              <mc:Fallback>
                <p:oleObj name="Equation" r:id="rId10" imgW="6375400" imgH="609600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3537012"/>
                        <a:ext cx="6375400" cy="617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9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6689293"/>
              </p:ext>
            </p:extLst>
          </p:nvPr>
        </p:nvGraphicFramePr>
        <p:xfrm>
          <a:off x="791580" y="4761148"/>
          <a:ext cx="759936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4" name="Equation" r:id="rId12" imgW="7607300" imgH="533400" progId="Equation.DSMT4">
                  <p:embed/>
                </p:oleObj>
              </mc:Choice>
              <mc:Fallback>
                <p:oleObj name="Equation" r:id="rId12" imgW="7607300" imgH="533400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580" y="4761148"/>
                        <a:ext cx="7599363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E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33CC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0" name="Text Box 18"/>
          <p:cNvSpPr txBox="1">
            <a:spLocks noChangeArrowheads="1"/>
          </p:cNvSpPr>
          <p:nvPr/>
        </p:nvSpPr>
        <p:spPr bwMode="auto">
          <a:xfrm>
            <a:off x="215516" y="4221088"/>
            <a:ext cx="115212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 smtClean="0">
                <a:latin typeface="Arial" panose="020B0604020202020204" pitchFamily="34" charset="0"/>
              </a:rPr>
              <a:t>或者</a:t>
            </a:r>
            <a:endParaRPr lang="zh-CN" altLang="en-US" b="1" dirty="0">
              <a:latin typeface="Arial" panose="020B0604020202020204" pitchFamily="34" charset="0"/>
            </a:endParaRPr>
          </a:p>
        </p:txBody>
      </p:sp>
      <p:grpSp>
        <p:nvGrpSpPr>
          <p:cNvPr id="8215" name="Group 23"/>
          <p:cNvGrpSpPr>
            <a:grpSpLocks/>
          </p:cNvGrpSpPr>
          <p:nvPr/>
        </p:nvGrpSpPr>
        <p:grpSpPr bwMode="auto">
          <a:xfrm>
            <a:off x="575556" y="5409220"/>
            <a:ext cx="6446838" cy="541337"/>
            <a:chOff x="428" y="3497"/>
            <a:chExt cx="4061" cy="341"/>
          </a:xfrm>
        </p:grpSpPr>
        <p:sp>
          <p:nvSpPr>
            <p:cNvPr id="8212" name="Rectangle 20"/>
            <p:cNvSpPr>
              <a:spLocks noChangeArrowheads="1"/>
            </p:cNvSpPr>
            <p:nvPr/>
          </p:nvSpPr>
          <p:spPr bwMode="auto">
            <a:xfrm>
              <a:off x="428" y="3502"/>
              <a:ext cx="10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b="1">
                  <a:cs typeface="Times New Roman" panose="02020603050405020304" pitchFamily="18" charset="0"/>
                </a:rPr>
                <a:t>并用记号</a:t>
              </a:r>
              <a:r>
                <a:rPr lang="zh-CN" altLang="en-US" sz="1000" b="1">
                  <a:cs typeface="Times New Roman" panose="02020603050405020304" pitchFamily="18" charset="0"/>
                </a:rPr>
                <a:t> 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graphicFrame>
          <p:nvGraphicFramePr>
            <p:cNvPr id="8211" name="Object 19"/>
            <p:cNvGraphicFramePr>
              <a:graphicFrameLocks noChangeAspect="1"/>
            </p:cNvGraphicFramePr>
            <p:nvPr/>
          </p:nvGraphicFramePr>
          <p:xfrm>
            <a:off x="1422" y="3497"/>
            <a:ext cx="2154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15" name="Equation" r:id="rId14" imgW="3416300" imgH="495300" progId="Equation.DSMT4">
                    <p:embed/>
                  </p:oleObj>
                </mc:Choice>
                <mc:Fallback>
                  <p:oleObj name="Equation" r:id="rId14" imgW="3416300" imgH="495300" progId="Equation.DSMT4">
                    <p:embed/>
                    <p:pic>
                      <p:nvPicPr>
                        <p:cNvPr id="0" name="Picture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2" y="3497"/>
                          <a:ext cx="2154" cy="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3" name="Rectangle 21"/>
            <p:cNvSpPr>
              <a:spLocks noChangeArrowheads="1"/>
            </p:cNvSpPr>
            <p:nvPr/>
          </p:nvSpPr>
          <p:spPr bwMode="auto">
            <a:xfrm>
              <a:off x="3566" y="3511"/>
              <a:ext cx="92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1000" b="1">
                  <a:cs typeface="Times New Roman" panose="02020603050405020304" pitchFamily="18" charset="0"/>
                </a:rPr>
                <a:t> </a:t>
              </a:r>
              <a:r>
                <a:rPr lang="zh-CN" altLang="en-US" b="1">
                  <a:cs typeface="Times New Roman" panose="02020603050405020304" pitchFamily="18" charset="0"/>
                </a:rPr>
                <a:t>来表示</a:t>
              </a:r>
              <a:r>
                <a:rPr lang="en-US" altLang="zh-CN" b="1">
                  <a:cs typeface="Times New Roman" panose="02020603050405020304" pitchFamily="18" charset="0"/>
                </a:rPr>
                <a:t>. 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</p:grpSp>
      <p:sp>
        <p:nvSpPr>
          <p:cNvPr id="8220" name="Rectangle 28"/>
          <p:cNvSpPr>
            <a:spLocks noChangeArrowheads="1"/>
          </p:cNvSpPr>
          <p:nvPr/>
        </p:nvSpPr>
        <p:spPr bwMode="auto">
          <a:xfrm>
            <a:off x="431540" y="1736725"/>
            <a:ext cx="87124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b="1" dirty="0"/>
              <a:t>域” 或 “点 </a:t>
            </a:r>
            <a:r>
              <a:rPr lang="en-US" altLang="zh-CN" b="1" i="1" dirty="0"/>
              <a:t>A </a:t>
            </a:r>
            <a:r>
              <a:rPr lang="zh-CN" altLang="en-US" b="1" dirty="0"/>
              <a:t>的邻域” 泛指这两种形状的邻域</a:t>
            </a:r>
            <a:r>
              <a:rPr lang="en-US" altLang="zh-CN" b="1" dirty="0"/>
              <a:t>,  </a:t>
            </a:r>
            <a:r>
              <a:rPr lang="zh-CN" altLang="en-US" b="1" dirty="0"/>
              <a:t>并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46" name="Group 30"/>
          <p:cNvGrpSpPr>
            <a:grpSpLocks/>
          </p:cNvGrpSpPr>
          <p:nvPr/>
        </p:nvGrpSpPr>
        <p:grpSpPr bwMode="auto">
          <a:xfrm>
            <a:off x="1079612" y="1520788"/>
            <a:ext cx="7146925" cy="663575"/>
            <a:chOff x="673" y="1013"/>
            <a:chExt cx="4502" cy="418"/>
          </a:xfrm>
        </p:grpSpPr>
        <p:graphicFrame>
          <p:nvGraphicFramePr>
            <p:cNvPr id="9224" name="Object 8"/>
            <p:cNvGraphicFramePr>
              <a:graphicFrameLocks noChangeAspect="1"/>
            </p:cNvGraphicFramePr>
            <p:nvPr/>
          </p:nvGraphicFramePr>
          <p:xfrm>
            <a:off x="673" y="1072"/>
            <a:ext cx="4060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05" name="Equation" r:id="rId4" imgW="6451600" imgH="558800" progId="Equation.DSMT4">
                    <p:embed/>
                  </p:oleObj>
                </mc:Choice>
                <mc:Fallback>
                  <p:oleObj name="Equation" r:id="rId4" imgW="6451600" imgH="558800" progId="Equation.DSMT4">
                    <p:embed/>
                    <p:pic>
                      <p:nvPicPr>
                        <p:cNvPr id="0" name="Picture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3" y="1072"/>
                          <a:ext cx="4060" cy="347"/>
                        </a:xfrm>
                        <a:prstGeom prst="rect">
                          <a:avLst/>
                        </a:prstGeom>
                        <a:solidFill>
                          <a:srgbClr val="CCECFF"/>
                        </a:solidFill>
                        <a:ln w="9525">
                          <a:solidFill>
                            <a:srgbClr val="33CCCC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3" name="Object 7"/>
            <p:cNvGraphicFramePr>
              <a:graphicFrameLocks noChangeAspect="1"/>
            </p:cNvGraphicFramePr>
            <p:nvPr/>
          </p:nvGraphicFramePr>
          <p:xfrm>
            <a:off x="4795" y="1013"/>
            <a:ext cx="380" cy="4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06" name="Equation" r:id="rId6" imgW="203112" imgH="228501" progId="Equation.DSMT4">
                    <p:embed/>
                  </p:oleObj>
                </mc:Choice>
                <mc:Fallback>
                  <p:oleObj name="Equation" r:id="rId6" imgW="203112" imgH="228501" progId="Equation.DSMT4">
                    <p:embed/>
                    <p:pic>
                      <p:nvPicPr>
                        <p:cNvPr id="0" name="Picture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95" y="1013"/>
                          <a:ext cx="380" cy="4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33CCCC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575556" y="332656"/>
            <a:ext cx="7832725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rgbClr val="0000FF"/>
                </a:solidFill>
                <a:cs typeface="Times New Roman" panose="02020603050405020304" pitchFamily="18" charset="0"/>
              </a:rPr>
              <a:t>注意</a:t>
            </a:r>
            <a:r>
              <a:rPr lang="en-US" altLang="zh-CN" b="1" dirty="0">
                <a:solidFill>
                  <a:srgbClr val="0000FF"/>
                </a:solidFill>
                <a:cs typeface="Times New Roman" panose="02020603050405020304" pitchFamily="18" charset="0"/>
              </a:rPr>
              <a:t>: </a:t>
            </a:r>
            <a:r>
              <a:rPr lang="zh-CN" altLang="en-US" b="1" dirty="0">
                <a:cs typeface="Times New Roman" panose="02020603050405020304" pitchFamily="18" charset="0"/>
              </a:rPr>
              <a:t>不要把上面的空心方邻域错写成</a:t>
            </a:r>
            <a:r>
              <a:rPr lang="zh-CN" altLang="en-US" sz="900" b="1" dirty="0"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cs typeface="Times New Roman" panose="02020603050405020304" pitchFamily="18" charset="0"/>
              </a:rPr>
              <a:t>: ( </a:t>
            </a:r>
            <a:r>
              <a:rPr lang="zh-CN" altLang="en-US" b="1" dirty="0">
                <a:cs typeface="Times New Roman" panose="02020603050405020304" pitchFamily="18" charset="0"/>
              </a:rPr>
              <a:t>请指</a:t>
            </a:r>
            <a:r>
              <a:rPr lang="zh-CN" altLang="en-US" b="1" dirty="0"/>
              <a:t>出</a:t>
            </a:r>
            <a:endParaRPr lang="zh-CN" altLang="en-US" b="1" dirty="0">
              <a:cs typeface="Times New Roman" panose="02020603050405020304" pitchFamily="18" charset="0"/>
            </a:endParaRPr>
          </a:p>
        </p:txBody>
      </p:sp>
      <p:sp>
        <p:nvSpPr>
          <p:cNvPr id="9227" name="Rectangle 11"/>
          <p:cNvSpPr>
            <a:spLocks noChangeArrowheads="1"/>
          </p:cNvSpPr>
          <p:nvPr/>
        </p:nvSpPr>
        <p:spPr bwMode="auto">
          <a:xfrm>
            <a:off x="611560" y="2564904"/>
            <a:ext cx="41529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b="1" dirty="0" smtClean="0">
                <a:solidFill>
                  <a:srgbClr val="0000FF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</a:t>
            </a:r>
            <a:r>
              <a:rPr lang="en-US" altLang="zh-CN" b="1" dirty="0" smtClean="0">
                <a:latin typeface="Arial" panose="020B0604020202020204" pitchFamily="34" charset="0"/>
              </a:rPr>
              <a:t> </a:t>
            </a:r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</a:rPr>
              <a:t>点和点集之间的关系</a:t>
            </a:r>
          </a:p>
        </p:txBody>
      </p:sp>
      <p:sp>
        <p:nvSpPr>
          <p:cNvPr id="9232" name="Rectangle 16"/>
          <p:cNvSpPr>
            <a:spLocks noChangeArrowheads="1"/>
          </p:cNvSpPr>
          <p:nvPr/>
        </p:nvSpPr>
        <p:spPr bwMode="auto">
          <a:xfrm>
            <a:off x="647564" y="3897052"/>
            <a:ext cx="32813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>
                <a:cs typeface="Times New Roman" panose="02020603050405020304" pitchFamily="18" charset="0"/>
              </a:rPr>
              <a:t>以下三种关系之一</a:t>
            </a:r>
            <a:r>
              <a:rPr lang="zh-CN" altLang="en-US" sz="1000" b="1">
                <a:cs typeface="Times New Roman" panose="02020603050405020304" pitchFamily="18" charset="0"/>
              </a:rPr>
              <a:t> </a:t>
            </a:r>
            <a:r>
              <a:rPr lang="en-US" altLang="zh-CN" b="1">
                <a:cs typeface="Times New Roman" panose="02020603050405020304" pitchFamily="18" charset="0"/>
              </a:rPr>
              <a:t>: </a:t>
            </a:r>
            <a:endParaRPr lang="en-US" altLang="zh-CN" sz="1800">
              <a:latin typeface="Arial" panose="020B0604020202020204" pitchFamily="34" charset="0"/>
            </a:endParaRPr>
          </a:p>
        </p:txBody>
      </p:sp>
      <p:grpSp>
        <p:nvGrpSpPr>
          <p:cNvPr id="9247" name="Group 31"/>
          <p:cNvGrpSpPr>
            <a:grpSpLocks/>
          </p:cNvGrpSpPr>
          <p:nvPr/>
        </p:nvGrpSpPr>
        <p:grpSpPr bwMode="auto">
          <a:xfrm>
            <a:off x="647564" y="3176972"/>
            <a:ext cx="7910512" cy="534987"/>
            <a:chOff x="431" y="1887"/>
            <a:chExt cx="4983" cy="337"/>
          </a:xfrm>
        </p:grpSpPr>
        <p:graphicFrame>
          <p:nvGraphicFramePr>
            <p:cNvPr id="9229" name="Object 13"/>
            <p:cNvGraphicFramePr>
              <a:graphicFrameLocks noChangeAspect="1"/>
            </p:cNvGraphicFramePr>
            <p:nvPr/>
          </p:nvGraphicFramePr>
          <p:xfrm>
            <a:off x="1413" y="1926"/>
            <a:ext cx="65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07" name="Equation" r:id="rId8" imgW="1040948" imgH="380835" progId="Equation.DSMT4">
                    <p:embed/>
                  </p:oleObj>
                </mc:Choice>
                <mc:Fallback>
                  <p:oleObj name="Equation" r:id="rId8" imgW="1040948" imgH="380835" progId="Equation.DSMT4">
                    <p:embed/>
                    <p:pic>
                      <p:nvPicPr>
                        <p:cNvPr id="0" name="Picture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3" y="1926"/>
                          <a:ext cx="654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8" name="Object 12"/>
            <p:cNvGraphicFramePr>
              <a:graphicFrameLocks noChangeAspect="1"/>
            </p:cNvGraphicFramePr>
            <p:nvPr/>
          </p:nvGraphicFramePr>
          <p:xfrm>
            <a:off x="3683" y="1918"/>
            <a:ext cx="71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08" name="Equation" r:id="rId10" imgW="1129810" imgH="380835" progId="Equation.DSMT4">
                    <p:embed/>
                  </p:oleObj>
                </mc:Choice>
                <mc:Fallback>
                  <p:oleObj name="Equation" r:id="rId10" imgW="1129810" imgH="380835" progId="Equation.DSMT4">
                    <p:embed/>
                    <p:pic>
                      <p:nvPicPr>
                        <p:cNvPr id="0" name="Picture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3" y="1918"/>
                          <a:ext cx="714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30" name="Rectangle 14"/>
            <p:cNvSpPr>
              <a:spLocks noChangeArrowheads="1"/>
            </p:cNvSpPr>
            <p:nvPr/>
          </p:nvSpPr>
          <p:spPr bwMode="auto">
            <a:xfrm>
              <a:off x="431" y="1897"/>
              <a:ext cx="10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b="1" dirty="0">
                  <a:cs typeface="Times New Roman" panose="02020603050405020304" pitchFamily="18" charset="0"/>
                </a:rPr>
                <a:t>任意一点</a:t>
              </a:r>
              <a:r>
                <a:rPr lang="zh-CN" altLang="en-US" sz="1000" b="1" dirty="0">
                  <a:cs typeface="Times New Roman" panose="02020603050405020304" pitchFamily="18" charset="0"/>
                </a:rPr>
                <a:t> </a:t>
              </a:r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9231" name="Rectangle 15"/>
            <p:cNvSpPr>
              <a:spLocks noChangeArrowheads="1"/>
            </p:cNvSpPr>
            <p:nvPr/>
          </p:nvSpPr>
          <p:spPr bwMode="auto">
            <a:xfrm>
              <a:off x="2016" y="1887"/>
              <a:ext cx="17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b="1">
                  <a:cs typeface="Times New Roman" panose="02020603050405020304" pitchFamily="18" charset="0"/>
                </a:rPr>
                <a:t>与任意一个点集</a:t>
              </a:r>
              <a:r>
                <a:rPr lang="zh-CN" altLang="en-US" sz="1000" b="1">
                  <a:cs typeface="Times New Roman" panose="02020603050405020304" pitchFamily="18" charset="0"/>
                </a:rPr>
                <a:t> 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9233" name="Rectangle 17"/>
            <p:cNvSpPr>
              <a:spLocks noChangeArrowheads="1"/>
            </p:cNvSpPr>
            <p:nvPr/>
          </p:nvSpPr>
          <p:spPr bwMode="auto">
            <a:xfrm>
              <a:off x="4340" y="1887"/>
              <a:ext cx="107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latin typeface="Arial" panose="020B0604020202020204" pitchFamily="34" charset="0"/>
                </a:rPr>
                <a:t>之间必有 </a:t>
              </a:r>
            </a:p>
          </p:txBody>
        </p:sp>
      </p:grpSp>
      <p:sp>
        <p:nvSpPr>
          <p:cNvPr id="9237" name="Rectangle 21"/>
          <p:cNvSpPr>
            <a:spLocks noChangeArrowheads="1"/>
          </p:cNvSpPr>
          <p:nvPr/>
        </p:nvSpPr>
        <p:spPr bwMode="auto">
          <a:xfrm>
            <a:off x="611560" y="5085184"/>
            <a:ext cx="77041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 dirty="0"/>
              <a:t>是 </a:t>
            </a:r>
            <a:r>
              <a:rPr lang="en-US" altLang="zh-CN" b="1" i="1" dirty="0">
                <a:cs typeface="Times New Roman" panose="02020603050405020304" pitchFamily="18" charset="0"/>
              </a:rPr>
              <a:t>E </a:t>
            </a:r>
            <a:r>
              <a:rPr lang="zh-CN" altLang="en-US" b="1" dirty="0">
                <a:cs typeface="Times New Roman" panose="02020603050405020304" pitchFamily="18" charset="0"/>
              </a:rPr>
              <a:t>的内点</a:t>
            </a:r>
            <a:r>
              <a:rPr lang="en-US" altLang="zh-CN" b="1" dirty="0">
                <a:cs typeface="Times New Roman" panose="02020603050405020304" pitchFamily="18" charset="0"/>
              </a:rPr>
              <a:t>; </a:t>
            </a:r>
            <a:r>
              <a:rPr lang="zh-CN" altLang="en-US" b="1" dirty="0">
                <a:cs typeface="Times New Roman" panose="02020603050405020304" pitchFamily="18" charset="0"/>
              </a:rPr>
              <a:t>由 </a:t>
            </a:r>
            <a:r>
              <a:rPr lang="en-US" altLang="zh-CN" b="1" i="1" dirty="0">
                <a:cs typeface="Times New Roman" panose="02020603050405020304" pitchFamily="18" charset="0"/>
              </a:rPr>
              <a:t>E </a:t>
            </a:r>
            <a:r>
              <a:rPr lang="zh-CN" altLang="en-US" b="1" dirty="0">
                <a:cs typeface="Times New Roman" panose="02020603050405020304" pitchFamily="18" charset="0"/>
              </a:rPr>
              <a:t>的全体内点所构成的集合称为</a:t>
            </a:r>
            <a:endParaRPr lang="zh-CN" altLang="en-US" b="1" i="1" dirty="0">
              <a:cs typeface="Times New Roman" panose="02020603050405020304" pitchFamily="18" charset="0"/>
            </a:endParaRPr>
          </a:p>
        </p:txBody>
      </p:sp>
      <p:grpSp>
        <p:nvGrpSpPr>
          <p:cNvPr id="9249" name="Group 33"/>
          <p:cNvGrpSpPr>
            <a:grpSpLocks/>
          </p:cNvGrpSpPr>
          <p:nvPr/>
        </p:nvGrpSpPr>
        <p:grpSpPr bwMode="auto">
          <a:xfrm>
            <a:off x="683568" y="4437112"/>
            <a:ext cx="7662862" cy="533400"/>
            <a:chOff x="431" y="2704"/>
            <a:chExt cx="4827" cy="336"/>
          </a:xfrm>
        </p:grpSpPr>
        <p:sp>
          <p:nvSpPr>
            <p:cNvPr id="9236" name="Rectangle 20"/>
            <p:cNvSpPr>
              <a:spLocks noChangeArrowheads="1"/>
            </p:cNvSpPr>
            <p:nvPr/>
          </p:nvSpPr>
          <p:spPr bwMode="auto">
            <a:xfrm>
              <a:off x="431" y="2713"/>
              <a:ext cx="150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b="1" dirty="0">
                  <a:solidFill>
                    <a:srgbClr val="0000FF"/>
                  </a:solidFill>
                  <a:cs typeface="Times New Roman" panose="02020603050405020304" pitchFamily="18" charset="0"/>
                </a:rPr>
                <a:t>(</a:t>
              </a:r>
              <a:r>
                <a:rPr lang="en-US" altLang="zh-CN" b="1" dirty="0" err="1">
                  <a:solidFill>
                    <a:srgbClr val="0000FF"/>
                  </a:solidFill>
                  <a:cs typeface="Times New Roman" panose="02020603050405020304" pitchFamily="18" charset="0"/>
                </a:rPr>
                <a:t>i</a:t>
              </a:r>
              <a:r>
                <a:rPr lang="en-US" altLang="zh-CN" b="1" dirty="0">
                  <a:solidFill>
                    <a:srgbClr val="0000FF"/>
                  </a:solidFill>
                  <a:cs typeface="Times New Roman" panose="02020603050405020304" pitchFamily="18" charset="0"/>
                </a:rPr>
                <a:t>) </a:t>
              </a:r>
              <a:r>
                <a:rPr lang="zh-CN" altLang="en-US" b="1" dirty="0">
                  <a:solidFill>
                    <a:srgbClr val="0000FF"/>
                  </a:solidFill>
                  <a:cs typeface="Times New Roman" panose="02020603050405020304" pitchFamily="18" charset="0"/>
                </a:rPr>
                <a:t>内点</a:t>
              </a:r>
              <a:r>
                <a:rPr lang="en-US" altLang="zh-CN" b="1" dirty="0">
                  <a:cs typeface="Times New Roman" panose="02020603050405020304" pitchFamily="18" charset="0"/>
                </a:rPr>
                <a:t>——</a:t>
              </a:r>
              <a:r>
                <a:rPr lang="zh-CN" altLang="en-US" b="1" dirty="0">
                  <a:cs typeface="Times New Roman" panose="02020603050405020304" pitchFamily="18" charset="0"/>
                </a:rPr>
                <a:t>若</a:t>
              </a:r>
              <a:endParaRPr lang="zh-CN" altLang="en-US" sz="1800" dirty="0">
                <a:latin typeface="Arial" panose="020B0604020202020204" pitchFamily="34" charset="0"/>
              </a:endParaRPr>
            </a:p>
          </p:txBody>
        </p:sp>
        <p:graphicFrame>
          <p:nvGraphicFramePr>
            <p:cNvPr id="9235" name="Object 19"/>
            <p:cNvGraphicFramePr>
              <a:graphicFrameLocks noChangeAspect="1"/>
            </p:cNvGraphicFramePr>
            <p:nvPr/>
          </p:nvGraphicFramePr>
          <p:xfrm>
            <a:off x="1851" y="2758"/>
            <a:ext cx="231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409" name="Equation" r:id="rId12" imgW="3670300" imgH="431800" progId="Equation.DSMT4">
                    <p:embed/>
                  </p:oleObj>
                </mc:Choice>
                <mc:Fallback>
                  <p:oleObj name="Equation" r:id="rId12" imgW="3670300" imgH="431800" progId="Equation.DSMT4">
                    <p:embed/>
                    <p:pic>
                      <p:nvPicPr>
                        <p:cNvPr id="0" name="Picture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51" y="2758"/>
                          <a:ext cx="2310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38" name="Rectangle 22"/>
            <p:cNvSpPr>
              <a:spLocks noChangeArrowheads="1"/>
            </p:cNvSpPr>
            <p:nvPr/>
          </p:nvSpPr>
          <p:spPr bwMode="auto">
            <a:xfrm>
              <a:off x="4209" y="2704"/>
              <a:ext cx="104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>
                  <a:latin typeface="Arial" panose="020B0604020202020204" pitchFamily="34" charset="0"/>
                </a:rPr>
                <a:t>则称点</a:t>
              </a:r>
              <a:r>
                <a:rPr lang="zh-CN" altLang="en-US" b="1"/>
                <a:t> </a:t>
              </a:r>
              <a:r>
                <a:rPr lang="en-US" altLang="zh-CN" b="1" i="1"/>
                <a:t>A </a:t>
              </a:r>
              <a:endParaRPr lang="en-US" altLang="zh-CN" b="1">
                <a:latin typeface="Arial" panose="020B0604020202020204" pitchFamily="34" charset="0"/>
              </a:endParaRPr>
            </a:p>
          </p:txBody>
        </p:sp>
      </p:grpSp>
      <p:sp>
        <p:nvSpPr>
          <p:cNvPr id="9239" name="Rectangle 23"/>
          <p:cNvSpPr>
            <a:spLocks noChangeArrowheads="1"/>
          </p:cNvSpPr>
          <p:nvPr/>
        </p:nvSpPr>
        <p:spPr bwMode="auto">
          <a:xfrm>
            <a:off x="719572" y="5697252"/>
            <a:ext cx="3743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b="1" i="1" dirty="0"/>
              <a:t>E </a:t>
            </a:r>
            <a:r>
              <a:rPr lang="zh-CN" altLang="en-US" b="1" dirty="0">
                <a:latin typeface="Arial" panose="020B0604020202020204" pitchFamily="34" charset="0"/>
              </a:rPr>
              <a:t>的</a:t>
            </a:r>
            <a:r>
              <a:rPr lang="zh-CN" altLang="en-US" b="1" dirty="0">
                <a:solidFill>
                  <a:srgbClr val="0000FF"/>
                </a:solidFill>
                <a:latin typeface="Arial" panose="020B0604020202020204" pitchFamily="34" charset="0"/>
              </a:rPr>
              <a:t>内部</a:t>
            </a:r>
            <a:r>
              <a:rPr lang="en-US" altLang="zh-CN" b="1" dirty="0">
                <a:latin typeface="Arial" panose="020B0604020202020204" pitchFamily="34" charset="0"/>
              </a:rPr>
              <a:t>, </a:t>
            </a:r>
            <a:r>
              <a:rPr lang="zh-CN" altLang="en-US" b="1" dirty="0">
                <a:latin typeface="Arial" panose="020B0604020202020204" pitchFamily="34" charset="0"/>
              </a:rPr>
              <a:t>记作 </a:t>
            </a:r>
            <a:r>
              <a:rPr lang="en-US" altLang="zh-CN" b="1" dirty="0" err="1">
                <a:solidFill>
                  <a:srgbClr val="0000FF"/>
                </a:solidFill>
              </a:rPr>
              <a:t>int</a:t>
            </a:r>
            <a:r>
              <a:rPr lang="en-US" altLang="zh-CN" b="1" dirty="0">
                <a:solidFill>
                  <a:srgbClr val="0000FF"/>
                </a:solidFill>
              </a:rPr>
              <a:t> </a:t>
            </a:r>
            <a:r>
              <a:rPr lang="en-US" altLang="zh-CN" b="1" i="1" dirty="0">
                <a:solidFill>
                  <a:srgbClr val="0000FF"/>
                </a:solidFill>
              </a:rPr>
              <a:t>E</a:t>
            </a:r>
            <a:r>
              <a:rPr lang="en-US" altLang="zh-CN" b="1" dirty="0">
                <a:solidFill>
                  <a:srgbClr val="0000FF"/>
                </a:solidFill>
              </a:rPr>
              <a:t>.   </a:t>
            </a:r>
            <a:r>
              <a:rPr lang="en-US" altLang="zh-CN" sz="1800" dirty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9245" name="Rectangle 29"/>
          <p:cNvSpPr>
            <a:spLocks noChangeArrowheads="1"/>
          </p:cNvSpPr>
          <p:nvPr/>
        </p:nvSpPr>
        <p:spPr bwMode="auto">
          <a:xfrm>
            <a:off x="719572" y="836712"/>
            <a:ext cx="1992313" cy="690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b="1" dirty="0"/>
              <a:t>错在何处</a:t>
            </a:r>
            <a:r>
              <a:rPr lang="en-US" altLang="zh-CN" b="1" dirty="0"/>
              <a:t>? 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76" name="Group 36"/>
          <p:cNvGrpSpPr>
            <a:grpSpLocks/>
          </p:cNvGrpSpPr>
          <p:nvPr/>
        </p:nvGrpSpPr>
        <p:grpSpPr bwMode="auto">
          <a:xfrm>
            <a:off x="696913" y="447675"/>
            <a:ext cx="7735887" cy="552450"/>
            <a:chOff x="439" y="282"/>
            <a:chExt cx="4873" cy="348"/>
          </a:xfrm>
        </p:grpSpPr>
        <p:sp>
          <p:nvSpPr>
            <p:cNvPr id="10248" name="Rectangle 8"/>
            <p:cNvSpPr>
              <a:spLocks noChangeArrowheads="1"/>
            </p:cNvSpPr>
            <p:nvPr/>
          </p:nvSpPr>
          <p:spPr bwMode="auto">
            <a:xfrm>
              <a:off x="439" y="303"/>
              <a:ext cx="162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buClr>
                  <a:srgbClr val="0000FF"/>
                </a:buClr>
              </a:pPr>
              <a:r>
                <a:rPr lang="en-US" altLang="zh-CN" b="1">
                  <a:solidFill>
                    <a:srgbClr val="0000FF"/>
                  </a:solidFill>
                  <a:cs typeface="Times New Roman" panose="02020603050405020304" pitchFamily="18" charset="0"/>
                </a:rPr>
                <a:t>(ii) </a:t>
              </a:r>
              <a:r>
                <a:rPr lang="zh-CN" altLang="en-US" b="1">
                  <a:solidFill>
                    <a:srgbClr val="0000FF"/>
                  </a:solidFill>
                  <a:cs typeface="Times New Roman" panose="02020603050405020304" pitchFamily="18" charset="0"/>
                </a:rPr>
                <a:t>外点</a:t>
              </a:r>
              <a:r>
                <a:rPr lang="en-US" altLang="zh-CN" b="1">
                  <a:cs typeface="Times New Roman" panose="02020603050405020304" pitchFamily="18" charset="0"/>
                </a:rPr>
                <a:t>——</a:t>
              </a:r>
              <a:r>
                <a:rPr lang="zh-CN" altLang="en-US" b="1">
                  <a:cs typeface="Times New Roman" panose="02020603050405020304" pitchFamily="18" charset="0"/>
                </a:rPr>
                <a:t>若 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graphicFrame>
          <p:nvGraphicFramePr>
            <p:cNvPr id="10247" name="Object 7"/>
            <p:cNvGraphicFramePr>
              <a:graphicFrameLocks noChangeAspect="1"/>
            </p:cNvGraphicFramePr>
            <p:nvPr/>
          </p:nvGraphicFramePr>
          <p:xfrm>
            <a:off x="1944" y="351"/>
            <a:ext cx="275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33" name="Equation" r:id="rId4" imgW="4368800" imgH="431800" progId="Equation.DSMT4">
                    <p:embed/>
                  </p:oleObj>
                </mc:Choice>
                <mc:Fallback>
                  <p:oleObj name="Equation" r:id="rId4" imgW="4368800" imgH="431800" progId="Equation.DSMT4">
                    <p:embed/>
                    <p:pic>
                      <p:nvPicPr>
                        <p:cNvPr id="0" name="Picture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44" y="351"/>
                          <a:ext cx="2754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49" name="Rectangle 9"/>
            <p:cNvSpPr>
              <a:spLocks noChangeArrowheads="1"/>
            </p:cNvSpPr>
            <p:nvPr/>
          </p:nvSpPr>
          <p:spPr bwMode="auto">
            <a:xfrm>
              <a:off x="4690" y="282"/>
              <a:ext cx="6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tabLst>
                  <a:tab pos="685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tabLst>
                  <a:tab pos="685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tabLst>
                  <a:tab pos="685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tabLst>
                  <a:tab pos="685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tabLst>
                  <a:tab pos="685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685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685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685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6858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则称 </a:t>
              </a:r>
              <a:endParaRPr lang="zh-CN" altLang="en-US" sz="1800"/>
            </a:p>
          </p:txBody>
        </p:sp>
      </p:grp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684213" y="1089025"/>
            <a:ext cx="7861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/>
              <a:t>点 </a:t>
            </a:r>
            <a:r>
              <a:rPr lang="en-US" altLang="zh-CN" b="1" i="1"/>
              <a:t>A </a:t>
            </a:r>
            <a:r>
              <a:rPr lang="zh-CN" altLang="en-US" b="1">
                <a:latin typeface="Arial" panose="020B0604020202020204" pitchFamily="34" charset="0"/>
              </a:rPr>
              <a:t>是</a:t>
            </a:r>
            <a:r>
              <a:rPr lang="zh-CN" altLang="en-US" b="1"/>
              <a:t> </a:t>
            </a:r>
            <a:r>
              <a:rPr lang="en-US" altLang="zh-CN" b="1" i="1"/>
              <a:t>E </a:t>
            </a:r>
            <a:r>
              <a:rPr lang="zh-CN" altLang="en-US" b="1">
                <a:latin typeface="Arial" panose="020B0604020202020204" pitchFamily="34" charset="0"/>
              </a:rPr>
              <a:t>的外点；由</a:t>
            </a:r>
            <a:r>
              <a:rPr lang="zh-CN" altLang="en-US" b="1"/>
              <a:t> </a:t>
            </a:r>
            <a:r>
              <a:rPr lang="en-US" altLang="zh-CN" b="1" i="1"/>
              <a:t>E </a:t>
            </a:r>
            <a:r>
              <a:rPr lang="zh-CN" altLang="en-US" b="1">
                <a:latin typeface="Arial" panose="020B0604020202020204" pitchFamily="34" charset="0"/>
              </a:rPr>
              <a:t>的全体外点所构成的集合</a:t>
            </a:r>
          </a:p>
        </p:txBody>
      </p:sp>
      <p:graphicFrame>
        <p:nvGraphicFramePr>
          <p:cNvPr id="1025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0227053"/>
              </p:ext>
            </p:extLst>
          </p:nvPr>
        </p:nvGraphicFramePr>
        <p:xfrm>
          <a:off x="1765300" y="3073400"/>
          <a:ext cx="555942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4" name="Equation" r:id="rId6" imgW="5549760" imgH="469800" progId="Equation.DSMT4">
                  <p:embed/>
                </p:oleObj>
              </mc:Choice>
              <mc:Fallback>
                <p:oleObj name="Equation" r:id="rId6" imgW="5549760" imgH="469800" progId="Equation.DSMT4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5300" y="3073400"/>
                        <a:ext cx="5559425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77" name="Group 37"/>
          <p:cNvGrpSpPr>
            <a:grpSpLocks/>
          </p:cNvGrpSpPr>
          <p:nvPr/>
        </p:nvGrpSpPr>
        <p:grpSpPr bwMode="auto">
          <a:xfrm>
            <a:off x="696913" y="2352675"/>
            <a:ext cx="4738687" cy="531813"/>
            <a:chOff x="439" y="1482"/>
            <a:chExt cx="2985" cy="335"/>
          </a:xfrm>
        </p:grpSpPr>
        <p:graphicFrame>
          <p:nvGraphicFramePr>
            <p:cNvPr id="10259" name="Object 19"/>
            <p:cNvGraphicFramePr>
              <a:graphicFrameLocks noChangeAspect="1"/>
            </p:cNvGraphicFramePr>
            <p:nvPr/>
          </p:nvGraphicFramePr>
          <p:xfrm>
            <a:off x="2097" y="1557"/>
            <a:ext cx="720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35" name="Equation" r:id="rId8" imgW="1143000" imgH="368300" progId="Equation.DSMT4">
                    <p:embed/>
                  </p:oleObj>
                </mc:Choice>
                <mc:Fallback>
                  <p:oleObj name="Equation" r:id="rId8" imgW="1143000" imgH="368300" progId="Equation.DSMT4">
                    <p:embed/>
                    <p:pic>
                      <p:nvPicPr>
                        <p:cNvPr id="0" name="Picture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97" y="1557"/>
                          <a:ext cx="720" cy="2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60" name="Rectangle 20"/>
            <p:cNvSpPr>
              <a:spLocks noChangeArrowheads="1"/>
            </p:cNvSpPr>
            <p:nvPr/>
          </p:nvSpPr>
          <p:spPr bwMode="auto">
            <a:xfrm>
              <a:off x="439" y="1490"/>
              <a:ext cx="171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b="1">
                  <a:solidFill>
                    <a:srgbClr val="0000FF"/>
                  </a:solidFill>
                </a:rPr>
                <a:t>(iii)</a:t>
              </a:r>
              <a:r>
                <a:rPr lang="en-US" altLang="zh-CN" b="1">
                  <a:solidFill>
                    <a:srgbClr val="0000FF"/>
                  </a:solidFill>
                  <a:latin typeface="Arial" panose="020B0604020202020204" pitchFamily="34" charset="0"/>
                </a:rPr>
                <a:t> </a:t>
              </a:r>
              <a:r>
                <a:rPr lang="zh-CN" altLang="en-US" b="1">
                  <a:solidFill>
                    <a:srgbClr val="0000FF"/>
                  </a:solidFill>
                </a:rPr>
                <a:t>界点</a:t>
              </a:r>
              <a:r>
                <a:rPr lang="en-US" altLang="zh-CN" b="1"/>
                <a:t>—— </a:t>
              </a:r>
              <a:r>
                <a:rPr lang="zh-CN" altLang="en-US" b="1"/>
                <a:t>若</a:t>
              </a:r>
              <a:r>
                <a:rPr lang="zh-CN" altLang="en-US" sz="1000" b="1"/>
                <a:t> 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0261" name="Rectangle 21"/>
            <p:cNvSpPr>
              <a:spLocks noChangeArrowheads="1"/>
            </p:cNvSpPr>
            <p:nvPr/>
          </p:nvSpPr>
          <p:spPr bwMode="auto">
            <a:xfrm>
              <a:off x="2796" y="1482"/>
              <a:ext cx="6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b="1">
                  <a:latin typeface="Arial" panose="020B0604020202020204" pitchFamily="34" charset="0"/>
                </a:rPr>
                <a:t> </a:t>
              </a:r>
              <a:r>
                <a:rPr lang="zh-CN" altLang="en-US" b="1"/>
                <a:t>恒有   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10274" name="Group 34"/>
          <p:cNvGrpSpPr>
            <a:grpSpLocks/>
          </p:cNvGrpSpPr>
          <p:nvPr/>
        </p:nvGrpSpPr>
        <p:grpSpPr bwMode="auto">
          <a:xfrm>
            <a:off x="696913" y="3627438"/>
            <a:ext cx="7848600" cy="554037"/>
            <a:chOff x="439" y="2285"/>
            <a:chExt cx="4944" cy="349"/>
          </a:xfrm>
        </p:grpSpPr>
        <p:graphicFrame>
          <p:nvGraphicFramePr>
            <p:cNvPr id="10257" name="Object 17"/>
            <p:cNvGraphicFramePr>
              <a:graphicFrameLocks noChangeAspect="1"/>
            </p:cNvGraphicFramePr>
            <p:nvPr/>
          </p:nvGraphicFramePr>
          <p:xfrm>
            <a:off x="1083" y="2320"/>
            <a:ext cx="113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36" name="Equation" r:id="rId10" imgW="1790700" imgH="393700" progId="Equation.DSMT4">
                    <p:embed/>
                  </p:oleObj>
                </mc:Choice>
                <mc:Fallback>
                  <p:oleObj name="Equation" r:id="rId10" imgW="1790700" imgH="393700" progId="Equation.DSMT4">
                    <p:embed/>
                    <p:pic>
                      <p:nvPicPr>
                        <p:cNvPr id="0" name="Picture 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3" y="2320"/>
                          <a:ext cx="1130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62" name="Rectangle 22"/>
            <p:cNvSpPr>
              <a:spLocks noChangeArrowheads="1"/>
            </p:cNvSpPr>
            <p:nvPr/>
          </p:nvSpPr>
          <p:spPr bwMode="auto">
            <a:xfrm>
              <a:off x="439" y="2307"/>
              <a:ext cx="72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b="1"/>
                <a:t>(</a:t>
              </a:r>
              <a:r>
                <a:rPr lang="en-US" altLang="zh-CN" sz="1200" b="1"/>
                <a:t> </a:t>
              </a:r>
              <a:r>
                <a:rPr lang="zh-CN" altLang="en-US" b="1"/>
                <a:t>其中 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0263" name="Rectangle 23"/>
            <p:cNvSpPr>
              <a:spLocks noChangeArrowheads="1"/>
            </p:cNvSpPr>
            <p:nvPr/>
          </p:nvSpPr>
          <p:spPr bwMode="auto">
            <a:xfrm>
              <a:off x="2146" y="2285"/>
              <a:ext cx="32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1200" b="1">
                  <a:latin typeface="Arial" panose="020B0604020202020204" pitchFamily="34" charset="0"/>
                </a:rPr>
                <a:t> </a:t>
              </a:r>
              <a:r>
                <a:rPr lang="en-US" altLang="zh-CN" b="1"/>
                <a:t>)</a:t>
              </a:r>
              <a:r>
                <a:rPr lang="en-US" altLang="zh-CN" b="1">
                  <a:latin typeface="Arial" panose="020B0604020202020204" pitchFamily="34" charset="0"/>
                </a:rPr>
                <a:t>, </a:t>
              </a:r>
              <a:r>
                <a:rPr lang="zh-CN" altLang="en-US" b="1"/>
                <a:t>则称点 </a:t>
              </a:r>
              <a:r>
                <a:rPr lang="en-US" altLang="zh-CN" b="1" i="1"/>
                <a:t>A </a:t>
              </a:r>
              <a:r>
                <a:rPr lang="zh-CN" altLang="en-US" b="1"/>
                <a:t>是 </a:t>
              </a:r>
              <a:r>
                <a:rPr lang="en-US" altLang="zh-CN" b="1" i="1"/>
                <a:t>E </a:t>
              </a:r>
              <a:r>
                <a:rPr lang="zh-CN" altLang="en-US" b="1"/>
                <a:t>的界点</a:t>
              </a:r>
              <a:r>
                <a:rPr lang="en-US" altLang="zh-CN" b="1"/>
                <a:t>;  </a:t>
              </a:r>
              <a:r>
                <a:rPr lang="zh-CN" altLang="en-US" b="1"/>
                <a:t>由 </a:t>
              </a:r>
              <a:r>
                <a:rPr lang="en-US" altLang="zh-CN" b="1" i="1"/>
                <a:t>E 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10275" name="Group 35"/>
          <p:cNvGrpSpPr>
            <a:grpSpLocks/>
          </p:cNvGrpSpPr>
          <p:nvPr/>
        </p:nvGrpSpPr>
        <p:grpSpPr bwMode="auto">
          <a:xfrm>
            <a:off x="684213" y="4311650"/>
            <a:ext cx="7932737" cy="519113"/>
            <a:chOff x="431" y="2716"/>
            <a:chExt cx="4997" cy="327"/>
          </a:xfrm>
        </p:grpSpPr>
        <p:graphicFrame>
          <p:nvGraphicFramePr>
            <p:cNvPr id="10256" name="Object 16"/>
            <p:cNvGraphicFramePr>
              <a:graphicFrameLocks noChangeAspect="1"/>
            </p:cNvGraphicFramePr>
            <p:nvPr/>
          </p:nvGraphicFramePr>
          <p:xfrm>
            <a:off x="4953" y="2776"/>
            <a:ext cx="36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37" name="Equation" r:id="rId12" imgW="583947" imgH="393529" progId="Equation.DSMT4">
                    <p:embed/>
                  </p:oleObj>
                </mc:Choice>
                <mc:Fallback>
                  <p:oleObj name="Equation" r:id="rId12" imgW="583947" imgH="393529" progId="Equation.DSMT4">
                    <p:embed/>
                    <p:pic>
                      <p:nvPicPr>
                        <p:cNvPr id="0" name="Picture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53" y="2776"/>
                          <a:ext cx="366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64" name="Rectangle 24"/>
            <p:cNvSpPr>
              <a:spLocks noChangeArrowheads="1"/>
            </p:cNvSpPr>
            <p:nvPr/>
          </p:nvSpPr>
          <p:spPr bwMode="auto">
            <a:xfrm>
              <a:off x="431" y="2716"/>
              <a:ext cx="49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b="1"/>
                <a:t>的全体界点所构成的集合称为 </a:t>
              </a:r>
              <a:r>
                <a:rPr lang="en-US" altLang="zh-CN" b="1" i="1"/>
                <a:t>E </a:t>
              </a:r>
              <a:r>
                <a:rPr lang="zh-CN" altLang="en-US" b="1"/>
                <a:t>的</a:t>
              </a:r>
              <a:r>
                <a:rPr lang="zh-CN" altLang="en-US" b="1">
                  <a:solidFill>
                    <a:srgbClr val="0000FF"/>
                  </a:solidFill>
                </a:rPr>
                <a:t>边界</a:t>
              </a:r>
              <a:r>
                <a:rPr lang="en-US" altLang="zh-CN" b="1">
                  <a:solidFill>
                    <a:srgbClr val="0000FF"/>
                  </a:solidFill>
                </a:rPr>
                <a:t>; </a:t>
              </a:r>
              <a:r>
                <a:rPr lang="zh-CN" altLang="en-US" b="1"/>
                <a:t>记作</a:t>
              </a:r>
            </a:p>
          </p:txBody>
        </p:sp>
      </p:grpSp>
      <p:sp>
        <p:nvSpPr>
          <p:cNvPr id="10266" name="Rectangle 26"/>
          <p:cNvSpPr>
            <a:spLocks noChangeArrowheads="1"/>
          </p:cNvSpPr>
          <p:nvPr/>
        </p:nvSpPr>
        <p:spPr bwMode="auto">
          <a:xfrm>
            <a:off x="684213" y="4932363"/>
            <a:ext cx="7848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>
                <a:solidFill>
                  <a:srgbClr val="0000FF"/>
                </a:solidFill>
              </a:rPr>
              <a:t>注</a:t>
            </a:r>
            <a:r>
              <a:rPr lang="zh-CN" altLang="en-US" b="1"/>
              <a:t>  </a:t>
            </a:r>
            <a:r>
              <a:rPr lang="en-US" altLang="zh-CN" b="1" i="1"/>
              <a:t>E </a:t>
            </a:r>
            <a:r>
              <a:rPr lang="zh-CN" altLang="en-US" b="1"/>
              <a:t>的内点必定属于 </a:t>
            </a:r>
            <a:r>
              <a:rPr lang="en-US" altLang="zh-CN" b="1" i="1"/>
              <a:t>E</a:t>
            </a:r>
            <a:r>
              <a:rPr lang="en-US" altLang="zh-CN" b="1"/>
              <a:t>;  </a:t>
            </a:r>
            <a:r>
              <a:rPr lang="en-US" altLang="zh-CN" b="1" i="1"/>
              <a:t>E </a:t>
            </a:r>
            <a:r>
              <a:rPr lang="zh-CN" altLang="en-US" b="1"/>
              <a:t>的外点必定不属于 </a:t>
            </a:r>
            <a:r>
              <a:rPr lang="en-US" altLang="zh-CN" b="1" i="1"/>
              <a:t>E</a:t>
            </a:r>
            <a:r>
              <a:rPr lang="en-US" altLang="zh-CN" b="1"/>
              <a:t>; </a:t>
            </a:r>
            <a:r>
              <a:rPr lang="en-US" altLang="zh-CN" b="1" u="sng"/>
              <a:t> </a:t>
            </a:r>
            <a:endParaRPr lang="en-US" altLang="zh-CN" b="1"/>
          </a:p>
        </p:txBody>
      </p:sp>
      <p:sp>
        <p:nvSpPr>
          <p:cNvPr id="10267" name="Rectangle 27"/>
          <p:cNvSpPr>
            <a:spLocks noChangeArrowheads="1"/>
          </p:cNvSpPr>
          <p:nvPr/>
        </p:nvSpPr>
        <p:spPr bwMode="auto">
          <a:xfrm>
            <a:off x="709613" y="5597525"/>
            <a:ext cx="7947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i="1"/>
              <a:t>E </a:t>
            </a:r>
            <a:r>
              <a:rPr lang="zh-CN" altLang="en-US" b="1"/>
              <a:t>的界点可能属于 </a:t>
            </a:r>
            <a:r>
              <a:rPr lang="en-US" altLang="zh-CN" b="1" i="1"/>
              <a:t>E</a:t>
            </a:r>
            <a:r>
              <a:rPr lang="en-US" altLang="zh-CN" b="1"/>
              <a:t>, </a:t>
            </a:r>
            <a:r>
              <a:rPr lang="zh-CN" altLang="en-US" b="1"/>
              <a:t>也可能不属于 </a:t>
            </a:r>
            <a:r>
              <a:rPr lang="en-US" altLang="zh-CN" b="1" i="1"/>
              <a:t>E</a:t>
            </a:r>
            <a:r>
              <a:rPr lang="en-US" altLang="zh-CN" b="1"/>
              <a:t>.  </a:t>
            </a:r>
            <a:r>
              <a:rPr lang="zh-CN" altLang="en-US" b="1"/>
              <a:t>并请注意</a:t>
            </a:r>
            <a:r>
              <a:rPr lang="en-US" altLang="zh-CN" b="1"/>
              <a:t>:  </a:t>
            </a:r>
          </a:p>
        </p:txBody>
      </p:sp>
      <p:sp>
        <p:nvSpPr>
          <p:cNvPr id="10272" name="Rectangle 32"/>
          <p:cNvSpPr>
            <a:spLocks noChangeArrowheads="1"/>
          </p:cNvSpPr>
          <p:nvPr/>
        </p:nvSpPr>
        <p:spPr bwMode="auto">
          <a:xfrm>
            <a:off x="684213" y="1557338"/>
            <a:ext cx="2554287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/>
              <a:t>称为 </a:t>
            </a:r>
            <a:r>
              <a:rPr lang="en-US" altLang="zh-CN" b="1" i="1"/>
              <a:t>E </a:t>
            </a:r>
            <a:r>
              <a:rPr lang="zh-CN" altLang="en-US" b="1"/>
              <a:t>的</a:t>
            </a:r>
            <a:r>
              <a:rPr lang="zh-CN" altLang="en-US" b="1">
                <a:solidFill>
                  <a:srgbClr val="0000FF"/>
                </a:solidFill>
              </a:rPr>
              <a:t>外部</a:t>
            </a:r>
            <a:r>
              <a:rPr lang="en-US" altLang="zh-CN" b="1"/>
              <a:t>.</a:t>
            </a:r>
            <a:r>
              <a:rPr lang="en-US" altLang="zh-CN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17" name="Group 53"/>
          <p:cNvGrpSpPr>
            <a:grpSpLocks/>
          </p:cNvGrpSpPr>
          <p:nvPr/>
        </p:nvGrpSpPr>
        <p:grpSpPr bwMode="auto">
          <a:xfrm>
            <a:off x="668338" y="422275"/>
            <a:ext cx="7827962" cy="552450"/>
            <a:chOff x="421" y="266"/>
            <a:chExt cx="4931" cy="348"/>
          </a:xfrm>
        </p:grpSpPr>
        <p:graphicFrame>
          <p:nvGraphicFramePr>
            <p:cNvPr id="11271" name="Object 7"/>
            <p:cNvGraphicFramePr>
              <a:graphicFrameLocks noChangeAspect="1"/>
            </p:cNvGraphicFramePr>
            <p:nvPr/>
          </p:nvGraphicFramePr>
          <p:xfrm>
            <a:off x="1165" y="348"/>
            <a:ext cx="83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59" name="Equation" r:id="rId4" imgW="1320227" imgH="393529" progId="Equation.DSMT4">
                    <p:embed/>
                  </p:oleObj>
                </mc:Choice>
                <mc:Fallback>
                  <p:oleObj name="Equation" r:id="rId4" imgW="1320227" imgH="393529" progId="Equation.DSMT4">
                    <p:embed/>
                    <p:pic>
                      <p:nvPicPr>
                        <p:cNvPr id="0" name="Picture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5" y="348"/>
                          <a:ext cx="834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0" name="Object 6"/>
            <p:cNvGraphicFramePr>
              <a:graphicFrameLocks noChangeAspect="1"/>
            </p:cNvGraphicFramePr>
            <p:nvPr/>
          </p:nvGraphicFramePr>
          <p:xfrm>
            <a:off x="3515" y="320"/>
            <a:ext cx="273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60" name="Equation" r:id="rId6" imgW="431613" imgH="380835" progId="Equation.DSMT4">
                    <p:embed/>
                  </p:oleObj>
                </mc:Choice>
                <mc:Fallback>
                  <p:oleObj name="Equation" r:id="rId6" imgW="431613" imgH="380835" progId="Equation.DSMT4">
                    <p:embed/>
                    <p:pic>
                      <p:nvPicPr>
                        <p:cNvPr id="0" name="Picture 7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5" y="320"/>
                          <a:ext cx="273" cy="2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72" name="Rectangle 8"/>
            <p:cNvSpPr>
              <a:spLocks noChangeArrowheads="1"/>
            </p:cNvSpPr>
            <p:nvPr/>
          </p:nvSpPr>
          <p:spPr bwMode="auto">
            <a:xfrm>
              <a:off x="421" y="266"/>
              <a:ext cx="791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zh-CN" altLang="en-US" b="1">
                  <a:cs typeface="Times New Roman" panose="02020603050405020304" pitchFamily="18" charset="0"/>
                </a:rPr>
                <a:t>只有当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1273" name="Rectangle 9"/>
            <p:cNvSpPr>
              <a:spLocks noChangeArrowheads="1"/>
            </p:cNvSpPr>
            <p:nvPr/>
          </p:nvSpPr>
          <p:spPr bwMode="auto">
            <a:xfrm>
              <a:off x="1963" y="287"/>
              <a:ext cx="16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zh-CN" altLang="en-US" b="1">
                  <a:cs typeface="Times New Roman" panose="02020603050405020304" pitchFamily="18" charset="0"/>
                </a:rPr>
                <a:t>时</a:t>
              </a:r>
              <a:r>
                <a:rPr lang="en-US" altLang="zh-CN" b="1"/>
                <a:t>, </a:t>
              </a:r>
              <a:r>
                <a:rPr lang="en-US" altLang="zh-CN" b="1" i="1"/>
                <a:t>E </a:t>
              </a:r>
              <a:r>
                <a:rPr lang="zh-CN" altLang="en-US" b="1">
                  <a:cs typeface="Times New Roman" panose="02020603050405020304" pitchFamily="18" charset="0"/>
                </a:rPr>
                <a:t>的外部与</a:t>
              </a:r>
              <a:r>
                <a:rPr lang="zh-CN" altLang="en-US" b="1"/>
                <a:t> 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1274" name="Rectangle 10"/>
            <p:cNvSpPr>
              <a:spLocks noChangeArrowheads="1"/>
            </p:cNvSpPr>
            <p:nvPr/>
          </p:nvSpPr>
          <p:spPr bwMode="auto">
            <a:xfrm>
              <a:off x="3719" y="287"/>
              <a:ext cx="16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b="1">
                  <a:latin typeface="Arial" panose="020B0604020202020204" pitchFamily="34" charset="0"/>
                </a:rPr>
                <a:t> </a:t>
              </a:r>
              <a:r>
                <a:rPr lang="zh-CN" altLang="en-US" b="1">
                  <a:cs typeface="Times New Roman" panose="02020603050405020304" pitchFamily="18" charset="0"/>
                </a:rPr>
                <a:t>才是两</a:t>
              </a:r>
              <a:r>
                <a:rPr lang="zh-CN" altLang="en-US" b="1"/>
                <a:t>个相同</a:t>
              </a:r>
            </a:p>
          </p:txBody>
        </p:sp>
      </p:grpSp>
      <p:sp>
        <p:nvSpPr>
          <p:cNvPr id="11278" name="Rectangle 14"/>
          <p:cNvSpPr>
            <a:spLocks noChangeArrowheads="1"/>
          </p:cNvSpPr>
          <p:nvPr/>
        </p:nvSpPr>
        <p:spPr bwMode="auto">
          <a:xfrm>
            <a:off x="684213" y="1076325"/>
            <a:ext cx="1695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的集合</a:t>
            </a:r>
            <a:r>
              <a:rPr lang="en-US" altLang="zh-CN" b="1"/>
              <a:t>.    </a:t>
            </a:r>
          </a:p>
        </p:txBody>
      </p:sp>
      <p:graphicFrame>
        <p:nvGraphicFramePr>
          <p:cNvPr id="11280" name="Object 16"/>
          <p:cNvGraphicFramePr>
            <a:graphicFrameLocks noChangeAspect="1"/>
          </p:cNvGraphicFramePr>
          <p:nvPr/>
        </p:nvGraphicFramePr>
        <p:xfrm>
          <a:off x="769938" y="2301875"/>
          <a:ext cx="5108575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61" name="Equation" r:id="rId8" imgW="5105400" imgH="635000" progId="Equation.DSMT4">
                  <p:embed/>
                </p:oleObj>
              </mc:Choice>
              <mc:Fallback>
                <p:oleObj name="Equation" r:id="rId8" imgW="5105400" imgH="635000" progId="Equation.DSMT4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938" y="2301875"/>
                        <a:ext cx="5108575" cy="63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316" name="Group 52"/>
          <p:cNvGrpSpPr>
            <a:grpSpLocks/>
          </p:cNvGrpSpPr>
          <p:nvPr/>
        </p:nvGrpSpPr>
        <p:grpSpPr bwMode="auto">
          <a:xfrm>
            <a:off x="5903913" y="2205038"/>
            <a:ext cx="2466975" cy="2970212"/>
            <a:chOff x="3719" y="1389"/>
            <a:chExt cx="1554" cy="1871"/>
          </a:xfrm>
        </p:grpSpPr>
        <p:sp>
          <p:nvSpPr>
            <p:cNvPr id="11292" name="Oval 28"/>
            <p:cNvSpPr>
              <a:spLocks noChangeArrowheads="1"/>
            </p:cNvSpPr>
            <p:nvPr/>
          </p:nvSpPr>
          <p:spPr bwMode="auto">
            <a:xfrm>
              <a:off x="3916" y="1786"/>
              <a:ext cx="966" cy="966"/>
            </a:xfrm>
            <a:prstGeom prst="ellipse">
              <a:avLst/>
            </a:prstGeom>
            <a:solidFill>
              <a:srgbClr val="99CCFF"/>
            </a:solidFill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1" name="Oval 27"/>
            <p:cNvSpPr>
              <a:spLocks noChangeArrowheads="1"/>
            </p:cNvSpPr>
            <p:nvPr/>
          </p:nvSpPr>
          <p:spPr bwMode="auto">
            <a:xfrm>
              <a:off x="4168" y="2039"/>
              <a:ext cx="462" cy="46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90" name="Line 26"/>
            <p:cNvSpPr>
              <a:spLocks noChangeShapeType="1"/>
            </p:cNvSpPr>
            <p:nvPr/>
          </p:nvSpPr>
          <p:spPr bwMode="auto">
            <a:xfrm>
              <a:off x="3719" y="2263"/>
              <a:ext cx="155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9" name="Line 25"/>
            <p:cNvSpPr>
              <a:spLocks noChangeShapeType="1"/>
            </p:cNvSpPr>
            <p:nvPr/>
          </p:nvSpPr>
          <p:spPr bwMode="auto">
            <a:xfrm flipV="1">
              <a:off x="4403" y="1389"/>
              <a:ext cx="0" cy="14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8" name="Text Box 24"/>
            <p:cNvSpPr txBox="1">
              <a:spLocks noChangeArrowheads="1"/>
            </p:cNvSpPr>
            <p:nvPr/>
          </p:nvSpPr>
          <p:spPr bwMode="auto">
            <a:xfrm>
              <a:off x="3971" y="2949"/>
              <a:ext cx="1008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r>
                <a:rPr lang="zh-CN" altLang="en-US" sz="2400" b="1"/>
                <a:t>图 </a:t>
              </a:r>
              <a:r>
                <a:rPr lang="en-US" altLang="zh-CN" sz="2400" b="1"/>
                <a:t>16 – 3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  <p:graphicFrame>
          <p:nvGraphicFramePr>
            <p:cNvPr id="11286" name="Object 22"/>
            <p:cNvGraphicFramePr>
              <a:graphicFrameLocks noChangeAspect="1"/>
            </p:cNvGraphicFramePr>
            <p:nvPr/>
          </p:nvGraphicFramePr>
          <p:xfrm>
            <a:off x="5159" y="2317"/>
            <a:ext cx="112" cy="1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62" name="Equation" r:id="rId10" imgW="177646" imgH="190335" progId="Equation.DSMT4">
                    <p:embed/>
                  </p:oleObj>
                </mc:Choice>
                <mc:Fallback>
                  <p:oleObj name="Equation" r:id="rId10" imgW="177646" imgH="190335" progId="Equation.DSMT4">
                    <p:embed/>
                    <p:pic>
                      <p:nvPicPr>
                        <p:cNvPr id="0" name="Picture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59" y="2317"/>
                          <a:ext cx="112" cy="1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5" name="Object 21"/>
            <p:cNvGraphicFramePr>
              <a:graphicFrameLocks noChangeAspect="1"/>
            </p:cNvGraphicFramePr>
            <p:nvPr/>
          </p:nvGraphicFramePr>
          <p:xfrm>
            <a:off x="4210" y="1398"/>
            <a:ext cx="126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63" name="Equation" r:id="rId12" imgW="203112" imgH="241195" progId="Equation.DSMT4">
                    <p:embed/>
                  </p:oleObj>
                </mc:Choice>
                <mc:Fallback>
                  <p:oleObj name="Equation" r:id="rId12" imgW="203112" imgH="241195" progId="Equation.DSMT4">
                    <p:embed/>
                    <p:pic>
                      <p:nvPicPr>
                        <p:cNvPr id="0" name="Picture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0" y="1398"/>
                          <a:ext cx="126" cy="15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4" name="Object 20"/>
            <p:cNvGraphicFramePr>
              <a:graphicFrameLocks noChangeAspect="1"/>
            </p:cNvGraphicFramePr>
            <p:nvPr/>
          </p:nvGraphicFramePr>
          <p:xfrm>
            <a:off x="4240" y="2265"/>
            <a:ext cx="152" cy="1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64" name="Equation" r:id="rId14" imgW="241091" imgH="266469" progId="Equation.DSMT4">
                    <p:embed/>
                  </p:oleObj>
                </mc:Choice>
                <mc:Fallback>
                  <p:oleObj name="Equation" r:id="rId14" imgW="241091" imgH="266469" progId="Equation.DSMT4">
                    <p:embed/>
                    <p:pic>
                      <p:nvPicPr>
                        <p:cNvPr id="0" name="Picture 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0" y="2265"/>
                          <a:ext cx="152" cy="1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3" name="Object 19"/>
            <p:cNvGraphicFramePr>
              <a:graphicFrameLocks noChangeAspect="1"/>
            </p:cNvGraphicFramePr>
            <p:nvPr/>
          </p:nvGraphicFramePr>
          <p:xfrm>
            <a:off x="4651" y="2291"/>
            <a:ext cx="74" cy="1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65" name="Equation" r:id="rId16" imgW="114250" imgH="228501" progId="Equation.DSMT4">
                    <p:embed/>
                  </p:oleObj>
                </mc:Choice>
                <mc:Fallback>
                  <p:oleObj name="Equation" r:id="rId16" imgW="114250" imgH="228501" progId="Equation.DSMT4">
                    <p:embed/>
                    <p:pic>
                      <p:nvPicPr>
                        <p:cNvPr id="0" name="Picture 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1" y="2291"/>
                          <a:ext cx="74" cy="14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2" name="Object 18"/>
            <p:cNvGraphicFramePr>
              <a:graphicFrameLocks noChangeAspect="1"/>
            </p:cNvGraphicFramePr>
            <p:nvPr/>
          </p:nvGraphicFramePr>
          <p:xfrm>
            <a:off x="4903" y="2287"/>
            <a:ext cx="105" cy="1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66" name="Equation" r:id="rId18" imgW="165028" imgH="228501" progId="Equation.DSMT4">
                    <p:embed/>
                  </p:oleObj>
                </mc:Choice>
                <mc:Fallback>
                  <p:oleObj name="Equation" r:id="rId18" imgW="165028" imgH="228501" progId="Equation.DSMT4">
                    <p:embed/>
                    <p:pic>
                      <p:nvPicPr>
                        <p:cNvPr id="0" name="Picture 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03" y="2287"/>
                          <a:ext cx="105" cy="14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295" name="Rectangle 31"/>
          <p:cNvSpPr>
            <a:spLocks noChangeArrowheads="1"/>
          </p:cNvSpPr>
          <p:nvPr/>
        </p:nvSpPr>
        <p:spPr bwMode="auto">
          <a:xfrm>
            <a:off x="684213" y="1687513"/>
            <a:ext cx="5010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>
                <a:solidFill>
                  <a:srgbClr val="0000FF"/>
                </a:solidFill>
              </a:rPr>
              <a:t>例</a:t>
            </a:r>
            <a:r>
              <a:rPr lang="en-US" altLang="zh-CN" b="1">
                <a:solidFill>
                  <a:srgbClr val="0000FF"/>
                </a:solidFill>
              </a:rPr>
              <a:t>1</a:t>
            </a:r>
            <a:r>
              <a:rPr lang="en-US" altLang="zh-CN" b="1">
                <a:latin typeface="Arial" panose="020B0604020202020204" pitchFamily="34" charset="0"/>
              </a:rPr>
              <a:t> </a:t>
            </a:r>
            <a:r>
              <a:rPr lang="zh-CN" altLang="en-US" b="1"/>
              <a:t>设平面点集（见图 </a:t>
            </a:r>
            <a:r>
              <a:rPr lang="en-US" altLang="zh-CN" b="1"/>
              <a:t>16 – 3</a:t>
            </a:r>
            <a:r>
              <a:rPr lang="zh-CN" altLang="en-US" b="1"/>
              <a:t>）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grpSp>
        <p:nvGrpSpPr>
          <p:cNvPr id="11315" name="Group 51"/>
          <p:cNvGrpSpPr>
            <a:grpSpLocks/>
          </p:cNvGrpSpPr>
          <p:nvPr/>
        </p:nvGrpSpPr>
        <p:grpSpPr bwMode="auto">
          <a:xfrm>
            <a:off x="647700" y="4905375"/>
            <a:ext cx="5832475" cy="604838"/>
            <a:chOff x="408" y="3090"/>
            <a:chExt cx="3674" cy="381"/>
          </a:xfrm>
        </p:grpSpPr>
        <p:sp>
          <p:nvSpPr>
            <p:cNvPr id="11304" name="Rectangle 40"/>
            <p:cNvSpPr>
              <a:spLocks noChangeArrowheads="1"/>
            </p:cNvSpPr>
            <p:nvPr/>
          </p:nvSpPr>
          <p:spPr bwMode="auto">
            <a:xfrm>
              <a:off x="408" y="3090"/>
              <a:ext cx="3674" cy="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b="1"/>
                <a:t>于</a:t>
              </a:r>
              <a:r>
                <a:rPr lang="en-US" altLang="zh-CN" b="1" i="1"/>
                <a:t>D</a:t>
              </a:r>
              <a:r>
                <a:rPr lang="en-US" altLang="zh-CN" b="1"/>
                <a:t>; </a:t>
              </a:r>
              <a:r>
                <a:rPr lang="zh-CN" altLang="en-US" b="1"/>
                <a:t>满足                    的一切点也</a:t>
              </a:r>
              <a:endParaRPr lang="zh-CN" altLang="en-US" b="1">
                <a:latin typeface="Arial" panose="020B0604020202020204" pitchFamily="34" charset="0"/>
              </a:endParaRPr>
            </a:p>
          </p:txBody>
        </p:sp>
        <p:graphicFrame>
          <p:nvGraphicFramePr>
            <p:cNvPr id="11298" name="Object 34"/>
            <p:cNvGraphicFramePr>
              <a:graphicFrameLocks noChangeAspect="1"/>
            </p:cNvGraphicFramePr>
            <p:nvPr/>
          </p:nvGraphicFramePr>
          <p:xfrm>
            <a:off x="1482" y="3147"/>
            <a:ext cx="1032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67" name="Equation" r:id="rId20" imgW="1638300" imgH="469900" progId="Equation.DSMT4">
                    <p:embed/>
                  </p:oleObj>
                </mc:Choice>
                <mc:Fallback>
                  <p:oleObj name="Equation" r:id="rId20" imgW="1638300" imgH="469900" progId="Equation.DSMT4">
                    <p:embed/>
                    <p:pic>
                      <p:nvPicPr>
                        <p:cNvPr id="0" name="Picture 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2" y="3147"/>
                          <a:ext cx="1032" cy="2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313" name="Group 49"/>
          <p:cNvGrpSpPr>
            <a:grpSpLocks/>
          </p:cNvGrpSpPr>
          <p:nvPr/>
        </p:nvGrpSpPr>
        <p:grpSpPr bwMode="auto">
          <a:xfrm>
            <a:off x="684213" y="3646488"/>
            <a:ext cx="4679950" cy="519112"/>
            <a:chOff x="431" y="2297"/>
            <a:chExt cx="2948" cy="327"/>
          </a:xfrm>
        </p:grpSpPr>
        <p:graphicFrame>
          <p:nvGraphicFramePr>
            <p:cNvPr id="11299" name="Object 35"/>
            <p:cNvGraphicFramePr>
              <a:graphicFrameLocks noChangeAspect="1"/>
            </p:cNvGraphicFramePr>
            <p:nvPr/>
          </p:nvGraphicFramePr>
          <p:xfrm>
            <a:off x="2365" y="2312"/>
            <a:ext cx="1014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68" name="Equation" r:id="rId22" imgW="1612900" imgH="469900" progId="Equation.DSMT4">
                    <p:embed/>
                  </p:oleObj>
                </mc:Choice>
                <mc:Fallback>
                  <p:oleObj name="Equation" r:id="rId22" imgW="1612900" imgH="469900" progId="Equation.DSMT4">
                    <p:embed/>
                    <p:pic>
                      <p:nvPicPr>
                        <p:cNvPr id="0" name="Picture 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5" y="2312"/>
                          <a:ext cx="1014" cy="2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02" name="Rectangle 38"/>
            <p:cNvSpPr>
              <a:spLocks noChangeArrowheads="1"/>
            </p:cNvSpPr>
            <p:nvPr/>
          </p:nvSpPr>
          <p:spPr bwMode="auto">
            <a:xfrm>
              <a:off x="431" y="2297"/>
              <a:ext cx="22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zh-CN" altLang="en-US" b="1"/>
                <a:t>是 </a:t>
              </a:r>
              <a:r>
                <a:rPr lang="en-US" altLang="zh-CN" b="1" i="1"/>
                <a:t>D </a:t>
              </a:r>
              <a:r>
                <a:rPr lang="zh-CN" altLang="en-US" b="1"/>
                <a:t>的内点</a:t>
              </a:r>
              <a:r>
                <a:rPr lang="en-US" altLang="zh-CN" b="1"/>
                <a:t>;  </a:t>
              </a:r>
              <a:r>
                <a:rPr lang="zh-CN" altLang="en-US" b="1"/>
                <a:t>满足 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11303" name="Rectangle 39"/>
          <p:cNvSpPr>
            <a:spLocks noChangeArrowheads="1"/>
          </p:cNvSpPr>
          <p:nvPr/>
        </p:nvSpPr>
        <p:spPr bwMode="auto">
          <a:xfrm>
            <a:off x="658813" y="4284663"/>
            <a:ext cx="52562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/>
              <a:t>的一切点是 </a:t>
            </a:r>
            <a:r>
              <a:rPr lang="en-US" altLang="zh-CN" b="1" i="1"/>
              <a:t>D </a:t>
            </a:r>
            <a:r>
              <a:rPr lang="zh-CN" altLang="en-US" b="1"/>
              <a:t>的界点</a:t>
            </a:r>
            <a:r>
              <a:rPr lang="en-US" altLang="zh-CN" b="1"/>
              <a:t>, </a:t>
            </a:r>
            <a:r>
              <a:rPr lang="zh-CN" altLang="en-US" b="1"/>
              <a:t>它们都属</a:t>
            </a:r>
            <a:endParaRPr lang="zh-CN" altLang="en-US" sz="1800">
              <a:latin typeface="Arial" panose="020B0604020202020204" pitchFamily="34" charset="0"/>
            </a:endParaRPr>
          </a:p>
        </p:txBody>
      </p:sp>
      <p:grpSp>
        <p:nvGrpSpPr>
          <p:cNvPr id="11312" name="Group 48"/>
          <p:cNvGrpSpPr>
            <a:grpSpLocks/>
          </p:cNvGrpSpPr>
          <p:nvPr/>
        </p:nvGrpSpPr>
        <p:grpSpPr bwMode="auto">
          <a:xfrm>
            <a:off x="679450" y="2974975"/>
            <a:ext cx="5116513" cy="531813"/>
            <a:chOff x="428" y="1874"/>
            <a:chExt cx="3223" cy="335"/>
          </a:xfrm>
        </p:grpSpPr>
        <p:graphicFrame>
          <p:nvGraphicFramePr>
            <p:cNvPr id="11300" name="Object 36"/>
            <p:cNvGraphicFramePr>
              <a:graphicFrameLocks noChangeAspect="1"/>
            </p:cNvGraphicFramePr>
            <p:nvPr/>
          </p:nvGraphicFramePr>
          <p:xfrm>
            <a:off x="970" y="1904"/>
            <a:ext cx="1350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69" name="Equation" r:id="rId24" imgW="2146300" imgH="469900" progId="Equation.DSMT4">
                    <p:embed/>
                  </p:oleObj>
                </mc:Choice>
                <mc:Fallback>
                  <p:oleObj name="Equation" r:id="rId24" imgW="2146300" imgH="469900" progId="Equation.DSMT4">
                    <p:embed/>
                    <p:pic>
                      <p:nvPicPr>
                        <p:cNvPr id="0" name="Picture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0" y="1904"/>
                          <a:ext cx="1350" cy="2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01" name="Rectangle 37"/>
            <p:cNvSpPr>
              <a:spLocks noChangeArrowheads="1"/>
            </p:cNvSpPr>
            <p:nvPr/>
          </p:nvSpPr>
          <p:spPr bwMode="auto">
            <a:xfrm>
              <a:off x="428" y="1882"/>
              <a:ext cx="6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b="1"/>
                <a:t>满足 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1305" name="Rectangle 41"/>
            <p:cNvSpPr>
              <a:spLocks noChangeArrowheads="1"/>
            </p:cNvSpPr>
            <p:nvPr/>
          </p:nvSpPr>
          <p:spPr bwMode="auto">
            <a:xfrm>
              <a:off x="2320" y="1874"/>
              <a:ext cx="133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b="1"/>
                <a:t>的一切点都</a:t>
              </a:r>
            </a:p>
          </p:txBody>
        </p:sp>
      </p:grpSp>
      <p:sp>
        <p:nvSpPr>
          <p:cNvPr id="11314" name="Rectangle 50"/>
          <p:cNvSpPr>
            <a:spLocks noChangeArrowheads="1"/>
          </p:cNvSpPr>
          <p:nvPr/>
        </p:nvSpPr>
        <p:spPr bwMode="auto">
          <a:xfrm>
            <a:off x="654050" y="5553075"/>
            <a:ext cx="52498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是 </a:t>
            </a:r>
            <a:r>
              <a:rPr lang="en-US" altLang="zh-CN" b="1" i="1"/>
              <a:t>D </a:t>
            </a:r>
            <a:r>
              <a:rPr lang="zh-CN" altLang="en-US" b="1"/>
              <a:t>的界点</a:t>
            </a:r>
            <a:r>
              <a:rPr lang="en-US" altLang="zh-CN" b="1"/>
              <a:t>,  </a:t>
            </a:r>
            <a:r>
              <a:rPr lang="zh-CN" altLang="en-US" b="1"/>
              <a:t>但它们都不属于 </a:t>
            </a:r>
            <a:r>
              <a:rPr lang="en-US" altLang="zh-CN" b="1" i="1"/>
              <a:t>D</a:t>
            </a:r>
            <a:r>
              <a:rPr lang="en-US" altLang="zh-CN" b="1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0" name="Rectangle 12"/>
          <p:cNvSpPr>
            <a:spLocks noChangeArrowheads="1"/>
          </p:cNvSpPr>
          <p:nvPr/>
        </p:nvSpPr>
        <p:spPr bwMode="auto">
          <a:xfrm>
            <a:off x="644524" y="536575"/>
            <a:ext cx="8139943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b="1" dirty="0"/>
              <a:t>点 </a:t>
            </a:r>
            <a:r>
              <a:rPr lang="en-US" altLang="zh-CN" b="1" i="1" dirty="0"/>
              <a:t>A </a:t>
            </a:r>
            <a:r>
              <a:rPr lang="zh-CN" altLang="en-US" b="1" dirty="0"/>
              <a:t>与点集 </a:t>
            </a:r>
            <a:r>
              <a:rPr lang="en-US" altLang="zh-CN" b="1" i="1" dirty="0"/>
              <a:t>E </a:t>
            </a:r>
            <a:r>
              <a:rPr lang="zh-CN" altLang="en-US" b="1" dirty="0"/>
              <a:t>的上述关系是按 “内</a:t>
            </a:r>
            <a:r>
              <a:rPr lang="en-US" altLang="zh-CN" dirty="0"/>
              <a:t>-</a:t>
            </a:r>
            <a:r>
              <a:rPr lang="zh-CN" altLang="en-US" b="1" dirty="0"/>
              <a:t>外” 来区分的</a:t>
            </a:r>
            <a:r>
              <a:rPr lang="en-US" altLang="zh-CN" b="1" dirty="0"/>
              <a:t>.   </a:t>
            </a:r>
          </a:p>
        </p:txBody>
      </p:sp>
      <p:sp>
        <p:nvSpPr>
          <p:cNvPr id="12301" name="Rectangle 13"/>
          <p:cNvSpPr>
            <a:spLocks noChangeArrowheads="1"/>
          </p:cNvSpPr>
          <p:nvPr/>
        </p:nvSpPr>
        <p:spPr bwMode="auto">
          <a:xfrm>
            <a:off x="658813" y="1114425"/>
            <a:ext cx="8125654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b="1" dirty="0"/>
              <a:t>此外，还可按 “疏</a:t>
            </a:r>
            <a:r>
              <a:rPr lang="en-US" altLang="zh-CN" dirty="0"/>
              <a:t>-</a:t>
            </a:r>
            <a:r>
              <a:rPr lang="zh-CN" altLang="en-US" b="1" dirty="0"/>
              <a:t>密” 来区分，即在点 </a:t>
            </a:r>
            <a:r>
              <a:rPr lang="en-US" altLang="zh-CN" b="1" i="1" dirty="0"/>
              <a:t>A </a:t>
            </a:r>
            <a:r>
              <a:rPr lang="zh-CN" altLang="en-US" b="1" dirty="0"/>
              <a:t>的近旁</a:t>
            </a:r>
          </a:p>
        </p:txBody>
      </p:sp>
      <p:sp>
        <p:nvSpPr>
          <p:cNvPr id="12302" name="Rectangle 14"/>
          <p:cNvSpPr>
            <a:spLocks noChangeArrowheads="1"/>
          </p:cNvSpPr>
          <p:nvPr/>
        </p:nvSpPr>
        <p:spPr bwMode="auto">
          <a:xfrm>
            <a:off x="646113" y="1738313"/>
            <a:ext cx="7651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是否密集着 </a:t>
            </a:r>
            <a:r>
              <a:rPr lang="en-US" altLang="zh-CN" b="1" i="1"/>
              <a:t>E </a:t>
            </a:r>
            <a:r>
              <a:rPr lang="zh-CN" altLang="en-US" b="1"/>
              <a:t>中无穷多个点而构成另一类关系</a:t>
            </a:r>
            <a:r>
              <a:rPr lang="en-US" altLang="zh-CN" b="1"/>
              <a:t>:  </a:t>
            </a:r>
          </a:p>
        </p:txBody>
      </p:sp>
      <p:grpSp>
        <p:nvGrpSpPr>
          <p:cNvPr id="12320" name="Group 32"/>
          <p:cNvGrpSpPr>
            <a:grpSpLocks/>
          </p:cNvGrpSpPr>
          <p:nvPr/>
        </p:nvGrpSpPr>
        <p:grpSpPr bwMode="auto">
          <a:xfrm>
            <a:off x="647700" y="2355850"/>
            <a:ext cx="7956550" cy="533400"/>
            <a:chOff x="408" y="1484"/>
            <a:chExt cx="5012" cy="336"/>
          </a:xfrm>
        </p:grpSpPr>
        <p:sp>
          <p:nvSpPr>
            <p:cNvPr id="12305" name="Rectangle 17"/>
            <p:cNvSpPr>
              <a:spLocks noChangeArrowheads="1"/>
            </p:cNvSpPr>
            <p:nvPr/>
          </p:nvSpPr>
          <p:spPr bwMode="auto">
            <a:xfrm>
              <a:off x="408" y="1493"/>
              <a:ext cx="500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b="1">
                  <a:solidFill>
                    <a:srgbClr val="0000FF"/>
                  </a:solidFill>
                </a:rPr>
                <a:t>(i)</a:t>
              </a:r>
              <a:r>
                <a:rPr lang="en-US" altLang="zh-CN" b="1">
                  <a:solidFill>
                    <a:srgbClr val="0000FF"/>
                  </a:solidFill>
                  <a:latin typeface="Arial" panose="020B0604020202020204" pitchFamily="34" charset="0"/>
                </a:rPr>
                <a:t> </a:t>
              </a:r>
              <a:r>
                <a:rPr lang="zh-CN" altLang="en-US" b="1">
                  <a:solidFill>
                    <a:srgbClr val="0000FF"/>
                  </a:solidFill>
                  <a:cs typeface="Times New Roman" panose="02020603050405020304" pitchFamily="18" charset="0"/>
                </a:rPr>
                <a:t>聚点</a:t>
              </a:r>
              <a:r>
                <a:rPr lang="en-US" altLang="zh-CN" b="1">
                  <a:cs typeface="Times New Roman" panose="02020603050405020304" pitchFamily="18" charset="0"/>
                </a:rPr>
                <a:t>—— </a:t>
              </a:r>
              <a:r>
                <a:rPr lang="zh-CN" altLang="en-US" b="1">
                  <a:cs typeface="Times New Roman" panose="02020603050405020304" pitchFamily="18" charset="0"/>
                </a:rPr>
                <a:t>若在点 </a:t>
              </a:r>
              <a:r>
                <a:rPr lang="en-US" altLang="zh-CN" b="1" i="1"/>
                <a:t>A </a:t>
              </a:r>
              <a:r>
                <a:rPr lang="zh-CN" altLang="en-US" b="1">
                  <a:cs typeface="Times New Roman" panose="02020603050405020304" pitchFamily="18" charset="0"/>
                </a:rPr>
                <a:t>的任何空心邻域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  <p:graphicFrame>
          <p:nvGraphicFramePr>
            <p:cNvPr id="12304" name="Object 16"/>
            <p:cNvGraphicFramePr>
              <a:graphicFrameLocks noChangeAspect="1"/>
            </p:cNvGraphicFramePr>
            <p:nvPr/>
          </p:nvGraphicFramePr>
          <p:xfrm>
            <a:off x="4214" y="1512"/>
            <a:ext cx="594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83" name="Equation" r:id="rId4" imgW="939800" imgH="469900" progId="Equation.DSMT4">
                    <p:embed/>
                  </p:oleObj>
                </mc:Choice>
                <mc:Fallback>
                  <p:oleObj name="Equation" r:id="rId4" imgW="939800" imgH="469900" progId="Equation.DSMT4">
                    <p:embed/>
                    <p:pic>
                      <p:nvPicPr>
                        <p:cNvPr id="0" name="Picture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4" y="1512"/>
                          <a:ext cx="594" cy="2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6" name="Rectangle 18"/>
            <p:cNvSpPr>
              <a:spLocks noChangeArrowheads="1"/>
            </p:cNvSpPr>
            <p:nvPr/>
          </p:nvSpPr>
          <p:spPr bwMode="auto">
            <a:xfrm>
              <a:off x="4756" y="1484"/>
              <a:ext cx="6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zh-CN" altLang="en-US" b="1">
                  <a:cs typeface="Times New Roman" panose="02020603050405020304" pitchFamily="18" charset="0"/>
                </a:rPr>
                <a:t>内都 </a:t>
              </a:r>
              <a:endParaRPr lang="zh-CN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12307" name="Rectangle 19"/>
          <p:cNvSpPr>
            <a:spLocks noChangeArrowheads="1"/>
          </p:cNvSpPr>
          <p:nvPr/>
        </p:nvSpPr>
        <p:spPr bwMode="auto">
          <a:xfrm>
            <a:off x="646113" y="3030538"/>
            <a:ext cx="7813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 dirty="0"/>
              <a:t>含有 </a:t>
            </a:r>
            <a:r>
              <a:rPr lang="en-US" altLang="zh-CN" b="1" i="1" dirty="0"/>
              <a:t>E </a:t>
            </a:r>
            <a:r>
              <a:rPr lang="zh-CN" altLang="en-US" b="1" dirty="0"/>
              <a:t>中的点，则称点 </a:t>
            </a:r>
            <a:r>
              <a:rPr lang="en-US" altLang="zh-CN" b="1" i="1" dirty="0"/>
              <a:t>A </a:t>
            </a:r>
            <a:r>
              <a:rPr lang="zh-CN" altLang="en-US" b="1" dirty="0"/>
              <a:t>是点集 </a:t>
            </a:r>
            <a:r>
              <a:rPr lang="en-US" altLang="zh-CN" b="1" i="1" dirty="0"/>
              <a:t>E </a:t>
            </a:r>
            <a:r>
              <a:rPr lang="zh-CN" altLang="en-US" b="1" dirty="0"/>
              <a:t>的聚点．</a:t>
            </a:r>
          </a:p>
        </p:txBody>
      </p:sp>
      <p:sp>
        <p:nvSpPr>
          <p:cNvPr id="12309" name="Rectangle 21"/>
          <p:cNvSpPr>
            <a:spLocks noChangeArrowheads="1"/>
          </p:cNvSpPr>
          <p:nvPr/>
        </p:nvSpPr>
        <p:spPr bwMode="auto">
          <a:xfrm>
            <a:off x="654050" y="3676650"/>
            <a:ext cx="7058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b="1">
                <a:solidFill>
                  <a:srgbClr val="0000FF"/>
                </a:solidFill>
              </a:rPr>
              <a:t>注</a:t>
            </a:r>
            <a:r>
              <a:rPr lang="en-US" altLang="zh-CN" b="1">
                <a:solidFill>
                  <a:srgbClr val="0000FF"/>
                </a:solidFill>
              </a:rPr>
              <a:t>1  </a:t>
            </a:r>
            <a:r>
              <a:rPr lang="zh-CN" altLang="en-US" b="1"/>
              <a:t>聚点本身可能属于</a:t>
            </a:r>
            <a:r>
              <a:rPr lang="en-US" altLang="zh-CN" b="1" i="1"/>
              <a:t>E</a:t>
            </a:r>
            <a:r>
              <a:rPr lang="zh-CN" altLang="en-US" b="1"/>
              <a:t>，也可能不属于</a:t>
            </a:r>
            <a:r>
              <a:rPr lang="en-US" altLang="zh-CN" b="1" i="1"/>
              <a:t>E</a:t>
            </a:r>
            <a:r>
              <a:rPr lang="en-US" altLang="zh-CN" b="1"/>
              <a:t>.   </a:t>
            </a:r>
          </a:p>
        </p:txBody>
      </p:sp>
      <p:sp>
        <p:nvSpPr>
          <p:cNvPr id="12310" name="Rectangle 22"/>
          <p:cNvSpPr>
            <a:spLocks noChangeArrowheads="1"/>
          </p:cNvSpPr>
          <p:nvPr/>
        </p:nvSpPr>
        <p:spPr bwMode="auto">
          <a:xfrm>
            <a:off x="646113" y="4298950"/>
            <a:ext cx="79200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>
                <a:solidFill>
                  <a:srgbClr val="0000FF"/>
                </a:solidFill>
              </a:rPr>
              <a:t>注</a:t>
            </a:r>
            <a:r>
              <a:rPr lang="en-US" altLang="zh-CN" b="1">
                <a:solidFill>
                  <a:srgbClr val="0000FF"/>
                </a:solidFill>
              </a:rPr>
              <a:t>2  </a:t>
            </a:r>
            <a:r>
              <a:rPr lang="zh-CN" altLang="en-US" b="1"/>
              <a:t>聚点的上述定义等同于</a:t>
            </a:r>
            <a:r>
              <a:rPr lang="en-US" altLang="zh-CN" b="1"/>
              <a:t>:  “</a:t>
            </a:r>
            <a:r>
              <a:rPr lang="zh-CN" altLang="en-US" b="1"/>
              <a:t>在点 </a:t>
            </a:r>
            <a:r>
              <a:rPr lang="en-US" altLang="zh-CN" b="1" i="1"/>
              <a:t>A </a:t>
            </a:r>
            <a:r>
              <a:rPr lang="zh-CN" altLang="en-US" b="1"/>
              <a:t>的任何邻域   </a:t>
            </a:r>
          </a:p>
        </p:txBody>
      </p:sp>
      <p:grpSp>
        <p:nvGrpSpPr>
          <p:cNvPr id="12318" name="Group 30"/>
          <p:cNvGrpSpPr>
            <a:grpSpLocks/>
          </p:cNvGrpSpPr>
          <p:nvPr/>
        </p:nvGrpSpPr>
        <p:grpSpPr bwMode="auto">
          <a:xfrm>
            <a:off x="682625" y="4926013"/>
            <a:ext cx="6742113" cy="519112"/>
            <a:chOff x="460" y="3127"/>
            <a:chExt cx="4247" cy="327"/>
          </a:xfrm>
        </p:grpSpPr>
        <p:graphicFrame>
          <p:nvGraphicFramePr>
            <p:cNvPr id="12311" name="Object 23"/>
            <p:cNvGraphicFramePr>
              <a:graphicFrameLocks noChangeAspect="1"/>
            </p:cNvGraphicFramePr>
            <p:nvPr/>
          </p:nvGraphicFramePr>
          <p:xfrm>
            <a:off x="460" y="3182"/>
            <a:ext cx="52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84" name="Equation" r:id="rId6" imgW="825500" imgH="393700" progId="Equation.DSMT4">
                    <p:embed/>
                  </p:oleObj>
                </mc:Choice>
                <mc:Fallback>
                  <p:oleObj name="Equation" r:id="rId6" imgW="825500" imgH="393700" progId="Equation.DSMT4">
                    <p:embed/>
                    <p:pic>
                      <p:nvPicPr>
                        <p:cNvPr id="0" name="Picture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" y="3182"/>
                          <a:ext cx="522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13" name="Rectangle 25"/>
            <p:cNvSpPr>
              <a:spLocks noChangeArrowheads="1"/>
            </p:cNvSpPr>
            <p:nvPr/>
          </p:nvSpPr>
          <p:spPr bwMode="auto">
            <a:xfrm>
              <a:off x="1015" y="3127"/>
              <a:ext cx="36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b="1"/>
                <a:t>内都含有 </a:t>
              </a:r>
              <a:r>
                <a:rPr lang="en-US" altLang="zh-CN" b="1" i="1"/>
                <a:t>E </a:t>
              </a:r>
              <a:r>
                <a:rPr lang="zh-CN" altLang="en-US" b="1"/>
                <a:t>中的无穷多个点”</a:t>
              </a:r>
              <a:r>
                <a:rPr lang="en-US" altLang="zh-CN" b="1"/>
                <a:t>.            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</p:grpSp>
      <p:sp>
        <p:nvSpPr>
          <p:cNvPr id="12314" name="Rectangle 26"/>
          <p:cNvSpPr>
            <a:spLocks noChangeArrowheads="1"/>
          </p:cNvSpPr>
          <p:nvPr/>
        </p:nvSpPr>
        <p:spPr bwMode="auto">
          <a:xfrm>
            <a:off x="654050" y="5586413"/>
            <a:ext cx="80216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>
                <a:solidFill>
                  <a:srgbClr val="0000FF"/>
                </a:solidFill>
              </a:rPr>
              <a:t>注</a:t>
            </a:r>
            <a:r>
              <a:rPr lang="en-US" altLang="zh-CN" b="1">
                <a:solidFill>
                  <a:srgbClr val="0000FF"/>
                </a:solidFill>
              </a:rPr>
              <a:t>3</a:t>
            </a:r>
            <a:r>
              <a:rPr lang="en-US" altLang="zh-CN" b="1"/>
              <a:t>  </a:t>
            </a:r>
            <a:r>
              <a:rPr lang="en-US" altLang="zh-CN" b="1" i="1"/>
              <a:t>E </a:t>
            </a:r>
            <a:r>
              <a:rPr lang="zh-CN" altLang="en-US" b="1"/>
              <a:t>的全体聚点所构成的集合称为 </a:t>
            </a:r>
            <a:r>
              <a:rPr lang="en-US" altLang="zh-CN" b="1" i="1"/>
              <a:t>E </a:t>
            </a:r>
            <a:r>
              <a:rPr lang="zh-CN" altLang="en-US" b="1"/>
              <a:t>的导集</a:t>
            </a:r>
            <a:r>
              <a:rPr lang="en-US" altLang="zh-CN" b="1"/>
              <a:t>, </a:t>
            </a:r>
            <a:r>
              <a:rPr lang="zh-CN" altLang="en-US" b="1"/>
              <a:t>记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2891</TotalTime>
  <Words>3289</Words>
  <Application>Microsoft Office PowerPoint</Application>
  <PresentationFormat>全屏显示(4:3)</PresentationFormat>
  <Paragraphs>428</Paragraphs>
  <Slides>47</Slides>
  <Notes>47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6" baseType="lpstr">
      <vt:lpstr>华文新魏</vt:lpstr>
      <vt:lpstr>隶书</vt:lpstr>
      <vt:lpstr>宋体</vt:lpstr>
      <vt:lpstr>Arial</vt:lpstr>
      <vt:lpstr>Cambria Math</vt:lpstr>
      <vt:lpstr>Times New Roman</vt:lpstr>
      <vt:lpstr>Wingdings</vt:lpstr>
      <vt:lpstr>默认设计模板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yhmao</dc:creator>
  <cp:lastModifiedBy>Windows 用户</cp:lastModifiedBy>
  <cp:revision>142</cp:revision>
  <dcterms:created xsi:type="dcterms:W3CDTF">2006-02-17T13:19:23Z</dcterms:created>
  <dcterms:modified xsi:type="dcterms:W3CDTF">2023-03-21T23:38:04Z</dcterms:modified>
</cp:coreProperties>
</file>